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6" r:id="rId3"/>
    <p:sldId id="258" r:id="rId4"/>
    <p:sldId id="456" r:id="rId5"/>
    <p:sldId id="457" r:id="rId7"/>
    <p:sldId id="458" r:id="rId8"/>
    <p:sldId id="459" r:id="rId9"/>
    <p:sldId id="460" r:id="rId10"/>
    <p:sldId id="271" r:id="rId11"/>
    <p:sldId id="259" r:id="rId12"/>
    <p:sldId id="268" r:id="rId13"/>
    <p:sldId id="269" r:id="rId14"/>
    <p:sldId id="270" r:id="rId15"/>
    <p:sldId id="272" r:id="rId16"/>
    <p:sldId id="260" r:id="rId17"/>
    <p:sldId id="278" r:id="rId18"/>
    <p:sldId id="279" r:id="rId19"/>
    <p:sldId id="280" r:id="rId20"/>
    <p:sldId id="281" r:id="rId21"/>
    <p:sldId id="292" r:id="rId22"/>
    <p:sldId id="461" r:id="rId23"/>
    <p:sldId id="462" r:id="rId24"/>
    <p:sldId id="289" r:id="rId25"/>
    <p:sldId id="290" r:id="rId26"/>
    <p:sldId id="291" r:id="rId27"/>
    <p:sldId id="463" r:id="rId28"/>
    <p:sldId id="285" r:id="rId29"/>
    <p:sldId id="286" r:id="rId30"/>
    <p:sldId id="288" r:id="rId31"/>
    <p:sldId id="482" r:id="rId32"/>
    <p:sldId id="296" r:id="rId33"/>
    <p:sldId id="261" r:id="rId34"/>
    <p:sldId id="464" r:id="rId35"/>
    <p:sldId id="301" r:id="rId36"/>
    <p:sldId id="483" r:id="rId37"/>
    <p:sldId id="484" r:id="rId38"/>
    <p:sldId id="304" r:id="rId39"/>
    <p:sldId id="305" r:id="rId40"/>
    <p:sldId id="306" r:id="rId41"/>
    <p:sldId id="307" r:id="rId42"/>
    <p:sldId id="300" r:id="rId43"/>
    <p:sldId id="308" r:id="rId44"/>
    <p:sldId id="311" r:id="rId45"/>
    <p:sldId id="396" r:id="rId46"/>
    <p:sldId id="397" r:id="rId47"/>
    <p:sldId id="312" r:id="rId48"/>
    <p:sldId id="313" r:id="rId49"/>
    <p:sldId id="314" r:id="rId50"/>
    <p:sldId id="315" r:id="rId51"/>
    <p:sldId id="316" r:id="rId52"/>
    <p:sldId id="485" r:id="rId53"/>
    <p:sldId id="317" r:id="rId54"/>
    <p:sldId id="310" r:id="rId55"/>
    <p:sldId id="262" r:id="rId56"/>
    <p:sldId id="363" r:id="rId57"/>
    <p:sldId id="364" r:id="rId58"/>
    <p:sldId id="365" r:id="rId59"/>
    <p:sldId id="366" r:id="rId60"/>
    <p:sldId id="367" r:id="rId61"/>
    <p:sldId id="368" r:id="rId62"/>
    <p:sldId id="369" r:id="rId63"/>
    <p:sldId id="370" r:id="rId64"/>
    <p:sldId id="371" r:id="rId65"/>
    <p:sldId id="372" r:id="rId66"/>
    <p:sldId id="321" r:id="rId67"/>
    <p:sldId id="320" r:id="rId68"/>
    <p:sldId id="375" r:id="rId69"/>
    <p:sldId id="376" r:id="rId70"/>
    <p:sldId id="487" r:id="rId71"/>
    <p:sldId id="466" r:id="rId72"/>
    <p:sldId id="488" r:id="rId73"/>
    <p:sldId id="374" r:id="rId74"/>
    <p:sldId id="373" r:id="rId75"/>
    <p:sldId id="400" r:id="rId76"/>
    <p:sldId id="401" r:id="rId77"/>
    <p:sldId id="402" r:id="rId78"/>
    <p:sldId id="403" r:id="rId79"/>
    <p:sldId id="263" r:id="rId80"/>
    <p:sldId id="322" r:id="rId81"/>
    <p:sldId id="489" r:id="rId82"/>
    <p:sldId id="362" r:id="rId83"/>
    <p:sldId id="490" r:id="rId84"/>
    <p:sldId id="395" r:id="rId85"/>
    <p:sldId id="324" r:id="rId86"/>
    <p:sldId id="326" r:id="rId87"/>
    <p:sldId id="491" r:id="rId88"/>
    <p:sldId id="328" r:id="rId89"/>
    <p:sldId id="329" r:id="rId90"/>
    <p:sldId id="330" r:id="rId91"/>
    <p:sldId id="331" r:id="rId92"/>
    <p:sldId id="492" r:id="rId93"/>
    <p:sldId id="493" r:id="rId94"/>
    <p:sldId id="412" r:id="rId95"/>
    <p:sldId id="413" r:id="rId96"/>
    <p:sldId id="414" r:id="rId97"/>
    <p:sldId id="494" r:id="rId98"/>
    <p:sldId id="495" r:id="rId99"/>
    <p:sldId id="497" r:id="rId100"/>
    <p:sldId id="498" r:id="rId101"/>
    <p:sldId id="439" r:id="rId102"/>
    <p:sldId id="386" r:id="rId103"/>
    <p:sldId id="387" r:id="rId104"/>
    <p:sldId id="388" r:id="rId105"/>
    <p:sldId id="467" r:id="rId106"/>
    <p:sldId id="468" r:id="rId107"/>
    <p:sldId id="389" r:id="rId108"/>
    <p:sldId id="499" r:id="rId109"/>
    <p:sldId id="500" r:id="rId110"/>
    <p:sldId id="391" r:id="rId111"/>
    <p:sldId id="501" r:id="rId112"/>
    <p:sldId id="502" r:id="rId113"/>
    <p:sldId id="503" r:id="rId114"/>
    <p:sldId id="504" r:id="rId115"/>
    <p:sldId id="392" r:id="rId116"/>
    <p:sldId id="393" r:id="rId117"/>
    <p:sldId id="394" r:id="rId118"/>
    <p:sldId id="475" r:id="rId119"/>
    <p:sldId id="406" r:id="rId120"/>
    <p:sldId id="407" r:id="rId121"/>
    <p:sldId id="505" r:id="rId122"/>
    <p:sldId id="476" r:id="rId123"/>
    <p:sldId id="264" r:id="rId124"/>
    <p:sldId id="478" r:id="rId125"/>
    <p:sldId id="469" r:id="rId126"/>
    <p:sldId id="470" r:id="rId127"/>
    <p:sldId id="471" r:id="rId128"/>
    <p:sldId id="472" r:id="rId129"/>
    <p:sldId id="473" r:id="rId130"/>
    <p:sldId id="474" r:id="rId131"/>
    <p:sldId id="332" r:id="rId132"/>
    <p:sldId id="479" r:id="rId133"/>
    <p:sldId id="333" r:id="rId134"/>
    <p:sldId id="334" r:id="rId135"/>
    <p:sldId id="480" r:id="rId136"/>
    <p:sldId id="481" r:id="rId137"/>
    <p:sldId id="335" r:id="rId138"/>
    <p:sldId id="506" r:id="rId139"/>
    <p:sldId id="416" r:id="rId140"/>
    <p:sldId id="417" r:id="rId141"/>
    <p:sldId id="381" r:id="rId142"/>
    <p:sldId id="507" r:id="rId143"/>
    <p:sldId id="340" r:id="rId144"/>
    <p:sldId id="418" r:id="rId145"/>
    <p:sldId id="341" r:id="rId146"/>
    <p:sldId id="508" r:id="rId147"/>
    <p:sldId id="509" r:id="rId148"/>
    <p:sldId id="510" r:id="rId149"/>
    <p:sldId id="511" r:id="rId150"/>
    <p:sldId id="512" r:id="rId151"/>
    <p:sldId id="513" r:id="rId152"/>
    <p:sldId id="514" r:id="rId153"/>
    <p:sldId id="515" r:id="rId154"/>
    <p:sldId id="516" r:id="rId155"/>
    <p:sldId id="517" r:id="rId156"/>
    <p:sldId id="518" r:id="rId157"/>
    <p:sldId id="519" r:id="rId158"/>
    <p:sldId id="520" r:id="rId159"/>
    <p:sldId id="521" r:id="rId160"/>
    <p:sldId id="522" r:id="rId161"/>
    <p:sldId id="523" r:id="rId162"/>
    <p:sldId id="524" r:id="rId163"/>
    <p:sldId id="525" r:id="rId164"/>
    <p:sldId id="526" r:id="rId165"/>
    <p:sldId id="382" r:id="rId166"/>
    <p:sldId id="419" r:id="rId167"/>
    <p:sldId id="345" r:id="rId168"/>
    <p:sldId id="358" r:id="rId169"/>
    <p:sldId id="347" r:id="rId170"/>
    <p:sldId id="359" r:id="rId171"/>
    <p:sldId id="357" r:id="rId172"/>
    <p:sldId id="351" r:id="rId173"/>
    <p:sldId id="352" r:id="rId174"/>
    <p:sldId id="353" r:id="rId175"/>
    <p:sldId id="384" r:id="rId176"/>
    <p:sldId id="355" r:id="rId177"/>
    <p:sldId id="356" r:id="rId178"/>
    <p:sldId id="383" r:id="rId179"/>
    <p:sldId id="442" r:id="rId180"/>
    <p:sldId id="379" r:id="rId181"/>
    <p:sldId id="443" r:id="rId182"/>
    <p:sldId id="380" r:id="rId183"/>
    <p:sldId id="444" r:id="rId184"/>
    <p:sldId id="445" r:id="rId185"/>
    <p:sldId id="446" r:id="rId186"/>
    <p:sldId id="447" r:id="rId187"/>
    <p:sldId id="448" r:id="rId188"/>
    <p:sldId id="449" r:id="rId189"/>
    <p:sldId id="450" r:id="rId190"/>
    <p:sldId id="451" r:id="rId191"/>
    <p:sldId id="452" r:id="rId192"/>
    <p:sldId id="453" r:id="rId193"/>
    <p:sldId id="454" r:id="rId194"/>
    <p:sldId id="455" r:id="rId195"/>
  </p:sldIdLst>
  <p:sldSz cx="9144000" cy="6858000" type="screen4x3"/>
  <p:notesSz cx="6858000" cy="9144000"/>
  <p:custDataLst>
    <p:tags r:id="rId199"/>
  </p:custDataLst>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2FDB2607-1784-4EEB-B798-7EB5836EED8A}">
        <p14:showMediaCtrls xmlns:p14="http://schemas.microsoft.com/office/powerpoint/2010/main" val="1"/>
      </p:ext>
    </p:extLst>
  </p:showPr>
  <p:clrMru>
    <a:srgbClr val="9036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howGuides="1">
      <p:cViewPr varScale="1">
        <p:scale>
          <a:sx n="62" d="100"/>
          <a:sy n="62" d="100"/>
        </p:scale>
        <p:origin x="1388" y="4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9" Type="http://schemas.openxmlformats.org/officeDocument/2006/relationships/tags" Target="tags/tag1.xml"/><Relationship Id="rId198" Type="http://schemas.openxmlformats.org/officeDocument/2006/relationships/tableStyles" Target="tableStyles.xml"/><Relationship Id="rId197" Type="http://schemas.openxmlformats.org/officeDocument/2006/relationships/viewProps" Target="viewProps.xml"/><Relationship Id="rId196" Type="http://schemas.openxmlformats.org/officeDocument/2006/relationships/presProps" Target="presProps.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6.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image" Target="../media/image43.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image" Target="../media/image32.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7.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F3FB6780-6C43-400C-8274-51903CC6CD8B}" type="datetimeFigureOut">
              <a:rPr kumimoji="0" lang="zh-CN" altLang="en-US" sz="1200" b="0" i="0" u="none" strike="noStrike" kern="1200" cap="none" spc="0" normalizeH="0" baseline="0" noProof="0">
                <a:ln>
                  <a:noFill/>
                </a:ln>
                <a:solidFill>
                  <a:schemeClr val="tx1"/>
                </a:solidFill>
                <a:effectLst/>
                <a:uLnTx/>
                <a:uFillTx/>
                <a:latin typeface="+mn-lt"/>
                <a:ea typeface="+mn-ea"/>
                <a:cs typeface="+mn-cs"/>
              </a:rPr>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a:latin typeface="Calibri" panose="020F050202020403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B2D09E59-4445-4A5E-B89D-DBB80133BAA4}" type="slidenum">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幻灯片图像占位符 1"/>
          <p:cNvSpPr>
            <a:spLocks noGrp="1" noRot="1" noChangeAspect="1" noTextEdit="1"/>
          </p:cNvSpPr>
          <p:nvPr>
            <p:ph type="sldImg"/>
          </p:nvPr>
        </p:nvSpPr>
        <p:spPr>
          <a:ln>
            <a:solidFill>
              <a:srgbClr val="000000">
                <a:alpha val="100000"/>
              </a:srgbClr>
            </a:solidFill>
            <a:miter lim="800000"/>
          </a:ln>
        </p:spPr>
      </p:sp>
      <p:sp>
        <p:nvSpPr>
          <p:cNvPr id="8195" name="备注占位符 2"/>
          <p:cNvSpPr>
            <a:spLocks noGrp="1"/>
          </p:cNvSpPr>
          <p:nvPr>
            <p:ph type="body" idx="1"/>
          </p:nvPr>
        </p:nvSpPr>
        <p:spPr>
          <a:noFill/>
          <a:ln>
            <a:noFill/>
          </a:ln>
        </p:spPr>
        <p:txBody>
          <a:bodyPr wrap="square" lIns="91440" tIns="45720" rIns="91440" bIns="45720" anchor="t" anchorCtr="0"/>
          <a:p>
            <a:pPr lvl="0" eaLnBrk="1" hangingPunct="1">
              <a:spcBef>
                <a:spcPct val="0"/>
              </a:spcBef>
            </a:pPr>
            <a:endParaRPr lang="zh-CN" altLang="en-US" dirty="0"/>
          </a:p>
        </p:txBody>
      </p:sp>
      <p:sp>
        <p:nvSpPr>
          <p:cNvPr id="819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Calibri" panose="020F0502020204030204" pitchFamily="34" charset="0"/>
              </a:rPr>
            </a:fld>
            <a:endParaRPr lang="zh-CN" altLang="en-US" sz="1200" dirty="0">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4"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33795" name="Rectangle 2"/>
          <p:cNvSpPr>
            <a:spLocks noGrp="1" noRot="1" noChangeAspect="1" noTextEdit="1"/>
          </p:cNvSpPr>
          <p:nvPr>
            <p:ph type="sldImg"/>
          </p:nvPr>
        </p:nvSpPr>
        <p:spPr>
          <a:ln>
            <a:solidFill>
              <a:srgbClr val="000000">
                <a:alpha val="100000"/>
              </a:srgbClr>
            </a:solidFill>
            <a:miter lim="800000"/>
          </a:ln>
        </p:spPr>
      </p:sp>
      <p:sp>
        <p:nvSpPr>
          <p:cNvPr id="33796" name="Rectangle 3"/>
          <p:cNvSpPr>
            <a:spLocks noGrp="1"/>
          </p:cNvSpPr>
          <p:nvPr>
            <p:ph type="body" idx="1"/>
          </p:nvPr>
        </p:nvSpPr>
        <p:spPr>
          <a:noFill/>
          <a:ln>
            <a:noFill/>
          </a:ln>
        </p:spPr>
        <p:txBody>
          <a:bodyPr wrap="square" lIns="91440" tIns="45720" rIns="91440" bIns="45720" anchor="t" anchorCtr="0"/>
          <a:p>
            <a:pPr lvl="0" eaLnBrk="1" hangingPunct="1">
              <a:spcBef>
                <a:spcPct val="0"/>
              </a:spcBef>
            </a:pPr>
            <a:r>
              <a:rPr lang="en-US" altLang="zh-CN" b="1" dirty="0"/>
              <a:t>Guided Transmission Media：</a:t>
            </a:r>
            <a:r>
              <a:rPr lang="zh-CN" altLang="en-US" b="1" dirty="0"/>
              <a:t>传输介质</a:t>
            </a:r>
            <a:endParaRPr lang="zh-CN" altLang="en-US" b="1"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4"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49155" name="Rectangle 2"/>
          <p:cNvSpPr>
            <a:spLocks noGrp="1" noRot="1" noChangeAspect="1" noTextEdit="1"/>
          </p:cNvSpPr>
          <p:nvPr>
            <p:ph type="sldImg"/>
          </p:nvPr>
        </p:nvSpPr>
        <p:spPr>
          <a:solidFill>
            <a:srgbClr val="FFFFFF">
              <a:alpha val="100000"/>
            </a:srgbClr>
          </a:solidFill>
          <a:ln>
            <a:solidFill>
              <a:srgbClr val="000000">
                <a:alpha val="100000"/>
              </a:srgbClr>
            </a:solidFill>
            <a:miter lim="800000"/>
          </a:ln>
        </p:spPr>
      </p:sp>
      <p:sp>
        <p:nvSpPr>
          <p:cNvPr id="49156" name="Rectangle 3"/>
          <p:cNvSpPr>
            <a:spLocks noGrp="1"/>
          </p:cNvSpPr>
          <p:nvPr>
            <p:ph type="body" idx="1"/>
          </p:nvPr>
        </p:nvSpPr>
        <p:spPr>
          <a:solidFill>
            <a:srgbClr val="FFFFFF">
              <a:alpha val="100000"/>
            </a:srgbClr>
          </a:solidFill>
          <a:ln>
            <a:solidFill>
              <a:srgbClr val="000000">
                <a:alpha val="100000"/>
              </a:srgbClr>
            </a:solidFill>
            <a:miter lim="800000"/>
          </a:ln>
        </p:spPr>
        <p:txBody>
          <a:bodyPr wrap="square" lIns="91440" tIns="45720" rIns="91440" bIns="45720" anchor="t" anchorCtr="0"/>
          <a:p>
            <a:pPr lvl="0" eaLnBrk="1" hangingPunct="1">
              <a:spcBef>
                <a:spcPct val="0"/>
              </a:spcBef>
            </a:pPr>
            <a:r>
              <a:rPr lang="zh-CN" altLang="en-US" dirty="0"/>
              <a:t>1.当网络中两个结点要进行通信时，数据的发方必须确知收方是否已经处在准备接收的状态。为此，通信的双方必须先要交换一些必要的信息。或者用我们的术语，必须建立一条数据链路。同样的，在传输数据时要维持数据链路，而在通信完毕时要释放数据链路。数据链路的建立、维持和释放就叫链路管理。</a:t>
            </a:r>
            <a:endParaRPr lang="zh-CN" altLang="en-US" dirty="0"/>
          </a:p>
          <a:p>
            <a:pPr lvl="0" eaLnBrk="1" hangingPunct="1">
              <a:spcBef>
                <a:spcPct val="0"/>
              </a:spcBef>
            </a:pPr>
            <a:endParaRPr lang="zh-CN" altLang="en-US" dirty="0"/>
          </a:p>
          <a:p>
            <a:pPr lvl="0" eaLnBrk="1" hangingPunct="1">
              <a:spcBef>
                <a:spcPct val="0"/>
              </a:spcBef>
            </a:pPr>
            <a:r>
              <a:rPr lang="zh-CN" altLang="en-US" dirty="0"/>
              <a:t>2.在数据链路层，数据的传送单位是帧。数据一帧一帧地传送，就可以在出现差错时，将有差错的帧再重传一次，而避免了将全部数据都进行重传。帧同步是指收方应当能从收到的比特流中准确地区分出一帧的开始和结束位置。</a:t>
            </a:r>
            <a:endParaRPr lang="zh-CN" altLang="en-US" dirty="0"/>
          </a:p>
          <a:p>
            <a:pPr lvl="0" eaLnBrk="1" hangingPunct="1">
              <a:spcBef>
                <a:spcPct val="0"/>
              </a:spcBef>
            </a:pPr>
            <a:endParaRPr lang="zh-CN" altLang="en-US" dirty="0"/>
          </a:p>
          <a:p>
            <a:pPr lvl="0" eaLnBrk="1" hangingPunct="1">
              <a:spcBef>
                <a:spcPct val="0"/>
              </a:spcBef>
            </a:pPr>
            <a:r>
              <a:rPr lang="zh-CN" altLang="en-US" dirty="0"/>
              <a:t>3.发方发送数据的速率必须使得收方来得及接收。当收方来不及接收时，就必须及时控制发方的发送速率。</a:t>
            </a:r>
            <a:endParaRPr lang="zh-CN" altLang="en-US" dirty="0"/>
          </a:p>
          <a:p>
            <a:pPr lvl="0" eaLnBrk="1" hangingPunct="1">
              <a:spcBef>
                <a:spcPct val="0"/>
              </a:spcBef>
            </a:pPr>
            <a:endParaRPr lang="zh-CN" altLang="en-US" dirty="0"/>
          </a:p>
          <a:p>
            <a:pPr lvl="0" eaLnBrk="1" hangingPunct="1">
              <a:spcBef>
                <a:spcPct val="0"/>
              </a:spcBef>
            </a:pPr>
            <a:r>
              <a:rPr lang="zh-CN" altLang="en-US" dirty="0"/>
              <a:t>4.在计算机通信中，一般都要求有极低的比特差错率，为此一般采用编码技术，有两种：前向纠错（收方能识别并纠正错误，开销大）和检错重发（收方知道错误，但不知道如何纠正）。</a:t>
            </a:r>
            <a:endParaRPr lang="zh-CN" altLang="en-US" dirty="0"/>
          </a:p>
          <a:p>
            <a:pPr lvl="0" eaLnBrk="1" hangingPunct="1">
              <a:spcBef>
                <a:spcPct val="0"/>
              </a:spcBef>
            </a:pPr>
            <a:endParaRPr lang="zh-CN" altLang="en-US" dirty="0"/>
          </a:p>
          <a:p>
            <a:pPr lvl="0" eaLnBrk="1" hangingPunct="1">
              <a:spcBef>
                <a:spcPct val="0"/>
              </a:spcBef>
            </a:pPr>
            <a:r>
              <a:rPr lang="zh-CN" altLang="en-US" dirty="0"/>
              <a:t>5.所谓透明传输，就是不管所传数据是什么样的比特组合，都应当能够在链路上传送。当所传数据中的比特组合恰巧和某一个控制信息完全一样时，必须有适当措施将它们区分。这样才能保证透明传输。</a:t>
            </a:r>
            <a:endParaRPr lang="zh-CN" altLang="en-US" dirty="0"/>
          </a:p>
          <a:p>
            <a:pPr lvl="0" eaLnBrk="1" hangingPunct="1">
              <a:spcBef>
                <a:spcPct val="0"/>
              </a:spcBef>
            </a:pPr>
            <a:endParaRPr lang="zh-CN" altLang="en-US" dirty="0"/>
          </a:p>
          <a:p>
            <a:pPr lvl="0" eaLnBrk="1" hangingPunct="1">
              <a:spcBef>
                <a:spcPct val="0"/>
              </a:spcBef>
            </a:pPr>
            <a:r>
              <a:rPr lang="zh-CN" altLang="en-US" dirty="0"/>
              <a:t>6.在多点连接的情况下，必须保证每一个帧都能传送到正确的目的站。收方也应当知道发方是哪一个站。</a:t>
            </a:r>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3490" name="Rectangle 2"/>
          <p:cNvSpPr>
            <a:spLocks noGrp="1" noRot="1" noChangeAspect="1" noTextEdit="1"/>
          </p:cNvSpPr>
          <p:nvPr>
            <p:ph type="sldImg"/>
          </p:nvPr>
        </p:nvSpPr>
        <p:spPr>
          <a:ln>
            <a:solidFill>
              <a:srgbClr val="000000">
                <a:alpha val="100000"/>
              </a:srgbClr>
            </a:solidFill>
            <a:miter lim="800000"/>
          </a:ln>
        </p:spPr>
      </p:sp>
      <p:sp>
        <p:nvSpPr>
          <p:cNvPr id="63491" name="Rectangle 3"/>
          <p:cNvSpPr>
            <a:spLocks noGrp="1"/>
          </p:cNvSpPr>
          <p:nvPr>
            <p:ph type="body" idx="1"/>
          </p:nvPr>
        </p:nvSpPr>
        <p:spPr>
          <a:noFill/>
          <a:ln>
            <a:noFill/>
          </a:ln>
        </p:spPr>
        <p:txBody>
          <a:bodyPr wrap="square" lIns="91440" tIns="45720" rIns="91440" bIns="45720" anchor="t" anchorCtr="0"/>
          <a:p>
            <a:pPr lvl="0" eaLnBrk="1" hangingPunct="1">
              <a:spcBef>
                <a:spcPct val="0"/>
              </a:spcBef>
            </a:pPr>
            <a:r>
              <a:rPr lang="zh-CN" altLang="en-US" dirty="0">
                <a:latin typeface="Arial" panose="020B0604020202020204" pitchFamily="34" charset="0"/>
              </a:rPr>
              <a:t>上课开始处</a:t>
            </a:r>
            <a:endParaRPr lang="zh-CN" altLang="en-US" dirty="0">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3730"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73731" name="Rectangle 2"/>
          <p:cNvSpPr>
            <a:spLocks noGrp="1" noRot="1" noChangeAspect="1" noTextEdit="1"/>
          </p:cNvSpPr>
          <p:nvPr>
            <p:ph type="sldImg"/>
          </p:nvPr>
        </p:nvSpPr>
        <p:spPr>
          <a:ln>
            <a:solidFill>
              <a:srgbClr val="000000">
                <a:alpha val="100000"/>
              </a:srgbClr>
            </a:solidFill>
            <a:miter lim="800000"/>
          </a:ln>
        </p:spPr>
      </p:sp>
      <p:sp>
        <p:nvSpPr>
          <p:cNvPr id="73732" name="Rectangle 3"/>
          <p:cNvSpPr>
            <a:spLocks noGrp="1"/>
          </p:cNvSpPr>
          <p:nvPr>
            <p:ph type="body" idx="1"/>
          </p:nvPr>
        </p:nvSpPr>
        <p:spPr>
          <a:noFill/>
          <a:ln>
            <a:noFill/>
          </a:ln>
        </p:spPr>
        <p:txBody>
          <a:bodyPr wrap="square" lIns="91440" tIns="45720" rIns="91440" bIns="45720" anchor="t" anchorCtr="0"/>
          <a:p>
            <a:pPr lvl="0" eaLnBrk="1" hangingPunct="1">
              <a:spcBef>
                <a:spcPct val="0"/>
              </a:spcBef>
            </a:pPr>
            <a:r>
              <a:rPr lang="en-US" altLang="zh-CN" dirty="0"/>
              <a:t>Frame time:</a:t>
            </a:r>
            <a:r>
              <a:rPr lang="zh-CN" altLang="en-US" dirty="0"/>
              <a:t>帧时，表传输一个标准的、固定长度的帧所需要的时间。</a:t>
            </a:r>
            <a:endParaRPr lang="zh-CN" altLang="en-US" dirty="0"/>
          </a:p>
          <a:p>
            <a:pPr lvl="0" eaLnBrk="1" hangingPunct="1">
              <a:spcBef>
                <a:spcPct val="0"/>
              </a:spcBef>
            </a:pPr>
            <a:r>
              <a:rPr lang="zh-CN" altLang="en-US" dirty="0"/>
              <a:t>采用统一长度的帧比允许可变长度的帧所获得的吞吐量更大。</a:t>
            </a:r>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2" name="幻灯片图像占位符 1"/>
          <p:cNvSpPr>
            <a:spLocks noGrp="1" noRot="1" noChangeAspect="1" noTextEdit="1"/>
          </p:cNvSpPr>
          <p:nvPr>
            <p:ph type="sldImg"/>
          </p:nvPr>
        </p:nvSpPr>
        <p:spPr>
          <a:ln>
            <a:solidFill>
              <a:srgbClr val="000000">
                <a:alpha val="100000"/>
              </a:srgbClr>
            </a:solidFill>
            <a:miter lim="800000"/>
          </a:ln>
        </p:spPr>
      </p:sp>
      <p:sp>
        <p:nvSpPr>
          <p:cNvPr id="76803" name="备注占位符 2"/>
          <p:cNvSpPr>
            <a:spLocks noGrp="1"/>
          </p:cNvSpPr>
          <p:nvPr>
            <p:ph type="body" idx="1"/>
          </p:nvPr>
        </p:nvSpPr>
        <p:spPr>
          <a:noFill/>
          <a:ln>
            <a:noFill/>
          </a:ln>
        </p:spPr>
        <p:txBody>
          <a:bodyPr wrap="square" lIns="91440" tIns="45720" rIns="91440" bIns="45720" anchor="t" anchorCtr="0"/>
          <a:p>
            <a:pPr lvl="0" eaLnBrk="1" hangingPunct="1">
              <a:spcBef>
                <a:spcPct val="0"/>
              </a:spcBef>
            </a:pPr>
            <a:r>
              <a:rPr lang="en-US" altLang="zh-CN" b="1" dirty="0">
                <a:latin typeface="Times New Roman" panose="02020603050405020304" pitchFamily="18" charset="0"/>
              </a:rPr>
              <a:t>Persistent——</a:t>
            </a:r>
            <a:r>
              <a:rPr lang="zh-CN" altLang="en-US" b="1" dirty="0">
                <a:latin typeface="Times New Roman" panose="02020603050405020304" pitchFamily="18" charset="0"/>
              </a:rPr>
              <a:t>持续</a:t>
            </a:r>
            <a:endParaRPr lang="zh-CN" altLang="en-US" dirty="0"/>
          </a:p>
        </p:txBody>
      </p:sp>
      <p:sp>
        <p:nvSpPr>
          <p:cNvPr id="7680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fld>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8850" name="幻灯片图像占位符 1"/>
          <p:cNvSpPr>
            <a:spLocks noGrp="1" noRot="1" noChangeAspect="1" noTextEdit="1"/>
          </p:cNvSpPr>
          <p:nvPr>
            <p:ph type="sldImg"/>
          </p:nvPr>
        </p:nvSpPr>
        <p:spPr>
          <a:ln>
            <a:solidFill>
              <a:srgbClr val="000000">
                <a:alpha val="100000"/>
              </a:srgbClr>
            </a:solidFill>
            <a:miter lim="800000"/>
          </a:ln>
        </p:spPr>
      </p:sp>
      <p:sp>
        <p:nvSpPr>
          <p:cNvPr id="78851" name="备注占位符 2"/>
          <p:cNvSpPr>
            <a:spLocks noGrp="1"/>
          </p:cNvSpPr>
          <p:nvPr>
            <p:ph type="body" idx="1"/>
          </p:nvPr>
        </p:nvSpPr>
        <p:spPr>
          <a:noFill/>
          <a:ln>
            <a:noFill/>
          </a:ln>
        </p:spPr>
        <p:txBody>
          <a:bodyPr wrap="square" lIns="91440" tIns="45720" rIns="91440" bIns="45720" anchor="t" anchorCtr="0"/>
          <a:p>
            <a:pPr lvl="0" eaLnBrk="1" hangingPunct="1">
              <a:spcBef>
                <a:spcPct val="0"/>
              </a:spcBef>
            </a:pPr>
            <a:r>
              <a:rPr lang="en-US" altLang="zh-CN" b="1" dirty="0">
                <a:latin typeface="Arial" panose="020B0604020202020204" pitchFamily="34" charset="0"/>
                <a:cs typeface="Arial" panose="020B0604020202020204" pitchFamily="34" charset="0"/>
              </a:rPr>
              <a:t>Immediately</a:t>
            </a:r>
            <a:r>
              <a:rPr lang="en-US" altLang="zh-CN" b="1" dirty="0">
                <a:latin typeface="Arial" panose="020B0604020202020204" pitchFamily="34" charset="0"/>
                <a:ea typeface="Arial" panose="020B0604020202020204" pitchFamily="34" charset="0"/>
              </a:rPr>
              <a:t>—</a:t>
            </a:r>
            <a:r>
              <a:rPr lang="en-US" altLang="zh-CN" b="1" dirty="0">
                <a:latin typeface="Arial" panose="020B0604020202020204" pitchFamily="34" charset="0"/>
                <a:ea typeface="Arial" panose="020B0604020202020204" pitchFamily="34" charset="0"/>
              </a:rPr>
              <a:t>—</a:t>
            </a:r>
            <a:r>
              <a:rPr lang="zh-CN" altLang="en-US" b="1" dirty="0">
                <a:latin typeface="Arial" panose="020B0604020202020204" pitchFamily="34" charset="0"/>
                <a:cs typeface="Arial" panose="020B0604020202020204" pitchFamily="34" charset="0"/>
              </a:rPr>
              <a:t>立即</a:t>
            </a:r>
            <a:endParaRPr lang="zh-CN" altLang="en-US" dirty="0"/>
          </a:p>
        </p:txBody>
      </p:sp>
      <p:sp>
        <p:nvSpPr>
          <p:cNvPr id="7885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fld>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6"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82947" name="Rectangle 2"/>
          <p:cNvSpPr>
            <a:spLocks noGrp="1" noRot="1" noChangeAspect="1" noTextEdit="1"/>
          </p:cNvSpPr>
          <p:nvPr>
            <p:ph type="sldImg"/>
          </p:nvPr>
        </p:nvSpPr>
        <p:spPr>
          <a:ln>
            <a:solidFill>
              <a:srgbClr val="000000">
                <a:alpha val="100000"/>
              </a:srgbClr>
            </a:solidFill>
            <a:miter lim="800000"/>
          </a:ln>
        </p:spPr>
      </p:sp>
      <p:sp>
        <p:nvSpPr>
          <p:cNvPr id="82948" name="Rectangle 3"/>
          <p:cNvSpPr>
            <a:spLocks noGrp="1"/>
          </p:cNvSpPr>
          <p:nvPr>
            <p:ph type="body" idx="1"/>
          </p:nvPr>
        </p:nvSpPr>
        <p:spPr>
          <a:noFill/>
          <a:ln>
            <a:noFill/>
          </a:ln>
        </p:spPr>
        <p:txBody>
          <a:bodyPr wrap="square" lIns="91440" tIns="45720" rIns="91440" bIns="45720" anchor="t" anchorCtr="0"/>
          <a:p>
            <a:pPr lvl="0" eaLnBrk="1" hangingPunct="1">
              <a:spcBef>
                <a:spcPct val="0"/>
              </a:spcBef>
            </a:pPr>
            <a:r>
              <a:rPr lang="zh-CN" altLang="en-US" dirty="0"/>
              <a:t>上课结束</a:t>
            </a:r>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6" name="幻灯片图像占位符 1"/>
          <p:cNvSpPr>
            <a:spLocks noGrp="1" noRot="1" noChangeAspect="1" noTextEdit="1"/>
          </p:cNvSpPr>
          <p:nvPr>
            <p:ph type="sldImg"/>
          </p:nvPr>
        </p:nvSpPr>
        <p:spPr>
          <a:ln>
            <a:solidFill>
              <a:srgbClr val="000000">
                <a:alpha val="100000"/>
              </a:srgbClr>
            </a:solidFill>
            <a:miter lim="800000"/>
          </a:ln>
        </p:spPr>
      </p:sp>
      <p:sp>
        <p:nvSpPr>
          <p:cNvPr id="98307" name="备注占位符 2"/>
          <p:cNvSpPr>
            <a:spLocks noGrp="1"/>
          </p:cNvSpPr>
          <p:nvPr>
            <p:ph type="body" idx="1"/>
          </p:nvPr>
        </p:nvSpPr>
        <p:spPr>
          <a:noFill/>
          <a:ln>
            <a:noFill/>
          </a:ln>
        </p:spPr>
        <p:txBody>
          <a:bodyPr wrap="square" lIns="91440" tIns="45720" rIns="91440" bIns="45720" anchor="t" anchorCtr="0"/>
          <a:p>
            <a:pPr lvl="0" eaLnBrk="1" hangingPunct="1">
              <a:spcBef>
                <a:spcPct val="0"/>
              </a:spcBef>
            </a:pPr>
            <a:r>
              <a:rPr lang="en-US" altLang="zh-CN" b="1" dirty="0"/>
              <a:t>Repeater——</a:t>
            </a:r>
            <a:r>
              <a:rPr lang="zh-CN" altLang="en-US" b="1" dirty="0"/>
              <a:t>中继器</a:t>
            </a:r>
            <a:endParaRPr lang="zh-CN" altLang="en-US" dirty="0"/>
          </a:p>
        </p:txBody>
      </p:sp>
      <p:sp>
        <p:nvSpPr>
          <p:cNvPr id="9830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fld>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2"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02403" name="Rectangle 2"/>
          <p:cNvSpPr>
            <a:spLocks noGrp="1" noRot="1" noChangeAspect="1" noTextEdit="1"/>
          </p:cNvSpPr>
          <p:nvPr>
            <p:ph type="sldImg"/>
          </p:nvPr>
        </p:nvSpPr>
        <p:spPr>
          <a:ln>
            <a:solidFill>
              <a:srgbClr val="000000">
                <a:alpha val="100000"/>
              </a:srgbClr>
            </a:solidFill>
            <a:miter lim="800000"/>
          </a:ln>
        </p:spPr>
      </p:sp>
      <p:sp>
        <p:nvSpPr>
          <p:cNvPr id="102404" name="Rectangle 3"/>
          <p:cNvSpPr>
            <a:spLocks noGrp="1"/>
          </p:cNvSpPr>
          <p:nvPr>
            <p:ph type="body" idx="1"/>
          </p:nvPr>
        </p:nvSpPr>
        <p:spPr>
          <a:noFill/>
          <a:ln>
            <a:noFill/>
          </a:ln>
        </p:spPr>
        <p:txBody>
          <a:bodyPr wrap="square" lIns="91440" tIns="45720" rIns="91440" bIns="45720" anchor="t" anchorCtr="0"/>
          <a:p>
            <a:pPr lvl="0" eaLnBrk="1" hangingPunct="1">
              <a:spcBef>
                <a:spcPct val="0"/>
              </a:spcBef>
            </a:pPr>
            <a:r>
              <a:rPr lang="en-US" altLang="zh-CN" sz="1100" dirty="0"/>
              <a:t>A host with a packet to send transmits it to the nearest router, either on its own LAN or over a point-to-point link to the carrier. The packet is stored there until it has fully arrived so the checksum can be verified. Then it is forwarded to the next router along the path until it reaches the destination host.</a:t>
            </a:r>
            <a:endParaRPr lang="zh-CN" altLang="en-US" sz="1100"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2"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12643" name="Rectangle 2"/>
          <p:cNvSpPr>
            <a:spLocks noGrp="1" noRot="1" noChangeAspect="1" noTextEdit="1"/>
          </p:cNvSpPr>
          <p:nvPr>
            <p:ph type="sldImg"/>
          </p:nvPr>
        </p:nvSpPr>
        <p:spPr>
          <a:ln>
            <a:solidFill>
              <a:srgbClr val="000000">
                <a:alpha val="100000"/>
              </a:srgbClr>
            </a:solidFill>
            <a:miter lim="800000"/>
          </a:ln>
        </p:spPr>
      </p:sp>
      <p:sp>
        <p:nvSpPr>
          <p:cNvPr id="112644" name="Rectangle 3"/>
          <p:cNvSpPr>
            <a:spLocks noGrp="1"/>
          </p:cNvSpPr>
          <p:nvPr>
            <p:ph type="body" idx="1"/>
          </p:nvPr>
        </p:nvSpPr>
        <p:spPr>
          <a:noFill/>
          <a:ln>
            <a:noFill/>
          </a:ln>
        </p:spPr>
        <p:txBody>
          <a:bodyPr wrap="square" lIns="91440" tIns="45720" rIns="91440" bIns="45720" anchor="t" anchorCtr="0"/>
          <a:p>
            <a:pPr lvl="0" eaLnBrk="1" hangingPunct="1">
              <a:spcBef>
                <a:spcPct val="0"/>
              </a:spcBef>
            </a:pPr>
            <a:r>
              <a:rPr lang="zh-CN" altLang="en-US" dirty="0"/>
              <a:t>第五章第三次课</a:t>
            </a:r>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幻灯片图像占位符 1"/>
          <p:cNvSpPr>
            <a:spLocks noGrp="1" noRot="1" noChangeAspect="1" noTextEdit="1"/>
          </p:cNvSpPr>
          <p:nvPr>
            <p:ph type="sldImg"/>
          </p:nvPr>
        </p:nvSpPr>
        <p:spPr>
          <a:ln>
            <a:solidFill>
              <a:srgbClr val="000000">
                <a:alpha val="100000"/>
              </a:srgbClr>
            </a:solidFill>
            <a:miter lim="800000"/>
          </a:ln>
        </p:spPr>
      </p:sp>
      <p:sp>
        <p:nvSpPr>
          <p:cNvPr id="10243" name="备注占位符 2"/>
          <p:cNvSpPr>
            <a:spLocks noGrp="1"/>
          </p:cNvSpPr>
          <p:nvPr>
            <p:ph type="body" idx="1"/>
          </p:nvPr>
        </p:nvSpPr>
        <p:spPr>
          <a:noFill/>
          <a:ln>
            <a:noFill/>
          </a:ln>
        </p:spPr>
        <p:txBody>
          <a:bodyPr wrap="square" lIns="91440" tIns="45720" rIns="91440" bIns="45720" anchor="t" anchorCtr="0"/>
          <a:p>
            <a:pPr lvl="0" eaLnBrk="1" hangingPunct="1">
              <a:spcBef>
                <a:spcPct val="0"/>
              </a:spcBef>
            </a:pPr>
            <a:endParaRPr lang="zh-CN" altLang="en-US" dirty="0"/>
          </a:p>
        </p:txBody>
      </p:sp>
      <p:sp>
        <p:nvSpPr>
          <p:cNvPr id="1024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Calibri" panose="020F0502020204030204" pitchFamily="34" charset="0"/>
              </a:rPr>
            </a:fld>
            <a:endParaRPr lang="zh-CN" altLang="en-US" sz="1200" dirty="0">
              <a:latin typeface="Calibri" panose="020F050202020403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6738" name="Rectangle 2"/>
          <p:cNvSpPr>
            <a:spLocks noTextEdit="1"/>
          </p:cNvSpPr>
          <p:nvPr>
            <p:ph type="sldImg"/>
          </p:nvPr>
        </p:nvSpPr>
        <p:spPr>
          <a:ln>
            <a:solidFill>
              <a:srgbClr val="000000">
                <a:alpha val="100000"/>
              </a:srgbClr>
            </a:solidFill>
            <a:miter lim="800000"/>
          </a:ln>
        </p:spPr>
      </p:sp>
      <p:sp>
        <p:nvSpPr>
          <p:cNvPr id="116739" name="Rectangle 3"/>
          <p:cNvSpPr/>
          <p:nvPr>
            <p:ph type="body" idx="1"/>
          </p:nvPr>
        </p:nvSpPr>
        <p:spPr>
          <a:noFill/>
          <a:ln>
            <a:noFill/>
          </a:ln>
        </p:spPr>
        <p:txBody>
          <a:bodyPr wrap="square" lIns="91440" tIns="45720" rIns="91440" bIns="45720" anchor="t" anchorCtr="0"/>
          <a:p>
            <a:pPr lvl="0"/>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10" name="幻灯片图像占位符 1"/>
          <p:cNvSpPr>
            <a:spLocks noGrp="1" noRot="1" noChangeAspect="1" noTextEdit="1"/>
          </p:cNvSpPr>
          <p:nvPr>
            <p:ph type="sldImg"/>
          </p:nvPr>
        </p:nvSpPr>
        <p:spPr>
          <a:ln>
            <a:solidFill>
              <a:srgbClr val="000000">
                <a:alpha val="100000"/>
              </a:srgbClr>
            </a:solidFill>
            <a:miter lim="800000"/>
          </a:ln>
        </p:spPr>
      </p:sp>
      <p:sp>
        <p:nvSpPr>
          <p:cNvPr id="119811" name="备注占位符 2"/>
          <p:cNvSpPr>
            <a:spLocks noGrp="1"/>
          </p:cNvSpPr>
          <p:nvPr>
            <p:ph type="body" idx="1"/>
          </p:nvPr>
        </p:nvSpPr>
        <p:spPr>
          <a:noFill/>
          <a:ln>
            <a:noFill/>
          </a:ln>
        </p:spPr>
        <p:txBody>
          <a:bodyPr wrap="square" lIns="91440" tIns="45720" rIns="91440" bIns="45720" anchor="t" anchorCtr="0"/>
          <a:p>
            <a:pPr lvl="0" eaLnBrk="1" hangingPunct="1">
              <a:spcBef>
                <a:spcPct val="0"/>
              </a:spcBef>
            </a:pPr>
            <a:r>
              <a:rPr lang="en-US" altLang="zh-CN" dirty="0"/>
              <a:t>Desirable——</a:t>
            </a:r>
            <a:r>
              <a:rPr lang="zh-CN" altLang="en-US" dirty="0"/>
              <a:t>理想的</a:t>
            </a:r>
            <a:endParaRPr lang="zh-CN" altLang="en-US" dirty="0"/>
          </a:p>
        </p:txBody>
      </p:sp>
      <p:sp>
        <p:nvSpPr>
          <p:cNvPr id="11981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fld>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2578"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defTabSz="967105" eaLnBrk="1" hangingPunct="1">
              <a:spcBef>
                <a:spcPct val="0"/>
              </a:spcBef>
            </a:pPr>
            <a:fld id="{9A0DB2DC-4C9A-4742-B13C-FB6460FD3503}" type="slidenum">
              <a:rPr lang="zh-CN" altLang="en-US" sz="1300" dirty="0">
                <a:latin typeface="Times New Roman" panose="02020603050405020304" pitchFamily="18" charset="0"/>
                <a:ea typeface="微软雅黑" panose="020B0503020204020204" pitchFamily="34" charset="-122"/>
              </a:rPr>
            </a:fld>
            <a:endParaRPr lang="zh-CN" altLang="en-US" sz="1300" dirty="0">
              <a:latin typeface="Times New Roman" panose="02020603050405020304" pitchFamily="18" charset="0"/>
              <a:ea typeface="微软雅黑" panose="020B0503020204020204" pitchFamily="34" charset="-122"/>
            </a:endParaRPr>
          </a:p>
        </p:txBody>
      </p:sp>
      <p:sp>
        <p:nvSpPr>
          <p:cNvPr id="152579" name="Rectangle 2"/>
          <p:cNvSpPr>
            <a:spLocks noGrp="1" noRot="1" noChangeAspect="1" noTextEdit="1"/>
          </p:cNvSpPr>
          <p:nvPr>
            <p:ph type="sldImg"/>
          </p:nvPr>
        </p:nvSpPr>
        <p:spPr>
          <a:ln>
            <a:solidFill>
              <a:srgbClr val="000000">
                <a:alpha val="100000"/>
              </a:srgbClr>
            </a:solidFill>
            <a:miter lim="800000"/>
          </a:ln>
        </p:spPr>
      </p:sp>
      <p:sp>
        <p:nvSpPr>
          <p:cNvPr id="152580" name="Rectangle 3"/>
          <p:cNvSpPr>
            <a:spLocks noGrp="1"/>
          </p:cNvSpPr>
          <p:nvPr>
            <p:ph type="body" idx="1"/>
          </p:nvPr>
        </p:nvSpPr>
        <p:spPr>
          <a:noFill/>
          <a:ln>
            <a:noFill/>
          </a:ln>
        </p:spPr>
        <p:txBody>
          <a:bodyPr wrap="square" lIns="91440" tIns="45720" rIns="91440" bIns="45720" anchor="t" anchorCtr="0"/>
          <a:p>
            <a:pPr marL="228600" lvl="0" indent="-228600" eaLnBrk="1" hangingPunct="1">
              <a:spcBef>
                <a:spcPct val="0"/>
              </a:spcBef>
            </a:pPr>
            <a:r>
              <a:rPr lang="en-US" altLang="zh-CN" dirty="0"/>
              <a:t>The method normally used is to define transport addresses to which processes can listen for connection requests. In the Internet, these end points are called ports. In ATM networks, they are called AAL-SAPs. Application processes, both clients and servers, can attach themselves to a TSAP to establish a connection to a remote TSAP. These connections run through NSAPs on each host, as shown. The purpose of having TSAPs is that in some networks, each computer has a single NSAP, so some way is needed to distinguish multiple transport end points that share that NSAP.</a:t>
            </a:r>
            <a:endParaRPr lang="en-US" altLang="zh-CN" dirty="0"/>
          </a:p>
          <a:p>
            <a:pPr marL="228600" lvl="0" indent="-228600" eaLnBrk="1" hangingPunct="1">
              <a:spcBef>
                <a:spcPct val="0"/>
              </a:spcBef>
            </a:pPr>
            <a:r>
              <a:rPr lang="en-US" altLang="zh-CN" dirty="0"/>
              <a:t>A possible scenario for a transport connection is as follows.</a:t>
            </a:r>
            <a:endParaRPr lang="en-US" altLang="zh-CN" dirty="0"/>
          </a:p>
          <a:p>
            <a:pPr marL="685800" lvl="1" indent="-228600" eaLnBrk="1" hangingPunct="1">
              <a:spcBef>
                <a:spcPct val="0"/>
              </a:spcBef>
              <a:buFontTx/>
              <a:buAutoNum type="arabicPeriod"/>
            </a:pPr>
            <a:r>
              <a:rPr lang="en-US" altLang="zh-CN" dirty="0"/>
              <a:t>A time of day server process on host 2 attaches itself to TSAP 1522 to wait for an incoming call. How a process attaches itself to a TSAP is outside the networking model and depends entirely on the local operating system. A call such as our LISTEN might be used, for example.</a:t>
            </a:r>
            <a:endParaRPr lang="en-US" altLang="zh-CN" dirty="0"/>
          </a:p>
          <a:p>
            <a:pPr marL="685800" lvl="1" indent="-228600" eaLnBrk="1" hangingPunct="1">
              <a:spcBef>
                <a:spcPct val="0"/>
              </a:spcBef>
              <a:buFontTx/>
              <a:buAutoNum type="arabicPeriod"/>
            </a:pPr>
            <a:r>
              <a:rPr lang="en-US" altLang="zh-CN" dirty="0"/>
              <a:t>An application process on host 1 wants to find out the time-of-day, so it issues a CONNECT request specifying TSAP 1208 as the source and TSAP 1522 as the destination. This action ultimately results in a transport connection being established between the application process on host 1 and server 1 on host 2.</a:t>
            </a:r>
            <a:endParaRPr lang="en-US" altLang="zh-CN" dirty="0"/>
          </a:p>
          <a:p>
            <a:pPr marL="685800" lvl="1" indent="-228600" eaLnBrk="1" hangingPunct="1">
              <a:spcBef>
                <a:spcPct val="0"/>
              </a:spcBef>
              <a:buFontTx/>
              <a:buAutoNum type="arabicPeriod"/>
            </a:pPr>
            <a:r>
              <a:rPr lang="en-US" altLang="zh-CN" dirty="0"/>
              <a:t>The application process then sends over a request for the time.</a:t>
            </a:r>
            <a:endParaRPr lang="en-US" altLang="zh-CN" dirty="0"/>
          </a:p>
          <a:p>
            <a:pPr marL="685800" lvl="1" indent="-228600" eaLnBrk="1" hangingPunct="1">
              <a:spcBef>
                <a:spcPct val="0"/>
              </a:spcBef>
              <a:buFontTx/>
              <a:buAutoNum type="arabicPeriod"/>
            </a:pPr>
            <a:r>
              <a:rPr lang="en-US" altLang="zh-CN" dirty="0"/>
              <a:t>The time server process responds with the current time.</a:t>
            </a:r>
            <a:endParaRPr lang="en-US" altLang="zh-CN" dirty="0"/>
          </a:p>
          <a:p>
            <a:pPr marL="685800" lvl="1" indent="-228600" eaLnBrk="1" hangingPunct="1">
              <a:spcBef>
                <a:spcPct val="0"/>
              </a:spcBef>
              <a:buFontTx/>
              <a:buAutoNum type="arabicPeriod"/>
            </a:pPr>
            <a:r>
              <a:rPr lang="en-US" altLang="zh-CN" dirty="0"/>
              <a:t>The transport connection is then released.</a:t>
            </a:r>
            <a:endParaRPr lang="en-US" altLang="zh-CN" dirty="0"/>
          </a:p>
          <a:p>
            <a:pPr marL="228600" lvl="0" indent="-228600" eaLnBrk="1" hangingPunct="1">
              <a:spcBef>
                <a:spcPct val="0"/>
              </a:spcBef>
            </a:pPr>
            <a:r>
              <a:rPr lang="en-US" altLang="zh-CN" dirty="0"/>
              <a:t>Note that there may well be other servers on host 2 that are attached to other TSAPs and waiting for incoming connections that arrive over the same NSAP.</a:t>
            </a:r>
            <a:endParaRPr lang="en-US" altLang="zh-CN" dirty="0"/>
          </a:p>
          <a:p>
            <a:pPr marL="228600" lvl="0" indent="-228600" eaLnBrk="1" hangingPunct="1">
              <a:spcBef>
                <a:spcPct val="0"/>
              </a:spcBef>
            </a:pPr>
            <a:r>
              <a:rPr lang="en-US" altLang="zh-CN" dirty="0"/>
              <a:t>The picture painted above is fine, except we have swept one little problem under the rug: How does the user process on host 1 know that the time-of-day server is attached to TSAP 1522? One possibility is that the time-of-day server has been attaching itself to TSAP 1522 for years and gradually all the network users have learned this. In this model, services have stable TSAP addresses that are listed in files in well-known places, such as the /etc/services file on UNIX systems, which lists which servers are permanently attached to which ports.</a:t>
            </a:r>
            <a:endParaRPr lang="en-US" altLang="zh-CN" dirty="0"/>
          </a:p>
          <a:p>
            <a:pPr marL="228600" lvl="0" indent="-228600" eaLnBrk="1" hangingPunct="1">
              <a:spcBef>
                <a:spcPct val="0"/>
              </a:spcBef>
            </a:pPr>
            <a:r>
              <a:rPr lang="en-US" altLang="zh-CN" dirty="0"/>
              <a:t>While stable TSAP addresses work for a small number of key services that never change (e.g. the Web server), user processes, in general, often want to talk to other user processes that only exist for a short time and do not have a TSAP address that is known in advance. Furthermore, if there are potentially many server processes, most of which are rarely used, it is wasteful to have each of them active and listening to a stable TSAP address all day long. In short, a better scheme is needed.</a:t>
            </a:r>
            <a:endParaRPr lang="en-US" altLang="zh-CN" dirty="0"/>
          </a:p>
          <a:p>
            <a:pPr marL="228600" lvl="0" indent="-228600" eaLnBrk="1" hangingPunct="1">
              <a:spcBef>
                <a:spcPct val="0"/>
              </a:spcBef>
            </a:pPr>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82" name="幻灯片图像占位符 1"/>
          <p:cNvSpPr>
            <a:spLocks noGrp="1" noRot="1" noChangeAspect="1" noTextEdit="1"/>
          </p:cNvSpPr>
          <p:nvPr>
            <p:ph type="sldImg"/>
          </p:nvPr>
        </p:nvSpPr>
        <p:spPr>
          <a:ln>
            <a:solidFill>
              <a:srgbClr val="000000">
                <a:alpha val="100000"/>
              </a:srgbClr>
            </a:solidFill>
            <a:miter lim="800000"/>
          </a:ln>
        </p:spPr>
      </p:sp>
      <p:sp>
        <p:nvSpPr>
          <p:cNvPr id="174083" name="备注占位符 2"/>
          <p:cNvSpPr>
            <a:spLocks noGrp="1"/>
          </p:cNvSpPr>
          <p:nvPr>
            <p:ph type="body" idx="1"/>
          </p:nvPr>
        </p:nvSpPr>
        <p:spPr>
          <a:noFill/>
          <a:ln>
            <a:noFill/>
          </a:ln>
        </p:spPr>
        <p:txBody>
          <a:bodyPr wrap="square" lIns="91440" tIns="45720" rIns="91440" bIns="45720" anchor="t" anchorCtr="0"/>
          <a:p>
            <a:pPr lvl="0" eaLnBrk="1" hangingPunct="1">
              <a:spcBef>
                <a:spcPct val="0"/>
              </a:spcBef>
            </a:pPr>
            <a:r>
              <a:rPr lang="zh-CN" altLang="en-US" dirty="0">
                <a:solidFill>
                  <a:srgbClr val="333399"/>
                </a:solidFill>
                <a:ea typeface="黑体" panose="02010609060101010101" pitchFamily="49" charset="-122"/>
              </a:rPr>
              <a:t>紧急指针</a:t>
            </a:r>
            <a:r>
              <a:rPr lang="en-US" altLang="zh-CN" dirty="0">
                <a:solidFill>
                  <a:srgbClr val="333399"/>
                </a:solidFill>
                <a:ea typeface="黑体" panose="02010609060101010101" pitchFamily="49" charset="-122"/>
              </a:rPr>
              <a:t>URG —— </a:t>
            </a:r>
            <a:r>
              <a:rPr lang="zh-CN" altLang="en-US" dirty="0">
                <a:solidFill>
                  <a:srgbClr val="333399"/>
                </a:solidFill>
                <a:ea typeface="黑体" panose="02010609060101010101" pitchFamily="49" charset="-122"/>
              </a:rPr>
              <a:t>当 </a:t>
            </a:r>
            <a:r>
              <a:rPr lang="en-US" altLang="zh-CN" dirty="0">
                <a:solidFill>
                  <a:srgbClr val="333399"/>
                </a:solidFill>
                <a:ea typeface="黑体" panose="02010609060101010101" pitchFamily="49" charset="-122"/>
              </a:rPr>
              <a:t>URG </a:t>
            </a:r>
            <a:r>
              <a:rPr lang="en-US" altLang="zh-CN" dirty="0">
                <a:solidFill>
                  <a:srgbClr val="333399"/>
                </a:solidFill>
                <a:ea typeface="黑体" panose="02010609060101010101" pitchFamily="49" charset="-122"/>
                <a:sym typeface="Symbol" panose="05050102010706020507" pitchFamily="18" charset="2"/>
              </a:rPr>
              <a:t></a:t>
            </a:r>
            <a:r>
              <a:rPr lang="en-US" altLang="zh-CN" dirty="0">
                <a:solidFill>
                  <a:srgbClr val="333399"/>
                </a:solidFill>
                <a:ea typeface="黑体" panose="02010609060101010101" pitchFamily="49" charset="-122"/>
              </a:rPr>
              <a:t> 1 </a:t>
            </a:r>
            <a:r>
              <a:rPr lang="zh-CN" altLang="en-US" dirty="0">
                <a:solidFill>
                  <a:srgbClr val="333399"/>
                </a:solidFill>
                <a:ea typeface="黑体" panose="02010609060101010101" pitchFamily="49" charset="-122"/>
              </a:rPr>
              <a:t>时，表明紧急指针字段有效。它告诉系统此报文段中有紧急数据，应尽快传送(相当于高优先级的数据)。 </a:t>
            </a:r>
            <a:endParaRPr lang="zh-CN" altLang="en-US" dirty="0">
              <a:solidFill>
                <a:srgbClr val="333399"/>
              </a:solidFill>
              <a:ea typeface="黑体" panose="02010609060101010101" pitchFamily="49" charset="-122"/>
            </a:endParaRPr>
          </a:p>
          <a:p>
            <a:pPr lvl="0" eaLnBrk="1" hangingPunct="1">
              <a:spcBef>
                <a:spcPct val="0"/>
              </a:spcBef>
            </a:pPr>
            <a:r>
              <a:rPr lang="zh-CN" altLang="en-US" dirty="0">
                <a:solidFill>
                  <a:srgbClr val="333399"/>
                </a:solidFill>
                <a:ea typeface="黑体" panose="02010609060101010101" pitchFamily="49" charset="-122"/>
              </a:rPr>
              <a:t>确认比特 </a:t>
            </a:r>
            <a:r>
              <a:rPr lang="en-US" altLang="zh-CN" dirty="0">
                <a:solidFill>
                  <a:srgbClr val="333399"/>
                </a:solidFill>
                <a:ea typeface="黑体" panose="02010609060101010101" pitchFamily="49" charset="-122"/>
              </a:rPr>
              <a:t>ACK —— </a:t>
            </a:r>
            <a:r>
              <a:rPr lang="zh-CN" altLang="en-US" dirty="0">
                <a:solidFill>
                  <a:srgbClr val="333399"/>
                </a:solidFill>
                <a:ea typeface="黑体" panose="02010609060101010101" pitchFamily="49" charset="-122"/>
              </a:rPr>
              <a:t>只有当 </a:t>
            </a:r>
            <a:r>
              <a:rPr lang="en-US" altLang="zh-CN" dirty="0">
                <a:solidFill>
                  <a:srgbClr val="333399"/>
                </a:solidFill>
                <a:ea typeface="黑体" panose="02010609060101010101" pitchFamily="49" charset="-122"/>
              </a:rPr>
              <a:t>ACK </a:t>
            </a:r>
            <a:r>
              <a:rPr lang="en-US" altLang="zh-CN" dirty="0">
                <a:solidFill>
                  <a:srgbClr val="333399"/>
                </a:solidFill>
                <a:ea typeface="黑体" panose="02010609060101010101" pitchFamily="49" charset="-122"/>
                <a:sym typeface="Symbol" panose="05050102010706020507" pitchFamily="18" charset="2"/>
              </a:rPr>
              <a:t></a:t>
            </a:r>
            <a:r>
              <a:rPr lang="en-US" altLang="zh-CN" dirty="0">
                <a:solidFill>
                  <a:srgbClr val="333399"/>
                </a:solidFill>
                <a:ea typeface="黑体" panose="02010609060101010101" pitchFamily="49" charset="-122"/>
              </a:rPr>
              <a:t> 1 </a:t>
            </a:r>
            <a:r>
              <a:rPr lang="zh-CN" altLang="en-US" dirty="0">
                <a:solidFill>
                  <a:srgbClr val="333399"/>
                </a:solidFill>
                <a:ea typeface="黑体" panose="02010609060101010101" pitchFamily="49" charset="-122"/>
              </a:rPr>
              <a:t>时确认号字段才有效。当 </a:t>
            </a:r>
            <a:r>
              <a:rPr lang="en-US" altLang="zh-CN" dirty="0">
                <a:solidFill>
                  <a:srgbClr val="333399"/>
                </a:solidFill>
                <a:ea typeface="黑体" panose="02010609060101010101" pitchFamily="49" charset="-122"/>
              </a:rPr>
              <a:t>ACK </a:t>
            </a:r>
            <a:r>
              <a:rPr lang="en-US" altLang="zh-CN" dirty="0">
                <a:solidFill>
                  <a:srgbClr val="333399"/>
                </a:solidFill>
                <a:ea typeface="黑体" panose="02010609060101010101" pitchFamily="49" charset="-122"/>
                <a:sym typeface="Symbol" panose="05050102010706020507" pitchFamily="18" charset="2"/>
              </a:rPr>
              <a:t></a:t>
            </a:r>
            <a:r>
              <a:rPr lang="en-US" altLang="zh-CN" dirty="0">
                <a:solidFill>
                  <a:srgbClr val="333399"/>
                </a:solidFill>
                <a:ea typeface="黑体" panose="02010609060101010101" pitchFamily="49" charset="-122"/>
              </a:rPr>
              <a:t> 0 </a:t>
            </a:r>
            <a:r>
              <a:rPr lang="zh-CN" altLang="en-US" dirty="0">
                <a:solidFill>
                  <a:srgbClr val="333399"/>
                </a:solidFill>
                <a:ea typeface="黑体" panose="02010609060101010101" pitchFamily="49" charset="-122"/>
              </a:rPr>
              <a:t>时，确认号无效。 </a:t>
            </a:r>
            <a:endParaRPr lang="zh-CN" altLang="en-US" dirty="0">
              <a:solidFill>
                <a:srgbClr val="333399"/>
              </a:solidFill>
              <a:ea typeface="黑体" panose="02010609060101010101" pitchFamily="49" charset="-122"/>
            </a:endParaRPr>
          </a:p>
          <a:p>
            <a:pPr lvl="0" eaLnBrk="1" hangingPunct="1">
              <a:spcBef>
                <a:spcPct val="0"/>
              </a:spcBef>
            </a:pPr>
            <a:r>
              <a:rPr lang="zh-CN" altLang="en-US" dirty="0">
                <a:solidFill>
                  <a:srgbClr val="333399"/>
                </a:solidFill>
                <a:ea typeface="黑体" panose="02010609060101010101" pitchFamily="49" charset="-122"/>
              </a:rPr>
              <a:t>推送比特 </a:t>
            </a:r>
            <a:r>
              <a:rPr lang="en-US" altLang="zh-CN" dirty="0">
                <a:solidFill>
                  <a:srgbClr val="333399"/>
                </a:solidFill>
                <a:ea typeface="黑体" panose="02010609060101010101" pitchFamily="49" charset="-122"/>
              </a:rPr>
              <a:t>PSH (PuSH) —— </a:t>
            </a:r>
            <a:r>
              <a:rPr lang="zh-CN" altLang="en-US" dirty="0">
                <a:solidFill>
                  <a:srgbClr val="333399"/>
                </a:solidFill>
                <a:ea typeface="黑体" panose="02010609060101010101" pitchFamily="49" charset="-122"/>
              </a:rPr>
              <a:t>接收 </a:t>
            </a:r>
            <a:r>
              <a:rPr lang="en-US" altLang="zh-CN" dirty="0">
                <a:solidFill>
                  <a:srgbClr val="333399"/>
                </a:solidFill>
                <a:ea typeface="黑体" panose="02010609060101010101" pitchFamily="49" charset="-122"/>
              </a:rPr>
              <a:t>TCP </a:t>
            </a:r>
            <a:r>
              <a:rPr lang="zh-CN" altLang="en-US" dirty="0">
                <a:solidFill>
                  <a:srgbClr val="333399"/>
                </a:solidFill>
                <a:ea typeface="黑体" panose="02010609060101010101" pitchFamily="49" charset="-122"/>
              </a:rPr>
              <a:t>收到推送比特置 1 的报文段，就尽快地交付给接收应用进程，而不再等到整个缓存都填满了后再向上交付。  </a:t>
            </a:r>
            <a:endParaRPr lang="zh-CN" altLang="en-US" dirty="0">
              <a:solidFill>
                <a:srgbClr val="333399"/>
              </a:solidFill>
              <a:ea typeface="黑体" panose="02010609060101010101" pitchFamily="49" charset="-122"/>
            </a:endParaRPr>
          </a:p>
          <a:p>
            <a:pPr lvl="0" eaLnBrk="1" hangingPunct="1">
              <a:spcBef>
                <a:spcPct val="0"/>
              </a:spcBef>
            </a:pPr>
            <a:r>
              <a:rPr lang="zh-CN" altLang="en-US" dirty="0">
                <a:solidFill>
                  <a:srgbClr val="333399"/>
                </a:solidFill>
                <a:ea typeface="黑体" panose="02010609060101010101" pitchFamily="49" charset="-122"/>
              </a:rPr>
              <a:t>复位比特 </a:t>
            </a:r>
            <a:r>
              <a:rPr lang="en-US" altLang="zh-CN" dirty="0">
                <a:solidFill>
                  <a:srgbClr val="333399"/>
                </a:solidFill>
                <a:ea typeface="黑体" panose="02010609060101010101" pitchFamily="49" charset="-122"/>
              </a:rPr>
              <a:t>RST (ReSeT) —— </a:t>
            </a:r>
            <a:r>
              <a:rPr lang="zh-CN" altLang="en-US" dirty="0">
                <a:solidFill>
                  <a:srgbClr val="333399"/>
                </a:solidFill>
                <a:ea typeface="黑体" panose="02010609060101010101" pitchFamily="49" charset="-122"/>
              </a:rPr>
              <a:t>当 </a:t>
            </a:r>
            <a:r>
              <a:rPr lang="en-US" altLang="zh-CN" dirty="0">
                <a:solidFill>
                  <a:srgbClr val="333399"/>
                </a:solidFill>
                <a:ea typeface="黑体" panose="02010609060101010101" pitchFamily="49" charset="-122"/>
              </a:rPr>
              <a:t>RST </a:t>
            </a:r>
            <a:r>
              <a:rPr lang="en-US" altLang="zh-CN" dirty="0">
                <a:solidFill>
                  <a:srgbClr val="333399"/>
                </a:solidFill>
                <a:ea typeface="黑体" panose="02010609060101010101" pitchFamily="49" charset="-122"/>
                <a:sym typeface="Symbol" panose="05050102010706020507" pitchFamily="18" charset="2"/>
              </a:rPr>
              <a:t></a:t>
            </a:r>
            <a:r>
              <a:rPr lang="en-US" altLang="zh-CN" dirty="0">
                <a:solidFill>
                  <a:srgbClr val="333399"/>
                </a:solidFill>
                <a:ea typeface="黑体" panose="02010609060101010101" pitchFamily="49" charset="-122"/>
              </a:rPr>
              <a:t> 1 </a:t>
            </a:r>
            <a:r>
              <a:rPr lang="zh-CN" altLang="en-US" dirty="0">
                <a:solidFill>
                  <a:srgbClr val="333399"/>
                </a:solidFill>
                <a:ea typeface="黑体" panose="02010609060101010101" pitchFamily="49" charset="-122"/>
              </a:rPr>
              <a:t>时，表明 </a:t>
            </a:r>
            <a:r>
              <a:rPr lang="en-US" altLang="zh-CN" dirty="0">
                <a:solidFill>
                  <a:srgbClr val="333399"/>
                </a:solidFill>
                <a:ea typeface="黑体" panose="02010609060101010101" pitchFamily="49" charset="-122"/>
              </a:rPr>
              <a:t>TCP </a:t>
            </a:r>
            <a:r>
              <a:rPr lang="zh-CN" altLang="en-US" dirty="0">
                <a:solidFill>
                  <a:srgbClr val="333399"/>
                </a:solidFill>
                <a:ea typeface="黑体" panose="02010609060101010101" pitchFamily="49" charset="-122"/>
              </a:rPr>
              <a:t>连接中出现严重差错（如由于主机崩溃或其他原因），必须释放连接，然后再重新建立运输连接。 </a:t>
            </a:r>
            <a:endParaRPr lang="zh-CN" altLang="en-US" dirty="0">
              <a:solidFill>
                <a:srgbClr val="333399"/>
              </a:solidFill>
              <a:ea typeface="黑体" panose="02010609060101010101" pitchFamily="49" charset="-122"/>
            </a:endParaRPr>
          </a:p>
          <a:p>
            <a:pPr lvl="0" eaLnBrk="1" hangingPunct="1">
              <a:spcBef>
                <a:spcPct val="0"/>
              </a:spcBef>
            </a:pPr>
            <a:r>
              <a:rPr lang="zh-CN" altLang="en-US" dirty="0">
                <a:solidFill>
                  <a:srgbClr val="333399"/>
                </a:solidFill>
                <a:ea typeface="黑体" panose="02010609060101010101" pitchFamily="49" charset="-122"/>
              </a:rPr>
              <a:t>同步比特 </a:t>
            </a:r>
            <a:r>
              <a:rPr lang="en-US" altLang="zh-CN" dirty="0">
                <a:solidFill>
                  <a:srgbClr val="333399"/>
                </a:solidFill>
                <a:ea typeface="黑体" panose="02010609060101010101" pitchFamily="49" charset="-122"/>
              </a:rPr>
              <a:t>SYN —— </a:t>
            </a:r>
            <a:r>
              <a:rPr lang="zh-CN" altLang="en-US" dirty="0">
                <a:solidFill>
                  <a:srgbClr val="333399"/>
                </a:solidFill>
                <a:ea typeface="黑体" panose="02010609060101010101" pitchFamily="49" charset="-122"/>
              </a:rPr>
              <a:t>同步比特 </a:t>
            </a:r>
            <a:r>
              <a:rPr lang="en-US" altLang="zh-CN" dirty="0">
                <a:solidFill>
                  <a:srgbClr val="333399"/>
                </a:solidFill>
                <a:ea typeface="黑体" panose="02010609060101010101" pitchFamily="49" charset="-122"/>
              </a:rPr>
              <a:t>SYN </a:t>
            </a:r>
            <a:r>
              <a:rPr lang="zh-CN" altLang="en-US" dirty="0">
                <a:solidFill>
                  <a:srgbClr val="333399"/>
                </a:solidFill>
                <a:ea typeface="黑体" panose="02010609060101010101" pitchFamily="49" charset="-122"/>
              </a:rPr>
              <a:t>置为 1，就表示这是一个连接请求或连接接受报文。 </a:t>
            </a:r>
            <a:endParaRPr lang="zh-CN" altLang="en-US" dirty="0">
              <a:solidFill>
                <a:srgbClr val="333399"/>
              </a:solidFill>
              <a:ea typeface="黑体" panose="02010609060101010101" pitchFamily="49" charset="-122"/>
            </a:endParaRPr>
          </a:p>
          <a:p>
            <a:pPr lvl="0" eaLnBrk="1" hangingPunct="1">
              <a:spcBef>
                <a:spcPct val="0"/>
              </a:spcBef>
            </a:pPr>
            <a:r>
              <a:rPr lang="zh-CN" altLang="en-US" dirty="0">
                <a:solidFill>
                  <a:srgbClr val="333399"/>
                </a:solidFill>
                <a:ea typeface="黑体" panose="02010609060101010101" pitchFamily="49" charset="-122"/>
              </a:rPr>
              <a:t>终止比特 </a:t>
            </a:r>
            <a:r>
              <a:rPr lang="en-US" altLang="zh-CN" dirty="0">
                <a:solidFill>
                  <a:srgbClr val="333399"/>
                </a:solidFill>
                <a:ea typeface="黑体" panose="02010609060101010101" pitchFamily="49" charset="-122"/>
              </a:rPr>
              <a:t>FIN (FINal) —— </a:t>
            </a:r>
            <a:r>
              <a:rPr lang="zh-CN" altLang="en-US" dirty="0">
                <a:solidFill>
                  <a:srgbClr val="333399"/>
                </a:solidFill>
                <a:ea typeface="黑体" panose="02010609060101010101" pitchFamily="49" charset="-122"/>
              </a:rPr>
              <a:t>用来释放一个连接。当</a:t>
            </a:r>
            <a:r>
              <a:rPr lang="en-US" altLang="zh-CN" dirty="0">
                <a:solidFill>
                  <a:srgbClr val="333399"/>
                </a:solidFill>
                <a:ea typeface="黑体" panose="02010609060101010101" pitchFamily="49" charset="-122"/>
              </a:rPr>
              <a:t>FIN </a:t>
            </a:r>
            <a:r>
              <a:rPr lang="en-US" altLang="zh-CN" dirty="0">
                <a:solidFill>
                  <a:srgbClr val="333399"/>
                </a:solidFill>
                <a:ea typeface="黑体" panose="02010609060101010101" pitchFamily="49" charset="-122"/>
                <a:sym typeface="Symbol" panose="05050102010706020507" pitchFamily="18" charset="2"/>
              </a:rPr>
              <a:t></a:t>
            </a:r>
            <a:r>
              <a:rPr lang="en-US" altLang="zh-CN" dirty="0">
                <a:solidFill>
                  <a:srgbClr val="333399"/>
                </a:solidFill>
                <a:ea typeface="黑体" panose="02010609060101010101" pitchFamily="49" charset="-122"/>
              </a:rPr>
              <a:t> 1 </a:t>
            </a:r>
            <a:r>
              <a:rPr lang="zh-CN" altLang="en-US" dirty="0">
                <a:solidFill>
                  <a:srgbClr val="333399"/>
                </a:solidFill>
                <a:ea typeface="黑体" panose="02010609060101010101" pitchFamily="49" charset="-122"/>
              </a:rPr>
              <a:t>时，表明此报文段的发送端的数据已发送完毕，并要求释放传输连接。 </a:t>
            </a:r>
            <a:endParaRPr lang="zh-CN" altLang="en-US" dirty="0">
              <a:solidFill>
                <a:srgbClr val="333399"/>
              </a:solidFill>
              <a:ea typeface="黑体" panose="02010609060101010101" pitchFamily="49" charset="-122"/>
            </a:endParaRPr>
          </a:p>
          <a:p>
            <a:pPr lvl="0" eaLnBrk="1" hangingPunct="1">
              <a:spcBef>
                <a:spcPct val="0"/>
              </a:spcBef>
            </a:pPr>
            <a:endParaRPr lang="zh-CN" altLang="en-US" dirty="0"/>
          </a:p>
        </p:txBody>
      </p:sp>
      <p:sp>
        <p:nvSpPr>
          <p:cNvPr id="17408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fld>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9922" name="Rectangle 7"/>
          <p:cNvSpPr txBox="1">
            <a:spLocks noGrp="1"/>
          </p:cNvSpP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209923" name="Rectangle 2"/>
          <p:cNvSpPr>
            <a:spLocks noGrp="1" noRot="1" noChangeAspect="1" noTextEdit="1"/>
          </p:cNvSpPr>
          <p:nvPr>
            <p:ph type="sldImg"/>
          </p:nvPr>
        </p:nvSpPr>
        <p:spPr>
          <a:solidFill>
            <a:srgbClr val="FFFFFF">
              <a:alpha val="100000"/>
            </a:srgbClr>
          </a:solidFill>
          <a:ln>
            <a:solidFill>
              <a:srgbClr val="000000">
                <a:alpha val="100000"/>
              </a:srgbClr>
            </a:solidFill>
            <a:miter lim="800000"/>
          </a:ln>
        </p:spPr>
      </p:sp>
      <p:sp>
        <p:nvSpPr>
          <p:cNvPr id="209924" name="Rectangle 3"/>
          <p:cNvSpPr>
            <a:spLocks noGrp="1"/>
          </p:cNvSpPr>
          <p:nvPr>
            <p:ph type="body" idx="1"/>
          </p:nvPr>
        </p:nvSpPr>
        <p:spPr>
          <a:xfrm>
            <a:off x="914400" y="4343400"/>
            <a:ext cx="5029200" cy="4114800"/>
          </a:xfrm>
          <a:solidFill>
            <a:srgbClr val="FFFFFF">
              <a:alpha val="100000"/>
            </a:srgbClr>
          </a:solidFill>
          <a:ln>
            <a:solidFill>
              <a:srgbClr val="000000">
                <a:alpha val="100000"/>
              </a:srgbClr>
            </a:solidFill>
            <a:miter lim="800000"/>
          </a:ln>
        </p:spPr>
        <p:txBody>
          <a:bodyPr wrap="square" lIns="91440" tIns="45720" rIns="91440" bIns="45720" anchor="t" anchorCtr="0"/>
          <a:p>
            <a:pPr lvl="1" algn="just" eaLnBrk="1" hangingPunct="1"/>
            <a:r>
              <a:rPr lang="zh-CN" altLang="en-US" sz="1800" dirty="0"/>
              <a:t>下面4层解决了可靠的数据通信问题</a:t>
            </a:r>
            <a:endParaRPr lang="zh-CN" altLang="en-US" sz="1800" dirty="0"/>
          </a:p>
          <a:p>
            <a:pPr lvl="1" algn="just" eaLnBrk="1" hangingPunct="1"/>
            <a:r>
              <a:rPr lang="zh-CN" altLang="en-US" sz="1800" dirty="0"/>
              <a:t>应用层讲的是如何利用可靠的数据通信服务，来满足用户的要求。。。。</a:t>
            </a:r>
            <a:endParaRPr lang="zh-CN" altLang="en-US" sz="1800" dirty="0"/>
          </a:p>
          <a:p>
            <a:pPr lvl="1" algn="just" eaLnBrk="1" hangingPunct="1"/>
            <a:r>
              <a:rPr lang="zh-CN" altLang="en-US" sz="1800" dirty="0"/>
              <a:t>应用层的一个特点：下面的几层，协议的种类都是很有限的，</a:t>
            </a:r>
            <a:r>
              <a:rPr lang="en-US" altLang="zh-CN" sz="1800" dirty="0"/>
              <a:t>UDP，TCP，IP，ICMP，ARP</a:t>
            </a:r>
            <a:endParaRPr lang="en-US" altLang="zh-CN" sz="1800" dirty="0"/>
          </a:p>
          <a:p>
            <a:pPr lvl="1" algn="just" eaLnBrk="1" hangingPunct="1"/>
            <a:r>
              <a:rPr lang="zh-CN" altLang="en-US" sz="1800" dirty="0"/>
              <a:t>但是一旦到了应用层，协议一下子变得丰富多彩了；标准的协议；</a:t>
            </a:r>
            <a:r>
              <a:rPr lang="en-US" altLang="zh-CN" sz="1800" dirty="0"/>
              <a:t>HTTP，FTP，SMTP，SNMP。</a:t>
            </a:r>
            <a:endParaRPr lang="en-US" altLang="zh-CN" sz="1800" dirty="0"/>
          </a:p>
          <a:p>
            <a:pPr lvl="1" algn="just" eaLnBrk="1" hangingPunct="1"/>
            <a:r>
              <a:rPr lang="zh-CN" altLang="en-US" sz="1800" dirty="0"/>
              <a:t>非标准的：。。。。</a:t>
            </a:r>
            <a:endParaRPr lang="zh-CN" altLang="en-US" sz="1800" dirty="0"/>
          </a:p>
          <a:p>
            <a:pPr lvl="1" algn="just" eaLnBrk="1" hangingPunct="1"/>
            <a:endParaRPr lang="zh-CN" altLang="en-US" sz="1800" dirty="0"/>
          </a:p>
          <a:p>
            <a:pPr lvl="1" algn="just" eaLnBrk="1" hangingPunct="1"/>
            <a:r>
              <a:rPr lang="zh-CN" altLang="en-US" sz="1800" dirty="0"/>
              <a:t>特点：数量多，丰富</a:t>
            </a:r>
            <a:endParaRPr lang="zh-CN" altLang="en-US" sz="1800" dirty="0"/>
          </a:p>
          <a:p>
            <a:pPr lvl="1" algn="just" eaLnBrk="1" hangingPunct="1"/>
            <a:r>
              <a:rPr lang="zh-CN" altLang="en-US" sz="1800" dirty="0"/>
              <a:t>          专用，而不是在低层的通用</a:t>
            </a:r>
            <a:endParaRPr lang="zh-CN" altLang="en-US" sz="1800" dirty="0"/>
          </a:p>
          <a:p>
            <a:pPr lvl="1" algn="just" eaLnBrk="1" hangingPunct="1"/>
            <a:r>
              <a:rPr lang="zh-CN" altLang="en-US" sz="1800" dirty="0"/>
              <a:t>很容易理解：下面解决的是可靠通信的问题，一般都是做在系统一级</a:t>
            </a:r>
            <a:endParaRPr lang="zh-CN" altLang="en-US" sz="1800" dirty="0"/>
          </a:p>
          <a:p>
            <a:pPr lvl="1" algn="just" eaLnBrk="1" hangingPunct="1"/>
            <a:r>
              <a:rPr lang="zh-CN" altLang="en-US" sz="1800" dirty="0"/>
              <a:t>而应用解决的 网络用户的各种需求的，很多，只要有可能利用网络数据通信服务的，就有可能形成</a:t>
            </a:r>
            <a:endParaRPr lang="zh-CN" altLang="en-US" sz="1800" dirty="0"/>
          </a:p>
          <a:p>
            <a:pPr lvl="1" algn="just" eaLnBrk="1" hangingPunct="1"/>
            <a:r>
              <a:rPr lang="zh-CN" altLang="en-US" sz="1800" dirty="0"/>
              <a:t>一个应用协议 ；</a:t>
            </a:r>
            <a:endParaRPr lang="zh-CN" altLang="en-US" sz="1800"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1970"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211971" name="Rectangle 2"/>
          <p:cNvSpPr>
            <a:spLocks noGrp="1" noRot="1" noChangeAspect="1" noTextEdit="1"/>
          </p:cNvSpPr>
          <p:nvPr>
            <p:ph type="sldImg"/>
          </p:nvPr>
        </p:nvSpPr>
        <p:spPr>
          <a:ln>
            <a:solidFill>
              <a:srgbClr val="000000">
                <a:alpha val="100000"/>
              </a:srgbClr>
            </a:solidFill>
            <a:miter lim="800000"/>
          </a:ln>
        </p:spPr>
      </p:sp>
      <p:sp>
        <p:nvSpPr>
          <p:cNvPr id="211972" name="Rectangle 3"/>
          <p:cNvSpPr>
            <a:spLocks noGrp="1"/>
          </p:cNvSpPr>
          <p:nvPr>
            <p:ph type="body" idx="1"/>
          </p:nvPr>
        </p:nvSpPr>
        <p:spPr>
          <a:noFill/>
          <a:ln>
            <a:noFill/>
          </a:ln>
        </p:spPr>
        <p:txBody>
          <a:bodyPr wrap="square" lIns="91440" tIns="45720" rIns="91440" bIns="45720" anchor="t" anchorCtr="0"/>
          <a:p>
            <a:pPr lvl="1" algn="just" eaLnBrk="1" hangingPunct="1">
              <a:spcBef>
                <a:spcPct val="0"/>
              </a:spcBef>
            </a:pPr>
            <a:r>
              <a:rPr lang="zh-CN" altLang="en-US" sz="1800" dirty="0"/>
              <a:t>   以使用</a:t>
            </a:r>
            <a:r>
              <a:rPr lang="en-US" altLang="zh-CN" sz="1800" dirty="0"/>
              <a:t>IE</a:t>
            </a:r>
            <a:r>
              <a:rPr lang="zh-CN" altLang="en-US" sz="1800" dirty="0"/>
              <a:t>为例子，</a:t>
            </a:r>
            <a:endParaRPr lang="zh-CN" altLang="en-US" sz="1800" dirty="0"/>
          </a:p>
          <a:p>
            <a:pPr lvl="1" algn="just" eaLnBrk="1" hangingPunct="1">
              <a:spcBef>
                <a:spcPct val="0"/>
              </a:spcBef>
            </a:pPr>
            <a:r>
              <a:rPr lang="zh-CN" altLang="en-US" sz="1800" dirty="0"/>
              <a:t>		 用户使用网络应用通常输入的是</a:t>
            </a:r>
            <a:r>
              <a:rPr lang="en-US" altLang="zh-CN" sz="1800" dirty="0"/>
              <a:t>URL（</a:t>
            </a:r>
            <a:r>
              <a:rPr lang="zh-CN" altLang="en-US" sz="1800" dirty="0"/>
              <a:t>包括了主机的域名部分）</a:t>
            </a:r>
            <a:endParaRPr lang="zh-CN" altLang="en-US" sz="1800" dirty="0"/>
          </a:p>
          <a:p>
            <a:pPr lvl="1" algn="just" eaLnBrk="1" hangingPunct="1">
              <a:spcBef>
                <a:spcPct val="0"/>
              </a:spcBef>
            </a:pPr>
            <a:r>
              <a:rPr lang="zh-CN" altLang="en-US" sz="1800" dirty="0"/>
              <a:t>               而路由器按照</a:t>
            </a:r>
            <a:r>
              <a:rPr lang="en-US" altLang="zh-CN" sz="1800" dirty="0"/>
              <a:t>IP</a:t>
            </a:r>
            <a:r>
              <a:rPr lang="zh-CN" altLang="en-US" sz="1800" dirty="0"/>
              <a:t>地址来 进行工作，</a:t>
            </a:r>
            <a:endParaRPr lang="zh-CN" altLang="en-US" sz="1800" dirty="0"/>
          </a:p>
          <a:p>
            <a:pPr lvl="1" algn="just" eaLnBrk="1" hangingPunct="1">
              <a:spcBef>
                <a:spcPct val="0"/>
              </a:spcBef>
            </a:pPr>
            <a:r>
              <a:rPr lang="zh-CN" altLang="en-US" sz="1800" dirty="0"/>
              <a:t>               这样将主机名转换成</a:t>
            </a:r>
            <a:r>
              <a:rPr lang="en-US" altLang="zh-CN" sz="1800" dirty="0"/>
              <a:t>IP</a:t>
            </a:r>
            <a:r>
              <a:rPr lang="zh-CN" altLang="en-US" sz="1800" dirty="0"/>
              <a:t>地址呢，在</a:t>
            </a:r>
            <a:r>
              <a:rPr lang="en-US" altLang="zh-CN" sz="1800" dirty="0"/>
              <a:t>TCP/IP</a:t>
            </a:r>
            <a:r>
              <a:rPr lang="zh-CN" altLang="en-US" sz="1800" dirty="0"/>
              <a:t>协议中，是有</a:t>
            </a:r>
            <a:r>
              <a:rPr lang="en-US" altLang="zh-CN" sz="1800" dirty="0"/>
              <a:t>DNS</a:t>
            </a:r>
            <a:r>
              <a:rPr lang="zh-CN" altLang="en-US" sz="1800" dirty="0"/>
              <a:t>自动来完成的来完成的。</a:t>
            </a:r>
            <a:endParaRPr lang="zh-CN" altLang="en-US" sz="1800" dirty="0"/>
          </a:p>
          <a:p>
            <a:pPr lvl="1" algn="just" eaLnBrk="1" hangingPunct="1">
              <a:spcBef>
                <a:spcPct val="0"/>
              </a:spcBef>
            </a:pPr>
            <a:endParaRPr lang="zh-CN" altLang="en-US" sz="1800" dirty="0"/>
          </a:p>
          <a:p>
            <a:pPr lvl="1" algn="just" eaLnBrk="1" hangingPunct="1">
              <a:spcBef>
                <a:spcPct val="0"/>
              </a:spcBef>
            </a:pPr>
            <a:r>
              <a:rPr lang="zh-CN" altLang="en-US" sz="1800" dirty="0"/>
              <a:t>  </a:t>
            </a:r>
            <a:r>
              <a:rPr lang="en-US" altLang="zh-CN" sz="1800" dirty="0"/>
              <a:t>DNS </a:t>
            </a:r>
            <a:r>
              <a:rPr lang="zh-CN" altLang="en-US" sz="1800" dirty="0"/>
              <a:t>除了能够将主机域名转换成</a:t>
            </a:r>
            <a:r>
              <a:rPr lang="en-US" altLang="zh-CN" sz="1800" dirty="0"/>
              <a:t>IP</a:t>
            </a:r>
            <a:r>
              <a:rPr lang="zh-CN" altLang="en-US" sz="1800" dirty="0"/>
              <a:t>地址以外，还能够做其它方面的工作，进行域名的转换；</a:t>
            </a:r>
            <a:endParaRPr lang="zh-CN" altLang="en-US" sz="1800"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4018" name="Rectangle 7"/>
          <p:cNvSpPr txBox="1">
            <a:spLocks noGrp="1"/>
          </p:cNvSpP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214019" name="Rectangle 2"/>
          <p:cNvSpPr>
            <a:spLocks noGrp="1" noRot="1" noChangeAspect="1" noTextEdit="1"/>
          </p:cNvSpPr>
          <p:nvPr>
            <p:ph type="sldImg"/>
          </p:nvPr>
        </p:nvSpPr>
        <p:spPr>
          <a:solidFill>
            <a:srgbClr val="FFFFFF">
              <a:alpha val="100000"/>
            </a:srgbClr>
          </a:solidFill>
          <a:ln>
            <a:solidFill>
              <a:srgbClr val="000000">
                <a:alpha val="100000"/>
              </a:srgbClr>
            </a:solidFill>
            <a:miter lim="800000"/>
          </a:ln>
        </p:spPr>
      </p:sp>
      <p:sp>
        <p:nvSpPr>
          <p:cNvPr id="214020" name="Rectangle 3"/>
          <p:cNvSpPr>
            <a:spLocks noGrp="1"/>
          </p:cNvSpPr>
          <p:nvPr>
            <p:ph type="body" idx="1"/>
          </p:nvPr>
        </p:nvSpPr>
        <p:spPr>
          <a:xfrm>
            <a:off x="914400" y="4343400"/>
            <a:ext cx="5029200" cy="4114800"/>
          </a:xfrm>
          <a:solidFill>
            <a:srgbClr val="FFFFFF">
              <a:alpha val="100000"/>
            </a:srgbClr>
          </a:solidFill>
          <a:ln>
            <a:solidFill>
              <a:srgbClr val="000000">
                <a:alpha val="100000"/>
              </a:srgbClr>
            </a:solidFill>
            <a:miter lim="800000"/>
          </a:ln>
        </p:spPr>
        <p:txBody>
          <a:bodyPr wrap="square" lIns="91440" tIns="45720" rIns="91440" bIns="45720" anchor="t" anchorCtr="0"/>
          <a:p>
            <a:pPr lvl="1" algn="just" eaLnBrk="1" hangingPunct="1"/>
            <a:r>
              <a:rPr lang="zh-CN" altLang="en-US" sz="1800" dirty="0"/>
              <a:t>   以使用</a:t>
            </a:r>
            <a:r>
              <a:rPr lang="en-US" altLang="zh-CN" sz="1800" dirty="0"/>
              <a:t>IE</a:t>
            </a:r>
            <a:r>
              <a:rPr lang="zh-CN" altLang="en-US" sz="1800" dirty="0"/>
              <a:t>为例子，</a:t>
            </a:r>
            <a:endParaRPr lang="zh-CN" altLang="en-US" sz="1800" dirty="0"/>
          </a:p>
          <a:p>
            <a:pPr lvl="1" algn="just" eaLnBrk="1" hangingPunct="1"/>
            <a:r>
              <a:rPr lang="zh-CN" altLang="en-US" sz="1800" dirty="0"/>
              <a:t>		 用户使用网络应用通常输入的是</a:t>
            </a:r>
            <a:r>
              <a:rPr lang="en-US" altLang="zh-CN" sz="1800" dirty="0"/>
              <a:t>URL（</a:t>
            </a:r>
            <a:r>
              <a:rPr lang="zh-CN" altLang="en-US" sz="1800" dirty="0"/>
              <a:t>包括了主机的域名部分）</a:t>
            </a:r>
            <a:endParaRPr lang="zh-CN" altLang="en-US" sz="1800" dirty="0"/>
          </a:p>
          <a:p>
            <a:pPr lvl="1" algn="just" eaLnBrk="1" hangingPunct="1"/>
            <a:r>
              <a:rPr lang="zh-CN" altLang="en-US" sz="1800" dirty="0"/>
              <a:t>               而路由器按照</a:t>
            </a:r>
            <a:r>
              <a:rPr lang="en-US" altLang="zh-CN" sz="1800" dirty="0"/>
              <a:t>IP</a:t>
            </a:r>
            <a:r>
              <a:rPr lang="zh-CN" altLang="en-US" sz="1800" dirty="0"/>
              <a:t>地址来 进行工作，</a:t>
            </a:r>
            <a:endParaRPr lang="zh-CN" altLang="en-US" sz="1800" dirty="0"/>
          </a:p>
          <a:p>
            <a:pPr lvl="1" algn="just" eaLnBrk="1" hangingPunct="1"/>
            <a:r>
              <a:rPr lang="zh-CN" altLang="en-US" sz="1800" dirty="0"/>
              <a:t>               这样将主机名转换成</a:t>
            </a:r>
            <a:r>
              <a:rPr lang="en-US" altLang="zh-CN" sz="1800" dirty="0"/>
              <a:t>IP</a:t>
            </a:r>
            <a:r>
              <a:rPr lang="zh-CN" altLang="en-US" sz="1800" dirty="0"/>
              <a:t>地址呢，在</a:t>
            </a:r>
            <a:r>
              <a:rPr lang="en-US" altLang="zh-CN" sz="1800" dirty="0"/>
              <a:t>TCP/IP</a:t>
            </a:r>
            <a:r>
              <a:rPr lang="zh-CN" altLang="en-US" sz="1800" dirty="0"/>
              <a:t>协议中，是有</a:t>
            </a:r>
            <a:r>
              <a:rPr lang="en-US" altLang="zh-CN" sz="1800" dirty="0"/>
              <a:t>DNS</a:t>
            </a:r>
            <a:r>
              <a:rPr lang="zh-CN" altLang="en-US" sz="1800" dirty="0"/>
              <a:t>自动来完成的来完成的。</a:t>
            </a:r>
            <a:endParaRPr lang="zh-CN" altLang="en-US" sz="1800" dirty="0"/>
          </a:p>
          <a:p>
            <a:pPr lvl="1" algn="just" eaLnBrk="1" hangingPunct="1"/>
            <a:endParaRPr lang="zh-CN" altLang="en-US" sz="1800" dirty="0"/>
          </a:p>
          <a:p>
            <a:pPr lvl="1" algn="just" eaLnBrk="1" hangingPunct="1"/>
            <a:r>
              <a:rPr lang="zh-CN" altLang="en-US" sz="1800" dirty="0"/>
              <a:t>  </a:t>
            </a:r>
            <a:r>
              <a:rPr lang="en-US" altLang="zh-CN" sz="1800" dirty="0"/>
              <a:t>DNS </a:t>
            </a:r>
            <a:r>
              <a:rPr lang="zh-CN" altLang="en-US" sz="1800" dirty="0"/>
              <a:t>除了能够将主机域名转换成</a:t>
            </a:r>
            <a:r>
              <a:rPr lang="en-US" altLang="zh-CN" sz="1800" dirty="0"/>
              <a:t>IP</a:t>
            </a:r>
            <a:r>
              <a:rPr lang="zh-CN" altLang="en-US" sz="1800" dirty="0"/>
              <a:t>地址以外，还能够做其它方面的工作，进行域名的转换；</a:t>
            </a:r>
            <a:endParaRPr lang="zh-CN" altLang="en-US" sz="1800"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6066" name="幻灯片图像占位符 1"/>
          <p:cNvSpPr>
            <a:spLocks noGrp="1" noRot="1" noChangeAspect="1" noTextEdit="1"/>
          </p:cNvSpPr>
          <p:nvPr>
            <p:ph type="sldImg"/>
          </p:nvPr>
        </p:nvSpPr>
        <p:spPr>
          <a:ln>
            <a:solidFill>
              <a:srgbClr val="000000">
                <a:alpha val="100000"/>
              </a:srgbClr>
            </a:solidFill>
            <a:miter lim="800000"/>
          </a:ln>
        </p:spPr>
      </p:sp>
      <p:sp>
        <p:nvSpPr>
          <p:cNvPr id="216067" name="备注占位符 2"/>
          <p:cNvSpPr>
            <a:spLocks noGrp="1"/>
          </p:cNvSpPr>
          <p:nvPr>
            <p:ph type="body" idx="1"/>
          </p:nvPr>
        </p:nvSpPr>
        <p:spPr>
          <a:noFill/>
          <a:ln>
            <a:noFill/>
          </a:ln>
        </p:spPr>
        <p:txBody>
          <a:bodyPr wrap="square" lIns="91440" tIns="45720" rIns="91440" bIns="45720" anchor="t" anchorCtr="0"/>
          <a:p>
            <a:pPr lvl="0" eaLnBrk="1" hangingPunct="1">
              <a:spcBef>
                <a:spcPct val="0"/>
              </a:spcBef>
            </a:pPr>
            <a:endParaRPr lang="zh-CN" altLang="en-US" dirty="0"/>
          </a:p>
        </p:txBody>
      </p:sp>
      <p:sp>
        <p:nvSpPr>
          <p:cNvPr id="21606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幻灯片图像占位符 1"/>
          <p:cNvSpPr>
            <a:spLocks noGrp="1" noRot="1" noChangeAspect="1" noTextEdit="1"/>
          </p:cNvSpPr>
          <p:nvPr>
            <p:ph type="sldImg"/>
          </p:nvPr>
        </p:nvSpPr>
        <p:spPr>
          <a:ln>
            <a:solidFill>
              <a:srgbClr val="000000">
                <a:alpha val="100000"/>
              </a:srgbClr>
            </a:solidFill>
            <a:miter lim="800000"/>
          </a:ln>
        </p:spPr>
      </p:sp>
      <p:sp>
        <p:nvSpPr>
          <p:cNvPr id="12291" name="备注占位符 2"/>
          <p:cNvSpPr>
            <a:spLocks noGrp="1"/>
          </p:cNvSpPr>
          <p:nvPr>
            <p:ph type="body" idx="1"/>
          </p:nvPr>
        </p:nvSpPr>
        <p:spPr>
          <a:noFill/>
          <a:ln>
            <a:noFill/>
          </a:ln>
        </p:spPr>
        <p:txBody>
          <a:bodyPr wrap="square" lIns="91440" tIns="45720" rIns="91440" bIns="45720" anchor="t" anchorCtr="0"/>
          <a:p>
            <a:pPr lvl="0" eaLnBrk="1" hangingPunct="1">
              <a:spcBef>
                <a:spcPct val="0"/>
              </a:spcBef>
            </a:pPr>
            <a:endParaRPr lang="zh-CN" altLang="en-US" dirty="0"/>
          </a:p>
        </p:txBody>
      </p:sp>
      <p:sp>
        <p:nvSpPr>
          <p:cNvPr id="1229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Calibri" panose="020F0502020204030204" pitchFamily="34" charset="0"/>
              </a:rPr>
            </a:fld>
            <a:endParaRPr lang="zh-CN" altLang="en-US" sz="1200" dirty="0">
              <a:latin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幻灯片图像占位符 1"/>
          <p:cNvSpPr>
            <a:spLocks noGrp="1" noRot="1" noChangeAspect="1" noTextEdit="1"/>
          </p:cNvSpPr>
          <p:nvPr>
            <p:ph type="sldImg"/>
          </p:nvPr>
        </p:nvSpPr>
        <p:spPr>
          <a:ln>
            <a:solidFill>
              <a:srgbClr val="000000">
                <a:alpha val="100000"/>
              </a:srgbClr>
            </a:solidFill>
            <a:miter lim="800000"/>
          </a:ln>
        </p:spPr>
      </p:sp>
      <p:sp>
        <p:nvSpPr>
          <p:cNvPr id="14339" name="备注占位符 2"/>
          <p:cNvSpPr>
            <a:spLocks noGrp="1"/>
          </p:cNvSpPr>
          <p:nvPr>
            <p:ph type="body" idx="1"/>
          </p:nvPr>
        </p:nvSpPr>
        <p:spPr>
          <a:noFill/>
          <a:ln>
            <a:noFill/>
          </a:ln>
        </p:spPr>
        <p:txBody>
          <a:bodyPr wrap="square" lIns="91440" tIns="45720" rIns="91440" bIns="45720" anchor="t" anchorCtr="0"/>
          <a:p>
            <a:pPr lvl="0" eaLnBrk="1" hangingPunct="1">
              <a:spcBef>
                <a:spcPct val="0"/>
              </a:spcBef>
            </a:pPr>
            <a:endParaRPr lang="zh-CN" altLang="en-US" dirty="0"/>
          </a:p>
        </p:txBody>
      </p:sp>
      <p:sp>
        <p:nvSpPr>
          <p:cNvPr id="1434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Calibri" panose="020F0502020204030204" pitchFamily="34" charset="0"/>
              </a:rPr>
            </a:fld>
            <a:endParaRPr lang="zh-CN" altLang="en-US" sz="1200" dirty="0">
              <a:latin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幻灯片图像占位符 1"/>
          <p:cNvSpPr>
            <a:spLocks noGrp="1" noRot="1" noChangeAspect="1" noTextEdit="1"/>
          </p:cNvSpPr>
          <p:nvPr>
            <p:ph type="sldImg"/>
          </p:nvPr>
        </p:nvSpPr>
        <p:spPr>
          <a:ln>
            <a:solidFill>
              <a:srgbClr val="000000">
                <a:alpha val="100000"/>
              </a:srgbClr>
            </a:solidFill>
            <a:miter lim="800000"/>
          </a:ln>
        </p:spPr>
      </p:sp>
      <p:sp>
        <p:nvSpPr>
          <p:cNvPr id="16387" name="备注占位符 2"/>
          <p:cNvSpPr>
            <a:spLocks noGrp="1"/>
          </p:cNvSpPr>
          <p:nvPr>
            <p:ph type="body" idx="1"/>
          </p:nvPr>
        </p:nvSpPr>
        <p:spPr>
          <a:noFill/>
          <a:ln>
            <a:noFill/>
          </a:ln>
        </p:spPr>
        <p:txBody>
          <a:bodyPr wrap="square" lIns="91440" tIns="45720" rIns="91440" bIns="45720" anchor="t" anchorCtr="0"/>
          <a:p>
            <a:pPr lvl="0" eaLnBrk="1" hangingPunct="1">
              <a:spcBef>
                <a:spcPct val="0"/>
              </a:spcBef>
            </a:pPr>
            <a:endParaRPr lang="zh-CN" altLang="en-US" dirty="0"/>
          </a:p>
        </p:txBody>
      </p:sp>
      <p:sp>
        <p:nvSpPr>
          <p:cNvPr id="1638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Calibri" panose="020F0502020204030204" pitchFamily="34" charset="0"/>
              </a:rPr>
            </a:fld>
            <a:endParaRPr lang="zh-CN" altLang="en-US" sz="1200" dirty="0">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20483" name="Rectangle 2"/>
          <p:cNvSpPr>
            <a:spLocks noGrp="1" noRot="1" noChangeAspect="1" noTextEdit="1"/>
          </p:cNvSpPr>
          <p:nvPr>
            <p:ph type="sldImg"/>
          </p:nvPr>
        </p:nvSpPr>
        <p:spPr>
          <a:ln>
            <a:solidFill>
              <a:srgbClr val="000000">
                <a:alpha val="100000"/>
              </a:srgbClr>
            </a:solidFill>
            <a:miter lim="800000"/>
          </a:ln>
        </p:spPr>
      </p:sp>
      <p:sp>
        <p:nvSpPr>
          <p:cNvPr id="20484" name="Rectangle 3"/>
          <p:cNvSpPr>
            <a:spLocks noGrp="1"/>
          </p:cNvSpPr>
          <p:nvPr>
            <p:ph type="body" idx="1"/>
          </p:nvPr>
        </p:nvSpPr>
        <p:spPr>
          <a:noFill/>
          <a:ln>
            <a:noFill/>
          </a:ln>
        </p:spPr>
        <p:txBody>
          <a:bodyPr wrap="square" lIns="91440" tIns="45720" rIns="91440" bIns="45720" anchor="t" anchorCtr="0"/>
          <a:p>
            <a:pPr lvl="0" eaLnBrk="1" hangingPunct="1">
              <a:spcBef>
                <a:spcPct val="0"/>
              </a:spcBef>
            </a:pPr>
            <a:r>
              <a:rPr lang="en-US" altLang="zh-CN" dirty="0"/>
              <a:t>PDU（protocol data unit）：</a:t>
            </a:r>
            <a:r>
              <a:rPr lang="zh-CN" altLang="en-US" dirty="0"/>
              <a:t>协议数据单元</a:t>
            </a:r>
            <a:endParaRPr lang="zh-CN" altLang="en-US" dirty="0"/>
          </a:p>
          <a:p>
            <a:pPr lvl="0" eaLnBrk="1" hangingPunct="1">
              <a:spcBef>
                <a:spcPct val="0"/>
              </a:spcBef>
            </a:pPr>
            <a:r>
              <a:rPr lang="en-US" altLang="zh-CN" dirty="0"/>
              <a:t>Bit:</a:t>
            </a:r>
            <a:r>
              <a:rPr lang="zh-CN" altLang="en-US" dirty="0"/>
              <a:t>比特   </a:t>
            </a:r>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幻灯片图像占位符 1"/>
          <p:cNvSpPr>
            <a:spLocks noGrp="1" noRot="1" noChangeAspect="1" noTextEdit="1"/>
          </p:cNvSpPr>
          <p:nvPr>
            <p:ph type="sldImg"/>
          </p:nvPr>
        </p:nvSpPr>
        <p:spPr>
          <a:ln>
            <a:solidFill>
              <a:srgbClr val="000000">
                <a:alpha val="100000"/>
              </a:srgbClr>
            </a:solidFill>
            <a:miter lim="800000"/>
          </a:ln>
        </p:spPr>
      </p:sp>
      <p:sp>
        <p:nvSpPr>
          <p:cNvPr id="24579" name="备注占位符 2"/>
          <p:cNvSpPr>
            <a:spLocks noGrp="1"/>
          </p:cNvSpPr>
          <p:nvPr>
            <p:ph type="body" idx="1"/>
          </p:nvPr>
        </p:nvSpPr>
        <p:spPr>
          <a:noFill/>
          <a:ln>
            <a:noFill/>
          </a:ln>
        </p:spPr>
        <p:txBody>
          <a:bodyPr wrap="square" lIns="91440" tIns="45720" rIns="91440" bIns="45720" anchor="t" anchorCtr="0"/>
          <a:p>
            <a:pPr lvl="0" eaLnBrk="1" hangingPunct="1">
              <a:spcBef>
                <a:spcPct val="0"/>
              </a:spcBef>
            </a:pPr>
            <a:endParaRPr lang="zh-CN" altLang="en-US" dirty="0"/>
          </a:p>
        </p:txBody>
      </p:sp>
      <p:sp>
        <p:nvSpPr>
          <p:cNvPr id="2458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28675" name="Rectangle 2"/>
          <p:cNvSpPr>
            <a:spLocks noGrp="1" noRot="1" noChangeAspect="1" noTextEdit="1"/>
          </p:cNvSpPr>
          <p:nvPr>
            <p:ph type="sldImg"/>
          </p:nvPr>
        </p:nvSpPr>
        <p:spPr>
          <a:ln>
            <a:solidFill>
              <a:srgbClr val="000000">
                <a:alpha val="100000"/>
              </a:srgbClr>
            </a:solidFill>
            <a:miter lim="800000"/>
          </a:ln>
        </p:spPr>
      </p:sp>
      <p:sp>
        <p:nvSpPr>
          <p:cNvPr id="28676" name="Rectangle 3"/>
          <p:cNvSpPr>
            <a:spLocks noGrp="1"/>
          </p:cNvSpPr>
          <p:nvPr>
            <p:ph type="body" idx="1"/>
          </p:nvPr>
        </p:nvSpPr>
        <p:spPr>
          <a:noFill/>
          <a:ln>
            <a:noFill/>
          </a:ln>
        </p:spPr>
        <p:txBody>
          <a:bodyPr wrap="square" lIns="91440" tIns="45720" rIns="91440" bIns="45720" anchor="t" anchorCtr="0"/>
          <a:p>
            <a:pPr lvl="0" eaLnBrk="1" hangingPunct="1">
              <a:spcBef>
                <a:spcPct val="0"/>
              </a:spcBef>
            </a:pPr>
            <a:r>
              <a:rPr lang="zh-CN" altLang="en-US" dirty="0"/>
              <a:t>每个信号可以运载几个比特，如电压0，1，2，3，4，5，6，7都被使用，则每个信号值可以代表3比特。则比特率是波特率的3倍。</a:t>
            </a:r>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30723" name="Rectangle 2"/>
          <p:cNvSpPr>
            <a:spLocks noGrp="1" noRot="1" noChangeAspect="1" noTextEdit="1"/>
          </p:cNvSpPr>
          <p:nvPr>
            <p:ph type="sldImg"/>
          </p:nvPr>
        </p:nvSpPr>
        <p:spPr>
          <a:ln>
            <a:solidFill>
              <a:srgbClr val="000000">
                <a:alpha val="100000"/>
              </a:srgbClr>
            </a:solidFill>
            <a:miter lim="800000"/>
          </a:ln>
        </p:spPr>
      </p:sp>
      <p:sp>
        <p:nvSpPr>
          <p:cNvPr id="30724" name="Rectangle 3"/>
          <p:cNvSpPr>
            <a:spLocks noGrp="1"/>
          </p:cNvSpPr>
          <p:nvPr>
            <p:ph type="body" idx="1"/>
          </p:nvPr>
        </p:nvSpPr>
        <p:spPr>
          <a:noFill/>
          <a:ln>
            <a:noFill/>
          </a:ln>
        </p:spPr>
        <p:txBody>
          <a:bodyPr wrap="square" lIns="91440" tIns="45720" rIns="91440" bIns="45720" anchor="t" anchorCtr="0"/>
          <a:p>
            <a:pPr lvl="0" eaLnBrk="1" hangingPunct="1">
              <a:spcBef>
                <a:spcPct val="0"/>
              </a:spcBef>
            </a:pPr>
            <a:r>
              <a:rPr lang="en-US" altLang="zh-CN" dirty="0"/>
              <a:t>N</a:t>
            </a:r>
            <a:r>
              <a:rPr lang="zh-CN" altLang="en-US" dirty="0"/>
              <a:t>指信号的电平级数（个数），如传送的信号是二进制（两个电平），单信号电平往往不只两个。</a:t>
            </a:r>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981200"/>
            <a:ext cx="7772400" cy="1876428"/>
          </a:xfrm>
        </p:spPr>
        <p:txBody>
          <a:bodyPr anchor="b"/>
          <a:lstStyle>
            <a:lvl1pPr algn="ctr" rtl="0" eaLnBrk="1" latinLnBrk="0" hangingPunct="1">
              <a:spcBef>
                <a:spcPct val="0"/>
              </a:spcBef>
              <a:buNone/>
              <a:defRPr kumimoji="0" lang="en-US" altLang="en-US" sz="4400" b="1" kern="1200" cap="all" spc="50" dirty="0">
                <a:ln w="15875">
                  <a:noFill/>
                </a:ln>
                <a:solidFill>
                  <a:schemeClr val="tx2"/>
                </a:solidFill>
                <a:effectLst/>
                <a:latin typeface="+mj-lt"/>
                <a:ea typeface="+mj-ea"/>
                <a:cs typeface="+mj-cs"/>
              </a:defRPr>
            </a:lvl1pPr>
          </a:lstStyle>
          <a:p>
            <a:r>
              <a:rPr lang="zh-CN" altLang="en-US"/>
              <a:t>单击此处编辑母版标题样式</a:t>
            </a:r>
            <a:endParaRPr lang="en-US" dirty="0"/>
          </a:p>
        </p:txBody>
      </p:sp>
      <p:sp>
        <p:nvSpPr>
          <p:cNvPr id="3" name="副标题 2"/>
          <p:cNvSpPr>
            <a:spLocks noGrp="1"/>
          </p:cNvSpPr>
          <p:nvPr>
            <p:ph type="subTitle" idx="1"/>
          </p:nvPr>
        </p:nvSpPr>
        <p:spPr>
          <a:xfrm>
            <a:off x="1371600" y="3857628"/>
            <a:ext cx="6400800" cy="1753200"/>
          </a:xfrm>
        </p:spPr>
        <p:txBody>
          <a:bodyPr/>
          <a:lstStyle>
            <a:lvl1pPr marL="0" indent="0" algn="ctr">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E8CCACBC-DA08-40D1-A042-976A8AEC6633}"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2C662BC-BAA3-4F3C-A451-387442A1AE09}" type="slidenum">
              <a:rPr kumimoji="0" lang="zh-CN" altLang="en-US" sz="1200" b="0" i="0" u="none" strike="noStrike" kern="1200" cap="none" spc="0" normalizeH="0" baseline="0" noProof="0">
                <a:ln>
                  <a:noFill/>
                </a:ln>
                <a:solidFill>
                  <a:srgbClr val="898989"/>
                </a:solidFill>
                <a:effectLst/>
                <a:uLnTx/>
                <a:uFillTx/>
                <a:latin typeface="Franklin Gothic Book" panose="020B0503020102020204" pitchFamily="34" charset="0"/>
                <a:ea typeface="黑体" panose="02010609060101010101" pitchFamily="49" charset="-122"/>
                <a:cs typeface="+mn-cs"/>
              </a:rPr>
            </a:fld>
            <a:endParaRPr kumimoji="0" lang="zh-CN" altLang="en-US" sz="1200" b="0" i="0" u="none" strike="noStrike" kern="1200" cap="none" spc="0" normalizeH="0" baseline="0" noProof="0">
              <a:ln>
                <a:noFill/>
              </a:ln>
              <a:solidFill>
                <a:srgbClr val="898989"/>
              </a:solidFill>
              <a:effectLst/>
              <a:uLnTx/>
              <a:uFillTx/>
              <a:latin typeface="Franklin Gothic Book" panose="020B0503020102020204" pitchFamily="34" charset="0"/>
              <a:ea typeface="黑体" panose="02010609060101010101" pitchFamily="49"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p:txBody>
          <a:bodyPr vert="eaVert"/>
          <a:lstStyle>
            <a:lvl1pPr marL="342900" indent="-342900">
              <a:buSzPct val="90000"/>
              <a:buFont typeface="Wingdings" panose="05000000000000000000" pitchFamily="2" charset="2"/>
              <a:buChar char="u"/>
              <a:defRPr/>
            </a:lvl1pPr>
            <a:lvl2pPr marL="742950" indent="-285750">
              <a:buSzPct val="90000"/>
              <a:buFont typeface="Wingdings" panose="05000000000000000000" pitchFamily="2" charset="2"/>
              <a:buChar char="u"/>
              <a:defRPr/>
            </a:lvl2pPr>
            <a:lvl3pPr marL="1143000" indent="-228600">
              <a:buSzPct val="90000"/>
              <a:buFont typeface="Wingdings" panose="05000000000000000000" pitchFamily="2" charset="2"/>
              <a:buChar char="u"/>
              <a:defRPr/>
            </a:lvl3pPr>
            <a:lvl4pPr marL="1600200" indent="-228600">
              <a:buSzPct val="90000"/>
              <a:buFont typeface="Wingdings" panose="05000000000000000000" pitchFamily="2" charset="2"/>
              <a:buChar char="u"/>
              <a:defRPr/>
            </a:lvl4pPr>
            <a:lvl5pPr marL="2057400" indent="-228600">
              <a:buSzPct val="90000"/>
              <a:buFont typeface="Wingdings" panose="05000000000000000000" pitchFamily="2" charset="2"/>
              <a:buChar char="u"/>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E8CCACBC-DA08-40D1-A042-976A8AEC6633}"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2C662BC-BAA3-4F3C-A451-387442A1AE09}" type="slidenum">
              <a:rPr kumimoji="0" lang="zh-CN" altLang="en-US" sz="1200" b="0" i="0" u="none" strike="noStrike" kern="1200" cap="none" spc="0" normalizeH="0" baseline="0" noProof="0">
                <a:ln>
                  <a:noFill/>
                </a:ln>
                <a:solidFill>
                  <a:srgbClr val="898989"/>
                </a:solidFill>
                <a:effectLst/>
                <a:uLnTx/>
                <a:uFillTx/>
                <a:latin typeface="Franklin Gothic Book" panose="020B0503020102020204" pitchFamily="34" charset="0"/>
                <a:ea typeface="黑体" panose="02010609060101010101" pitchFamily="49" charset="-122"/>
                <a:cs typeface="+mn-cs"/>
              </a:rPr>
            </a:fld>
            <a:endParaRPr kumimoji="0" lang="zh-CN" altLang="en-US" sz="1200" b="0" i="0" u="none" strike="noStrike" kern="1200" cap="none" spc="0" normalizeH="0" baseline="0" noProof="0">
              <a:ln>
                <a:noFill/>
              </a:ln>
              <a:solidFill>
                <a:srgbClr val="898989"/>
              </a:solidFill>
              <a:effectLst/>
              <a:uLnTx/>
              <a:uFillTx/>
              <a:latin typeface="Franklin Gothic Book" panose="020B0503020102020204" pitchFamily="34" charset="0"/>
              <a:ea typeface="黑体" panose="02010609060101010101" pitchFamily="49"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286644" y="274640"/>
            <a:ext cx="1400156" cy="5851525"/>
          </a:xfrm>
        </p:spPr>
        <p:txBody>
          <a:bodyPr vert="eaVert"/>
          <a:lstStyle>
            <a:lvl1pPr algn="ctr" rtl="0" eaLnBrk="1" latinLnBrk="0" hangingPunct="1">
              <a:spcBef>
                <a:spcPct val="0"/>
              </a:spcBef>
              <a:buNone/>
              <a:defRPr kumimoji="0" lang="en-US" altLang="en-US" sz="3600" b="1" kern="1200" cap="all" spc="50" dirty="0">
                <a:ln w="15875">
                  <a:noFill/>
                </a:ln>
                <a:solidFill>
                  <a:schemeClr val="tx2"/>
                </a:solidFill>
                <a:effectLst/>
                <a:latin typeface="+mj-lt"/>
                <a:ea typeface="+mj-ea"/>
                <a:cs typeface="+mj-cs"/>
              </a:defRPr>
            </a:lvl1pPr>
          </a:lstStyle>
          <a:p>
            <a:r>
              <a:rPr lang="zh-CN" altLang="en-US"/>
              <a:t>单击此处编辑母版标题样式</a:t>
            </a:r>
            <a:endParaRPr lang="en-US" dirty="0"/>
          </a:p>
        </p:txBody>
      </p:sp>
      <p:sp>
        <p:nvSpPr>
          <p:cNvPr id="3" name="竖排文字占位符 2"/>
          <p:cNvSpPr>
            <a:spLocks noGrp="1"/>
          </p:cNvSpPr>
          <p:nvPr>
            <p:ph type="body" orient="vert" idx="1"/>
          </p:nvPr>
        </p:nvSpPr>
        <p:spPr>
          <a:xfrm>
            <a:off x="457200" y="274640"/>
            <a:ext cx="6829444" cy="5851525"/>
          </a:xfrm>
        </p:spPr>
        <p:txBody>
          <a:bodyPr vert="eaVert"/>
          <a:lstStyle>
            <a:lvl1pPr marL="342900" indent="-342900">
              <a:buSzPct val="90000"/>
              <a:buFont typeface="Wingdings" panose="05000000000000000000" pitchFamily="2" charset="2"/>
              <a:buChar char="u"/>
              <a:defRPr/>
            </a:lvl1pPr>
            <a:lvl2pPr marL="742950" indent="-285750">
              <a:buSzPct val="90000"/>
              <a:buFont typeface="Wingdings" panose="05000000000000000000" pitchFamily="2" charset="2"/>
              <a:buChar char="u"/>
              <a:defRPr/>
            </a:lvl2pPr>
            <a:lvl3pPr marL="1143000" indent="-228600">
              <a:buSzPct val="90000"/>
              <a:buFont typeface="Wingdings" panose="05000000000000000000" pitchFamily="2" charset="2"/>
              <a:buChar char="u"/>
              <a:defRPr/>
            </a:lvl3pPr>
            <a:lvl4pPr marL="1600200" indent="-228600">
              <a:buSzPct val="90000"/>
              <a:buFont typeface="Wingdings" panose="05000000000000000000" pitchFamily="2" charset="2"/>
              <a:buChar char="u"/>
              <a:defRPr/>
            </a:lvl4pPr>
            <a:lvl5pPr marL="2057400" indent="-228600">
              <a:buSzPct val="90000"/>
              <a:buFont typeface="Wingdings" panose="05000000000000000000" pitchFamily="2" charset="2"/>
              <a:buChar char="u"/>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E8CCACBC-DA08-40D1-A042-976A8AEC6633}"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2C662BC-BAA3-4F3C-A451-387442A1AE09}" type="slidenum">
              <a:rPr kumimoji="0" lang="zh-CN" altLang="en-US" sz="1200" b="0" i="0" u="none" strike="noStrike" kern="1200" cap="none" spc="0" normalizeH="0" baseline="0" noProof="0">
                <a:ln>
                  <a:noFill/>
                </a:ln>
                <a:solidFill>
                  <a:srgbClr val="898989"/>
                </a:solidFill>
                <a:effectLst/>
                <a:uLnTx/>
                <a:uFillTx/>
                <a:latin typeface="Franklin Gothic Book" panose="020B0503020102020204" pitchFamily="34" charset="0"/>
                <a:ea typeface="黑体" panose="02010609060101010101" pitchFamily="49" charset="-122"/>
                <a:cs typeface="+mn-cs"/>
              </a:rPr>
            </a:fld>
            <a:endParaRPr kumimoji="0" lang="zh-CN" altLang="en-US" sz="1200" b="0" i="0" u="none" strike="noStrike" kern="1200" cap="none" spc="0" normalizeH="0" baseline="0" noProof="0">
              <a:ln>
                <a:noFill/>
              </a:ln>
              <a:solidFill>
                <a:srgbClr val="898989"/>
              </a:solidFill>
              <a:effectLst/>
              <a:uLnTx/>
              <a:uFillTx/>
              <a:latin typeface="Franklin Gothic Book" panose="020B0503020102020204" pitchFamily="34" charset="0"/>
              <a:ea typeface="黑体" panose="02010609060101010101" pitchFamily="49"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ctr" rtl="0" eaLnBrk="1" latinLnBrk="0" hangingPunct="1">
              <a:spcBef>
                <a:spcPct val="0"/>
              </a:spcBef>
              <a:buNone/>
              <a:defRPr kumimoji="0" lang="en-US" altLang="en-US" sz="4000" b="1" kern="1200" cap="all" spc="50" dirty="0">
                <a:ln w="15875">
                  <a:noFill/>
                </a:ln>
                <a:solidFill>
                  <a:schemeClr val="tx2"/>
                </a:solidFill>
                <a:effectLst/>
                <a:latin typeface="+mj-lt"/>
                <a:ea typeface="+mj-ea"/>
                <a:cs typeface="+mj-cs"/>
              </a:defRPr>
            </a:lvl1pPr>
          </a:lstStyle>
          <a:p>
            <a:r>
              <a:rPr lang="zh-CN" altLang="en-US"/>
              <a:t>单击此处编辑母版标题样式</a:t>
            </a:r>
            <a:endParaRPr lang="en-US" dirty="0"/>
          </a:p>
        </p:txBody>
      </p:sp>
      <p:sp>
        <p:nvSpPr>
          <p:cNvPr id="3" name="内容占位符 2"/>
          <p:cNvSpPr>
            <a:spLocks noGrp="1"/>
          </p:cNvSpPr>
          <p:nvPr>
            <p:ph idx="1"/>
          </p:nvPr>
        </p:nvSpPr>
        <p:spPr/>
        <p:txBody>
          <a:bodyPr/>
          <a:lstStyle>
            <a:lvl1pPr marL="342900" indent="-342900">
              <a:buFont typeface="Wingdings" panose="05000000000000000000" pitchFamily="2" charset="2"/>
              <a:buChar char="Ø"/>
              <a:defRPr/>
            </a:lvl1pPr>
            <a:lvl2pPr marL="742950" indent="-285750">
              <a:buFont typeface="Wingdings" panose="05000000000000000000" pitchFamily="2" charset="2"/>
              <a:buChar char="Ø"/>
              <a:defRPr/>
            </a:lvl2pPr>
            <a:lvl3pPr marL="1143000" indent="-228600">
              <a:buSzPct val="90000"/>
              <a:buFont typeface="Wingdings" panose="05000000000000000000" pitchFamily="2" charset="2"/>
              <a:buChar char="Ø"/>
              <a:defRPr/>
            </a:lvl3pPr>
            <a:lvl4pPr marL="1600200" indent="-228600">
              <a:buFont typeface="Wingdings" panose="05000000000000000000" pitchFamily="2" charset="2"/>
              <a:buChar char="Ø"/>
              <a:defRPr/>
            </a:lvl4pPr>
            <a:lvl5pPr marL="2057400" indent="-228600">
              <a:buFont typeface="Wingdings" panose="05000000000000000000" pitchFamily="2" charset="2"/>
              <a:buChar char="Ø"/>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E8CCACBC-DA08-40D1-A042-976A8AEC6633}"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2C662BC-BAA3-4F3C-A451-387442A1AE09}" type="slidenum">
              <a:rPr kumimoji="0" lang="zh-CN" altLang="en-US" sz="1200" b="0" i="0" u="none" strike="noStrike" kern="1200" cap="none" spc="0" normalizeH="0" baseline="0" noProof="0">
                <a:ln>
                  <a:noFill/>
                </a:ln>
                <a:solidFill>
                  <a:srgbClr val="898989"/>
                </a:solidFill>
                <a:effectLst/>
                <a:uLnTx/>
                <a:uFillTx/>
                <a:latin typeface="Franklin Gothic Book" panose="020B0503020102020204" pitchFamily="34" charset="0"/>
                <a:ea typeface="黑体" panose="02010609060101010101" pitchFamily="49" charset="-122"/>
                <a:cs typeface="+mn-cs"/>
              </a:rPr>
            </a:fld>
            <a:endParaRPr kumimoji="0" lang="zh-CN" altLang="en-US" sz="1200" b="0" i="0" u="none" strike="noStrike" kern="1200" cap="none" spc="0" normalizeH="0" baseline="0" noProof="0">
              <a:ln>
                <a:noFill/>
              </a:ln>
              <a:solidFill>
                <a:srgbClr val="898989"/>
              </a:solidFill>
              <a:effectLst/>
              <a:uLnTx/>
              <a:uFillTx/>
              <a:latin typeface="Franklin Gothic Book" panose="020B0503020102020204" pitchFamily="34" charset="0"/>
              <a:ea typeface="黑体" panose="02010609060101010101" pitchFamily="49"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5800" y="3854150"/>
            <a:ext cx="7772400" cy="1860850"/>
          </a:xfrm>
        </p:spPr>
        <p:txBody>
          <a:bodyPr anchor="t"/>
          <a:lstStyle>
            <a:lvl1pPr algn="l">
              <a:defRPr sz="4400" b="1" cap="all"/>
            </a:lvl1pPr>
          </a:lstStyle>
          <a:p>
            <a:r>
              <a:rPr lang="zh-CN" altLang="en-US"/>
              <a:t>单击此处编辑母版标题样式</a:t>
            </a:r>
            <a:endParaRPr lang="en-US"/>
          </a:p>
        </p:txBody>
      </p:sp>
      <p:sp>
        <p:nvSpPr>
          <p:cNvPr id="3" name="文本占位符 2"/>
          <p:cNvSpPr>
            <a:spLocks noGrp="1"/>
          </p:cNvSpPr>
          <p:nvPr>
            <p:ph type="body" idx="1"/>
          </p:nvPr>
        </p:nvSpPr>
        <p:spPr>
          <a:xfrm>
            <a:off x="685800" y="2356428"/>
            <a:ext cx="7772400" cy="1501200"/>
          </a:xfrm>
        </p:spPr>
        <p:txBody>
          <a:bodyPr anchor="b"/>
          <a:lstStyle>
            <a:lvl1pPr marL="0" indent="0" algn="l">
              <a:buNone/>
              <a:defRPr sz="2000">
                <a:solidFill>
                  <a:schemeClr val="tx2"/>
                </a:solidFill>
              </a:defRPr>
            </a:lvl1pPr>
            <a:lvl2pPr marL="457200" indent="0" algn="l">
              <a:buNone/>
              <a:defRPr sz="1800">
                <a:solidFill>
                  <a:schemeClr val="tx2"/>
                </a:solidFill>
              </a:defRPr>
            </a:lvl2pPr>
            <a:lvl3pPr marL="914400" indent="0" algn="l">
              <a:buNone/>
              <a:defRPr sz="1600">
                <a:solidFill>
                  <a:schemeClr val="tx2"/>
                </a:solidFill>
              </a:defRPr>
            </a:lvl3pPr>
            <a:lvl4pPr marL="1371600" indent="0" algn="l">
              <a:buNone/>
              <a:defRPr sz="1400">
                <a:solidFill>
                  <a:schemeClr val="tx2"/>
                </a:solidFill>
              </a:defRPr>
            </a:lvl4pPr>
            <a:lvl5pPr marL="1828800" indent="0" algn="l">
              <a:buNone/>
              <a:defRPr sz="1400">
                <a:solidFill>
                  <a:schemeClr val="tx2"/>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日期占位符 3"/>
          <p:cNvSpPr>
            <a:spLocks noGrp="1"/>
          </p:cNvSpPr>
          <p:nvPr>
            <p:ph type="dt" sz="half" idx="2"/>
          </p:nvPr>
        </p:nvSpPr>
        <p:spPr>
          <a:xfrm>
            <a:off x="9525" y="6483350"/>
            <a:ext cx="2133600" cy="365125"/>
          </a:xfrm>
          <a:prstGeom prst="rect">
            <a:avLst/>
          </a:prstGeom>
        </p:spPr>
        <p:txBody>
          <a:bodyPr vert="horz"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149AC85C-1588-4F32-8024-83106856E2F3}"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4"/>
          <p:cNvSpPr>
            <a:spLocks noGrp="1"/>
          </p:cNvSpPr>
          <p:nvPr>
            <p:ph type="ftr" sz="quarter" idx="3"/>
          </p:nvPr>
        </p:nvSpPr>
        <p:spPr>
          <a:xfrm>
            <a:off x="3124200" y="6483350"/>
            <a:ext cx="2895600" cy="365125"/>
          </a:xfrm>
          <a:prstGeom prst="rect">
            <a:avLst/>
          </a:prstGeom>
        </p:spPr>
        <p:txBody>
          <a:bodyPr vert="horz"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5"/>
          <p:cNvSpPr>
            <a:spLocks noGrp="1"/>
          </p:cNvSpPr>
          <p:nvPr>
            <p:ph type="sldNum" sz="quarter" idx="4"/>
          </p:nvPr>
        </p:nvSpPr>
        <p:spPr>
          <a:xfrm>
            <a:off x="6992938" y="6483350"/>
            <a:ext cx="2133600" cy="365125"/>
          </a:xfrm>
          <a:prstGeom prst="rect">
            <a:avLst/>
          </a:prstGeom>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6564ADC-208B-4C98-A808-CDEB35B83F0E}" type="slidenum">
              <a:rPr kumimoji="0" lang="zh-CN" altLang="en-US" sz="1200" b="0" i="0" u="none" strike="noStrike" kern="1200" cap="none" spc="0" normalizeH="0" baseline="0" noProof="0">
                <a:ln>
                  <a:noFill/>
                </a:ln>
                <a:solidFill>
                  <a:srgbClr val="898989"/>
                </a:solidFill>
                <a:effectLst/>
                <a:uLnTx/>
                <a:uFillTx/>
                <a:latin typeface="Franklin Gothic Book" panose="020B0503020102020204" pitchFamily="34" charset="0"/>
                <a:ea typeface="黑体" panose="02010609060101010101" pitchFamily="49" charset="-122"/>
                <a:cs typeface="+mn-cs"/>
              </a:rPr>
            </a:fld>
            <a:endParaRPr kumimoji="0" lang="zh-CN" altLang="en-US" sz="1200" b="0" i="0" u="none" strike="noStrike" kern="1200" cap="none" spc="0" normalizeH="0" baseline="0" noProof="0">
              <a:ln>
                <a:noFill/>
              </a:ln>
              <a:solidFill>
                <a:srgbClr val="898989"/>
              </a:solidFill>
              <a:effectLst/>
              <a:uLnTx/>
              <a:uFillTx/>
              <a:latin typeface="Franklin Gothic Book" panose="020B0503020102020204" pitchFamily="34" charset="0"/>
              <a:ea typeface="黑体" panose="02010609060101010101" pitchFamily="49" charset="-122"/>
              <a:cs typeface="+mn-cs"/>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sz="half" idx="1"/>
          </p:nvPr>
        </p:nvSpPr>
        <p:spPr>
          <a:xfrm>
            <a:off x="457200" y="1600200"/>
            <a:ext cx="4038600" cy="4525963"/>
          </a:xfrm>
        </p:spPr>
        <p:txBody>
          <a:bodyPr/>
          <a:lstStyle>
            <a:lvl1pPr marL="342900" indent="-342900">
              <a:buFont typeface="Wingdings" panose="05000000000000000000" pitchFamily="2" charset="2"/>
              <a:buChar char="Ø"/>
              <a:defRPr sz="2800"/>
            </a:lvl1pPr>
            <a:lvl2pPr marL="742950" indent="-285750">
              <a:buFont typeface="Wingdings" panose="05000000000000000000" pitchFamily="2" charset="2"/>
              <a:buChar char="Ø"/>
              <a:defRPr sz="2400"/>
            </a:lvl2pPr>
            <a:lvl3pPr marL="1143000" indent="-228600">
              <a:buSzPct val="90000"/>
              <a:buFont typeface="Wingdings" panose="05000000000000000000" pitchFamily="2" charset="2"/>
              <a:buChar char="Ø"/>
              <a:defRPr sz="2000"/>
            </a:lvl3pPr>
            <a:lvl4pPr marL="1600200" indent="-228600">
              <a:buFont typeface="Wingdings" panose="05000000000000000000" pitchFamily="2" charset="2"/>
              <a:buChar char="Ø"/>
              <a:defRPr sz="1800"/>
            </a:lvl4pPr>
            <a:lvl5pPr marL="2057400" indent="-228600">
              <a:buFont typeface="Wingdings" panose="05000000000000000000" pitchFamily="2" charset="2"/>
              <a:buChar char="Ø"/>
              <a:defRPr sz="1800"/>
            </a:lvl5pPr>
            <a:lvl6pPr>
              <a:defRPr sz="1800"/>
            </a:lvl6pPr>
            <a:lvl7pPr>
              <a:defRPr sz="1800"/>
            </a:lvl7pPr>
            <a:lvl8pPr>
              <a:defRPr sz="1800"/>
            </a:lvl8pPr>
            <a:lvl9pPr>
              <a:defRPr sz="180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内容占位符 3"/>
          <p:cNvSpPr>
            <a:spLocks noGrp="1"/>
          </p:cNvSpPr>
          <p:nvPr>
            <p:ph sz="half" idx="2"/>
          </p:nvPr>
        </p:nvSpPr>
        <p:spPr>
          <a:xfrm>
            <a:off x="4648200" y="1600200"/>
            <a:ext cx="4038600" cy="4525963"/>
          </a:xfrm>
        </p:spPr>
        <p:txBody>
          <a:bodyPr/>
          <a:lstStyle>
            <a:lvl1pPr marL="342900" indent="-342900">
              <a:buFont typeface="Wingdings" panose="05000000000000000000" pitchFamily="2" charset="2"/>
              <a:buChar char="Ø"/>
              <a:defRPr sz="2800"/>
            </a:lvl1pPr>
            <a:lvl2pPr marL="742950" indent="-285750">
              <a:buFont typeface="Wingdings" panose="05000000000000000000" pitchFamily="2" charset="2"/>
              <a:buChar char="Ø"/>
              <a:defRPr sz="2400"/>
            </a:lvl2pPr>
            <a:lvl3pPr marL="1143000" indent="-228600">
              <a:buSzPct val="90000"/>
              <a:buFont typeface="Wingdings" panose="05000000000000000000" pitchFamily="2" charset="2"/>
              <a:buChar char="Ø"/>
              <a:defRPr sz="2000"/>
            </a:lvl3pPr>
            <a:lvl4pPr marL="1600200" indent="-228600">
              <a:buFont typeface="Wingdings" panose="05000000000000000000" pitchFamily="2" charset="2"/>
              <a:buChar char="Ø"/>
              <a:defRPr sz="1800"/>
            </a:lvl4pPr>
            <a:lvl5pPr marL="2057400" indent="-228600">
              <a:buFont typeface="Wingdings" panose="05000000000000000000" pitchFamily="2" charset="2"/>
              <a:buChar char="Ø"/>
              <a:defRPr sz="1800"/>
            </a:lvl5pPr>
            <a:lvl6pPr>
              <a:defRPr sz="1800"/>
            </a:lvl6pPr>
            <a:lvl7pPr>
              <a:defRPr sz="1800"/>
            </a:lvl7pPr>
            <a:lvl8pPr>
              <a:defRPr sz="1800"/>
            </a:lvl8pPr>
            <a:lvl9pPr>
              <a:defRPr sz="180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E8CCACBC-DA08-40D1-A042-976A8AEC6633}"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2C662BC-BAA3-4F3C-A451-387442A1AE09}" type="slidenum">
              <a:rPr kumimoji="0" lang="zh-CN" altLang="en-US" sz="1200" b="0" i="0" u="none" strike="noStrike" kern="1200" cap="none" spc="0" normalizeH="0" baseline="0" noProof="0">
                <a:ln>
                  <a:noFill/>
                </a:ln>
                <a:solidFill>
                  <a:srgbClr val="898989"/>
                </a:solidFill>
                <a:effectLst/>
                <a:uLnTx/>
                <a:uFillTx/>
                <a:latin typeface="Franklin Gothic Book" panose="020B0503020102020204" pitchFamily="34" charset="0"/>
                <a:ea typeface="黑体" panose="02010609060101010101" pitchFamily="49" charset="-122"/>
                <a:cs typeface="+mn-cs"/>
              </a:rPr>
            </a:fld>
            <a:endParaRPr kumimoji="0" lang="zh-CN" altLang="en-US" sz="1200" b="0" i="0" u="none" strike="noStrike" kern="1200" cap="none" spc="0" normalizeH="0" baseline="0" noProof="0">
              <a:ln>
                <a:noFill/>
              </a:ln>
              <a:solidFill>
                <a:srgbClr val="898989"/>
              </a:solidFill>
              <a:effectLst/>
              <a:uLnTx/>
              <a:uFillTx/>
              <a:latin typeface="Franklin Gothic Book" panose="020B0503020102020204" pitchFamily="34" charset="0"/>
              <a:ea typeface="黑体" panose="02010609060101010101" pitchFamily="49"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marL="342900" indent="-342900">
              <a:buFont typeface="Wingdings" panose="05000000000000000000" pitchFamily="2" charset="2"/>
              <a:buChar char="Ø"/>
              <a:defRPr sz="2400"/>
            </a:lvl1pPr>
            <a:lvl2pPr marL="742950" indent="-285750">
              <a:buFont typeface="Wingdings" panose="05000000000000000000" pitchFamily="2" charset="2"/>
              <a:buChar char="Ø"/>
              <a:defRPr sz="2000"/>
            </a:lvl2pPr>
            <a:lvl3pPr marL="1143000" indent="-228600">
              <a:buSzPct val="90000"/>
              <a:buFont typeface="Wingdings" panose="05000000000000000000" pitchFamily="2" charset="2"/>
              <a:buChar char="Ø"/>
              <a:defRPr sz="1800"/>
            </a:lvl3pPr>
            <a:lvl4pPr marL="1600200" indent="-228600">
              <a:buFont typeface="Wingdings" panose="05000000000000000000" pitchFamily="2" charset="2"/>
              <a:buChar char="Ø"/>
              <a:defRPr sz="1600"/>
            </a:lvl4pPr>
            <a:lvl5pPr marL="2057400" indent="-228600">
              <a:buFont typeface="Wingdings" panose="05000000000000000000" pitchFamily="2" charset="2"/>
              <a:buChar char="Ø"/>
              <a:defRPr sz="1600"/>
            </a:lvl5pPr>
            <a:lvl6pPr>
              <a:defRPr sz="1600"/>
            </a:lvl6pPr>
            <a:lvl7pPr>
              <a:defRPr sz="1600"/>
            </a:lvl7pPr>
            <a:lvl8pPr>
              <a:defRPr sz="1600"/>
            </a:lvl8pPr>
            <a:lvl9pPr>
              <a:defRPr sz="160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marL="342900" indent="-342900">
              <a:buFont typeface="Wingdings" panose="05000000000000000000" pitchFamily="2" charset="2"/>
              <a:buChar char="Ø"/>
              <a:defRPr sz="2400"/>
            </a:lvl1pPr>
            <a:lvl2pPr marL="742950" indent="-285750">
              <a:buFont typeface="Wingdings" panose="05000000000000000000" pitchFamily="2" charset="2"/>
              <a:buChar char="Ø"/>
              <a:defRPr sz="2000"/>
            </a:lvl2pPr>
            <a:lvl3pPr marL="1143000" indent="-228600">
              <a:buSzPct val="90000"/>
              <a:buFont typeface="Wingdings" panose="05000000000000000000" pitchFamily="2" charset="2"/>
              <a:buChar char="Ø"/>
              <a:defRPr sz="1800"/>
            </a:lvl3pPr>
            <a:lvl4pPr marL="1600200" indent="-228600">
              <a:buFont typeface="Wingdings" panose="05000000000000000000" pitchFamily="2" charset="2"/>
              <a:buChar char="Ø"/>
              <a:defRPr sz="1600"/>
            </a:lvl4pPr>
            <a:lvl5pPr marL="2057400" indent="-228600">
              <a:buFont typeface="Wingdings" panose="05000000000000000000" pitchFamily="2" charset="2"/>
              <a:buChar char="Ø"/>
              <a:defRPr sz="1600"/>
            </a:lvl5pPr>
            <a:lvl6pPr>
              <a:defRPr sz="1600"/>
            </a:lvl6pPr>
            <a:lvl7pPr>
              <a:defRPr sz="1600"/>
            </a:lvl7pPr>
            <a:lvl8pPr>
              <a:defRPr sz="1600"/>
            </a:lvl8pPr>
            <a:lvl9pPr>
              <a:defRPr sz="160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2" name="标题 1"/>
          <p:cNvSpPr>
            <a:spLocks noGrp="1"/>
          </p:cNvSpPr>
          <p:nvPr>
            <p:ph type="title"/>
          </p:nvPr>
        </p:nvSpPr>
        <p:spPr/>
        <p:txBody>
          <a:bodyPr/>
          <a:lstStyle>
            <a:lvl1pPr>
              <a:defRPr/>
            </a:lvl1pPr>
          </a:lstStyle>
          <a:p>
            <a:r>
              <a:rPr lang="zh-CN" altLang="en-US"/>
              <a:t>单击此处编辑母版标题样式</a:t>
            </a:r>
            <a:endParaRPr lang="en-US"/>
          </a:p>
        </p:txBody>
      </p:sp>
      <p:sp>
        <p:nvSpPr>
          <p:cNvPr id="7" name="日期占位符 6"/>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E8CCACBC-DA08-40D1-A042-976A8AEC6633}"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2C662BC-BAA3-4F3C-A451-387442A1AE09}" type="slidenum">
              <a:rPr kumimoji="0" lang="zh-CN" altLang="en-US" sz="1200" b="0" i="0" u="none" strike="noStrike" kern="1200" cap="none" spc="0" normalizeH="0" baseline="0" noProof="0">
                <a:ln>
                  <a:noFill/>
                </a:ln>
                <a:solidFill>
                  <a:srgbClr val="898989"/>
                </a:solidFill>
                <a:effectLst/>
                <a:uLnTx/>
                <a:uFillTx/>
                <a:latin typeface="Franklin Gothic Book" panose="020B0503020102020204" pitchFamily="34" charset="0"/>
                <a:ea typeface="黑体" panose="02010609060101010101" pitchFamily="49" charset="-122"/>
                <a:cs typeface="+mn-cs"/>
              </a:rPr>
            </a:fld>
            <a:endParaRPr kumimoji="0" lang="zh-CN" altLang="en-US" sz="1200" b="0" i="0" u="none" strike="noStrike" kern="1200" cap="none" spc="0" normalizeH="0" baseline="0" noProof="0">
              <a:ln>
                <a:noFill/>
              </a:ln>
              <a:solidFill>
                <a:srgbClr val="898989"/>
              </a:solidFill>
              <a:effectLst/>
              <a:uLnTx/>
              <a:uFillTx/>
              <a:latin typeface="Franklin Gothic Book" panose="020B0503020102020204" pitchFamily="34" charset="0"/>
              <a:ea typeface="黑体" panose="02010609060101010101" pitchFamily="49"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日期占位符 2"/>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E8CCACBC-DA08-40D1-A042-976A8AEC6633}"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2C662BC-BAA3-4F3C-A451-387442A1AE09}" type="slidenum">
              <a:rPr kumimoji="0" lang="zh-CN" altLang="en-US" sz="1200" b="0" i="0" u="none" strike="noStrike" kern="1200" cap="none" spc="0" normalizeH="0" baseline="0" noProof="0">
                <a:ln>
                  <a:noFill/>
                </a:ln>
                <a:solidFill>
                  <a:srgbClr val="898989"/>
                </a:solidFill>
                <a:effectLst/>
                <a:uLnTx/>
                <a:uFillTx/>
                <a:latin typeface="Franklin Gothic Book" panose="020B0503020102020204" pitchFamily="34" charset="0"/>
                <a:ea typeface="黑体" panose="02010609060101010101" pitchFamily="49" charset="-122"/>
                <a:cs typeface="+mn-cs"/>
              </a:rPr>
            </a:fld>
            <a:endParaRPr kumimoji="0" lang="zh-CN" altLang="en-US" sz="1200" b="0" i="0" u="none" strike="noStrike" kern="1200" cap="none" spc="0" normalizeH="0" baseline="0" noProof="0">
              <a:ln>
                <a:noFill/>
              </a:ln>
              <a:solidFill>
                <a:srgbClr val="898989"/>
              </a:solidFill>
              <a:effectLst/>
              <a:uLnTx/>
              <a:uFillTx/>
              <a:latin typeface="Franklin Gothic Book" panose="020B0503020102020204" pitchFamily="34" charset="0"/>
              <a:ea typeface="黑体" panose="02010609060101010101" pitchFamily="49"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E8CCACBC-DA08-40D1-A042-976A8AEC6633}"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2C662BC-BAA3-4F3C-A451-387442A1AE09}" type="slidenum">
              <a:rPr kumimoji="0" lang="zh-CN" altLang="en-US" sz="1200" b="0" i="0" u="none" strike="noStrike" kern="1200" cap="none" spc="0" normalizeH="0" baseline="0" noProof="0">
                <a:ln>
                  <a:noFill/>
                </a:ln>
                <a:solidFill>
                  <a:srgbClr val="898989"/>
                </a:solidFill>
                <a:effectLst/>
                <a:uLnTx/>
                <a:uFillTx/>
                <a:latin typeface="Franklin Gothic Book" panose="020B0503020102020204" pitchFamily="34" charset="0"/>
                <a:ea typeface="黑体" panose="02010609060101010101" pitchFamily="49" charset="-122"/>
                <a:cs typeface="+mn-cs"/>
              </a:rPr>
            </a:fld>
            <a:endParaRPr kumimoji="0" lang="zh-CN" altLang="en-US" sz="1200" b="0" i="0" u="none" strike="noStrike" kern="1200" cap="none" spc="0" normalizeH="0" baseline="0" noProof="0">
              <a:ln>
                <a:noFill/>
              </a:ln>
              <a:solidFill>
                <a:srgbClr val="898989"/>
              </a:solidFill>
              <a:effectLst/>
              <a:uLnTx/>
              <a:uFillTx/>
              <a:latin typeface="Franklin Gothic Book" panose="020B0503020102020204" pitchFamily="34" charset="0"/>
              <a:ea typeface="黑体" panose="02010609060101010101" pitchFamily="49"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326258" y="381000"/>
            <a:ext cx="2667000" cy="1833554"/>
          </a:xfrm>
        </p:spPr>
        <p:txBody>
          <a:bodyPr/>
          <a:lstStyle>
            <a:lvl1pPr algn="l">
              <a:defRPr sz="3200" b="1" kern="1200" cap="all" spc="50">
                <a:ln w="15875">
                  <a:noFill/>
                </a:ln>
                <a:solidFill>
                  <a:schemeClr val="tx2"/>
                </a:solidFill>
                <a:effectLst/>
                <a:latin typeface="+mj-lt"/>
                <a:ea typeface="+mj-ea"/>
                <a:cs typeface="+mj-cs"/>
              </a:defRPr>
            </a:lvl1pPr>
          </a:lstStyle>
          <a:p>
            <a:r>
              <a:rPr lang="zh-CN" altLang="en-US"/>
              <a:t>单击此处编辑母版标题样式</a:t>
            </a:r>
            <a:endParaRPr lang="en-US" dirty="0"/>
          </a:p>
        </p:txBody>
      </p:sp>
      <p:sp>
        <p:nvSpPr>
          <p:cNvPr id="3" name="内容占位符 2"/>
          <p:cNvSpPr>
            <a:spLocks noGrp="1"/>
          </p:cNvSpPr>
          <p:nvPr>
            <p:ph idx="1"/>
          </p:nvPr>
        </p:nvSpPr>
        <p:spPr>
          <a:xfrm>
            <a:off x="3352800" y="380999"/>
            <a:ext cx="5410200" cy="5745165"/>
          </a:xfrm>
        </p:spPr>
        <p:txBody>
          <a:bodyPr/>
          <a:lstStyle>
            <a:lvl1pPr marL="342900" indent="-342900">
              <a:buSzPct val="90000"/>
              <a:buFont typeface="Wingdings" panose="05000000000000000000" pitchFamily="2" charset="2"/>
              <a:buChar char="Ø"/>
              <a:defRPr sz="3200"/>
            </a:lvl1pPr>
            <a:lvl2pPr marL="742950" indent="-285750">
              <a:buSzPct val="90000"/>
              <a:buFont typeface="Wingdings" panose="05000000000000000000" pitchFamily="2" charset="2"/>
              <a:buChar char="Ø"/>
              <a:defRPr sz="2800"/>
            </a:lvl2pPr>
            <a:lvl3pPr marL="1143000" indent="-228600">
              <a:buSzPct val="90000"/>
              <a:buFont typeface="Wingdings" panose="05000000000000000000" pitchFamily="2" charset="2"/>
              <a:buChar char="Ø"/>
              <a:defRPr sz="2400"/>
            </a:lvl3pPr>
            <a:lvl4pPr marL="1600200" indent="-228600">
              <a:buSzPct val="90000"/>
              <a:buFont typeface="Wingdings" panose="05000000000000000000" pitchFamily="2" charset="2"/>
              <a:buChar char="Ø"/>
              <a:defRPr sz="2000"/>
            </a:lvl4pPr>
            <a:lvl5pPr marL="2057400" indent="-228600">
              <a:buSzPct val="90000"/>
              <a:buFont typeface="Wingdings" panose="05000000000000000000" pitchFamily="2" charset="2"/>
              <a:buChar char="Ø"/>
              <a:defRPr sz="2000"/>
            </a:lvl5pPr>
            <a:lvl6pPr>
              <a:defRPr sz="2000"/>
            </a:lvl6pPr>
            <a:lvl7pPr>
              <a:defRPr sz="2000"/>
            </a:lvl7pPr>
            <a:lvl8pPr>
              <a:defRPr sz="2000"/>
            </a:lvl8pPr>
            <a:lvl9pPr>
              <a:defRPr sz="200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文本占位符 3"/>
          <p:cNvSpPr>
            <a:spLocks noGrp="1"/>
          </p:cNvSpPr>
          <p:nvPr>
            <p:ph type="body" sz="half" idx="2"/>
          </p:nvPr>
        </p:nvSpPr>
        <p:spPr>
          <a:xfrm>
            <a:off x="326258" y="2214554"/>
            <a:ext cx="2667000" cy="391218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E8CCACBC-DA08-40D1-A042-976A8AEC6633}"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2C662BC-BAA3-4F3C-A451-387442A1AE09}" type="slidenum">
              <a:rPr kumimoji="0" lang="zh-CN" altLang="en-US" sz="1200" b="0" i="0" u="none" strike="noStrike" kern="1200" cap="none" spc="0" normalizeH="0" baseline="0" noProof="0">
                <a:ln>
                  <a:noFill/>
                </a:ln>
                <a:solidFill>
                  <a:srgbClr val="898989"/>
                </a:solidFill>
                <a:effectLst/>
                <a:uLnTx/>
                <a:uFillTx/>
                <a:latin typeface="Franklin Gothic Book" panose="020B0503020102020204" pitchFamily="34" charset="0"/>
                <a:ea typeface="黑体" panose="02010609060101010101" pitchFamily="49" charset="-122"/>
                <a:cs typeface="+mn-cs"/>
              </a:rPr>
            </a:fld>
            <a:endParaRPr kumimoji="0" lang="zh-CN" altLang="en-US" sz="1200" b="0" i="0" u="none" strike="noStrike" kern="1200" cap="none" spc="0" normalizeH="0" baseline="0" noProof="0">
              <a:ln>
                <a:noFill/>
              </a:ln>
              <a:solidFill>
                <a:srgbClr val="898989"/>
              </a:solidFill>
              <a:effectLst/>
              <a:uLnTx/>
              <a:uFillTx/>
              <a:latin typeface="Franklin Gothic Book" panose="020B0503020102020204" pitchFamily="34" charset="0"/>
              <a:ea typeface="黑体" panose="02010609060101010101" pitchFamily="49"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Pr>
        <a:blipFill rotWithShape="0">
          <a:blip r:embed="rId2"/>
          <a:stretch>
            <a:fillRect/>
          </a:stretch>
        </a:blipFill>
        <a:effectLst/>
      </p:bgPr>
    </p:bg>
    <p:spTree>
      <p:nvGrpSpPr>
        <p:cNvPr id="1" name=""/>
        <p:cNvGrpSpPr/>
        <p:nvPr/>
      </p:nvGrpSpPr>
      <p:grpSpPr>
        <a:xfrm>
          <a:off x="0" y="0"/>
          <a:ext cx="0" cy="0"/>
          <a:chOff x="0" y="0"/>
          <a:chExt cx="0" cy="0"/>
        </a:xfrm>
      </p:grpSpPr>
      <p:grpSp>
        <p:nvGrpSpPr>
          <p:cNvPr id="3074" name="组合 6"/>
          <p:cNvGrpSpPr/>
          <p:nvPr/>
        </p:nvGrpSpPr>
        <p:grpSpPr>
          <a:xfrm>
            <a:off x="1581150" y="554038"/>
            <a:ext cx="7348538" cy="4741862"/>
            <a:chOff x="428596" y="553734"/>
            <a:chExt cx="7349244" cy="4741531"/>
          </a:xfrm>
        </p:grpSpPr>
        <p:sp>
          <p:nvSpPr>
            <p:cNvPr id="8" name="矩形 7"/>
            <p:cNvSpPr/>
            <p:nvPr/>
          </p:nvSpPr>
          <p:spPr>
            <a:xfrm rot="21480000">
              <a:off x="428596" y="580719"/>
              <a:ext cx="7339718" cy="4714546"/>
            </a:xfrm>
            <a:prstGeom prst="rect">
              <a:avLst/>
            </a:prstGeom>
            <a:ln w="1270" cap="flat" cmpd="sng" algn="ctr">
              <a:noFill/>
              <a:prstDash val="solid"/>
              <a:miter lim="800000"/>
            </a:ln>
            <a:effectLst>
              <a:outerShdw blurRad="54991" dist="17780" dir="5400000" algn="tl" rotWithShape="0">
                <a:srgbClr val="000000">
                  <a:alpha val="66000"/>
                </a:srgbClr>
              </a:outerShdw>
            </a:effectLst>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dk1"/>
                </a:solidFill>
                <a:effectLst/>
                <a:uLnTx/>
                <a:uFillTx/>
                <a:latin typeface="+mn-lt"/>
                <a:ea typeface="+mn-ea"/>
                <a:cs typeface="+mn-cs"/>
              </a:endParaRPr>
            </a:p>
          </p:txBody>
        </p:sp>
        <p:sp>
          <p:nvSpPr>
            <p:cNvPr id="9" name="矩形 8"/>
            <p:cNvSpPr/>
            <p:nvPr/>
          </p:nvSpPr>
          <p:spPr>
            <a:xfrm rot="21540000">
              <a:off x="438122" y="571195"/>
              <a:ext cx="7339718" cy="4714546"/>
            </a:xfrm>
            <a:prstGeom prst="rect">
              <a:avLst/>
            </a:prstGeom>
            <a:ln w="1270" cap="flat" cmpd="sng" algn="ctr">
              <a:noFill/>
              <a:prstDash val="solid"/>
              <a:miter lim="800000"/>
            </a:ln>
            <a:effectLst>
              <a:outerShdw blurRad="54991" dist="17780" dir="5400000" algn="tl" rotWithShape="0">
                <a:srgbClr val="000000">
                  <a:alpha val="66000"/>
                </a:srgbClr>
              </a:outerShdw>
            </a:effectLst>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dk1"/>
                </a:solidFill>
                <a:effectLst/>
                <a:uLnTx/>
                <a:uFillTx/>
                <a:latin typeface="+mn-lt"/>
                <a:ea typeface="+mn-ea"/>
                <a:cs typeface="+mn-cs"/>
              </a:endParaRPr>
            </a:p>
          </p:txBody>
        </p:sp>
        <p:sp>
          <p:nvSpPr>
            <p:cNvPr id="10" name="矩形 9"/>
            <p:cNvSpPr/>
            <p:nvPr/>
          </p:nvSpPr>
          <p:spPr>
            <a:xfrm>
              <a:off x="438122" y="553734"/>
              <a:ext cx="7339718" cy="4714546"/>
            </a:xfrm>
            <a:prstGeom prst="rect">
              <a:avLst/>
            </a:prstGeom>
            <a:ln w="1270" cap="flat" cmpd="sng" algn="ctr">
              <a:noFill/>
              <a:prstDash val="solid"/>
              <a:miter lim="800000"/>
            </a:ln>
            <a:effectLst>
              <a:outerShdw blurRad="54991" dist="17780" dir="5400000" algn="tl" rotWithShape="0">
                <a:srgbClr val="000000">
                  <a:alpha val="66000"/>
                </a:srgbClr>
              </a:outerShdw>
            </a:effectLst>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dk1"/>
                </a:solidFill>
                <a:effectLst/>
                <a:uLnTx/>
                <a:uFillTx/>
                <a:latin typeface="+mn-lt"/>
                <a:ea typeface="+mn-ea"/>
                <a:cs typeface="+mn-cs"/>
              </a:endParaRPr>
            </a:p>
          </p:txBody>
        </p:sp>
      </p:grpSp>
      <p:sp>
        <p:nvSpPr>
          <p:cNvPr id="3" name="图片占位符 2"/>
          <p:cNvSpPr>
            <a:spLocks noGrp="1"/>
          </p:cNvSpPr>
          <p:nvPr>
            <p:ph type="pic" idx="1"/>
          </p:nvPr>
        </p:nvSpPr>
        <p:spPr>
          <a:xfrm>
            <a:off x="1651912" y="612776"/>
            <a:ext cx="7215238" cy="4602175"/>
          </a:xfrm>
          <a:solidFill>
            <a:schemeClr val="bg2">
              <a:tint val="75000"/>
            </a:schemeClr>
          </a:solidFill>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2"/>
              </a:buClr>
              <a:buSzPct val="90000"/>
              <a:buFont typeface="Cambria" panose="02040503050406030204" pitchFamily="18" charset="0"/>
              <a:buNone/>
              <a:defRPr/>
            </a:pPr>
            <a:r>
              <a:rPr kumimoji="0" lang="zh-CN" altLang="en-US" sz="3200" b="0" i="0" u="none" strike="noStrike" kern="1200" cap="none" spc="0" normalizeH="0" baseline="0" noProof="0">
                <a:ln>
                  <a:noFill/>
                </a:ln>
                <a:solidFill>
                  <a:schemeClr val="tx1"/>
                </a:solidFill>
                <a:effectLst/>
                <a:uLnTx/>
                <a:uFillTx/>
                <a:latin typeface="+mn-lt"/>
                <a:ea typeface="+mn-ea"/>
                <a:cs typeface="+mn-cs"/>
              </a:rPr>
              <a:t>单击图标添加图片</a:t>
            </a: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useBgFill="1">
        <p:nvSpPr>
          <p:cNvPr id="2" name="标题 1"/>
          <p:cNvSpPr>
            <a:spLocks noGrp="1"/>
          </p:cNvSpPr>
          <p:nvPr>
            <p:ph type="title"/>
          </p:nvPr>
        </p:nvSpPr>
        <p:spPr>
          <a:xfrm>
            <a:off x="0" y="595295"/>
            <a:ext cx="1357290" cy="5691227"/>
          </a:xfrm>
          <a:noFill/>
        </p:spPr>
        <p:txBody>
          <a:bodyPr vert="eaVert"/>
          <a:lstStyle>
            <a:lvl1pPr algn="ctr" rtl="0" eaLnBrk="1" latinLnBrk="0" hangingPunct="1">
              <a:spcBef>
                <a:spcPct val="0"/>
              </a:spcBef>
              <a:buNone/>
              <a:defRPr kumimoji="0" lang="en-US" altLang="en-US" sz="3600" b="1" kern="1200" cap="all" spc="50" dirty="0">
                <a:ln w="15875">
                  <a:noFill/>
                </a:ln>
                <a:solidFill>
                  <a:schemeClr val="tx2"/>
                </a:solidFill>
                <a:effectLst/>
                <a:latin typeface="+mj-lt"/>
                <a:ea typeface="+mj-ea"/>
                <a:cs typeface="+mj-cs"/>
              </a:defRPr>
            </a:lvl1pPr>
          </a:lstStyle>
          <a:p>
            <a:r>
              <a:rPr lang="zh-CN" altLang="en-US"/>
              <a:t>单击此处编辑母版标题样式</a:t>
            </a:r>
            <a:endParaRPr lang="en-US" dirty="0"/>
          </a:p>
        </p:txBody>
      </p:sp>
      <p:sp>
        <p:nvSpPr>
          <p:cNvPr id="4" name="文本占位符 3"/>
          <p:cNvSpPr>
            <a:spLocks noGrp="1"/>
          </p:cNvSpPr>
          <p:nvPr>
            <p:ph type="body" sz="half" idx="2"/>
          </p:nvPr>
        </p:nvSpPr>
        <p:spPr>
          <a:xfrm>
            <a:off x="1714480" y="5481658"/>
            <a:ext cx="7215238" cy="804862"/>
          </a:xfrm>
        </p:spPr>
        <p:txBody>
          <a:bodyPr anchor="ctr"/>
          <a:lstStyle>
            <a:lvl1pPr marL="0" indent="0" algn="ctr">
              <a:buNone/>
              <a:defRPr sz="1400"/>
            </a:lvl1pPr>
            <a:lvl2pPr marL="457200" indent="0" algn="ctr">
              <a:buNone/>
              <a:defRPr sz="1200"/>
            </a:lvl2pPr>
            <a:lvl3pPr marL="914400" indent="0" algn="ctr">
              <a:buNone/>
              <a:defRPr sz="1000"/>
            </a:lvl3pPr>
            <a:lvl4pPr marL="1371600" indent="0" algn="ctr">
              <a:buNone/>
              <a:defRPr sz="900"/>
            </a:lvl4pPr>
            <a:lvl5pPr marL="1828800" indent="0" algn="ctr">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11" name="日期占位符 4"/>
          <p:cNvSpPr>
            <a:spLocks noGrp="1"/>
          </p:cNvSpPr>
          <p:nvPr>
            <p:ph type="dt" sz="half" idx="12"/>
          </p:nvPr>
        </p:nvSpPr>
        <p:spPr>
          <a:xfrm>
            <a:off x="9525" y="6483350"/>
            <a:ext cx="2133600" cy="365125"/>
          </a:xfrm>
          <a:prstGeom prst="rect">
            <a:avLst/>
          </a:prstGeom>
        </p:spPr>
        <p:txBody>
          <a:bodyPr vert="horz"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5A9D5CE9-C3C8-4F95-AD31-564443418F5F}"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2" name="页脚占位符 5"/>
          <p:cNvSpPr>
            <a:spLocks noGrp="1"/>
          </p:cNvSpPr>
          <p:nvPr>
            <p:ph type="ftr" sz="quarter" idx="3"/>
          </p:nvPr>
        </p:nvSpPr>
        <p:spPr>
          <a:xfrm>
            <a:off x="3124200" y="6483350"/>
            <a:ext cx="2895600" cy="365125"/>
          </a:xfrm>
          <a:prstGeom prst="rect">
            <a:avLst/>
          </a:prstGeom>
        </p:spPr>
        <p:txBody>
          <a:bodyPr vert="horz"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3" name="灯片编号占位符 6"/>
          <p:cNvSpPr>
            <a:spLocks noGrp="1"/>
          </p:cNvSpPr>
          <p:nvPr>
            <p:ph type="sldNum" sz="quarter" idx="4"/>
          </p:nvPr>
        </p:nvSpPr>
        <p:spPr>
          <a:xfrm>
            <a:off x="6992938" y="6483350"/>
            <a:ext cx="2133600" cy="365125"/>
          </a:xfrm>
          <a:prstGeom prst="rect">
            <a:avLst/>
          </a:prstGeom>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D302E74-2D9B-449B-8E9C-49F2ACCD6D52}" type="slidenum">
              <a:rPr kumimoji="0" lang="zh-CN" altLang="en-US" sz="1200" b="0" i="0" u="none" strike="noStrike" kern="1200" cap="none" spc="0" normalizeH="0" baseline="0" noProof="0">
                <a:ln>
                  <a:noFill/>
                </a:ln>
                <a:solidFill>
                  <a:srgbClr val="898989"/>
                </a:solidFill>
                <a:effectLst/>
                <a:uLnTx/>
                <a:uFillTx/>
                <a:latin typeface="Franklin Gothic Book" panose="020B0503020102020204" pitchFamily="34" charset="0"/>
                <a:ea typeface="黑体" panose="02010609060101010101" pitchFamily="49" charset="-122"/>
                <a:cs typeface="+mn-cs"/>
              </a:rPr>
            </a:fld>
            <a:endParaRPr kumimoji="0" lang="zh-CN" altLang="en-US" sz="1200" b="0" i="0" u="none" strike="noStrike" kern="1200" cap="none" spc="0" normalizeH="0" baseline="0" noProof="0">
              <a:ln>
                <a:noFill/>
              </a:ln>
              <a:solidFill>
                <a:srgbClr val="898989"/>
              </a:solidFill>
              <a:effectLst/>
              <a:uLnTx/>
              <a:uFillTx/>
              <a:latin typeface="Franklin Gothic Book" panose="020B0503020102020204" pitchFamily="34" charset="0"/>
              <a:ea typeface="黑体" panose="02010609060101010101" pitchFamily="49" charset="-122"/>
              <a:cs typeface="+mn-cs"/>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2" name="标题占位符 1"/>
          <p:cNvSpPr>
            <a:spLocks noGrp="1"/>
          </p:cNvSpPr>
          <p:nvPr>
            <p:ph type="title"/>
          </p:nvPr>
        </p:nvSpPr>
        <p:spPr>
          <a:xfrm>
            <a:off x="457200" y="274638"/>
            <a:ext cx="8229600" cy="1143000"/>
          </a:xfrm>
          <a:prstGeom prst="rect">
            <a:avLst/>
          </a:prstGeom>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r>
              <a:rPr lang="zh-CN" altLang="en-US" dirty="0"/>
              <a:t>单击此处编辑母版标题样式</a:t>
            </a:r>
            <a:endParaRPr lang="en-US" dirty="0"/>
          </a:p>
        </p:txBody>
      </p:sp>
      <p:sp>
        <p:nvSpPr>
          <p:cNvPr id="1027" name="文本占位符 2"/>
          <p:cNvSpPr>
            <a:spLocks noGrp="1"/>
          </p:cNvSpPr>
          <p:nvPr>
            <p:ph type="body" idx="1"/>
          </p:nvPr>
        </p:nvSpPr>
        <p:spPr>
          <a:xfrm>
            <a:off x="457200" y="1600200"/>
            <a:ext cx="8229600" cy="47244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9525" y="6483350"/>
            <a:ext cx="2133600" cy="365125"/>
          </a:xfrm>
          <a:prstGeom prst="rect">
            <a:avLst/>
          </a:prstGeom>
        </p:spPr>
        <p:txBody>
          <a:bodyPr vert="horz" rtlCol="0" anchor="ctr"/>
          <a:lstStyle>
            <a:lvl1pPr algn="l" eaLnBrk="1" fontAlgn="auto" latinLnBrk="0" hangingPunct="1">
              <a:spcBef>
                <a:spcPts val="0"/>
              </a:spcBef>
              <a:spcAft>
                <a:spcPts val="0"/>
              </a:spcAft>
              <a:defRPr kumimoji="0"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E8CCACBC-DA08-40D1-A042-976A8AEC6633}"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3124200" y="6483350"/>
            <a:ext cx="2895600" cy="365125"/>
          </a:xfrm>
          <a:prstGeom prst="rect">
            <a:avLst/>
          </a:prstGeom>
        </p:spPr>
        <p:txBody>
          <a:bodyPr vert="horz" rtlCol="0" anchor="ctr"/>
          <a:lstStyle>
            <a:lvl1pPr algn="ctr" eaLnBrk="1" fontAlgn="auto" latinLnBrk="0" hangingPunct="1">
              <a:spcBef>
                <a:spcPts val="0"/>
              </a:spcBef>
              <a:spcAft>
                <a:spcPts val="0"/>
              </a:spcAft>
              <a:defRPr kumimoji="0"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6992938" y="6483350"/>
            <a:ext cx="2133600" cy="365125"/>
          </a:xfrm>
          <a:prstGeom prst="rect">
            <a:avLst/>
          </a:prstGeom>
        </p:spPr>
        <p:txBody>
          <a:bodyPr vert="horz" wrap="square" lIns="91440" tIns="45720" rIns="91440" bIns="45720" numCol="1" anchor="ctr" anchorCtr="0" compatLnSpc="1"/>
          <a:lstStyle>
            <a:lvl1pPr algn="r" eaLnBrk="1" hangingPunct="1">
              <a:defRPr sz="1200">
                <a:solidFill>
                  <a:srgbClr val="898989"/>
                </a:solidFill>
                <a:latin typeface="Franklin Gothic Book" panose="020B0503020102020204" pitchFamily="34" charset="0"/>
                <a:ea typeface="黑体" panose="02010609060101010101" pitchFamily="49"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2C662BC-BAA3-4F3C-A451-387442A1AE09}" type="slidenum">
              <a:rPr kumimoji="0" lang="zh-CN" altLang="en-US" sz="1200" b="0" i="0" u="none" strike="noStrike" kern="1200" cap="none" spc="0" normalizeH="0" baseline="0" noProof="0">
                <a:ln>
                  <a:noFill/>
                </a:ln>
                <a:solidFill>
                  <a:srgbClr val="898989"/>
                </a:solidFill>
                <a:effectLst/>
                <a:uLnTx/>
                <a:uFillTx/>
                <a:latin typeface="Franklin Gothic Book" panose="020B0503020102020204" pitchFamily="34" charset="0"/>
                <a:ea typeface="黑体" panose="02010609060101010101" pitchFamily="49" charset="-122"/>
                <a:cs typeface="+mn-cs"/>
              </a:rPr>
            </a:fld>
            <a:endParaRPr kumimoji="0" lang="zh-CN" altLang="en-US" sz="1200" b="0" i="0" u="none" strike="noStrike" kern="1200" cap="none" spc="0" normalizeH="0" baseline="0" noProof="0">
              <a:ln>
                <a:noFill/>
              </a:ln>
              <a:solidFill>
                <a:srgbClr val="898989"/>
              </a:solidFill>
              <a:effectLst/>
              <a:uLnTx/>
              <a:uFillTx/>
              <a:latin typeface="Franklin Gothic Book" panose="020B0503020102020204" pitchFamily="34" charset="0"/>
              <a:ea typeface="黑体" panose="02010609060101010101" pitchFamily="49"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sldNum="0" hdr="0" ftr="0" dt="0"/>
  <p:txStyles>
    <p:titleStyle>
      <a:lvl1pPr algn="ctr" rtl="0" eaLnBrk="0" fontAlgn="base" hangingPunct="0">
        <a:spcBef>
          <a:spcPct val="0"/>
        </a:spcBef>
        <a:spcAft>
          <a:spcPct val="0"/>
        </a:spcAft>
        <a:defRPr lang="en-US" altLang="en-US" sz="4000" b="1" kern="1200" cap="all" spc="50" dirty="0">
          <a:ln w="15875">
            <a:noFill/>
          </a:ln>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Franklin Gothic Medium" panose="020B0603020102020204" pitchFamily="34" charset="0"/>
          <a:ea typeface="微软雅黑" panose="020B0503020204020204" pitchFamily="34" charset="-122"/>
        </a:defRPr>
      </a:lvl2pPr>
      <a:lvl3pPr algn="ctr" rtl="0" eaLnBrk="0" fontAlgn="base" hangingPunct="0">
        <a:spcBef>
          <a:spcPct val="0"/>
        </a:spcBef>
        <a:spcAft>
          <a:spcPct val="0"/>
        </a:spcAft>
        <a:defRPr sz="4000" b="1">
          <a:solidFill>
            <a:schemeClr val="tx2"/>
          </a:solidFill>
          <a:latin typeface="Franklin Gothic Medium" panose="020B0603020102020204" pitchFamily="34" charset="0"/>
          <a:ea typeface="微软雅黑" panose="020B0503020204020204" pitchFamily="34" charset="-122"/>
        </a:defRPr>
      </a:lvl3pPr>
      <a:lvl4pPr algn="ctr" rtl="0" eaLnBrk="0" fontAlgn="base" hangingPunct="0">
        <a:spcBef>
          <a:spcPct val="0"/>
        </a:spcBef>
        <a:spcAft>
          <a:spcPct val="0"/>
        </a:spcAft>
        <a:defRPr sz="4000" b="1">
          <a:solidFill>
            <a:schemeClr val="tx2"/>
          </a:solidFill>
          <a:latin typeface="Franklin Gothic Medium" panose="020B0603020102020204" pitchFamily="34" charset="0"/>
          <a:ea typeface="微软雅黑" panose="020B0503020204020204" pitchFamily="34" charset="-122"/>
        </a:defRPr>
      </a:lvl4pPr>
      <a:lvl5pPr algn="ctr" rtl="0" eaLnBrk="0" fontAlgn="base" hangingPunct="0">
        <a:spcBef>
          <a:spcPct val="0"/>
        </a:spcBef>
        <a:spcAft>
          <a:spcPct val="0"/>
        </a:spcAft>
        <a:defRPr sz="4000" b="1">
          <a:solidFill>
            <a:schemeClr val="tx2"/>
          </a:solidFill>
          <a:latin typeface="Franklin Gothic Medium" panose="020B0603020102020204" pitchFamily="34" charset="0"/>
          <a:ea typeface="微软雅黑" panose="020B0503020204020204" pitchFamily="34" charset="-122"/>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vl6pPr marL="2514600" indent="-228600" algn="l" rtl="0" eaLnBrk="1" latinLnBrk="0" hangingPunct="1">
        <a:spcBef>
          <a:spcPct val="20000"/>
        </a:spcBef>
        <a:buFont typeface="Arial" panose="020B0604020202020204"/>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panose="020B0604020202020204"/>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panose="020B0604020202020204"/>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panose="020B0604020202020204"/>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8.jpe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0.jpeg"/></Relationships>
</file>

<file path=ppt/slides/_rels/slide101.xml.rels><?xml version="1.0" encoding="UTF-8" standalone="yes"?>
<Relationships xmlns="http://schemas.openxmlformats.org/package/2006/relationships"><Relationship Id="rId5" Type="http://schemas.openxmlformats.org/officeDocument/2006/relationships/vmlDrawing" Target="../drawings/vmlDrawing8.vml"/><Relationship Id="rId4" Type="http://schemas.openxmlformats.org/officeDocument/2006/relationships/slideLayout" Target="../slideLayouts/slideLayout2.xml"/><Relationship Id="rId3" Type="http://schemas.openxmlformats.org/officeDocument/2006/relationships/image" Target="../media/image40.jpeg"/><Relationship Id="rId2" Type="http://schemas.openxmlformats.org/officeDocument/2006/relationships/image" Target="../media/image41.png"/><Relationship Id="rId1" Type="http://schemas.openxmlformats.org/officeDocument/2006/relationships/oleObject" Target="../embeddings/oleObject11.bin"/></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6.xml"/><Relationship Id="rId2" Type="http://schemas.openxmlformats.org/officeDocument/2006/relationships/image" Target="../media/image42.png"/><Relationship Id="rId1" Type="http://schemas.openxmlformats.org/officeDocument/2006/relationships/oleObject" Target="../embeddings/oleObject12.bin"/></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6" Type="http://schemas.openxmlformats.org/officeDocument/2006/relationships/vmlDrawing" Target="../drawings/vmlDrawing10.vml"/><Relationship Id="rId5" Type="http://schemas.openxmlformats.org/officeDocument/2006/relationships/slideLayout" Target="../slideLayouts/slideLayout6.xml"/><Relationship Id="rId4" Type="http://schemas.openxmlformats.org/officeDocument/2006/relationships/image" Target="../media/image44.png"/><Relationship Id="rId3" Type="http://schemas.openxmlformats.org/officeDocument/2006/relationships/oleObject" Target="../embeddings/oleObject14.bin"/><Relationship Id="rId2" Type="http://schemas.openxmlformats.org/officeDocument/2006/relationships/image" Target="../media/image43.png"/><Relationship Id="rId1" Type="http://schemas.openxmlformats.org/officeDocument/2006/relationships/oleObject" Target="../embeddings/oleObject13.bin"/></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jpe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47.jpe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8.jpe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image" Target="../media/image51.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6.png"/></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7.wmf"/></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wmf"/></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7.w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jpe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vmlDrawing" Target="../drawings/vmlDrawing11.vml"/><Relationship Id="rId3" Type="http://schemas.openxmlformats.org/officeDocument/2006/relationships/slideLayout" Target="../slideLayouts/slideLayout2.xml"/><Relationship Id="rId2" Type="http://schemas.openxmlformats.org/officeDocument/2006/relationships/image" Target="../media/image59.wmf"/><Relationship Id="rId1" Type="http://schemas.openxmlformats.org/officeDocument/2006/relationships/oleObject" Target="../embeddings/oleObject15.bin"/></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oleObject" Target="../embeddings/oleObject1.bin"/></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image" Target="../media/image6.jpeg"/><Relationship Id="rId2" Type="http://schemas.openxmlformats.org/officeDocument/2006/relationships/image" Target="../media/image4.png"/><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image" Target="../media/image15.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6.jpe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7.jpe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8.jpe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9.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0.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1.jpe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2.jpe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3.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image" Target="../media/image24.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image" Target="../media/image25.jpeg"/></Relationships>
</file>

<file path=ppt/slides/_rels/slide79.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6.xml"/><Relationship Id="rId3" Type="http://schemas.openxmlformats.org/officeDocument/2006/relationships/oleObject" Target="../embeddings/oleObject3.bin"/><Relationship Id="rId2" Type="http://schemas.openxmlformats.org/officeDocument/2006/relationships/image" Target="../media/image26.wmf"/><Relationship Id="rId1" Type="http://schemas.openxmlformats.org/officeDocument/2006/relationships/oleObject" Target="../embeddings/oleObject2.bin"/></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7.jpeg"/></Relationships>
</file>

<file path=ppt/slides/_rels/slide81.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6.xml"/><Relationship Id="rId3" Type="http://schemas.openxmlformats.org/officeDocument/2006/relationships/oleObject" Target="../embeddings/oleObject5.bin"/><Relationship Id="rId2" Type="http://schemas.openxmlformats.org/officeDocument/2006/relationships/image" Target="../media/image26.wmf"/><Relationship Id="rId1" Type="http://schemas.openxmlformats.org/officeDocument/2006/relationships/oleObject" Target="../embeddings/oleObject4.bin"/></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6.xml"/><Relationship Id="rId2" Type="http://schemas.openxmlformats.org/officeDocument/2006/relationships/image" Target="../media/image29.png"/><Relationship Id="rId1" Type="http://schemas.openxmlformats.org/officeDocument/2006/relationships/oleObject" Target="../embeddings/oleObject6.bin"/></Relationships>
</file>

<file path=ppt/slides/_rels/slide85.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oleObject" Target="../embeddings/oleObject7.bin"/></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0.jpe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1.jpeg"/></Relationships>
</file>

<file path=ppt/slides/_rels/slide89.xml.rels><?xml version="1.0" encoding="UTF-8" standalone="yes"?>
<Relationships xmlns="http://schemas.openxmlformats.org/package/2006/relationships"><Relationship Id="rId6" Type="http://schemas.openxmlformats.org/officeDocument/2006/relationships/vmlDrawing" Target="../drawings/vmlDrawing6.vml"/><Relationship Id="rId5" Type="http://schemas.openxmlformats.org/officeDocument/2006/relationships/slideLayout" Target="../slideLayouts/slideLayout2.xml"/><Relationship Id="rId4" Type="http://schemas.openxmlformats.org/officeDocument/2006/relationships/image" Target="../media/image33.png"/><Relationship Id="rId3" Type="http://schemas.openxmlformats.org/officeDocument/2006/relationships/oleObject" Target="../embeddings/oleObject9.bin"/><Relationship Id="rId2" Type="http://schemas.openxmlformats.org/officeDocument/2006/relationships/image" Target="../media/image32.png"/><Relationship Id="rId1" Type="http://schemas.openxmlformats.org/officeDocument/2006/relationships/oleObject" Target="../embeddings/oleObject8.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image" Target="../media/image34.jpe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5.png"/></Relationships>
</file>

<file path=ppt/slides/_rels/slide97.xml.rels><?xml version="1.0" encoding="UTF-8" standalone="yes"?>
<Relationships xmlns="http://schemas.openxmlformats.org/package/2006/relationships"><Relationship Id="rId5" Type="http://schemas.openxmlformats.org/officeDocument/2006/relationships/vmlDrawing" Target="../drawings/vmlDrawing7.vml"/><Relationship Id="rId4" Type="http://schemas.openxmlformats.org/officeDocument/2006/relationships/slideLayout" Target="../slideLayouts/slideLayout6.xml"/><Relationship Id="rId3" Type="http://schemas.openxmlformats.org/officeDocument/2006/relationships/image" Target="../media/image37.png"/><Relationship Id="rId2" Type="http://schemas.openxmlformats.org/officeDocument/2006/relationships/oleObject" Target="../embeddings/oleObject10.bin"/><Relationship Id="rId1" Type="http://schemas.openxmlformats.org/officeDocument/2006/relationships/image" Target="../media/image36.png"/></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8.png"/><Relationship Id="rId1" Type="http://schemas.openxmlformats.org/officeDocument/2006/relationships/image" Target="../media/image36.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noFill/>
          <a:ln>
            <a:noFill/>
          </a:ln>
          <a:effectLst/>
          <a:sp3d prstMaterial="plastic"/>
        </p:spPr>
        <p:txBody>
          <a:bodyPr vert="horz" rtlCol="0" anchor="b">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800" b="0" i="0" u="none" strike="noStrike" kern="1200" cap="all" spc="50" normalizeH="0" baseline="0" noProof="0">
                <a:ln w="15875">
                  <a:noFill/>
                </a:ln>
                <a:solidFill>
                  <a:schemeClr val="tx2"/>
                </a:solidFill>
                <a:effectLst/>
                <a:uLnTx/>
                <a:uFillTx/>
                <a:latin typeface="+mj-lt"/>
                <a:ea typeface="黑体" panose="02010609060101010101" pitchFamily="49" charset="-122"/>
                <a:cs typeface="+mj-cs"/>
              </a:rPr>
              <a:t>《COMPUTER NETWORKS》</a:t>
            </a:r>
            <a:endParaRPr kumimoji="0" lang="zh-CN" altLang="en-US" sz="4800" b="0" i="0" u="none" strike="noStrike" kern="1200" cap="all" spc="50" normalizeH="0" baseline="0" noProof="0">
              <a:ln w="15875">
                <a:noFill/>
              </a:ln>
              <a:solidFill>
                <a:schemeClr val="tx2"/>
              </a:solidFill>
              <a:effectLst/>
              <a:uLnTx/>
              <a:uFillTx/>
              <a:latin typeface="+mj-lt"/>
              <a:ea typeface="+mj-ea"/>
              <a:cs typeface="+mj-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9" name="Rectangle 2"/>
          <p:cNvSpPr>
            <a:spLocks noGrp="1" noChangeArrowheads="1"/>
          </p:cNvSpPr>
          <p:nvPr>
            <p:ph type="ctrTitle"/>
          </p:nvPr>
        </p:nvSpPr>
        <p:spPr>
          <a:xfrm>
            <a:off x="762000" y="76200"/>
            <a:ext cx="7772400" cy="533400"/>
          </a:xfrm>
          <a:noFill/>
          <a:ln>
            <a:noFill/>
          </a:ln>
          <a:effectLst/>
          <a:sp3d prstMaterial="plastic"/>
        </p:spPr>
        <p:txBody>
          <a:bodyPr vert="horz" rtlCol="0" anchor="b">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all" spc="50" normalizeH="0" baseline="0" noProof="0">
                <a:ln w="15875">
                  <a:noFill/>
                </a:ln>
                <a:solidFill>
                  <a:schemeClr val="tx1"/>
                </a:solidFill>
                <a:effectLst/>
                <a:uLnTx/>
                <a:uFillTx/>
                <a:latin typeface="Times New Roman" panose="02020603050405020304" pitchFamily="18" charset="0"/>
                <a:ea typeface="+mj-ea"/>
                <a:cs typeface="+mj-cs"/>
              </a:rPr>
              <a:t>The OSI Reference Model</a:t>
            </a:r>
            <a:endParaRPr kumimoji="0" lang="zh-CN" altLang="en-US" sz="2400" b="1" i="0" u="none" strike="noStrike" kern="1200" cap="all" spc="50" normalizeH="0" baseline="0" noProof="0">
              <a:ln w="15875">
                <a:noFill/>
              </a:ln>
              <a:solidFill>
                <a:schemeClr val="tx1"/>
              </a:solidFill>
              <a:effectLst/>
              <a:uLnTx/>
              <a:uFillTx/>
              <a:latin typeface="Times New Roman" panose="02020603050405020304" pitchFamily="18" charset="0"/>
              <a:ea typeface="+mj-ea"/>
              <a:cs typeface="+mj-cs"/>
            </a:endParaRPr>
          </a:p>
        </p:txBody>
      </p:sp>
      <p:pic>
        <p:nvPicPr>
          <p:cNvPr id="19459" name="Picture 3" descr="1-20"/>
          <p:cNvPicPr>
            <a:picLocks noChangeAspect="1"/>
          </p:cNvPicPr>
          <p:nvPr/>
        </p:nvPicPr>
        <p:blipFill>
          <a:blip r:embed="rId1"/>
          <a:stretch>
            <a:fillRect/>
          </a:stretch>
        </p:blipFill>
        <p:spPr>
          <a:xfrm>
            <a:off x="1295400" y="609600"/>
            <a:ext cx="6945313" cy="5697538"/>
          </a:xfrm>
          <a:prstGeom prst="rect">
            <a:avLst/>
          </a:prstGeom>
          <a:noFill/>
          <a:ln w="9525">
            <a:noFill/>
          </a:ln>
        </p:spPr>
      </p:pic>
      <p:sp>
        <p:nvSpPr>
          <p:cNvPr id="19460" name="Text Box 4"/>
          <p:cNvSpPr txBox="1"/>
          <p:nvPr/>
        </p:nvSpPr>
        <p:spPr>
          <a:xfrm>
            <a:off x="2346325" y="6400800"/>
            <a:ext cx="4889500" cy="4619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400" b="1" dirty="0">
                <a:latin typeface="Times New Roman" panose="02020603050405020304" pitchFamily="18" charset="0"/>
                <a:ea typeface="宋体" panose="02010600030101010101" pitchFamily="2" charset="-122"/>
              </a:rPr>
              <a:t>The OSI reference model.</a:t>
            </a:r>
            <a:endParaRPr lang="zh-CN" altLang="en-US" sz="2400" dirty="0">
              <a:latin typeface="Times New Roman" panose="02020603050405020304" pitchFamily="18" charset="0"/>
              <a:ea typeface="宋体" panose="02010600030101010101" pitchFamily="2" charset="-122"/>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8002" name="灯片编号占位符 4"/>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1400" dirty="0">
                <a:latin typeface="Times New Roman" panose="02020603050405020304" pitchFamily="18" charset="0"/>
                <a:ea typeface="宋体" panose="02010600030101010101" pitchFamily="2" charset="-122"/>
              </a:rPr>
            </a:fld>
            <a:endParaRPr lang="zh-CN" altLang="en-US" sz="1400" dirty="0">
              <a:latin typeface="Times New Roman" panose="02020603050405020304" pitchFamily="18" charset="0"/>
              <a:ea typeface="宋体" panose="02010600030101010101" pitchFamily="2" charset="-122"/>
            </a:endParaRPr>
          </a:p>
        </p:txBody>
      </p:sp>
      <p:sp>
        <p:nvSpPr>
          <p:cNvPr id="304130" name="Rectangle 2"/>
          <p:cNvSpPr>
            <a:spLocks noGrp="1" noChangeArrowheads="1"/>
          </p:cNvSpPr>
          <p:nvPr>
            <p:ph type="title"/>
          </p:nvPr>
        </p:nvSpPr>
        <p:spPr>
          <a:xfrm>
            <a:off x="685800" y="152400"/>
            <a:ext cx="7772400" cy="7620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000" b="1" i="0" u="none" strike="noStrike" kern="1200" cap="all" spc="50" normalizeH="0" baseline="0" noProof="0">
                <a:ln w="15875">
                  <a:noFill/>
                </a:ln>
                <a:solidFill>
                  <a:schemeClr val="tx2"/>
                </a:solidFill>
                <a:effectLst/>
                <a:uLnTx/>
                <a:uFillTx/>
                <a:latin typeface="+mj-lt"/>
                <a:ea typeface="+mj-ea"/>
                <a:cs typeface="+mj-cs"/>
              </a:rPr>
              <a:t>5.6.2 </a:t>
            </a:r>
            <a:r>
              <a:rPr kumimoji="0" lang="en-US" altLang="zh-CN" sz="4000" b="1" i="0" u="none" strike="noStrike" kern="1200" cap="all" spc="50" normalizeH="0" baseline="0" noProof="0">
                <a:ln w="15875">
                  <a:noFill/>
                </a:ln>
                <a:solidFill>
                  <a:schemeClr val="tx2"/>
                </a:solidFill>
                <a:effectLst/>
                <a:uLnTx/>
                <a:uFillTx/>
                <a:latin typeface="+mj-lt"/>
                <a:ea typeface="+mj-ea"/>
                <a:cs typeface="+mj-cs"/>
              </a:rPr>
              <a:t>IP Addresses</a:t>
            </a:r>
            <a:endParaRPr kumimoji="0" lang="zh-CN" altLang="en-US" sz="4000" b="1" i="0" u="none" strike="noStrike" kern="1200" cap="all" spc="50" normalizeH="0" baseline="0" noProof="0">
              <a:ln w="15875">
                <a:noFill/>
              </a:ln>
              <a:solidFill>
                <a:schemeClr val="tx2"/>
              </a:solidFill>
              <a:effectLst/>
              <a:uLnTx/>
              <a:uFillTx/>
              <a:latin typeface="+mj-lt"/>
              <a:ea typeface="+mj-ea"/>
              <a:cs typeface="+mj-cs"/>
            </a:endParaRPr>
          </a:p>
        </p:txBody>
      </p:sp>
      <p:sp>
        <p:nvSpPr>
          <p:cNvPr id="128004" name="Text Box 3"/>
          <p:cNvSpPr txBox="1"/>
          <p:nvPr/>
        </p:nvSpPr>
        <p:spPr>
          <a:xfrm>
            <a:off x="517525" y="990600"/>
            <a:ext cx="8093075" cy="13731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800" b="1" dirty="0">
                <a:latin typeface="Times New Roman" panose="02020603050405020304" pitchFamily="18" charset="0"/>
                <a:ea typeface="宋体" panose="02010600030101010101" pitchFamily="2" charset="-122"/>
              </a:rPr>
              <a:t>Every host and router on the Internet has an IP address, which encodes its network number and host number. The combination is unique.</a:t>
            </a:r>
            <a:endParaRPr lang="zh-CN" altLang="en-US" sz="2800" b="1" dirty="0">
              <a:latin typeface="Times New Roman" panose="02020603050405020304" pitchFamily="18" charset="0"/>
              <a:ea typeface="宋体" panose="02010600030101010101" pitchFamily="2" charset="-122"/>
            </a:endParaRPr>
          </a:p>
        </p:txBody>
      </p:sp>
      <p:pic>
        <p:nvPicPr>
          <p:cNvPr id="128005" name="Picture 4" descr="5-55"/>
          <p:cNvPicPr>
            <a:picLocks noChangeAspect="1"/>
          </p:cNvPicPr>
          <p:nvPr/>
        </p:nvPicPr>
        <p:blipFill>
          <a:blip r:embed="rId1"/>
          <a:stretch>
            <a:fillRect/>
          </a:stretch>
        </p:blipFill>
        <p:spPr>
          <a:xfrm>
            <a:off x="838200" y="3124200"/>
            <a:ext cx="7521575" cy="3352800"/>
          </a:xfrm>
          <a:prstGeom prst="rect">
            <a:avLst/>
          </a:prstGeom>
          <a:noFill/>
          <a:ln w="9525">
            <a:noFill/>
          </a:ln>
        </p:spPr>
      </p:pic>
      <p:sp>
        <p:nvSpPr>
          <p:cNvPr id="128006" name="Text Box 5"/>
          <p:cNvSpPr txBox="1"/>
          <p:nvPr/>
        </p:nvSpPr>
        <p:spPr>
          <a:xfrm>
            <a:off x="517525" y="2457450"/>
            <a:ext cx="3582988" cy="5794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b="1" dirty="0">
                <a:solidFill>
                  <a:srgbClr val="CC6600"/>
                </a:solidFill>
                <a:latin typeface="Times New Roman" panose="02020603050405020304" pitchFamily="18" charset="0"/>
                <a:ea typeface="宋体" panose="02010600030101010101" pitchFamily="2" charset="-122"/>
              </a:rPr>
              <a:t>classful addressing:</a:t>
            </a:r>
            <a:endParaRPr lang="zh-CN" altLang="en-US" b="1" dirty="0">
              <a:solidFill>
                <a:srgbClr val="CC6600"/>
              </a:solidFill>
              <a:latin typeface="Times New Roman" panose="02020603050405020304" pitchFamily="18" charset="0"/>
              <a:ea typeface="宋体" panose="02010600030101010101" pitchFamily="2" charset="-122"/>
            </a:endParaRPr>
          </a:p>
        </p:txBody>
      </p:sp>
      <p:sp>
        <p:nvSpPr>
          <p:cNvPr id="128007" name="Rectangle 6"/>
          <p:cNvSpPr/>
          <p:nvPr/>
        </p:nvSpPr>
        <p:spPr>
          <a:xfrm>
            <a:off x="3052763" y="3000375"/>
            <a:ext cx="9144000" cy="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a typeface="宋体" panose="02010600030101010101" pitchFamily="2" charset="-122"/>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9026" name="灯片编号占位符 5"/>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1400" dirty="0">
                <a:latin typeface="Times New Roman" panose="02020603050405020304" pitchFamily="18" charset="0"/>
                <a:ea typeface="宋体" panose="02010600030101010101" pitchFamily="2" charset="-122"/>
              </a:rPr>
            </a:fld>
            <a:endParaRPr lang="zh-CN" altLang="en-US" sz="1400" dirty="0">
              <a:latin typeface="Times New Roman" panose="02020603050405020304" pitchFamily="18" charset="0"/>
              <a:ea typeface="宋体" panose="02010600030101010101" pitchFamily="2" charset="-122"/>
            </a:endParaRPr>
          </a:p>
        </p:txBody>
      </p:sp>
      <p:graphicFrame>
        <p:nvGraphicFramePr>
          <p:cNvPr id="305154" name="Object 44"/>
          <p:cNvGraphicFramePr>
            <a:graphicFrameLocks noChangeAspect="1"/>
          </p:cNvGraphicFramePr>
          <p:nvPr/>
        </p:nvGraphicFramePr>
        <p:xfrm>
          <a:off x="1828800" y="5029200"/>
          <a:ext cx="5181600" cy="1752600"/>
        </p:xfrm>
        <a:graphic>
          <a:graphicData uri="http://schemas.openxmlformats.org/presentationml/2006/ole">
            <mc:AlternateContent xmlns:mc="http://schemas.openxmlformats.org/markup-compatibility/2006">
              <mc:Choice xmlns:v="urn:schemas-microsoft-com:vml" Requires="v">
                <p:oleObj spid="_x0000_s3086" name="" r:id="rId1" imgW="3543300" imgH="962025" progId="PBrush">
                  <p:embed/>
                </p:oleObj>
              </mc:Choice>
              <mc:Fallback>
                <p:oleObj name="" r:id="rId1" imgW="3543300" imgH="962025" progId="PBrush">
                  <p:embed/>
                  <p:pic>
                    <p:nvPicPr>
                      <p:cNvPr id="0" name="图片 3085"/>
                      <p:cNvPicPr/>
                      <p:nvPr/>
                    </p:nvPicPr>
                    <p:blipFill>
                      <a:blip r:embed="rId2"/>
                      <a:stretch>
                        <a:fillRect/>
                      </a:stretch>
                    </p:blipFill>
                    <p:spPr>
                      <a:xfrm>
                        <a:off x="1828800" y="5029200"/>
                        <a:ext cx="5181600" cy="1752600"/>
                      </a:xfrm>
                      <a:prstGeom prst="rect">
                        <a:avLst/>
                      </a:prstGeom>
                      <a:noFill/>
                      <a:ln w="38100">
                        <a:noFill/>
                        <a:miter/>
                      </a:ln>
                    </p:spPr>
                  </p:pic>
                </p:oleObj>
              </mc:Fallback>
            </mc:AlternateContent>
          </a:graphicData>
        </a:graphic>
      </p:graphicFrame>
      <p:sp>
        <p:nvSpPr>
          <p:cNvPr id="129028" name="Text Box 3"/>
          <p:cNvSpPr txBox="1"/>
          <p:nvPr/>
        </p:nvSpPr>
        <p:spPr>
          <a:xfrm>
            <a:off x="1143000" y="3683000"/>
            <a:ext cx="7235825" cy="13731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b="1" dirty="0">
                <a:solidFill>
                  <a:srgbClr val="FF0000"/>
                </a:solidFill>
                <a:latin typeface="Times New Roman" panose="02020603050405020304" pitchFamily="18" charset="0"/>
                <a:ea typeface="宋体" panose="02010600030101010101" pitchFamily="2" charset="-122"/>
              </a:rPr>
              <a:t>1.掌握给出一个</a:t>
            </a:r>
            <a:r>
              <a:rPr lang="en-US" altLang="zh-CN" sz="2800" b="1" dirty="0">
                <a:solidFill>
                  <a:srgbClr val="FF0000"/>
                </a:solidFill>
                <a:latin typeface="Times New Roman" panose="02020603050405020304" pitchFamily="18" charset="0"/>
                <a:ea typeface="宋体" panose="02010600030101010101" pitchFamily="2" charset="-122"/>
              </a:rPr>
              <a:t>IP</a:t>
            </a:r>
            <a:r>
              <a:rPr lang="zh-CN" altLang="en-US" sz="2800" b="1" dirty="0">
                <a:solidFill>
                  <a:srgbClr val="FF0000"/>
                </a:solidFill>
                <a:latin typeface="Times New Roman" panose="02020603050405020304" pitchFamily="18" charset="0"/>
                <a:ea typeface="宋体" panose="02010600030101010101" pitchFamily="2" charset="-122"/>
              </a:rPr>
              <a:t>地址，能指出是那类地址。</a:t>
            </a:r>
            <a:endParaRPr lang="zh-CN" altLang="en-US" sz="2800" b="1" dirty="0">
              <a:solidFill>
                <a:srgbClr val="FF0000"/>
              </a:solidFill>
              <a:latin typeface="Times New Roman" panose="02020603050405020304" pitchFamily="18" charset="0"/>
              <a:ea typeface="宋体" panose="02010600030101010101" pitchFamily="2" charset="-122"/>
            </a:endParaRPr>
          </a:p>
          <a:p>
            <a:pPr marL="0" lvl="0" indent="0" eaLnBrk="1" hangingPunct="1">
              <a:spcBef>
                <a:spcPct val="0"/>
              </a:spcBef>
              <a:buClrTx/>
              <a:buSzTx/>
              <a:buFontTx/>
              <a:buNone/>
            </a:pPr>
            <a:r>
              <a:rPr lang="zh-CN" altLang="en-US" sz="2800" b="1" dirty="0">
                <a:solidFill>
                  <a:srgbClr val="FF0000"/>
                </a:solidFill>
                <a:latin typeface="Times New Roman" panose="02020603050405020304" pitchFamily="18" charset="0"/>
                <a:ea typeface="宋体" panose="02010600030101010101" pitchFamily="2" charset="-122"/>
              </a:rPr>
              <a:t>2.构成。</a:t>
            </a:r>
            <a:endParaRPr lang="zh-CN" altLang="en-US" sz="2800" b="1" dirty="0">
              <a:solidFill>
                <a:srgbClr val="FF0000"/>
              </a:solidFill>
              <a:latin typeface="Times New Roman" panose="02020603050405020304" pitchFamily="18" charset="0"/>
              <a:ea typeface="宋体" panose="02010600030101010101" pitchFamily="2" charset="-122"/>
            </a:endParaRPr>
          </a:p>
          <a:p>
            <a:pPr marL="0" lvl="0" indent="0" eaLnBrk="1" hangingPunct="1">
              <a:spcBef>
                <a:spcPct val="0"/>
              </a:spcBef>
              <a:buClrTx/>
              <a:buSzTx/>
              <a:buFontTx/>
              <a:buNone/>
            </a:pPr>
            <a:r>
              <a:rPr lang="zh-CN" altLang="en-US" sz="2800" b="1" dirty="0">
                <a:solidFill>
                  <a:srgbClr val="FF0000"/>
                </a:solidFill>
                <a:latin typeface="Times New Roman" panose="02020603050405020304" pitchFamily="18" charset="0"/>
                <a:ea typeface="宋体" panose="02010600030101010101" pitchFamily="2" charset="-122"/>
              </a:rPr>
              <a:t>3.每类地址最大网络数和最大主机数。</a:t>
            </a:r>
            <a:endParaRPr lang="zh-CN" altLang="en-US" sz="2800" b="1" dirty="0">
              <a:solidFill>
                <a:srgbClr val="FF0000"/>
              </a:solidFill>
              <a:latin typeface="Times New Roman" panose="02020603050405020304" pitchFamily="18" charset="0"/>
              <a:ea typeface="宋体" panose="02010600030101010101" pitchFamily="2" charset="-122"/>
            </a:endParaRPr>
          </a:p>
        </p:txBody>
      </p:sp>
      <p:pic>
        <p:nvPicPr>
          <p:cNvPr id="129029" name="Picture 4" descr="5-55"/>
          <p:cNvPicPr>
            <a:picLocks noChangeAspect="1"/>
          </p:cNvPicPr>
          <p:nvPr/>
        </p:nvPicPr>
        <p:blipFill>
          <a:blip r:embed="rId3"/>
          <a:stretch>
            <a:fillRect/>
          </a:stretch>
        </p:blipFill>
        <p:spPr>
          <a:xfrm>
            <a:off x="838200" y="381000"/>
            <a:ext cx="7521575" cy="32004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05154"/>
                                        </p:tgtEl>
                                        <p:attrNameLst>
                                          <p:attrName>style.visibility</p:attrName>
                                        </p:attrNameLst>
                                      </p:cBhvr>
                                      <p:to>
                                        <p:strVal val="visible"/>
                                      </p:to>
                                    </p:set>
                                    <p:animEffect transition="in" filter="slide(fromBottom)">
                                      <p:cBhvr>
                                        <p:cTn id="7" dur="500"/>
                                        <p:tgtEl>
                                          <p:spTgt spid="305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0050" name="灯片编号占位符 4"/>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1400" dirty="0">
                <a:latin typeface="Times New Roman" panose="02020603050405020304" pitchFamily="18" charset="0"/>
                <a:ea typeface="宋体" panose="02010600030101010101" pitchFamily="2" charset="-122"/>
              </a:rPr>
            </a:fld>
            <a:endParaRPr lang="zh-CN" altLang="en-US" sz="1400" dirty="0">
              <a:latin typeface="Times New Roman" panose="02020603050405020304" pitchFamily="18" charset="0"/>
              <a:ea typeface="宋体" panose="02010600030101010101" pitchFamily="2" charset="-122"/>
            </a:endParaRPr>
          </a:p>
        </p:txBody>
      </p:sp>
      <p:sp>
        <p:nvSpPr>
          <p:cNvPr id="306178" name="Rectangle 2"/>
          <p:cNvSpPr>
            <a:spLocks noGrp="1" noChangeArrowheads="1"/>
          </p:cNvSpPr>
          <p:nvPr>
            <p:ph type="title"/>
          </p:nvPr>
        </p:nvSpPr>
        <p:spPr>
          <a:xfrm>
            <a:off x="685800" y="152400"/>
            <a:ext cx="7772400" cy="7620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1200" cap="all" spc="50" normalizeH="0" baseline="0" noProof="0">
                <a:ln w="15875">
                  <a:noFill/>
                </a:ln>
                <a:solidFill>
                  <a:schemeClr val="tx2"/>
                </a:solidFill>
                <a:effectLst/>
                <a:uLnTx/>
                <a:uFillTx/>
                <a:latin typeface="+mj-lt"/>
                <a:ea typeface="+mj-ea"/>
                <a:cs typeface="+mj-cs"/>
              </a:rPr>
              <a:t>Subnet</a:t>
            </a:r>
            <a:endParaRPr kumimoji="0" lang="en-US" altLang="zh-CN" sz="4000" b="1" i="0" u="none" strike="noStrike" kern="1200" cap="all" spc="50" normalizeH="0" baseline="0" noProof="0">
              <a:ln w="15875">
                <a:noFill/>
              </a:ln>
              <a:solidFill>
                <a:schemeClr val="tx2"/>
              </a:solidFill>
              <a:effectLst/>
              <a:uLnTx/>
              <a:uFillTx/>
              <a:latin typeface="+mj-lt"/>
              <a:ea typeface="+mj-ea"/>
              <a:cs typeface="+mj-cs"/>
            </a:endParaRPr>
          </a:p>
        </p:txBody>
      </p:sp>
      <p:sp>
        <p:nvSpPr>
          <p:cNvPr id="130052" name="Text Box 3"/>
          <p:cNvSpPr txBox="1"/>
          <p:nvPr/>
        </p:nvSpPr>
        <p:spPr>
          <a:xfrm>
            <a:off x="395288" y="914400"/>
            <a:ext cx="8424862" cy="54117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a:lnSpc>
                <a:spcPct val="90000"/>
              </a:lnSpc>
              <a:buClr>
                <a:srgbClr val="5BD17A"/>
              </a:buClr>
              <a:buSzTx/>
              <a:buFont typeface="Wingdings" panose="05000000000000000000" pitchFamily="2" charset="2"/>
              <a:buNone/>
            </a:pPr>
            <a:r>
              <a:rPr lang="en-US" altLang="zh-CN" sz="2800" b="1" dirty="0">
                <a:latin typeface="Times New Roman" panose="02020603050405020304" pitchFamily="18" charset="0"/>
                <a:ea typeface="宋体" panose="02010600030101010101" pitchFamily="2" charset="-122"/>
              </a:rPr>
              <a:t>●</a:t>
            </a:r>
            <a:r>
              <a:rPr lang="en-US" altLang="zh-CN" sz="3600" b="1" dirty="0">
                <a:latin typeface="Comic Sans MS" panose="030F0702030302020204" pitchFamily="66" charset="0"/>
                <a:ea typeface="宋体" panose="02010600030101010101" pitchFamily="2" charset="-122"/>
              </a:rPr>
              <a:t> </a:t>
            </a:r>
            <a:r>
              <a:rPr lang="en-US" altLang="zh-CN" sz="3600" b="1" dirty="0">
                <a:solidFill>
                  <a:schemeClr val="folHlink"/>
                </a:solidFill>
                <a:latin typeface="Times New Roman" panose="02020603050405020304" pitchFamily="18" charset="0"/>
                <a:ea typeface="宋体" panose="02010600030101010101" pitchFamily="2" charset="-122"/>
              </a:rPr>
              <a:t>subnet mask</a:t>
            </a:r>
            <a:endParaRPr lang="en-US" altLang="zh-CN" sz="3600" b="1" dirty="0">
              <a:solidFill>
                <a:schemeClr val="folHlink"/>
              </a:solidFill>
              <a:latin typeface="Times New Roman" panose="02020603050405020304" pitchFamily="18" charset="0"/>
              <a:ea typeface="宋体" panose="02010600030101010101" pitchFamily="2" charset="-122"/>
            </a:endParaRPr>
          </a:p>
          <a:p>
            <a:pPr marL="457200" lvl="1" indent="0">
              <a:lnSpc>
                <a:spcPct val="90000"/>
              </a:lnSpc>
              <a:buClr>
                <a:srgbClr val="5BD17A"/>
              </a:buClr>
              <a:buSzTx/>
              <a:buFont typeface="ZapfDingbats" pitchFamily="82" charset="2"/>
              <a:buChar char="m"/>
            </a:pPr>
            <a:r>
              <a:rPr lang="zh-CN" altLang="en-US" b="1" dirty="0">
                <a:latin typeface="Comic Sans MS" panose="030F0702030302020204" pitchFamily="66" charset="0"/>
                <a:ea typeface="宋体" panose="02010600030101010101" pitchFamily="2" charset="-122"/>
              </a:rPr>
              <a:t>子网的位数由各个单位确定</a:t>
            </a:r>
            <a:r>
              <a:rPr lang="en-US" altLang="zh-CN" b="1" dirty="0">
                <a:latin typeface="Comic Sans MS" panose="030F0702030302020204" pitchFamily="66" charset="0"/>
                <a:ea typeface="宋体" panose="02010600030101010101" pitchFamily="2" charset="-122"/>
              </a:rPr>
              <a:t>，</a:t>
            </a:r>
            <a:r>
              <a:rPr lang="zh-CN" altLang="en-US" b="1" dirty="0">
                <a:latin typeface="Comic Sans MS" panose="030F0702030302020204" pitchFamily="66" charset="0"/>
                <a:ea typeface="宋体" panose="02010600030101010101" pitchFamily="2" charset="-122"/>
              </a:rPr>
              <a:t>如何在</a:t>
            </a:r>
            <a:r>
              <a:rPr lang="en-US" altLang="zh-CN" b="1" dirty="0">
                <a:latin typeface="Comic Sans MS" panose="030F0702030302020204" pitchFamily="66" charset="0"/>
                <a:ea typeface="宋体" panose="02010600030101010101" pitchFamily="2" charset="-122"/>
              </a:rPr>
              <a:t>IP</a:t>
            </a:r>
            <a:r>
              <a:rPr lang="zh-CN" altLang="en-US" b="1" dirty="0">
                <a:latin typeface="Comic Sans MS" panose="030F0702030302020204" pitchFamily="66" charset="0"/>
                <a:ea typeface="宋体" panose="02010600030101010101" pitchFamily="2" charset="-122"/>
              </a:rPr>
              <a:t>地址中区分哪些是</a:t>
            </a:r>
            <a:r>
              <a:rPr lang="zh-CN" altLang="en-US" b="1" dirty="0">
                <a:solidFill>
                  <a:schemeClr val="folHlink"/>
                </a:solidFill>
                <a:latin typeface="Comic Sans MS" panose="030F0702030302020204" pitchFamily="66" charset="0"/>
                <a:ea typeface="宋体" panose="02010600030101010101" pitchFamily="2" charset="-122"/>
              </a:rPr>
              <a:t>网络号</a:t>
            </a:r>
            <a:r>
              <a:rPr lang="zh-CN" altLang="en-US" b="1" dirty="0">
                <a:latin typeface="Comic Sans MS" panose="030F0702030302020204" pitchFamily="66" charset="0"/>
                <a:ea typeface="宋体" panose="02010600030101010101" pitchFamily="2" charset="-122"/>
              </a:rPr>
              <a:t>，哪些是</a:t>
            </a:r>
            <a:r>
              <a:rPr lang="zh-CN" altLang="en-US" b="1" dirty="0">
                <a:solidFill>
                  <a:schemeClr val="folHlink"/>
                </a:solidFill>
                <a:latin typeface="Comic Sans MS" panose="030F0702030302020204" pitchFamily="66" charset="0"/>
                <a:ea typeface="宋体" panose="02010600030101010101" pitchFamily="2" charset="-122"/>
              </a:rPr>
              <a:t>主机号。</a:t>
            </a:r>
            <a:endParaRPr lang="zh-CN" altLang="en-US" b="1" dirty="0">
              <a:solidFill>
                <a:schemeClr val="folHlink"/>
              </a:solidFill>
              <a:latin typeface="Comic Sans MS" panose="030F0702030302020204" pitchFamily="66" charset="0"/>
              <a:ea typeface="宋体" panose="02010600030101010101" pitchFamily="2" charset="-122"/>
            </a:endParaRPr>
          </a:p>
          <a:p>
            <a:pPr marL="457200" lvl="1" indent="0">
              <a:lnSpc>
                <a:spcPct val="90000"/>
              </a:lnSpc>
              <a:buClr>
                <a:srgbClr val="5BD17A"/>
              </a:buClr>
              <a:buSzTx/>
              <a:buFont typeface="ZapfDingbats" pitchFamily="82" charset="2"/>
              <a:buChar char="m"/>
            </a:pPr>
            <a:r>
              <a:rPr lang="en-US" altLang="zh-CN" b="1" dirty="0">
                <a:latin typeface="Comic Sans MS" panose="030F0702030302020204" pitchFamily="66" charset="0"/>
                <a:ea typeface="宋体" panose="02010600030101010101" pitchFamily="2" charset="-122"/>
              </a:rPr>
              <a:t>Subnet mask:</a:t>
            </a:r>
            <a:r>
              <a:rPr lang="zh-CN" altLang="en-US" sz="2400" b="1" dirty="0">
                <a:latin typeface="Times New Roman" panose="02020603050405020304" pitchFamily="18" charset="0"/>
                <a:ea typeface="宋体" panose="02010600030101010101" pitchFamily="2" charset="-122"/>
              </a:rPr>
              <a:t>网络号＋子网号；</a:t>
            </a:r>
            <a:r>
              <a:rPr lang="en-US" altLang="zh-CN" b="1" dirty="0">
                <a:latin typeface="Comic Sans MS" panose="030F0702030302020204" pitchFamily="66" charset="0"/>
                <a:ea typeface="宋体" panose="02010600030101010101" pitchFamily="2" charset="-122"/>
              </a:rPr>
              <a:t>32Bits</a:t>
            </a:r>
            <a:r>
              <a:rPr lang="en-US" altLang="zh-CN" b="1" dirty="0">
                <a:latin typeface="Comic Sans MS" panose="030F0702030302020204" pitchFamily="66" charset="0"/>
                <a:ea typeface="宋体" panose="02010600030101010101" pitchFamily="2" charset="-122"/>
              </a:rPr>
              <a:t>，1</a:t>
            </a:r>
            <a:r>
              <a:rPr lang="zh-CN" altLang="en-US" b="1" dirty="0">
                <a:latin typeface="Comic Sans MS" panose="030F0702030302020204" pitchFamily="66" charset="0"/>
                <a:ea typeface="宋体" panose="02010600030101010101" pitchFamily="2" charset="-122"/>
              </a:rPr>
              <a:t>和0组成，1表示</a:t>
            </a:r>
            <a:r>
              <a:rPr lang="en-US" altLang="zh-CN" b="1" dirty="0">
                <a:latin typeface="Comic Sans MS" panose="030F0702030302020204" pitchFamily="66" charset="0"/>
                <a:ea typeface="宋体" panose="02010600030101010101" pitchFamily="2" charset="-122"/>
              </a:rPr>
              <a:t>IP</a:t>
            </a:r>
            <a:r>
              <a:rPr lang="zh-CN" altLang="en-US" b="1" dirty="0">
                <a:latin typeface="Comic Sans MS" panose="030F0702030302020204" pitchFamily="66" charset="0"/>
                <a:ea typeface="宋体" panose="02010600030101010101" pitchFamily="2" charset="-122"/>
              </a:rPr>
              <a:t>地址所在的位为网络号或子网号</a:t>
            </a:r>
            <a:r>
              <a:rPr lang="en-US" altLang="zh-CN" b="1" dirty="0">
                <a:latin typeface="Comic Sans MS" panose="030F0702030302020204" pitchFamily="66" charset="0"/>
                <a:ea typeface="宋体" panose="02010600030101010101" pitchFamily="2" charset="-122"/>
              </a:rPr>
              <a:t>，0</a:t>
            </a:r>
            <a:r>
              <a:rPr lang="zh-CN" altLang="en-US" b="1" dirty="0">
                <a:latin typeface="Comic Sans MS" panose="030F0702030302020204" pitchFamily="66" charset="0"/>
                <a:ea typeface="宋体" panose="02010600030101010101" pitchFamily="2" charset="-122"/>
              </a:rPr>
              <a:t>表示</a:t>
            </a:r>
            <a:r>
              <a:rPr lang="en-US" altLang="zh-CN" b="1" dirty="0">
                <a:latin typeface="Comic Sans MS" panose="030F0702030302020204" pitchFamily="66" charset="0"/>
                <a:ea typeface="宋体" panose="02010600030101010101" pitchFamily="2" charset="-122"/>
              </a:rPr>
              <a:t>IP</a:t>
            </a:r>
            <a:r>
              <a:rPr lang="zh-CN" altLang="en-US" b="1" dirty="0">
                <a:latin typeface="Comic Sans MS" panose="030F0702030302020204" pitchFamily="66" charset="0"/>
                <a:ea typeface="宋体" panose="02010600030101010101" pitchFamily="2" charset="-122"/>
              </a:rPr>
              <a:t>地址所在的位为主机号。</a:t>
            </a:r>
            <a:endParaRPr lang="en-US" altLang="zh-CN" b="1" dirty="0">
              <a:latin typeface="Comic Sans MS" panose="030F0702030302020204" pitchFamily="66" charset="0"/>
              <a:ea typeface="宋体" panose="02010600030101010101" pitchFamily="2" charset="-122"/>
            </a:endParaRPr>
          </a:p>
          <a:p>
            <a:pPr marL="457200" lvl="1" indent="0">
              <a:lnSpc>
                <a:spcPct val="90000"/>
              </a:lnSpc>
              <a:buClr>
                <a:srgbClr val="5BD17A"/>
              </a:buClr>
              <a:buSzTx/>
              <a:buFont typeface="ZapfDingbats" pitchFamily="82" charset="2"/>
              <a:buChar char="m"/>
            </a:pPr>
            <a:r>
              <a:rPr lang="zh-CN" altLang="en-US" b="1" dirty="0">
                <a:latin typeface="Comic Sans MS" panose="030F0702030302020204" pitchFamily="66" charset="0"/>
                <a:ea typeface="宋体" panose="02010600030101010101" pitchFamily="2" charset="-122"/>
              </a:rPr>
              <a:t>上例：将16位主机号分成6位子网号，10位主机号，其子网掩码为网络号＋子网号的</a:t>
            </a:r>
            <a:r>
              <a:rPr lang="en-US" altLang="zh-CN" b="1" dirty="0">
                <a:latin typeface="Comic Sans MS" panose="030F0702030302020204" pitchFamily="66" charset="0"/>
                <a:ea typeface="宋体" panose="02010600030101010101" pitchFamily="2" charset="-122"/>
              </a:rPr>
              <a:t>22</a:t>
            </a:r>
            <a:r>
              <a:rPr lang="zh-CN" altLang="en-US" b="1" dirty="0">
                <a:latin typeface="Comic Sans MS" panose="030F0702030302020204" pitchFamily="66" charset="0"/>
                <a:ea typeface="宋体" panose="02010600030101010101" pitchFamily="2" charset="-122"/>
              </a:rPr>
              <a:t>位。</a:t>
            </a:r>
            <a:endParaRPr lang="zh-CN" altLang="en-US" b="1" dirty="0">
              <a:latin typeface="Comic Sans MS" panose="030F0702030302020204" pitchFamily="66" charset="0"/>
              <a:ea typeface="宋体" panose="02010600030101010101" pitchFamily="2" charset="-122"/>
            </a:endParaRPr>
          </a:p>
          <a:p>
            <a:pPr marL="457200" lvl="1" indent="0">
              <a:lnSpc>
                <a:spcPct val="90000"/>
              </a:lnSpc>
              <a:buClr>
                <a:srgbClr val="5BD17A"/>
              </a:buClr>
              <a:buSzTx/>
              <a:buFont typeface="ZapfDingbats" pitchFamily="82" charset="2"/>
              <a:buChar char="m"/>
            </a:pPr>
            <a:r>
              <a:rPr lang="zh-CN" altLang="en-US" b="1" dirty="0">
                <a:latin typeface="Comic Sans MS" panose="030F0702030302020204" pitchFamily="66" charset="0"/>
                <a:ea typeface="宋体" panose="02010600030101010101" pitchFamily="2" charset="-122"/>
              </a:rPr>
              <a:t>不划分子网的网络的子网掩码：</a:t>
            </a:r>
            <a:endParaRPr lang="zh-CN" altLang="en-US" b="1" dirty="0">
              <a:latin typeface="Comic Sans MS" panose="030F0702030302020204" pitchFamily="66" charset="0"/>
              <a:ea typeface="宋体" panose="02010600030101010101" pitchFamily="2" charset="-122"/>
            </a:endParaRPr>
          </a:p>
          <a:p>
            <a:pPr marL="914400" lvl="2" indent="0">
              <a:lnSpc>
                <a:spcPct val="90000"/>
              </a:lnSpc>
              <a:buClr>
                <a:srgbClr val="5BD17A"/>
              </a:buClr>
              <a:buSzTx/>
              <a:buFont typeface="Wingdings" panose="05000000000000000000" pitchFamily="2" charset="2"/>
              <a:buChar char="ü"/>
            </a:pPr>
            <a:r>
              <a:rPr lang="en-US" altLang="zh-CN" sz="2800" b="1" dirty="0">
                <a:latin typeface="Comic Sans MS" panose="030F0702030302020204" pitchFamily="66" charset="0"/>
                <a:ea typeface="宋体" panose="02010600030101010101" pitchFamily="2" charset="-122"/>
              </a:rPr>
              <a:t>A：255.0.0.0              </a:t>
            </a:r>
            <a:endParaRPr lang="en-US" altLang="zh-CN" sz="2800" b="1" dirty="0">
              <a:latin typeface="Comic Sans MS" panose="030F0702030302020204" pitchFamily="66" charset="0"/>
              <a:ea typeface="宋体" panose="02010600030101010101" pitchFamily="2" charset="-122"/>
            </a:endParaRPr>
          </a:p>
          <a:p>
            <a:pPr marL="914400" lvl="2" indent="0">
              <a:lnSpc>
                <a:spcPct val="90000"/>
              </a:lnSpc>
              <a:buClr>
                <a:srgbClr val="5BD17A"/>
              </a:buClr>
              <a:buSzTx/>
              <a:buFont typeface="Wingdings" panose="05000000000000000000" pitchFamily="2" charset="2"/>
              <a:buChar char="ü"/>
            </a:pPr>
            <a:r>
              <a:rPr lang="en-US" altLang="zh-CN" sz="2800" b="1" dirty="0">
                <a:latin typeface="Comic Sans MS" panose="030F0702030302020204" pitchFamily="66" charset="0"/>
                <a:ea typeface="宋体" panose="02010600030101010101" pitchFamily="2" charset="-122"/>
              </a:rPr>
              <a:t>B：255.255.0.0</a:t>
            </a:r>
            <a:endParaRPr lang="en-US" altLang="zh-CN" sz="2800" b="1" dirty="0">
              <a:latin typeface="Comic Sans MS" panose="030F0702030302020204" pitchFamily="66" charset="0"/>
              <a:ea typeface="宋体" panose="02010600030101010101" pitchFamily="2" charset="-122"/>
            </a:endParaRPr>
          </a:p>
          <a:p>
            <a:pPr marL="914400" lvl="2" indent="0">
              <a:lnSpc>
                <a:spcPct val="90000"/>
              </a:lnSpc>
              <a:buClr>
                <a:srgbClr val="5BD17A"/>
              </a:buClr>
              <a:buSzTx/>
              <a:buFont typeface="Wingdings" panose="05000000000000000000" pitchFamily="2" charset="2"/>
              <a:buChar char="ü"/>
            </a:pPr>
            <a:r>
              <a:rPr lang="en-US" altLang="zh-CN" sz="2800" b="1" dirty="0">
                <a:latin typeface="Comic Sans MS" panose="030F0702030302020204" pitchFamily="66" charset="0"/>
                <a:ea typeface="宋体" panose="02010600030101010101" pitchFamily="2" charset="-122"/>
              </a:rPr>
              <a:t>C：255.255.255.0</a:t>
            </a:r>
            <a:endParaRPr lang="zh-CN" altLang="en-US" sz="2800" b="1" dirty="0">
              <a:latin typeface="Comic Sans MS" panose="030F0702030302020204" pitchFamily="66" charset="0"/>
              <a:ea typeface="宋体" panose="02010600030101010101" pitchFamily="2" charset="-122"/>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2034" name="Rectangle 2"/>
          <p:cNvSpPr>
            <a:spLocks noGrp="1" noChangeArrowheads="1"/>
          </p:cNvSpPr>
          <p:nvPr>
            <p:ph type="title"/>
          </p:nvPr>
        </p:nvSpPr>
        <p:spPr>
          <a:xfrm>
            <a:off x="685800" y="-14645"/>
            <a:ext cx="7772400" cy="765175"/>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1" lang="zh-CN" altLang="en-US" sz="4000" b="1" i="0" u="none" strike="noStrike" kern="1200" cap="all" spc="50" normalizeH="0" baseline="0" noProof="0">
                <a:ln w="15875">
                  <a:noFill/>
                </a:ln>
                <a:solidFill>
                  <a:schemeClr val="bg2">
                    <a:lumMod val="25000"/>
                  </a:schemeClr>
                </a:solidFill>
                <a:effectLst/>
                <a:uLnTx/>
                <a:uFillTx/>
                <a:latin typeface="Arial" panose="020B0604020202020204" pitchFamily="34" charset="0"/>
                <a:ea typeface="+mj-ea"/>
                <a:cs typeface="Arial" panose="020B0604020202020204" pitchFamily="34" charset="0"/>
              </a:rPr>
              <a:t>协议分析练习</a:t>
            </a:r>
            <a:endParaRPr kumimoji="1" lang="zh-CN" altLang="en-US" sz="4000" b="1" i="0" u="none" strike="noStrike" kern="1200" cap="all" spc="50" normalizeH="0" baseline="0" noProof="0">
              <a:ln w="15875">
                <a:noFill/>
              </a:ln>
              <a:solidFill>
                <a:schemeClr val="bg2">
                  <a:lumMod val="25000"/>
                </a:schemeClr>
              </a:solidFill>
              <a:effectLst/>
              <a:uLnTx/>
              <a:uFillTx/>
              <a:latin typeface="Arial" panose="020B0604020202020204" pitchFamily="34" charset="0"/>
              <a:ea typeface="+mj-ea"/>
              <a:cs typeface="Arial" panose="020B0604020202020204" pitchFamily="34" charset="0"/>
            </a:endParaRPr>
          </a:p>
        </p:txBody>
      </p:sp>
      <p:sp>
        <p:nvSpPr>
          <p:cNvPr id="172036" name="Text Box 4"/>
          <p:cNvSpPr txBox="1">
            <a:spLocks noChangeArrowheads="1"/>
          </p:cNvSpPr>
          <p:nvPr/>
        </p:nvSpPr>
        <p:spPr bwMode="auto">
          <a:xfrm>
            <a:off x="323850" y="836613"/>
            <a:ext cx="8640763" cy="5754688"/>
          </a:xfrm>
          <a:prstGeom prst="rect">
            <a:avLst/>
          </a:prstGeom>
          <a:noFill/>
          <a:ln>
            <a:noFill/>
          </a:ln>
        </p:spPr>
        <p:txBody>
          <a:bodyPr>
            <a:spAutoFit/>
          </a:bodyPr>
          <a:lstStyle>
            <a:lvl1pPr marL="457200" indent="-457200">
              <a:spcBef>
                <a:spcPct val="20000"/>
              </a:spcBef>
              <a:buClr>
                <a:schemeClr val="tx2"/>
              </a:buClr>
              <a:buSzPct val="90000"/>
              <a:buFont typeface="Cambria" panose="02040503050406030204" pitchFamily="18" charset="0"/>
              <a:buChar char="+"/>
              <a:defRPr sz="3200">
                <a:solidFill>
                  <a:schemeClr val="tx1"/>
                </a:solidFill>
                <a:latin typeface="Franklin Gothic Book" panose="020B0503020102020204" pitchFamily="34" charset="0"/>
              </a:defRPr>
            </a:lvl1pPr>
            <a:lvl2pPr marL="742950" indent="-285750">
              <a:spcBef>
                <a:spcPct val="20000"/>
              </a:spcBef>
              <a:buClr>
                <a:schemeClr val="tx2"/>
              </a:buClr>
              <a:buSzPct val="100000"/>
              <a:buFont typeface="Cambria" panose="02040503050406030204" pitchFamily="18" charset="0"/>
              <a:buChar char="–"/>
              <a:defRPr sz="2800">
                <a:solidFill>
                  <a:schemeClr val="tx1"/>
                </a:solidFill>
                <a:latin typeface="Franklin Gothic Book" panose="020B0503020102020204" pitchFamily="34" charset="0"/>
              </a:defRPr>
            </a:lvl2pPr>
            <a:lvl3pPr marL="1143000" indent="-228600">
              <a:spcBef>
                <a:spcPct val="20000"/>
              </a:spcBef>
              <a:buClr>
                <a:schemeClr val="tx2"/>
              </a:buClr>
              <a:buSzPct val="60000"/>
              <a:buFont typeface="Wingdings 2" panose="05020102010507070707" pitchFamily="18" charset="2"/>
              <a:buChar char="Ï"/>
              <a:defRPr sz="2400">
                <a:solidFill>
                  <a:schemeClr val="tx1"/>
                </a:solidFill>
                <a:latin typeface="Franklin Gothic Book" panose="020B0503020102020204" pitchFamily="34" charset="0"/>
              </a:defRPr>
            </a:lvl3pPr>
            <a:lvl4pPr marL="1600200" indent="-228600">
              <a:spcBef>
                <a:spcPct val="20000"/>
              </a:spcBef>
              <a:buClr>
                <a:schemeClr val="tx2"/>
              </a:buClr>
              <a:buSzPct val="90000"/>
              <a:buFont typeface="Calibri" panose="020F0502020204030204" pitchFamily="34" charset="0"/>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100000"/>
              <a:buFont typeface="Cambria" panose="02040503050406030204" pitchFamily="18" charset="0"/>
              <a:buChar char="="/>
              <a:defRPr sz="2000">
                <a:solidFill>
                  <a:schemeClr val="tx1"/>
                </a:solidFill>
                <a:latin typeface="Franklin Gothic Book" panose="020B0503020102020204" pitchFamily="34" charset="0"/>
              </a:defRPr>
            </a:lvl5pPr>
            <a:lvl6pPr marL="2514600" indent="-228600" fontAlgn="base">
              <a:spcBef>
                <a:spcPct val="20000"/>
              </a:spcBef>
              <a:spcAft>
                <a:spcPct val="0"/>
              </a:spcAft>
              <a:buClr>
                <a:schemeClr val="tx2"/>
              </a:buClr>
              <a:buSzPct val="100000"/>
              <a:buFont typeface="Cambria" panose="02040503050406030204" pitchFamily="18" charset="0"/>
              <a:buChar char="="/>
              <a:defRPr sz="2000">
                <a:solidFill>
                  <a:schemeClr val="tx1"/>
                </a:solidFill>
                <a:latin typeface="Franklin Gothic Book" panose="020B0503020102020204" pitchFamily="34" charset="0"/>
              </a:defRPr>
            </a:lvl6pPr>
            <a:lvl7pPr marL="2971800" indent="-228600" fontAlgn="base">
              <a:spcBef>
                <a:spcPct val="20000"/>
              </a:spcBef>
              <a:spcAft>
                <a:spcPct val="0"/>
              </a:spcAft>
              <a:buClr>
                <a:schemeClr val="tx2"/>
              </a:buClr>
              <a:buSzPct val="100000"/>
              <a:buFont typeface="Cambria" panose="02040503050406030204" pitchFamily="18" charset="0"/>
              <a:buChar char="="/>
              <a:defRPr sz="2000">
                <a:solidFill>
                  <a:schemeClr val="tx1"/>
                </a:solidFill>
                <a:latin typeface="Franklin Gothic Book" panose="020B0503020102020204" pitchFamily="34" charset="0"/>
              </a:defRPr>
            </a:lvl7pPr>
            <a:lvl8pPr marL="3429000" indent="-228600" fontAlgn="base">
              <a:spcBef>
                <a:spcPct val="20000"/>
              </a:spcBef>
              <a:spcAft>
                <a:spcPct val="0"/>
              </a:spcAft>
              <a:buClr>
                <a:schemeClr val="tx2"/>
              </a:buClr>
              <a:buSzPct val="100000"/>
              <a:buFont typeface="Cambria" panose="02040503050406030204" pitchFamily="18" charset="0"/>
              <a:buChar char="="/>
              <a:defRPr sz="2000">
                <a:solidFill>
                  <a:schemeClr val="tx1"/>
                </a:solidFill>
                <a:latin typeface="Franklin Gothic Book" panose="020B0503020102020204" pitchFamily="34" charset="0"/>
              </a:defRPr>
            </a:lvl8pPr>
            <a:lvl9pPr marL="3886200" indent="-228600" fontAlgn="base">
              <a:spcBef>
                <a:spcPct val="20000"/>
              </a:spcBef>
              <a:spcAft>
                <a:spcPct val="0"/>
              </a:spcAft>
              <a:buClr>
                <a:schemeClr val="tx2"/>
              </a:buClr>
              <a:buSzPct val="100000"/>
              <a:buFont typeface="Cambria" panose="02040503050406030204" pitchFamily="18" charset="0"/>
              <a:buChar char="="/>
              <a:defRPr sz="2000">
                <a:solidFill>
                  <a:schemeClr val="tx1"/>
                </a:solidFill>
                <a:latin typeface="Franklin Gothic Book" panose="020B0503020102020204" pitchFamily="34" charset="0"/>
              </a:defRPr>
            </a:lvl9pPr>
          </a:lstStyle>
          <a:p>
            <a:pPr marL="179705" marR="0" lvl="0" indent="0" algn="l" defTabSz="914400" rtl="0" eaLnBrk="1" fontAlgn="base" latinLnBrk="0" hangingPunct="1">
              <a:lnSpc>
                <a:spcPct val="100000"/>
              </a:lnSpc>
              <a:spcBef>
                <a:spcPts val="1200"/>
              </a:spcBef>
              <a:spcAft>
                <a:spcPct val="0"/>
              </a:spcAft>
              <a:buClrTx/>
              <a:buSzTx/>
              <a:buFontTx/>
              <a:buNone/>
              <a:defRPr/>
            </a:pPr>
            <a:r>
              <a:rPr kumimoji="0" lang="en-US" altLang="zh-CN" sz="2800" b="0"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rPr>
              <a:t>      According to the Ipv4 header in the before Figure, analyze the following </a:t>
            </a:r>
            <a:r>
              <a:rPr kumimoji="0" lang="en-US" altLang="zh-CN" sz="2800" b="0" i="0" u="none" strike="noStrike" kern="1200" cap="none" spc="0" normalizeH="0" baseline="0" noProof="0" dirty="0">
                <a:ln>
                  <a:noFill/>
                </a:ln>
                <a:solidFill>
                  <a:srgbClr val="FF0000"/>
                </a:solidFill>
                <a:effectLst/>
                <a:uLnTx/>
                <a:uFillTx/>
                <a:latin typeface="Arial" panose="020B0604020202020204" pitchFamily="34" charset="0"/>
                <a:ea typeface="微软雅黑" panose="020B0503020204020204" pitchFamily="34" charset="-122"/>
                <a:cs typeface="+mn-cs"/>
              </a:rPr>
              <a:t>IP header </a:t>
            </a:r>
            <a:r>
              <a:rPr kumimoji="0" lang="en-US" altLang="zh-CN" sz="2800" b="0"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rPr>
              <a:t>in hexadecimal(</a:t>
            </a:r>
            <a:r>
              <a:rPr kumimoji="0" lang="zh-CN" altLang="en-US" sz="2800" b="0"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rPr>
              <a:t>十六进制</a:t>
            </a:r>
            <a:r>
              <a:rPr kumimoji="0" lang="en-US" altLang="zh-CN" sz="2800" b="0"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rPr>
              <a:t>) form: 45 00 00 30 52 52 40 00 80 06 2c 23 c0 a8 01 01 d8 03 e2 15. </a:t>
            </a:r>
            <a:endParaRPr kumimoji="0" lang="en-US" altLang="zh-CN" sz="2800" b="0"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endParaRPr>
          </a:p>
          <a:p>
            <a:pPr marL="457200" marR="0" lvl="0" indent="-457200" algn="l" defTabSz="914400" rtl="0" eaLnBrk="1" fontAlgn="base" latinLnBrk="0" hangingPunct="1">
              <a:lnSpc>
                <a:spcPct val="100000"/>
              </a:lnSpc>
              <a:spcBef>
                <a:spcPts val="1200"/>
              </a:spcBef>
              <a:spcAft>
                <a:spcPct val="0"/>
              </a:spcAft>
              <a:buClrTx/>
              <a:buSzTx/>
              <a:buFontTx/>
              <a:buNone/>
              <a:defRPr/>
            </a:pPr>
            <a:r>
              <a:rPr kumimoji="0" lang="en-US" altLang="zh-CN" sz="2800" b="0"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rPr>
              <a:t>1) An IP datagram consists of a header part and a data part. How long is the data part?</a:t>
            </a:r>
            <a:endParaRPr kumimoji="0" lang="en-US" altLang="zh-CN" sz="2800" b="0"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endParaRPr>
          </a:p>
          <a:p>
            <a:pPr marL="457200" marR="0" lvl="0" indent="-457200" algn="l" defTabSz="914400" rtl="0" eaLnBrk="1" fontAlgn="base" latinLnBrk="0" hangingPunct="1">
              <a:lnSpc>
                <a:spcPct val="100000"/>
              </a:lnSpc>
              <a:spcBef>
                <a:spcPts val="1200"/>
              </a:spcBef>
              <a:spcAft>
                <a:spcPct val="0"/>
              </a:spcAft>
              <a:buClrTx/>
              <a:buSzTx/>
              <a:buFontTx/>
              <a:buNone/>
              <a:defRPr/>
            </a:pPr>
            <a:r>
              <a:rPr kumimoji="0" lang="zh-CN" altLang="en-US" sz="2800" b="1"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cs"/>
              </a:rPr>
              <a:t>答案：</a:t>
            </a:r>
            <a:r>
              <a:rPr kumimoji="0" lang="en-US" altLang="zh-CN" sz="2800" b="1"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cs"/>
              </a:rPr>
              <a:t>28 bytes</a:t>
            </a:r>
            <a:endParaRPr kumimoji="0" lang="en-US" altLang="zh-CN" sz="2800" b="1"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cs"/>
            </a:endParaRPr>
          </a:p>
          <a:p>
            <a:pPr marL="457200" marR="0" lvl="0" indent="-457200" algn="l" defTabSz="914400" rtl="0" eaLnBrk="1" fontAlgn="base" latinLnBrk="0" hangingPunct="1">
              <a:lnSpc>
                <a:spcPct val="100000"/>
              </a:lnSpc>
              <a:spcBef>
                <a:spcPts val="1200"/>
              </a:spcBef>
              <a:spcAft>
                <a:spcPct val="0"/>
              </a:spcAft>
              <a:buClrTx/>
              <a:buSzTx/>
              <a:buFontTx/>
              <a:buNone/>
              <a:defRPr/>
            </a:pPr>
            <a:r>
              <a:rPr kumimoji="0" lang="en-US" altLang="zh-CN" sz="2800" b="0"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rPr>
              <a:t>2) What’s the packet lifetime?</a:t>
            </a:r>
            <a:endParaRPr kumimoji="0" lang="en-US" altLang="zh-CN" sz="2800" b="0"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endParaRPr>
          </a:p>
          <a:p>
            <a:pPr marL="457200" marR="0" lvl="0" indent="-457200" algn="l" defTabSz="914400" rtl="0" eaLnBrk="1" fontAlgn="base" latinLnBrk="0" hangingPunct="1">
              <a:lnSpc>
                <a:spcPct val="100000"/>
              </a:lnSpc>
              <a:spcBef>
                <a:spcPts val="1200"/>
              </a:spcBef>
              <a:spcAft>
                <a:spcPct val="0"/>
              </a:spcAft>
              <a:buClrTx/>
              <a:buSzTx/>
              <a:buFontTx/>
              <a:buNone/>
              <a:defRPr/>
            </a:pPr>
            <a:r>
              <a:rPr kumimoji="0" lang="zh-CN" altLang="en-US" sz="2800" b="1"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cs"/>
              </a:rPr>
              <a:t>答案：</a:t>
            </a:r>
            <a:r>
              <a:rPr kumimoji="0" lang="en-US" altLang="zh-CN" sz="2800" b="1"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cs"/>
              </a:rPr>
              <a:t>128s </a:t>
            </a:r>
            <a:endParaRPr kumimoji="0" lang="en-US" altLang="zh-CN" sz="2800" b="1"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cs"/>
            </a:endParaRPr>
          </a:p>
          <a:p>
            <a:pPr marL="457200" marR="0" lvl="0" indent="-457200" algn="l" defTabSz="914400" rtl="0" eaLnBrk="1" fontAlgn="base" latinLnBrk="0" hangingPunct="1">
              <a:lnSpc>
                <a:spcPct val="100000"/>
              </a:lnSpc>
              <a:spcBef>
                <a:spcPts val="1200"/>
              </a:spcBef>
              <a:spcAft>
                <a:spcPct val="0"/>
              </a:spcAft>
              <a:buClrTx/>
              <a:buSzTx/>
              <a:buFontTx/>
              <a:buNone/>
              <a:defRPr/>
            </a:pPr>
            <a:r>
              <a:rPr kumimoji="0" lang="en-US" altLang="zh-CN" sz="2800" b="0"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rPr>
              <a:t>3) What’s the protocol in the transport layer?</a:t>
            </a:r>
            <a:endParaRPr kumimoji="0" lang="en-US" altLang="zh-CN" sz="2800" b="0"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endParaRPr>
          </a:p>
          <a:p>
            <a:pPr marL="457200" marR="0" lvl="0" indent="-457200" algn="l" defTabSz="914400" rtl="0" eaLnBrk="1" fontAlgn="base" latinLnBrk="0" hangingPunct="1">
              <a:lnSpc>
                <a:spcPct val="100000"/>
              </a:lnSpc>
              <a:spcBef>
                <a:spcPts val="1200"/>
              </a:spcBef>
              <a:spcAft>
                <a:spcPct val="0"/>
              </a:spcAft>
              <a:buClrTx/>
              <a:buSzTx/>
              <a:buFontTx/>
              <a:buNone/>
              <a:defRPr/>
            </a:pPr>
            <a:r>
              <a:rPr kumimoji="0" lang="zh-CN" altLang="en-US" sz="2800" b="1"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cs"/>
              </a:rPr>
              <a:t>答案：</a:t>
            </a:r>
            <a:r>
              <a:rPr kumimoji="0" lang="en-US" altLang="zh-CN" sz="2800" b="1"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cs"/>
              </a:rPr>
              <a:t>TCP </a:t>
            </a:r>
            <a:endParaRPr kumimoji="0" lang="en-US" altLang="zh-CN" sz="2800" b="1"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cs"/>
            </a:endParaRPr>
          </a:p>
        </p:txBody>
      </p:sp>
      <p:sp>
        <p:nvSpPr>
          <p:cNvPr id="131076" name="灯片编号占位符 1"/>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2000" dirty="0">
                <a:solidFill>
                  <a:srgbClr val="898989"/>
                </a:solidFill>
                <a:latin typeface="Arial" panose="020B0604020202020204" pitchFamily="34" charset="0"/>
              </a:rPr>
            </a:fld>
            <a:endParaRPr lang="zh-CN" altLang="en-US" sz="2000" dirty="0">
              <a:solidFill>
                <a:srgbClr val="898989"/>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2036">
                                            <p:txEl>
                                              <p:charRg st="0" end="178"/>
                                            </p:txEl>
                                          </p:spTgt>
                                        </p:tgtEl>
                                        <p:attrNameLst>
                                          <p:attrName>style.visibility</p:attrName>
                                        </p:attrNameLst>
                                      </p:cBhvr>
                                      <p:to>
                                        <p:strVal val="visible"/>
                                      </p:to>
                                    </p:set>
                                    <p:animEffect transition="in" filter="blinds(horizontal)">
                                      <p:cBhvr>
                                        <p:cTn id="7" dur="500"/>
                                        <p:tgtEl>
                                          <p:spTgt spid="172036">
                                            <p:txEl>
                                              <p:charRg st="0" end="178"/>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72036">
                                            <p:txEl>
                                              <p:charRg st="178" end="266"/>
                                            </p:txEl>
                                          </p:spTgt>
                                        </p:tgtEl>
                                        <p:attrNameLst>
                                          <p:attrName>style.visibility</p:attrName>
                                        </p:attrNameLst>
                                      </p:cBhvr>
                                      <p:to>
                                        <p:strVal val="visible"/>
                                      </p:to>
                                    </p:set>
                                    <p:animEffect transition="in" filter="blinds(horizontal)">
                                      <p:cBhvr>
                                        <p:cTn id="12" dur="500"/>
                                        <p:tgtEl>
                                          <p:spTgt spid="172036">
                                            <p:txEl>
                                              <p:charRg st="178" end="26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2036">
                                            <p:txEl>
                                              <p:charRg st="278" end="309"/>
                                            </p:txEl>
                                          </p:spTgt>
                                        </p:tgtEl>
                                        <p:attrNameLst>
                                          <p:attrName>style.visibility</p:attrName>
                                        </p:attrNameLst>
                                      </p:cBhvr>
                                      <p:to>
                                        <p:strVal val="visible"/>
                                      </p:to>
                                    </p:set>
                                    <p:animEffect transition="in" filter="blinds(horizontal)">
                                      <p:cBhvr>
                                        <p:cTn id="17" dur="500"/>
                                        <p:tgtEl>
                                          <p:spTgt spid="172036">
                                            <p:txEl>
                                              <p:charRg st="278" end="30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72036">
                                            <p:txEl>
                                              <p:charRg st="318" end="365"/>
                                            </p:txEl>
                                          </p:spTgt>
                                        </p:tgtEl>
                                        <p:attrNameLst>
                                          <p:attrName>style.visibility</p:attrName>
                                        </p:attrNameLst>
                                      </p:cBhvr>
                                      <p:to>
                                        <p:strVal val="visible"/>
                                      </p:to>
                                    </p:set>
                                    <p:animEffect transition="in" filter="blinds(horizontal)">
                                      <p:cBhvr>
                                        <p:cTn id="22" dur="500"/>
                                        <p:tgtEl>
                                          <p:spTgt spid="172036">
                                            <p:txEl>
                                              <p:charRg st="318" end="36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72036">
                                            <p:txEl>
                                              <p:charRg st="266" end="278"/>
                                            </p:txEl>
                                          </p:spTgt>
                                        </p:tgtEl>
                                        <p:attrNameLst>
                                          <p:attrName>style.visibility</p:attrName>
                                        </p:attrNameLst>
                                      </p:cBhvr>
                                      <p:to>
                                        <p:strVal val="visible"/>
                                      </p:to>
                                    </p:set>
                                    <p:animEffect transition="in" filter="blinds(horizontal)">
                                      <p:cBhvr>
                                        <p:cTn id="27" dur="500"/>
                                        <p:tgtEl>
                                          <p:spTgt spid="172036">
                                            <p:txEl>
                                              <p:charRg st="266" end="27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72036">
                                            <p:txEl>
                                              <p:charRg st="309" end="318"/>
                                            </p:txEl>
                                          </p:spTgt>
                                        </p:tgtEl>
                                        <p:attrNameLst>
                                          <p:attrName>style.visibility</p:attrName>
                                        </p:attrNameLst>
                                      </p:cBhvr>
                                      <p:to>
                                        <p:strVal val="visible"/>
                                      </p:to>
                                    </p:set>
                                    <p:animEffect transition="in" filter="blinds(horizontal)">
                                      <p:cBhvr>
                                        <p:cTn id="32" dur="500"/>
                                        <p:tgtEl>
                                          <p:spTgt spid="172036">
                                            <p:txEl>
                                              <p:charRg st="309" end="31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72036">
                                            <p:txEl>
                                              <p:charRg st="365" end="373"/>
                                            </p:txEl>
                                          </p:spTgt>
                                        </p:tgtEl>
                                        <p:attrNameLst>
                                          <p:attrName>style.visibility</p:attrName>
                                        </p:attrNameLst>
                                      </p:cBhvr>
                                      <p:to>
                                        <p:strVal val="visible"/>
                                      </p:to>
                                    </p:set>
                                    <p:animEffect transition="in" filter="blinds(horizontal)">
                                      <p:cBhvr>
                                        <p:cTn id="37" dur="500"/>
                                        <p:tgtEl>
                                          <p:spTgt spid="172036">
                                            <p:txEl>
                                              <p:charRg st="365" end="37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3058" name="Rectangle 2"/>
          <p:cNvSpPr>
            <a:spLocks noGrp="1" noChangeArrowheads="1"/>
          </p:cNvSpPr>
          <p:nvPr>
            <p:ph type="title"/>
          </p:nvPr>
        </p:nvSpPr>
        <p:spPr>
          <a:xfrm>
            <a:off x="685800" y="-280987"/>
            <a:ext cx="7772400" cy="11430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1" lang="zh-CN" altLang="en-US" sz="4000" b="1" i="0" u="none" strike="noStrike" kern="1200" cap="all" spc="50" normalizeH="0" baseline="0" noProof="0">
                <a:ln w="15875">
                  <a:noFill/>
                </a:ln>
                <a:solidFill>
                  <a:schemeClr val="bg2">
                    <a:lumMod val="25000"/>
                  </a:schemeClr>
                </a:solidFill>
                <a:effectLst/>
                <a:uLnTx/>
                <a:uFillTx/>
                <a:latin typeface="Arial" panose="020B0604020202020204" pitchFamily="34" charset="0"/>
                <a:ea typeface="+mj-ea"/>
                <a:cs typeface="Arial" panose="020B0604020202020204" pitchFamily="34" charset="0"/>
              </a:rPr>
              <a:t>协议分析练习</a:t>
            </a:r>
            <a:endParaRPr kumimoji="1" lang="zh-CN" altLang="en-US" sz="4000" b="1" i="0" u="none" strike="noStrike" kern="1200" cap="all" spc="50" normalizeH="0" baseline="0" noProof="0">
              <a:ln w="15875">
                <a:noFill/>
              </a:ln>
              <a:solidFill>
                <a:schemeClr val="bg2">
                  <a:lumMod val="25000"/>
                </a:schemeClr>
              </a:solidFill>
              <a:effectLst/>
              <a:uLnTx/>
              <a:uFillTx/>
              <a:latin typeface="Arial" panose="020B0604020202020204" pitchFamily="34" charset="0"/>
              <a:ea typeface="+mj-ea"/>
              <a:cs typeface="Arial" panose="020B0604020202020204" pitchFamily="34" charset="0"/>
            </a:endParaRPr>
          </a:p>
        </p:txBody>
      </p:sp>
      <p:sp>
        <p:nvSpPr>
          <p:cNvPr id="173060" name="Text Box 4"/>
          <p:cNvSpPr txBox="1">
            <a:spLocks noChangeArrowheads="1"/>
          </p:cNvSpPr>
          <p:nvPr/>
        </p:nvSpPr>
        <p:spPr bwMode="auto">
          <a:xfrm>
            <a:off x="611188" y="1268413"/>
            <a:ext cx="8353425" cy="4000500"/>
          </a:xfrm>
          <a:prstGeom prst="rect">
            <a:avLst/>
          </a:prstGeom>
          <a:noFill/>
          <a:ln>
            <a:noFill/>
          </a:ln>
        </p:spPr>
        <p:txBody>
          <a:bodyPr>
            <a:spAutoFit/>
          </a:bodyPr>
          <a:lstStyle>
            <a:lvl1pPr>
              <a:spcBef>
                <a:spcPct val="20000"/>
              </a:spcBef>
              <a:buClr>
                <a:schemeClr val="tx2"/>
              </a:buClr>
              <a:buSzPct val="90000"/>
              <a:buFont typeface="Cambria" panose="02040503050406030204" pitchFamily="18" charset="0"/>
              <a:buChar char="+"/>
              <a:defRPr sz="3200">
                <a:solidFill>
                  <a:schemeClr val="tx1"/>
                </a:solidFill>
                <a:latin typeface="Franklin Gothic Book" panose="020B0503020102020204" pitchFamily="34" charset="0"/>
              </a:defRPr>
            </a:lvl1pPr>
            <a:lvl2pPr marL="742950" indent="-285750">
              <a:spcBef>
                <a:spcPct val="20000"/>
              </a:spcBef>
              <a:buClr>
                <a:schemeClr val="tx2"/>
              </a:buClr>
              <a:buSzPct val="100000"/>
              <a:buFont typeface="Cambria" panose="02040503050406030204" pitchFamily="18" charset="0"/>
              <a:buChar char="–"/>
              <a:defRPr sz="2800">
                <a:solidFill>
                  <a:schemeClr val="tx1"/>
                </a:solidFill>
                <a:latin typeface="Franklin Gothic Book" panose="020B0503020102020204" pitchFamily="34" charset="0"/>
              </a:defRPr>
            </a:lvl2pPr>
            <a:lvl3pPr marL="1143000" indent="-228600">
              <a:spcBef>
                <a:spcPct val="20000"/>
              </a:spcBef>
              <a:buClr>
                <a:schemeClr val="tx2"/>
              </a:buClr>
              <a:buSzPct val="60000"/>
              <a:buFont typeface="Wingdings 2" panose="05020102010507070707" pitchFamily="18" charset="2"/>
              <a:buChar char="Ï"/>
              <a:defRPr sz="2400">
                <a:solidFill>
                  <a:schemeClr val="tx1"/>
                </a:solidFill>
                <a:latin typeface="Franklin Gothic Book" panose="020B0503020102020204" pitchFamily="34" charset="0"/>
              </a:defRPr>
            </a:lvl3pPr>
            <a:lvl4pPr marL="1600200" indent="-228600">
              <a:spcBef>
                <a:spcPct val="20000"/>
              </a:spcBef>
              <a:buClr>
                <a:schemeClr val="tx2"/>
              </a:buClr>
              <a:buSzPct val="90000"/>
              <a:buFont typeface="Calibri" panose="020F0502020204030204" pitchFamily="34" charset="0"/>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100000"/>
              <a:buFont typeface="Cambria" panose="02040503050406030204" pitchFamily="18" charset="0"/>
              <a:buChar char="="/>
              <a:defRPr sz="2000">
                <a:solidFill>
                  <a:schemeClr val="tx1"/>
                </a:solidFill>
                <a:latin typeface="Franklin Gothic Book" panose="020B0503020102020204" pitchFamily="34" charset="0"/>
              </a:defRPr>
            </a:lvl5pPr>
            <a:lvl6pPr marL="2514600" indent="-228600" fontAlgn="base">
              <a:spcBef>
                <a:spcPct val="20000"/>
              </a:spcBef>
              <a:spcAft>
                <a:spcPct val="0"/>
              </a:spcAft>
              <a:buClr>
                <a:schemeClr val="tx2"/>
              </a:buClr>
              <a:buSzPct val="100000"/>
              <a:buFont typeface="Cambria" panose="02040503050406030204" pitchFamily="18" charset="0"/>
              <a:buChar char="="/>
              <a:defRPr sz="2000">
                <a:solidFill>
                  <a:schemeClr val="tx1"/>
                </a:solidFill>
                <a:latin typeface="Franklin Gothic Book" panose="020B0503020102020204" pitchFamily="34" charset="0"/>
              </a:defRPr>
            </a:lvl6pPr>
            <a:lvl7pPr marL="2971800" indent="-228600" fontAlgn="base">
              <a:spcBef>
                <a:spcPct val="20000"/>
              </a:spcBef>
              <a:spcAft>
                <a:spcPct val="0"/>
              </a:spcAft>
              <a:buClr>
                <a:schemeClr val="tx2"/>
              </a:buClr>
              <a:buSzPct val="100000"/>
              <a:buFont typeface="Cambria" panose="02040503050406030204" pitchFamily="18" charset="0"/>
              <a:buChar char="="/>
              <a:defRPr sz="2000">
                <a:solidFill>
                  <a:schemeClr val="tx1"/>
                </a:solidFill>
                <a:latin typeface="Franklin Gothic Book" panose="020B0503020102020204" pitchFamily="34" charset="0"/>
              </a:defRPr>
            </a:lvl7pPr>
            <a:lvl8pPr marL="3429000" indent="-228600" fontAlgn="base">
              <a:spcBef>
                <a:spcPct val="20000"/>
              </a:spcBef>
              <a:spcAft>
                <a:spcPct val="0"/>
              </a:spcAft>
              <a:buClr>
                <a:schemeClr val="tx2"/>
              </a:buClr>
              <a:buSzPct val="100000"/>
              <a:buFont typeface="Cambria" panose="02040503050406030204" pitchFamily="18" charset="0"/>
              <a:buChar char="="/>
              <a:defRPr sz="2000">
                <a:solidFill>
                  <a:schemeClr val="tx1"/>
                </a:solidFill>
                <a:latin typeface="Franklin Gothic Book" panose="020B0503020102020204" pitchFamily="34" charset="0"/>
              </a:defRPr>
            </a:lvl8pPr>
            <a:lvl9pPr marL="3886200" indent="-228600" fontAlgn="base">
              <a:spcBef>
                <a:spcPct val="20000"/>
              </a:spcBef>
              <a:spcAft>
                <a:spcPct val="0"/>
              </a:spcAft>
              <a:buClr>
                <a:schemeClr val="tx2"/>
              </a:buClr>
              <a:buSzPct val="100000"/>
              <a:buFont typeface="Cambria" panose="02040503050406030204" pitchFamily="18" charset="0"/>
              <a:buChar char="="/>
              <a:defRPr sz="2000">
                <a:solidFill>
                  <a:schemeClr val="tx1"/>
                </a:solidFill>
                <a:latin typeface="Franklin Gothic Book" panose="020B05030201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0"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rPr>
              <a:t>4) What’s the source address and destination address in decimal form?</a:t>
            </a:r>
            <a:endParaRPr kumimoji="0" lang="en-US" altLang="zh-CN" sz="2800" b="0"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endParaRPr>
          </a:p>
          <a:p>
            <a:pPr marL="0" marR="0" lvl="0" indent="0" algn="l" defTabSz="914400" rtl="0" eaLnBrk="1" fontAlgn="base" latinLnBrk="0" hangingPunct="1">
              <a:lnSpc>
                <a:spcPct val="100000"/>
              </a:lnSpc>
              <a:spcBef>
                <a:spcPts val="1200"/>
              </a:spcBef>
              <a:spcAft>
                <a:spcPct val="0"/>
              </a:spcAft>
              <a:buClrTx/>
              <a:buSzTx/>
              <a:buFontTx/>
              <a:buNone/>
              <a:defRPr/>
            </a:pPr>
            <a:r>
              <a:rPr kumimoji="0" lang="zh-CN" altLang="en-US" sz="3200" b="0" i="0" u="none" strike="noStrike" kern="1200" cap="none" spc="0" normalizeH="0" baseline="0" noProof="0" dirty="0">
                <a:ln>
                  <a:noFill/>
                </a:ln>
                <a:solidFill>
                  <a:srgbClr val="FF0000"/>
                </a:solidFill>
                <a:effectLst/>
                <a:uLnTx/>
                <a:uFillTx/>
                <a:latin typeface="Arial" panose="020B0604020202020204" pitchFamily="34" charset="0"/>
                <a:ea typeface="微软雅黑" panose="020B0503020204020204" pitchFamily="34" charset="-122"/>
                <a:cs typeface="+mn-cs"/>
              </a:rPr>
              <a:t>答案：</a:t>
            </a:r>
            <a:r>
              <a:rPr kumimoji="0" lang="en-US" altLang="zh-CN" sz="3200" b="0" i="0" u="none" strike="noStrike" kern="1200" cap="none" spc="0" normalizeH="0" baseline="0" noProof="0" dirty="0">
                <a:ln>
                  <a:noFill/>
                </a:ln>
                <a:solidFill>
                  <a:srgbClr val="FF0000"/>
                </a:solidFill>
                <a:effectLst/>
                <a:uLnTx/>
                <a:uFillTx/>
                <a:latin typeface="Arial" panose="020B0604020202020204" pitchFamily="34" charset="0"/>
                <a:ea typeface="微软雅黑" panose="020B0503020204020204" pitchFamily="34" charset="-122"/>
                <a:cs typeface="+mn-cs"/>
              </a:rPr>
              <a:t>source :192.168.1.1; </a:t>
            </a:r>
            <a:endParaRPr kumimoji="0" lang="en-US" altLang="zh-CN" sz="3200" b="0" i="0" u="none" strike="noStrike" kern="1200" cap="none" spc="0" normalizeH="0" baseline="0" noProof="0" dirty="0">
              <a:ln>
                <a:noFill/>
              </a:ln>
              <a:solidFill>
                <a:srgbClr val="FF0000"/>
              </a:solidFill>
              <a:effectLst/>
              <a:uLnTx/>
              <a:uFillTx/>
              <a:latin typeface="Arial" panose="020B0604020202020204" pitchFamily="34" charset="0"/>
              <a:ea typeface="微软雅黑" panose="020B0503020204020204" pitchFamily="34" charset="-122"/>
              <a:cs typeface="+mn-cs"/>
            </a:endParaRPr>
          </a:p>
          <a:p>
            <a:pPr marL="0" marR="0" lvl="0" indent="0" algn="l" defTabSz="914400" rtl="0" eaLnBrk="1" fontAlgn="base" latinLnBrk="0" hangingPunct="1">
              <a:lnSpc>
                <a:spcPct val="100000"/>
              </a:lnSpc>
              <a:spcBef>
                <a:spcPts val="0"/>
              </a:spcBef>
              <a:spcAft>
                <a:spcPct val="0"/>
              </a:spcAft>
              <a:buClrTx/>
              <a:buSzTx/>
              <a:buFontTx/>
              <a:buNone/>
              <a:defRPr/>
            </a:pPr>
            <a:r>
              <a:rPr kumimoji="0" lang="en-US" altLang="zh-CN" sz="3200" b="0" i="0" u="none" strike="noStrike" kern="1200" cap="none" spc="0" normalizeH="0" baseline="0" noProof="0" dirty="0">
                <a:ln>
                  <a:noFill/>
                </a:ln>
                <a:solidFill>
                  <a:srgbClr val="FF0000"/>
                </a:solidFill>
                <a:effectLst/>
                <a:uLnTx/>
                <a:uFillTx/>
                <a:latin typeface="Arial" panose="020B0604020202020204" pitchFamily="34" charset="0"/>
                <a:ea typeface="微软雅黑" panose="020B0503020204020204" pitchFamily="34" charset="-122"/>
                <a:cs typeface="+mn-cs"/>
              </a:rPr>
              <a:t>           destination :216.3.226.21</a:t>
            </a:r>
            <a:endParaRPr kumimoji="0" lang="en-US" altLang="zh-CN" sz="3200" b="0" i="0" u="none" strike="noStrike" kern="1200" cap="none" spc="0" normalizeH="0" baseline="0" noProof="0" dirty="0">
              <a:ln>
                <a:noFill/>
              </a:ln>
              <a:solidFill>
                <a:srgbClr val="FF0000"/>
              </a:solidFill>
              <a:effectLst/>
              <a:uLnTx/>
              <a:uFillTx/>
              <a:latin typeface="Arial" panose="020B0604020202020204" pitchFamily="34" charset="0"/>
              <a:ea typeface="微软雅黑" panose="020B0503020204020204" pitchFamily="34" charset="-122"/>
              <a:cs typeface="+mn-cs"/>
            </a:endParaRPr>
          </a:p>
          <a:p>
            <a:pPr marL="0" marR="0" lvl="0" indent="0" algn="l" defTabSz="914400" rtl="0" eaLnBrk="1" fontAlgn="base" latinLnBrk="0" hangingPunct="1">
              <a:lnSpc>
                <a:spcPct val="100000"/>
              </a:lnSpc>
              <a:spcBef>
                <a:spcPts val="0"/>
              </a:spcBef>
              <a:spcAft>
                <a:spcPct val="0"/>
              </a:spcAft>
              <a:buClrTx/>
              <a:buSzTx/>
              <a:buFontTx/>
              <a:buNone/>
              <a:defRPr/>
            </a:pPr>
            <a:endParaRPr kumimoji="0" lang="zh-CN" altLang="en-US" sz="2800" b="0" i="0" u="none" strike="noStrike" kern="1200" cap="none" spc="0" normalizeH="0" baseline="0" noProof="0" dirty="0">
              <a:ln>
                <a:noFill/>
              </a:ln>
              <a:solidFill>
                <a:schemeClr val="accent6">
                  <a:lumMod val="50000"/>
                </a:schemeClr>
              </a:solidFill>
              <a:effectLst/>
              <a:uLnTx/>
              <a:uFillTx/>
              <a:latin typeface="Arial" panose="020B0604020202020204" pitchFamily="34" charset="0"/>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0"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rPr>
              <a:t>5) How many fragments can be divided maximally per datagram. </a:t>
            </a:r>
            <a:endParaRPr kumimoji="0" lang="zh-CN" altLang="en-US" sz="2800" b="0"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endParaRPr>
          </a:p>
          <a:p>
            <a:pPr marL="0" marR="0" lvl="0" indent="0" algn="l" defTabSz="914400" rtl="0" eaLnBrk="1" fontAlgn="base" latinLnBrk="0" hangingPunct="1">
              <a:lnSpc>
                <a:spcPct val="100000"/>
              </a:lnSpc>
              <a:spcBef>
                <a:spcPts val="1200"/>
              </a:spcBef>
              <a:spcAft>
                <a:spcPct val="0"/>
              </a:spcAft>
              <a:buClrTx/>
              <a:buSzTx/>
              <a:buFontTx/>
              <a:buNone/>
              <a:defRPr/>
            </a:pPr>
            <a:r>
              <a:rPr kumimoji="0" lang="zh-CN" altLang="en-US" sz="3200" b="0" i="0" u="none" strike="noStrike" kern="1200" cap="none" spc="0" normalizeH="0" baseline="0" noProof="0" dirty="0">
                <a:ln>
                  <a:noFill/>
                </a:ln>
                <a:solidFill>
                  <a:srgbClr val="FF0000"/>
                </a:solidFill>
                <a:effectLst/>
                <a:uLnTx/>
                <a:uFillTx/>
                <a:latin typeface="Arial" panose="020B0604020202020204" pitchFamily="34" charset="0"/>
                <a:ea typeface="微软雅黑" panose="020B0503020204020204" pitchFamily="34" charset="-122"/>
                <a:cs typeface="+mn-cs"/>
              </a:rPr>
              <a:t>答案：</a:t>
            </a:r>
            <a:r>
              <a:rPr kumimoji="0" lang="en-US" altLang="zh-CN" sz="3200" b="0" i="0" u="none" strike="noStrike" kern="1200" cap="none" spc="0" normalizeH="0" baseline="0" noProof="0" dirty="0">
                <a:ln>
                  <a:noFill/>
                </a:ln>
                <a:solidFill>
                  <a:srgbClr val="FF0000"/>
                </a:solidFill>
                <a:effectLst/>
                <a:uLnTx/>
                <a:uFillTx/>
                <a:latin typeface="Arial" panose="020B0604020202020204" pitchFamily="34" charset="0"/>
                <a:ea typeface="微软雅黑" panose="020B0503020204020204" pitchFamily="34" charset="-122"/>
                <a:cs typeface="+mn-cs"/>
              </a:rPr>
              <a:t>1</a:t>
            </a:r>
            <a:endParaRPr kumimoji="0" lang="zh-CN" altLang="en-US" sz="3200" b="0" i="0" u="none" strike="noStrike" kern="1200" cap="none" spc="0" normalizeH="0" baseline="0" noProof="0" dirty="0">
              <a:ln>
                <a:noFill/>
              </a:ln>
              <a:solidFill>
                <a:srgbClr val="FF0000"/>
              </a:solidFill>
              <a:effectLst/>
              <a:uLnTx/>
              <a:uFillTx/>
              <a:latin typeface="Arial" panose="020B0604020202020204" pitchFamily="34" charset="0"/>
              <a:ea typeface="微软雅黑" panose="020B0503020204020204" pitchFamily="34" charset="-122"/>
              <a:cs typeface="+mn-cs"/>
            </a:endParaRPr>
          </a:p>
        </p:txBody>
      </p:sp>
      <p:sp>
        <p:nvSpPr>
          <p:cNvPr id="132100" name="灯片编号占位符 1"/>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2000" dirty="0">
                <a:solidFill>
                  <a:srgbClr val="898989"/>
                </a:solidFill>
                <a:latin typeface="Arial" panose="020B0604020202020204" pitchFamily="34" charset="0"/>
              </a:rPr>
            </a:fld>
            <a:endParaRPr lang="zh-CN" altLang="en-US" sz="2000" dirty="0">
              <a:solidFill>
                <a:srgbClr val="898989"/>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73060">
                                            <p:txEl>
                                              <p:charRg st="0" end="70"/>
                                            </p:txEl>
                                          </p:spTgt>
                                        </p:tgtEl>
                                        <p:attrNameLst>
                                          <p:attrName>style.visibility</p:attrName>
                                        </p:attrNameLst>
                                      </p:cBhvr>
                                      <p:to>
                                        <p:strVal val="visible"/>
                                      </p:to>
                                    </p:set>
                                    <p:animEffect transition="in" filter="checkerboard(across)">
                                      <p:cBhvr>
                                        <p:cTn id="7" dur="500"/>
                                        <p:tgtEl>
                                          <p:spTgt spid="173060">
                                            <p:txEl>
                                              <p:charRg st="0" end="7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73060">
                                            <p:txEl>
                                              <p:charRg st="133" end="195"/>
                                            </p:txEl>
                                          </p:spTgt>
                                        </p:tgtEl>
                                        <p:attrNameLst>
                                          <p:attrName>style.visibility</p:attrName>
                                        </p:attrNameLst>
                                      </p:cBhvr>
                                      <p:to>
                                        <p:strVal val="visible"/>
                                      </p:to>
                                    </p:set>
                                    <p:animEffect transition="in" filter="checkerboard(across)">
                                      <p:cBhvr>
                                        <p:cTn id="12" dur="500"/>
                                        <p:tgtEl>
                                          <p:spTgt spid="173060">
                                            <p:txEl>
                                              <p:charRg st="133" end="19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73060">
                                            <p:txEl>
                                              <p:charRg st="70" end="95"/>
                                            </p:txEl>
                                          </p:spTgt>
                                        </p:tgtEl>
                                        <p:attrNameLst>
                                          <p:attrName>style.visibility</p:attrName>
                                        </p:attrNameLst>
                                      </p:cBhvr>
                                      <p:to>
                                        <p:strVal val="visible"/>
                                      </p:to>
                                    </p:set>
                                    <p:anim calcmode="lin" valueType="num">
                                      <p:cBhvr additive="base">
                                        <p:cTn id="17" dur="500" fill="hold"/>
                                        <p:tgtEl>
                                          <p:spTgt spid="173060">
                                            <p:txEl>
                                              <p:charRg st="70" end="95"/>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73060">
                                            <p:txEl>
                                              <p:charRg st="70" end="95"/>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173060">
                                            <p:txEl>
                                              <p:charRg st="95" end="132"/>
                                            </p:txEl>
                                          </p:spTgt>
                                        </p:tgtEl>
                                        <p:attrNameLst>
                                          <p:attrName>style.visibility</p:attrName>
                                        </p:attrNameLst>
                                      </p:cBhvr>
                                      <p:to>
                                        <p:strVal val="visible"/>
                                      </p:to>
                                    </p:set>
                                    <p:anim calcmode="lin" valueType="num">
                                      <p:cBhvr additive="base">
                                        <p:cTn id="23" dur="500" fill="hold"/>
                                        <p:tgtEl>
                                          <p:spTgt spid="173060">
                                            <p:txEl>
                                              <p:charRg st="95" end="132"/>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73060">
                                            <p:txEl>
                                              <p:charRg st="95" end="132"/>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73060">
                                            <p:txEl>
                                              <p:charRg st="195" end="200"/>
                                            </p:txEl>
                                          </p:spTgt>
                                        </p:tgtEl>
                                        <p:attrNameLst>
                                          <p:attrName>style.visibility</p:attrName>
                                        </p:attrNameLst>
                                      </p:cBhvr>
                                      <p:to>
                                        <p:strVal val="visible"/>
                                      </p:to>
                                    </p:set>
                                    <p:anim calcmode="lin" valueType="num">
                                      <p:cBhvr additive="base">
                                        <p:cTn id="29" dur="500" fill="hold"/>
                                        <p:tgtEl>
                                          <p:spTgt spid="173060">
                                            <p:txEl>
                                              <p:charRg st="195" end="200"/>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173060">
                                            <p:txEl>
                                              <p:charRg st="195" end="20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22" name="灯片编号占位符 4"/>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1400" dirty="0">
                <a:latin typeface="Times New Roman" panose="02020603050405020304" pitchFamily="18" charset="0"/>
                <a:ea typeface="宋体" panose="02010600030101010101" pitchFamily="2" charset="-122"/>
              </a:rPr>
            </a:fld>
            <a:endParaRPr lang="zh-CN" altLang="en-US" sz="1400" dirty="0">
              <a:latin typeface="Times New Roman" panose="02020603050405020304" pitchFamily="18" charset="0"/>
              <a:ea typeface="宋体" panose="02010600030101010101" pitchFamily="2" charset="-122"/>
            </a:endParaRPr>
          </a:p>
        </p:txBody>
      </p:sp>
      <p:sp>
        <p:nvSpPr>
          <p:cNvPr id="307202" name="Rectangle 2"/>
          <p:cNvSpPr>
            <a:spLocks noGrp="1" noChangeArrowheads="1"/>
          </p:cNvSpPr>
          <p:nvPr>
            <p:ph type="title"/>
          </p:nvPr>
        </p:nvSpPr>
        <p:spPr>
          <a:xfrm>
            <a:off x="762000" y="152400"/>
            <a:ext cx="7772400" cy="7620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1200" cap="all" spc="50" normalizeH="0" baseline="0" noProof="0">
                <a:ln w="15875">
                  <a:noFill/>
                </a:ln>
                <a:solidFill>
                  <a:schemeClr val="tx2"/>
                </a:solidFill>
                <a:effectLst/>
                <a:uLnTx/>
                <a:uFillTx/>
                <a:latin typeface="+mj-lt"/>
                <a:ea typeface="+mj-ea"/>
                <a:cs typeface="+mj-cs"/>
              </a:rPr>
              <a:t>Subnet</a:t>
            </a:r>
            <a:endParaRPr kumimoji="0" lang="en-US" altLang="zh-CN" sz="4000" b="1" i="0" u="none" strike="noStrike" kern="1200" cap="all" spc="50" normalizeH="0" baseline="0" noProof="0">
              <a:ln w="15875">
                <a:noFill/>
              </a:ln>
              <a:solidFill>
                <a:schemeClr val="tx2"/>
              </a:solidFill>
              <a:effectLst/>
              <a:uLnTx/>
              <a:uFillTx/>
              <a:latin typeface="+mj-lt"/>
              <a:ea typeface="+mj-ea"/>
              <a:cs typeface="+mj-cs"/>
            </a:endParaRPr>
          </a:p>
        </p:txBody>
      </p:sp>
      <p:graphicFrame>
        <p:nvGraphicFramePr>
          <p:cNvPr id="133124" name="Object 44"/>
          <p:cNvGraphicFramePr>
            <a:graphicFrameLocks noChangeAspect="1"/>
          </p:cNvGraphicFramePr>
          <p:nvPr/>
        </p:nvGraphicFramePr>
        <p:xfrm>
          <a:off x="611188" y="2349500"/>
          <a:ext cx="7669212" cy="2233613"/>
        </p:xfrm>
        <a:graphic>
          <a:graphicData uri="http://schemas.openxmlformats.org/presentationml/2006/ole">
            <mc:AlternateContent xmlns:mc="http://schemas.openxmlformats.org/markup-compatibility/2006">
              <mc:Choice xmlns:v="urn:schemas-microsoft-com:vml" Requires="v">
                <p:oleObj spid="_x0000_s3087" name="" r:id="rId1" imgW="5267325" imgH="1295400" progId="PBrush">
                  <p:embed/>
                </p:oleObj>
              </mc:Choice>
              <mc:Fallback>
                <p:oleObj name="" r:id="rId1" imgW="5267325" imgH="1295400" progId="PBrush">
                  <p:embed/>
                  <p:pic>
                    <p:nvPicPr>
                      <p:cNvPr id="0" name="图片 3086"/>
                      <p:cNvPicPr/>
                      <p:nvPr/>
                    </p:nvPicPr>
                    <p:blipFill>
                      <a:blip r:embed="rId2"/>
                      <a:stretch>
                        <a:fillRect/>
                      </a:stretch>
                    </p:blipFill>
                    <p:spPr>
                      <a:xfrm>
                        <a:off x="611188" y="2349500"/>
                        <a:ext cx="7669212" cy="2233613"/>
                      </a:xfrm>
                      <a:prstGeom prst="rect">
                        <a:avLst/>
                      </a:prstGeom>
                      <a:noFill/>
                      <a:ln w="38100" cap="flat" cmpd="sng">
                        <a:solidFill>
                          <a:schemeClr val="accent2"/>
                        </a:solidFill>
                        <a:prstDash val="solid"/>
                        <a:miter/>
                        <a:headEnd type="none" w="med" len="med"/>
                        <a:tailEnd type="none" w="med" len="med"/>
                      </a:ln>
                    </p:spPr>
                  </p:pic>
                </p:oleObj>
              </mc:Fallback>
            </mc:AlternateContent>
          </a:graphicData>
        </a:graphic>
      </p:graphicFrame>
      <p:sp>
        <p:nvSpPr>
          <p:cNvPr id="133125" name="Text Box 9"/>
          <p:cNvSpPr txBox="1"/>
          <p:nvPr/>
        </p:nvSpPr>
        <p:spPr>
          <a:xfrm>
            <a:off x="755650" y="4797425"/>
            <a:ext cx="8001000" cy="1384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800" b="1" dirty="0">
                <a:latin typeface="Times New Roman" panose="02020603050405020304" pitchFamily="18" charset="0"/>
                <a:ea typeface="宋体" panose="02010600030101010101" pitchFamily="2" charset="-122"/>
              </a:rPr>
              <a:t>● IP</a:t>
            </a:r>
            <a:r>
              <a:rPr lang="zh-CN" altLang="en-US" sz="2800" b="1" dirty="0">
                <a:latin typeface="Times New Roman" panose="02020603050405020304" pitchFamily="18" charset="0"/>
                <a:ea typeface="宋体" panose="02010600030101010101" pitchFamily="2" charset="-122"/>
              </a:rPr>
              <a:t>地址为</a:t>
            </a:r>
            <a:r>
              <a:rPr lang="en-US" altLang="zh-CN" sz="2800" b="1" dirty="0">
                <a:latin typeface="Times New Roman" panose="02020603050405020304" pitchFamily="18" charset="0"/>
                <a:ea typeface="宋体" panose="02010600030101010101" pitchFamily="2" charset="-122"/>
              </a:rPr>
              <a:t>130.50.15.6</a:t>
            </a:r>
            <a:r>
              <a:rPr lang="zh-CN" altLang="en-US" sz="2800" b="1" dirty="0">
                <a:latin typeface="Times New Roman" panose="02020603050405020304" pitchFamily="18" charset="0"/>
                <a:ea typeface="宋体" panose="02010600030101010101" pitchFamily="2" charset="-122"/>
              </a:rPr>
              <a:t>，子网掩码为</a:t>
            </a:r>
            <a:r>
              <a:rPr lang="en-US" altLang="zh-CN" sz="2800" b="1" dirty="0">
                <a:latin typeface="Times New Roman" panose="02020603050405020304" pitchFamily="18" charset="0"/>
                <a:ea typeface="宋体" panose="02010600030101010101" pitchFamily="2" charset="-122"/>
              </a:rPr>
              <a:t>255.255.252.0</a:t>
            </a:r>
            <a:endParaRPr lang="en-US" altLang="zh-CN" sz="2800" b="1" dirty="0">
              <a:latin typeface="Times New Roman" panose="02020603050405020304" pitchFamily="18" charset="0"/>
              <a:ea typeface="宋体" panose="02010600030101010101" pitchFamily="2" charset="-122"/>
            </a:endParaRPr>
          </a:p>
          <a:p>
            <a:pPr marL="0" lvl="0" indent="0" eaLnBrk="1" hangingPunct="1">
              <a:spcBef>
                <a:spcPct val="0"/>
              </a:spcBef>
              <a:buClrTx/>
              <a:buSzTx/>
              <a:buFontTx/>
              <a:buNone/>
            </a:pPr>
            <a:r>
              <a:rPr lang="zh-CN" altLang="en-US" sz="2800" b="1" dirty="0">
                <a:latin typeface="Times New Roman" panose="02020603050405020304" pitchFamily="18" charset="0"/>
                <a:ea typeface="宋体" panose="02010600030101010101" pitchFamily="2" charset="-122"/>
              </a:rPr>
              <a:t>则：所在网络为： </a:t>
            </a:r>
            <a:r>
              <a:rPr lang="en-US" altLang="zh-CN" sz="2800" b="1" dirty="0">
                <a:latin typeface="Times New Roman" panose="02020603050405020304" pitchFamily="18" charset="0"/>
                <a:ea typeface="宋体" panose="02010600030101010101" pitchFamily="2" charset="-122"/>
              </a:rPr>
              <a:t>130.50.12.0</a:t>
            </a:r>
            <a:r>
              <a:rPr lang="zh-CN" altLang="en-US" sz="2800" b="1" dirty="0">
                <a:latin typeface="Times New Roman" panose="02020603050405020304" pitchFamily="18" charset="0"/>
                <a:ea typeface="宋体" panose="02010600030101010101" pitchFamily="2" charset="-122"/>
              </a:rPr>
              <a:t>，有</a:t>
            </a:r>
            <a:r>
              <a:rPr lang="en-US" altLang="zh-CN" sz="2800" b="1" dirty="0">
                <a:latin typeface="Times New Roman" panose="02020603050405020304" pitchFamily="18" charset="0"/>
                <a:ea typeface="宋体" panose="02010600030101010101" pitchFamily="2" charset="-122"/>
              </a:rPr>
              <a:t>2</a:t>
            </a:r>
            <a:r>
              <a:rPr lang="en-US" altLang="zh-CN" sz="2800" b="1" baseline="30000" dirty="0">
                <a:latin typeface="Times New Roman" panose="02020603050405020304" pitchFamily="18" charset="0"/>
                <a:ea typeface="宋体" panose="02010600030101010101" pitchFamily="2" charset="-122"/>
              </a:rPr>
              <a:t>6 </a:t>
            </a:r>
            <a:r>
              <a:rPr lang="zh-CN" altLang="en-US" sz="2800" b="1" dirty="0">
                <a:latin typeface="Times New Roman" panose="02020603050405020304" pitchFamily="18" charset="0"/>
                <a:ea typeface="宋体" panose="02010600030101010101" pitchFamily="2" charset="-122"/>
              </a:rPr>
              <a:t>个子网可用，</a:t>
            </a:r>
            <a:endParaRPr lang="zh-CN" altLang="en-US" sz="2800" b="1" dirty="0">
              <a:latin typeface="Times New Roman" panose="02020603050405020304" pitchFamily="18" charset="0"/>
              <a:ea typeface="宋体" panose="02010600030101010101" pitchFamily="2" charset="-122"/>
            </a:endParaRPr>
          </a:p>
          <a:p>
            <a:pPr marL="0" lvl="0" indent="0" eaLnBrk="1" hangingPunct="1">
              <a:spcBef>
                <a:spcPct val="0"/>
              </a:spcBef>
              <a:buClrTx/>
              <a:buSzTx/>
              <a:buFontTx/>
              <a:buNone/>
            </a:pPr>
            <a:r>
              <a:rPr lang="zh-CN" altLang="en-US" sz="2800" b="1" dirty="0">
                <a:latin typeface="Times New Roman" panose="02020603050405020304" pitchFamily="18" charset="0"/>
                <a:ea typeface="宋体" panose="02010600030101010101" pitchFamily="2" charset="-122"/>
              </a:rPr>
              <a:t>        该子网中可分配</a:t>
            </a:r>
            <a:r>
              <a:rPr lang="en-US" altLang="zh-CN" sz="2800" b="1" dirty="0">
                <a:latin typeface="Times New Roman" panose="02020603050405020304" pitchFamily="18" charset="0"/>
                <a:ea typeface="宋体" panose="02010600030101010101" pitchFamily="2" charset="-122"/>
              </a:rPr>
              <a:t>IP</a:t>
            </a:r>
            <a:r>
              <a:rPr lang="zh-CN" altLang="en-US" sz="2800" b="1" dirty="0">
                <a:latin typeface="Times New Roman" panose="02020603050405020304" pitchFamily="18" charset="0"/>
                <a:ea typeface="宋体" panose="02010600030101010101" pitchFamily="2" charset="-122"/>
              </a:rPr>
              <a:t>的主机为</a:t>
            </a:r>
            <a:r>
              <a:rPr lang="en-US" altLang="zh-CN" sz="2800" b="1" dirty="0">
                <a:latin typeface="Times New Roman" panose="02020603050405020304" pitchFamily="18" charset="0"/>
                <a:ea typeface="宋体" panose="02010600030101010101" pitchFamily="2" charset="-122"/>
              </a:rPr>
              <a:t>2</a:t>
            </a:r>
            <a:r>
              <a:rPr lang="en-US" altLang="zh-CN" sz="2800" b="1" baseline="30000" dirty="0">
                <a:latin typeface="Times New Roman" panose="02020603050405020304" pitchFamily="18" charset="0"/>
                <a:ea typeface="宋体" panose="02010600030101010101" pitchFamily="2" charset="-122"/>
              </a:rPr>
              <a:t>10 </a:t>
            </a:r>
            <a:r>
              <a:rPr lang="en-US" altLang="zh-CN" sz="2800" b="1" dirty="0">
                <a:latin typeface="Times New Roman" panose="02020603050405020304" pitchFamily="18" charset="0"/>
                <a:ea typeface="宋体" panose="02010600030101010101" pitchFamily="2" charset="-122"/>
              </a:rPr>
              <a:t>-2</a:t>
            </a:r>
            <a:r>
              <a:rPr lang="zh-CN" altLang="en-US" sz="2800" b="1" dirty="0">
                <a:latin typeface="Times New Roman" panose="02020603050405020304" pitchFamily="18" charset="0"/>
                <a:ea typeface="宋体" panose="02010600030101010101" pitchFamily="2" charset="-122"/>
              </a:rPr>
              <a:t>个</a:t>
            </a:r>
            <a:endParaRPr lang="en-US" altLang="zh-CN" sz="2800" b="1" dirty="0">
              <a:latin typeface="Times New Roman" panose="02020603050405020304" pitchFamily="18" charset="0"/>
              <a:ea typeface="宋体" panose="02010600030101010101" pitchFamily="2" charset="-122"/>
            </a:endParaRPr>
          </a:p>
        </p:txBody>
      </p:sp>
      <p:sp>
        <p:nvSpPr>
          <p:cNvPr id="133126" name="Text Box 10"/>
          <p:cNvSpPr txBox="1"/>
          <p:nvPr/>
        </p:nvSpPr>
        <p:spPr>
          <a:xfrm>
            <a:off x="684213" y="981075"/>
            <a:ext cx="7488237" cy="13731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800" b="1" dirty="0">
                <a:solidFill>
                  <a:srgbClr val="FF0000"/>
                </a:solidFill>
                <a:latin typeface="Times New Roman" panose="02020603050405020304" pitchFamily="18" charset="0"/>
                <a:ea typeface="宋体" panose="02010600030101010101" pitchFamily="2" charset="-122"/>
              </a:rPr>
              <a:t>给出</a:t>
            </a:r>
            <a:r>
              <a:rPr lang="en-US" altLang="zh-CN" sz="2800" b="1" dirty="0">
                <a:solidFill>
                  <a:srgbClr val="FF0000"/>
                </a:solidFill>
                <a:latin typeface="Times New Roman" panose="02020603050405020304" pitchFamily="18" charset="0"/>
                <a:ea typeface="宋体" panose="02010600030101010101" pitchFamily="2" charset="-122"/>
              </a:rPr>
              <a:t>IP</a:t>
            </a:r>
            <a:r>
              <a:rPr lang="zh-CN" altLang="en-US" sz="2800" b="1" dirty="0">
                <a:solidFill>
                  <a:srgbClr val="FF0000"/>
                </a:solidFill>
                <a:latin typeface="Times New Roman" panose="02020603050405020304" pitchFamily="18" charset="0"/>
                <a:ea typeface="宋体" panose="02010600030101010101" pitchFamily="2" charset="-122"/>
              </a:rPr>
              <a:t>地址、子网掩码、所在网络三条件中任意两项，会计算剩下一项。并能对指定地址指出有多少个子网和主机可用。</a:t>
            </a:r>
            <a:endParaRPr lang="zh-CN" altLang="en-US" sz="2800" b="1"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9986" name="Rectangle 2"/>
          <p:cNvSpPr>
            <a:spLocks noGrp="1" noChangeArrowheads="1"/>
          </p:cNvSpPr>
          <p:nvPr>
            <p:ph type="title"/>
          </p:nvPr>
        </p:nvSpPr>
        <p:spPr>
          <a:xfrm>
            <a:off x="684213" y="0"/>
            <a:ext cx="7772400" cy="765175"/>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1200" cap="all" spc="50" normalizeH="0" baseline="0" noProof="0">
                <a:ln w="15875">
                  <a:noFill/>
                </a:ln>
                <a:solidFill>
                  <a:schemeClr val="tx2"/>
                </a:solidFill>
                <a:effectLst/>
                <a:uLnTx/>
                <a:uFillTx/>
                <a:latin typeface="+mj-lt"/>
                <a:ea typeface="+mj-ea"/>
                <a:cs typeface="+mj-cs"/>
              </a:rPr>
              <a:t>Subnet division</a:t>
            </a:r>
            <a:endParaRPr kumimoji="0" lang="zh-CN" altLang="en-US" sz="4000" b="1" i="0" u="none" strike="noStrike" kern="1200" cap="all" spc="50" normalizeH="0" baseline="0" noProof="0">
              <a:ln w="15875">
                <a:noFill/>
              </a:ln>
              <a:solidFill>
                <a:schemeClr val="tx2"/>
              </a:solidFill>
              <a:effectLst/>
              <a:uLnTx/>
              <a:uFillTx/>
              <a:latin typeface="+mj-lt"/>
              <a:ea typeface="+mj-ea"/>
              <a:cs typeface="+mj-cs"/>
            </a:endParaRPr>
          </a:p>
        </p:txBody>
      </p:sp>
      <p:sp>
        <p:nvSpPr>
          <p:cNvPr id="169990" name="Text Box 6"/>
          <p:cNvSpPr txBox="1"/>
          <p:nvPr/>
        </p:nvSpPr>
        <p:spPr>
          <a:xfrm>
            <a:off x="300038" y="2960688"/>
            <a:ext cx="8543925" cy="2678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lnSpc>
                <a:spcPct val="120000"/>
              </a:lnSpc>
              <a:spcBef>
                <a:spcPct val="50000"/>
              </a:spcBef>
              <a:buClrTx/>
              <a:buSzTx/>
              <a:buFontTx/>
              <a:buNone/>
            </a:pPr>
            <a:r>
              <a:rPr lang="zh-CN" altLang="en-US" sz="2800" dirty="0">
                <a:latin typeface="Arial" panose="020B0604020202020204" pitchFamily="34" charset="0"/>
                <a:ea typeface="微软雅黑" panose="020B0503020204020204" pitchFamily="34" charset="-122"/>
              </a:rPr>
              <a:t>       主路由器中会含有到达三个子网的路由表，当网络中的</a:t>
            </a:r>
            <a:r>
              <a:rPr lang="en-US" altLang="zh-CN" sz="2800" dirty="0">
                <a:latin typeface="Arial" panose="020B0604020202020204" pitchFamily="34" charset="0"/>
                <a:ea typeface="微软雅黑" panose="020B0503020204020204" pitchFamily="34" charset="-122"/>
              </a:rPr>
              <a:t>IP</a:t>
            </a:r>
            <a:r>
              <a:rPr lang="zh-CN" altLang="en-US" sz="2800" dirty="0">
                <a:latin typeface="Arial" panose="020B0604020202020204" pitchFamily="34" charset="0"/>
                <a:ea typeface="微软雅黑" panose="020B0503020204020204" pitchFamily="34" charset="-122"/>
              </a:rPr>
              <a:t>分组到达路由器时，它的</a:t>
            </a:r>
            <a:r>
              <a:rPr lang="zh-CN" altLang="en-US" sz="2800" dirty="0">
                <a:solidFill>
                  <a:srgbClr val="1E0AB6"/>
                </a:solidFill>
                <a:latin typeface="Arial" panose="020B0604020202020204" pitchFamily="34" charset="0"/>
                <a:ea typeface="微软雅黑" panose="020B0503020204020204" pitchFamily="34" charset="-122"/>
              </a:rPr>
              <a:t>目的</a:t>
            </a:r>
            <a:r>
              <a:rPr lang="en-US" altLang="zh-CN" sz="2800" dirty="0">
                <a:solidFill>
                  <a:srgbClr val="1E0AB6"/>
                </a:solidFill>
                <a:latin typeface="Arial" panose="020B0604020202020204" pitchFamily="34" charset="0"/>
                <a:ea typeface="微软雅黑" panose="020B0503020204020204" pitchFamily="34" charset="-122"/>
              </a:rPr>
              <a:t>IP</a:t>
            </a:r>
            <a:r>
              <a:rPr lang="zh-CN" altLang="en-US" sz="2800" dirty="0">
                <a:solidFill>
                  <a:srgbClr val="1E0AB6"/>
                </a:solidFill>
                <a:latin typeface="Arial" panose="020B0604020202020204" pitchFamily="34" charset="0"/>
                <a:ea typeface="微软雅黑" panose="020B0503020204020204" pitchFamily="34" charset="-122"/>
              </a:rPr>
              <a:t>地址与路由器的子网掩码进行</a:t>
            </a:r>
            <a:r>
              <a:rPr lang="zh-CN" altLang="en-US" sz="2800" dirty="0">
                <a:solidFill>
                  <a:srgbClr val="FF0000"/>
                </a:solidFill>
                <a:latin typeface="Arial" panose="020B0604020202020204" pitchFamily="34" charset="0"/>
                <a:ea typeface="微软雅黑" panose="020B0503020204020204" pitchFamily="34" charset="-122"/>
              </a:rPr>
              <a:t>与</a:t>
            </a:r>
            <a:r>
              <a:rPr lang="zh-CN" altLang="en-US" sz="2800" dirty="0">
                <a:solidFill>
                  <a:srgbClr val="1E0AB6"/>
                </a:solidFill>
                <a:latin typeface="Arial" panose="020B0604020202020204" pitchFamily="34" charset="0"/>
                <a:ea typeface="微软雅黑" panose="020B0503020204020204" pitchFamily="34" charset="-122"/>
              </a:rPr>
              <a:t>操作</a:t>
            </a:r>
            <a:r>
              <a:rPr lang="zh-CN" altLang="en-US" sz="2800" dirty="0">
                <a:latin typeface="Arial" panose="020B0604020202020204" pitchFamily="34" charset="0"/>
                <a:ea typeface="微软雅黑" panose="020B0503020204020204" pitchFamily="34" charset="-122"/>
              </a:rPr>
              <a:t>，即可得到该发往哪个子网的路由器，再由子网的路由器确定发给该子网的哪个主机。</a:t>
            </a:r>
            <a:endParaRPr lang="zh-CN" altLang="en-US" sz="2800" dirty="0">
              <a:latin typeface="Arial" panose="020B0604020202020204" pitchFamily="34" charset="0"/>
              <a:ea typeface="微软雅黑" panose="020B0503020204020204" pitchFamily="34" charset="-122"/>
            </a:endParaRPr>
          </a:p>
        </p:txBody>
      </p:sp>
      <p:sp>
        <p:nvSpPr>
          <p:cNvPr id="169991" name="Text Box 7"/>
          <p:cNvSpPr txBox="1"/>
          <p:nvPr/>
        </p:nvSpPr>
        <p:spPr>
          <a:xfrm>
            <a:off x="144463" y="1381125"/>
            <a:ext cx="8785225" cy="11271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lnSpc>
                <a:spcPct val="120000"/>
              </a:lnSpc>
              <a:spcBef>
                <a:spcPct val="50000"/>
              </a:spcBef>
              <a:buClrTx/>
              <a:buSzTx/>
              <a:buFontTx/>
              <a:buNone/>
            </a:pPr>
            <a:r>
              <a:rPr lang="zh-CN" altLang="en-US" sz="2800" dirty="0">
                <a:latin typeface="Arial" panose="020B0604020202020204" pitchFamily="34" charset="0"/>
                <a:ea typeface="微软雅黑" panose="020B0503020204020204" pitchFamily="34" charset="-122"/>
              </a:rPr>
              <a:t>        当主路由器从网络中收到分组的时候，</a:t>
            </a:r>
            <a:r>
              <a:rPr lang="zh-CN" altLang="en-US" sz="2800" dirty="0">
                <a:solidFill>
                  <a:srgbClr val="1E0AB6"/>
                </a:solidFill>
                <a:latin typeface="Arial" panose="020B0604020202020204" pitchFamily="34" charset="0"/>
                <a:ea typeface="微软雅黑" panose="020B0503020204020204" pitchFamily="34" charset="-122"/>
              </a:rPr>
              <a:t>它是如何知道应该发往哪个子网的，才能找到目标主机呢</a:t>
            </a:r>
            <a:r>
              <a:rPr lang="zh-CN" altLang="en-US" sz="2800" dirty="0">
                <a:latin typeface="Arial" panose="020B0604020202020204" pitchFamily="34" charset="0"/>
                <a:ea typeface="微软雅黑" panose="020B0503020204020204" pitchFamily="34" charset="-122"/>
              </a:rPr>
              <a:t>？</a:t>
            </a:r>
            <a:endParaRPr lang="zh-CN" altLang="en-US" sz="2800" dirty="0">
              <a:latin typeface="Arial" panose="020B0604020202020204" pitchFamily="34" charset="0"/>
              <a:ea typeface="微软雅黑" panose="020B0503020204020204" pitchFamily="34" charset="-122"/>
            </a:endParaRPr>
          </a:p>
        </p:txBody>
      </p:sp>
      <p:sp>
        <p:nvSpPr>
          <p:cNvPr id="134149" name="灯片编号占位符 1"/>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2000" dirty="0">
                <a:solidFill>
                  <a:srgbClr val="898989"/>
                </a:solidFill>
                <a:latin typeface="Arial" panose="020B0604020202020204" pitchFamily="34" charset="0"/>
              </a:rPr>
            </a:fld>
            <a:endParaRPr lang="zh-CN" altLang="en-US" sz="2000" dirty="0">
              <a:solidFill>
                <a:srgbClr val="898989"/>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9991"/>
                                        </p:tgtEl>
                                        <p:attrNameLst>
                                          <p:attrName>style.visibility</p:attrName>
                                        </p:attrNameLst>
                                      </p:cBhvr>
                                      <p:to>
                                        <p:strVal val="visible"/>
                                      </p:to>
                                    </p:set>
                                    <p:anim calcmode="lin" valueType="num">
                                      <p:cBhvr additive="base">
                                        <p:cTn id="7" dur="500" fill="hold"/>
                                        <p:tgtEl>
                                          <p:spTgt spid="169991"/>
                                        </p:tgtEl>
                                        <p:attrNameLst>
                                          <p:attrName>ppt_x</p:attrName>
                                        </p:attrNameLst>
                                      </p:cBhvr>
                                      <p:tavLst>
                                        <p:tav tm="0">
                                          <p:val>
                                            <p:strVal val="0-#ppt_w/2"/>
                                          </p:val>
                                        </p:tav>
                                        <p:tav tm="100000">
                                          <p:val>
                                            <p:strVal val="#ppt_x"/>
                                          </p:val>
                                        </p:tav>
                                      </p:tavLst>
                                    </p:anim>
                                    <p:anim calcmode="lin" valueType="num">
                                      <p:cBhvr additive="base">
                                        <p:cTn id="8" dur="500" fill="hold"/>
                                        <p:tgtEl>
                                          <p:spTgt spid="16999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69990"/>
                                        </p:tgtEl>
                                        <p:attrNameLst>
                                          <p:attrName>style.visibility</p:attrName>
                                        </p:attrNameLst>
                                      </p:cBhvr>
                                      <p:to>
                                        <p:strVal val="visible"/>
                                      </p:to>
                                    </p:set>
                                    <p:anim calcmode="lin" valueType="num">
                                      <p:cBhvr additive="base">
                                        <p:cTn id="13" dur="500" fill="hold"/>
                                        <p:tgtEl>
                                          <p:spTgt spid="169990"/>
                                        </p:tgtEl>
                                        <p:attrNameLst>
                                          <p:attrName>ppt_x</p:attrName>
                                        </p:attrNameLst>
                                      </p:cBhvr>
                                      <p:tavLst>
                                        <p:tav tm="0">
                                          <p:val>
                                            <p:strVal val="0-#ppt_w/2"/>
                                          </p:val>
                                        </p:tav>
                                        <p:tav tm="100000">
                                          <p:val>
                                            <p:strVal val="#ppt_x"/>
                                          </p:val>
                                        </p:tav>
                                      </p:tavLst>
                                    </p:anim>
                                    <p:anim calcmode="lin" valueType="num">
                                      <p:cBhvr additive="base">
                                        <p:cTn id="14" dur="500" fill="hold"/>
                                        <p:tgtEl>
                                          <p:spTgt spid="1699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90" grpId="0"/>
      <p:bldP spid="169991"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9986" name="Rectangle 2"/>
          <p:cNvSpPr>
            <a:spLocks noGrp="1" noChangeArrowheads="1"/>
          </p:cNvSpPr>
          <p:nvPr>
            <p:ph type="title"/>
          </p:nvPr>
        </p:nvSpPr>
        <p:spPr>
          <a:xfrm>
            <a:off x="684213" y="0"/>
            <a:ext cx="7772400" cy="765175"/>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1" lang="en-US" altLang="zh-CN" sz="4000" b="1" i="0" u="none" strike="noStrike" kern="1200" cap="all" spc="50" normalizeH="0" baseline="0" noProof="0">
                <a:ln w="15875">
                  <a:noFill/>
                </a:ln>
                <a:solidFill>
                  <a:schemeClr val="bg1"/>
                </a:solidFill>
                <a:effectLst/>
                <a:uLnTx/>
                <a:uFillTx/>
                <a:latin typeface="Arial" panose="020B0604020202020204" pitchFamily="34" charset="0"/>
                <a:ea typeface="+mj-ea"/>
                <a:cs typeface="Arial" panose="020B0604020202020204" pitchFamily="34" charset="0"/>
              </a:rPr>
              <a:t>Subnet division</a:t>
            </a:r>
            <a:endParaRPr kumimoji="1" lang="zh-CN" altLang="en-US" sz="4000" b="1" i="0" u="none" strike="noStrike" kern="1200" cap="all" spc="50" normalizeH="0" baseline="0" noProof="0">
              <a:ln w="15875">
                <a:noFill/>
              </a:ln>
              <a:solidFill>
                <a:schemeClr val="bg1"/>
              </a:solidFill>
              <a:effectLst/>
              <a:uLnTx/>
              <a:uFillTx/>
              <a:latin typeface="Arial" panose="020B0604020202020204" pitchFamily="34" charset="0"/>
              <a:ea typeface="+mj-ea"/>
              <a:cs typeface="Arial" panose="020B0604020202020204" pitchFamily="34" charset="0"/>
            </a:endParaRPr>
          </a:p>
        </p:txBody>
      </p:sp>
      <p:sp>
        <p:nvSpPr>
          <p:cNvPr id="169988" name="Text Box 4"/>
          <p:cNvSpPr txBox="1"/>
          <p:nvPr/>
        </p:nvSpPr>
        <p:spPr>
          <a:xfrm>
            <a:off x="215900" y="1196975"/>
            <a:ext cx="8712200" cy="41544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dirty="0">
                <a:latin typeface="Arial" panose="020B0604020202020204" pitchFamily="34" charset="0"/>
                <a:ea typeface="微软雅黑" panose="020B0503020204020204" pitchFamily="34" charset="-122"/>
              </a:rPr>
              <a:t>例如：  当目标地址为</a:t>
            </a:r>
            <a:r>
              <a:rPr lang="en-US" altLang="zh-CN" sz="2800" dirty="0">
                <a:latin typeface="Arial" panose="020B0604020202020204" pitchFamily="34" charset="0"/>
                <a:ea typeface="微软雅黑" panose="020B0503020204020204" pitchFamily="34" charset="-122"/>
              </a:rPr>
              <a:t>202.120.3.98</a:t>
            </a:r>
            <a:r>
              <a:rPr lang="zh-CN" altLang="en-US" sz="2800" dirty="0">
                <a:latin typeface="Arial" panose="020B0604020202020204" pitchFamily="34" charset="0"/>
                <a:ea typeface="微软雅黑" panose="020B0503020204020204" pitchFamily="34" charset="-122"/>
              </a:rPr>
              <a:t>的</a:t>
            </a:r>
            <a:r>
              <a:rPr lang="en-US" altLang="zh-CN" sz="2800" dirty="0">
                <a:latin typeface="Arial" panose="020B0604020202020204" pitchFamily="34" charset="0"/>
                <a:ea typeface="微软雅黑" panose="020B0503020204020204" pitchFamily="34" charset="-122"/>
              </a:rPr>
              <a:t>IP</a:t>
            </a:r>
            <a:r>
              <a:rPr lang="zh-CN" altLang="en-US" sz="2800" dirty="0">
                <a:latin typeface="Arial" panose="020B0604020202020204" pitchFamily="34" charset="0"/>
                <a:ea typeface="微软雅黑" panose="020B0503020204020204" pitchFamily="34" charset="-122"/>
              </a:rPr>
              <a:t>分组到达路由器时，它与路由器的子网掩码</a:t>
            </a:r>
            <a:r>
              <a:rPr lang="en-US" altLang="zh-CN" sz="2800" dirty="0">
                <a:latin typeface="Arial" panose="020B0604020202020204" pitchFamily="34" charset="0"/>
                <a:ea typeface="微软雅黑" panose="020B0503020204020204" pitchFamily="34" charset="-122"/>
              </a:rPr>
              <a:t>255.255.255.224</a:t>
            </a:r>
            <a:r>
              <a:rPr lang="zh-CN" altLang="en-US" sz="2800" dirty="0">
                <a:latin typeface="Arial" panose="020B0604020202020204" pitchFamily="34" charset="0"/>
                <a:ea typeface="微软雅黑" panose="020B0503020204020204" pitchFamily="34" charset="-122"/>
              </a:rPr>
              <a:t>进行与操作，得到</a:t>
            </a:r>
            <a:endParaRPr lang="en-US" altLang="zh-CN" sz="2800" dirty="0">
              <a:latin typeface="Arial" panose="020B0604020202020204" pitchFamily="34" charset="0"/>
              <a:ea typeface="微软雅黑" panose="020B0503020204020204" pitchFamily="34" charset="-122"/>
            </a:endParaRPr>
          </a:p>
          <a:p>
            <a:pPr marL="0" lvl="0" indent="0" eaLnBrk="1" hangingPunct="1">
              <a:spcBef>
                <a:spcPct val="0"/>
              </a:spcBef>
              <a:buClrTx/>
              <a:buSzTx/>
              <a:buFontTx/>
              <a:buNone/>
            </a:pPr>
            <a:r>
              <a:rPr lang="en-US" altLang="zh-CN" sz="2400" dirty="0">
                <a:solidFill>
                  <a:srgbClr val="FF0000"/>
                </a:solidFill>
                <a:latin typeface="Arial" panose="020B0604020202020204" pitchFamily="34" charset="0"/>
                <a:ea typeface="微软雅黑" panose="020B0503020204020204" pitchFamily="34" charset="-122"/>
              </a:rPr>
              <a:t>202.120.3.98:        11001010  01111000  00000011  01100010</a:t>
            </a:r>
            <a:endParaRPr lang="en-US" altLang="zh-CN" sz="2400" dirty="0">
              <a:solidFill>
                <a:srgbClr val="FF0000"/>
              </a:solidFill>
              <a:latin typeface="Arial" panose="020B0604020202020204" pitchFamily="34" charset="0"/>
              <a:ea typeface="微软雅黑" panose="020B0503020204020204" pitchFamily="34" charset="-122"/>
            </a:endParaRPr>
          </a:p>
          <a:p>
            <a:pPr marL="0" lvl="0" indent="0" eaLnBrk="1" hangingPunct="1">
              <a:spcBef>
                <a:spcPct val="0"/>
              </a:spcBef>
              <a:buClrTx/>
              <a:buSzTx/>
              <a:buFontTx/>
              <a:buNone/>
            </a:pPr>
            <a:r>
              <a:rPr lang="en-US" altLang="zh-CN" sz="2400" dirty="0">
                <a:solidFill>
                  <a:srgbClr val="FF0000"/>
                </a:solidFill>
                <a:latin typeface="Arial" panose="020B0604020202020204" pitchFamily="34" charset="0"/>
                <a:ea typeface="微软雅黑" panose="020B0503020204020204" pitchFamily="34" charset="-122"/>
              </a:rPr>
              <a:t>255.255.255.224:   11111111   11111111   11111111    11100000</a:t>
            </a:r>
            <a:endParaRPr lang="en-US" altLang="zh-CN" sz="2400" dirty="0">
              <a:solidFill>
                <a:srgbClr val="FF0000"/>
              </a:solidFill>
              <a:latin typeface="Arial" panose="020B0604020202020204" pitchFamily="34" charset="0"/>
              <a:ea typeface="微软雅黑" panose="020B0503020204020204" pitchFamily="34" charset="-122"/>
            </a:endParaRPr>
          </a:p>
          <a:p>
            <a:pPr marL="0" lvl="0" indent="0" eaLnBrk="1" hangingPunct="1">
              <a:spcBef>
                <a:spcPct val="0"/>
              </a:spcBef>
              <a:buClrTx/>
              <a:buSzTx/>
              <a:buFontTx/>
              <a:buNone/>
            </a:pPr>
            <a:r>
              <a:rPr lang="zh-CN" altLang="en-US" sz="2400" dirty="0">
                <a:solidFill>
                  <a:srgbClr val="FF0000"/>
                </a:solidFill>
                <a:latin typeface="Arial" panose="020B0604020202020204" pitchFamily="34" charset="0"/>
                <a:ea typeface="微软雅黑" panose="020B0503020204020204" pitchFamily="34" charset="-122"/>
              </a:rPr>
              <a:t>得到地址：             </a:t>
            </a:r>
            <a:r>
              <a:rPr lang="en-US" altLang="zh-CN" sz="2400" dirty="0">
                <a:solidFill>
                  <a:srgbClr val="FF0000"/>
                </a:solidFill>
                <a:latin typeface="Arial" panose="020B0604020202020204" pitchFamily="34" charset="0"/>
                <a:ea typeface="微软雅黑" panose="020B0503020204020204" pitchFamily="34" charset="-122"/>
              </a:rPr>
              <a:t>11001010  01111000  00000011  01100000</a:t>
            </a:r>
            <a:endParaRPr lang="en-US" altLang="zh-CN" sz="2400" dirty="0">
              <a:solidFill>
                <a:srgbClr val="FF0000"/>
              </a:solidFill>
              <a:latin typeface="Arial" panose="020B0604020202020204" pitchFamily="34" charset="0"/>
              <a:ea typeface="微软雅黑" panose="020B0503020204020204" pitchFamily="34" charset="-122"/>
            </a:endParaRPr>
          </a:p>
          <a:p>
            <a:pPr marL="0" lvl="0" indent="0" algn="ctr" eaLnBrk="1" hangingPunct="1">
              <a:spcBef>
                <a:spcPct val="0"/>
              </a:spcBef>
              <a:buClrTx/>
              <a:buSzTx/>
              <a:buFontTx/>
              <a:buNone/>
            </a:pPr>
            <a:r>
              <a:rPr lang="zh-CN" altLang="en-US" sz="2400" dirty="0">
                <a:solidFill>
                  <a:srgbClr val="FF0000"/>
                </a:solidFill>
                <a:latin typeface="Arial" panose="020B0604020202020204" pitchFamily="34" charset="0"/>
                <a:ea typeface="微软雅黑" panose="020B0503020204020204" pitchFamily="34" charset="-122"/>
              </a:rPr>
              <a:t>即是：                  </a:t>
            </a:r>
            <a:r>
              <a:rPr lang="en-US" altLang="zh-CN" sz="2400" dirty="0">
                <a:solidFill>
                  <a:srgbClr val="FF0000"/>
                </a:solidFill>
                <a:latin typeface="Arial" panose="020B0604020202020204" pitchFamily="34" charset="0"/>
                <a:ea typeface="微软雅黑" panose="020B0503020204020204" pitchFamily="34" charset="-122"/>
              </a:rPr>
              <a:t>202            .120           .3               .96</a:t>
            </a:r>
            <a:endParaRPr lang="en-US" altLang="zh-CN" sz="2400" dirty="0">
              <a:solidFill>
                <a:srgbClr val="FF0000"/>
              </a:solidFill>
              <a:latin typeface="Arial" panose="020B0604020202020204" pitchFamily="34" charset="0"/>
              <a:ea typeface="微软雅黑" panose="020B0503020204020204" pitchFamily="34" charset="-122"/>
            </a:endParaRPr>
          </a:p>
          <a:p>
            <a:pPr marL="0" lvl="0" indent="0" eaLnBrk="1" hangingPunct="1">
              <a:spcBef>
                <a:spcPct val="0"/>
              </a:spcBef>
              <a:buClrTx/>
              <a:buSzTx/>
              <a:buFontTx/>
              <a:buNone/>
            </a:pPr>
            <a:r>
              <a:rPr lang="zh-CN" altLang="en-US" sz="2800" dirty="0">
                <a:latin typeface="Arial" panose="020B0604020202020204" pitchFamily="34" charset="0"/>
                <a:ea typeface="微软雅黑" panose="020B0503020204020204" pitchFamily="34" charset="-122"/>
              </a:rPr>
              <a:t>        此时路由器在路由表中查找该地址，确定通过输出线路转发给子网地址为：</a:t>
            </a:r>
            <a:r>
              <a:rPr lang="en-US" altLang="zh-CN" sz="2800" dirty="0">
                <a:latin typeface="Arial" panose="020B0604020202020204" pitchFamily="34" charset="0"/>
                <a:ea typeface="微软雅黑" panose="020B0503020204020204" pitchFamily="34" charset="-122"/>
              </a:rPr>
              <a:t>202.120.3.98</a:t>
            </a:r>
            <a:r>
              <a:rPr lang="zh-CN" altLang="en-US" sz="2800" dirty="0">
                <a:latin typeface="Arial" panose="020B0604020202020204" pitchFamily="34" charset="0"/>
                <a:ea typeface="微软雅黑" panose="020B0503020204020204" pitchFamily="34" charset="-122"/>
              </a:rPr>
              <a:t>的子网，再由该子网的路由器转发给目标机器。</a:t>
            </a:r>
            <a:endParaRPr lang="zh-CN" altLang="en-US" sz="2800" dirty="0">
              <a:latin typeface="Arial" panose="020B0604020202020204" pitchFamily="34" charset="0"/>
              <a:ea typeface="微软雅黑" panose="020B0503020204020204" pitchFamily="34" charset="-122"/>
            </a:endParaRPr>
          </a:p>
        </p:txBody>
      </p:sp>
      <p:sp>
        <p:nvSpPr>
          <p:cNvPr id="135172" name="灯片编号占位符 1"/>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2000" dirty="0">
                <a:solidFill>
                  <a:srgbClr val="898989"/>
                </a:solidFill>
                <a:latin typeface="Arial" panose="020B0604020202020204" pitchFamily="34" charset="0"/>
              </a:rPr>
            </a:fld>
            <a:endParaRPr lang="zh-CN" altLang="en-US" sz="2000" dirty="0">
              <a:solidFill>
                <a:srgbClr val="898989"/>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9988"/>
                                        </p:tgtEl>
                                        <p:attrNameLst>
                                          <p:attrName>style.visibility</p:attrName>
                                        </p:attrNameLst>
                                      </p:cBhvr>
                                      <p:to>
                                        <p:strVal val="visible"/>
                                      </p:to>
                                    </p:set>
                                    <p:animEffect transition="in" filter="blinds(horizontal)">
                                      <p:cBhvr>
                                        <p:cTn id="7" dur="500"/>
                                        <p:tgtEl>
                                          <p:spTgt spid="169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88"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6194" name="灯片编号占位符 4"/>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1400" dirty="0">
                <a:latin typeface="Times New Roman" panose="02020603050405020304" pitchFamily="18" charset="0"/>
                <a:ea typeface="宋体" panose="02010600030101010101" pitchFamily="2" charset="-122"/>
              </a:rPr>
            </a:fld>
            <a:endParaRPr lang="zh-CN" altLang="en-US" sz="1400" dirty="0">
              <a:latin typeface="Times New Roman" panose="02020603050405020304" pitchFamily="18" charset="0"/>
              <a:ea typeface="宋体" panose="02010600030101010101" pitchFamily="2" charset="-122"/>
            </a:endParaRPr>
          </a:p>
        </p:txBody>
      </p:sp>
      <p:sp>
        <p:nvSpPr>
          <p:cNvPr id="308226" name="Rectangle 2"/>
          <p:cNvSpPr>
            <a:spLocks noGrp="1" noChangeArrowheads="1"/>
          </p:cNvSpPr>
          <p:nvPr>
            <p:ph type="title"/>
          </p:nvPr>
        </p:nvSpPr>
        <p:spPr>
          <a:xfrm>
            <a:off x="-36512" y="0"/>
            <a:ext cx="9217024" cy="1196008"/>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000" b="1" i="0" u="none" strike="noStrike" kern="1200" cap="all" spc="50" normalizeH="0" baseline="0" noProof="0">
                <a:ln w="15875">
                  <a:noFill/>
                </a:ln>
                <a:solidFill>
                  <a:schemeClr val="tx2"/>
                </a:solidFill>
                <a:effectLst/>
                <a:uLnTx/>
                <a:uFillTx/>
                <a:latin typeface="+mj-lt"/>
                <a:ea typeface="+mj-ea"/>
                <a:cs typeface="+mj-cs"/>
              </a:rPr>
              <a:t>5.6.3 </a:t>
            </a:r>
            <a:r>
              <a:rPr kumimoji="0" lang="en-US" altLang="zh-CN" sz="4000" b="1" i="0" u="none" strike="noStrike" kern="1200" cap="all" spc="50" normalizeH="0" baseline="0" noProof="0">
                <a:ln w="15875">
                  <a:noFill/>
                </a:ln>
                <a:solidFill>
                  <a:schemeClr val="tx2"/>
                </a:solidFill>
                <a:effectLst/>
                <a:uLnTx/>
                <a:uFillTx/>
                <a:latin typeface="+mj-lt"/>
                <a:ea typeface="+mj-ea"/>
                <a:cs typeface="+mj-cs"/>
              </a:rPr>
              <a:t>Internet Control Protocols</a:t>
            </a:r>
            <a:endParaRPr kumimoji="0" lang="zh-CN" altLang="en-US" sz="4000" b="1" i="0" u="none" strike="noStrike" kern="1200" cap="all" spc="50" normalizeH="0" baseline="0" noProof="0">
              <a:ln w="15875">
                <a:noFill/>
              </a:ln>
              <a:solidFill>
                <a:schemeClr val="tx2"/>
              </a:solidFill>
              <a:effectLst/>
              <a:uLnTx/>
              <a:uFillTx/>
              <a:latin typeface="+mj-lt"/>
              <a:ea typeface="+mj-ea"/>
              <a:cs typeface="+mj-cs"/>
            </a:endParaRPr>
          </a:p>
        </p:txBody>
      </p:sp>
      <p:sp>
        <p:nvSpPr>
          <p:cNvPr id="136196" name="Text Box 3"/>
          <p:cNvSpPr txBox="1"/>
          <p:nvPr/>
        </p:nvSpPr>
        <p:spPr>
          <a:xfrm>
            <a:off x="365125" y="1625600"/>
            <a:ext cx="5045075" cy="39211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a:buClr>
                <a:srgbClr val="5BD17A"/>
              </a:buClr>
              <a:buSzTx/>
              <a:buFont typeface="Wingdings" panose="05000000000000000000" pitchFamily="2" charset="2"/>
              <a:buChar char="q"/>
            </a:pPr>
            <a:r>
              <a:rPr lang="en-US" altLang="zh-CN" dirty="0">
                <a:latin typeface="Comic Sans MS" panose="030F0702030302020204" pitchFamily="66" charset="0"/>
                <a:ea typeface="宋体" panose="02010600030101010101" pitchFamily="2" charset="-122"/>
              </a:rPr>
              <a:t>ICMP(Internet Control Message Protocol)</a:t>
            </a:r>
            <a:endParaRPr lang="en-US" altLang="zh-CN" dirty="0">
              <a:latin typeface="Comic Sans MS" panose="030F0702030302020204" pitchFamily="66" charset="0"/>
              <a:ea typeface="宋体" panose="02010600030101010101" pitchFamily="2" charset="-122"/>
            </a:endParaRPr>
          </a:p>
          <a:p>
            <a:pPr marL="0" lvl="1" indent="0">
              <a:buClr>
                <a:srgbClr val="5BD17A"/>
              </a:buClr>
              <a:buSzTx/>
              <a:buFont typeface="ZapfDingbats" pitchFamily="82" charset="2"/>
              <a:buChar char="m"/>
            </a:pPr>
            <a:r>
              <a:rPr lang="en-US" altLang="zh-CN" b="1" dirty="0">
                <a:solidFill>
                  <a:srgbClr val="903638"/>
                </a:solidFill>
                <a:latin typeface="Comic Sans MS" panose="030F0702030302020204" pitchFamily="66" charset="0"/>
                <a:ea typeface="宋体" panose="02010600030101010101" pitchFamily="2" charset="-122"/>
              </a:rPr>
              <a:t>ICMP</a:t>
            </a:r>
            <a:r>
              <a:rPr lang="zh-CN" altLang="en-US" b="1" dirty="0">
                <a:solidFill>
                  <a:srgbClr val="903638"/>
                </a:solidFill>
                <a:latin typeface="Comic Sans MS" panose="030F0702030302020204" pitchFamily="66" charset="0"/>
                <a:ea typeface="宋体" panose="02010600030101010101" pitchFamily="2" charset="-122"/>
              </a:rPr>
              <a:t>和</a:t>
            </a:r>
            <a:r>
              <a:rPr lang="en-US" altLang="zh-CN" b="1" dirty="0">
                <a:solidFill>
                  <a:srgbClr val="903638"/>
                </a:solidFill>
                <a:latin typeface="Comic Sans MS" panose="030F0702030302020204" pitchFamily="66" charset="0"/>
                <a:ea typeface="宋体" panose="02010600030101010101" pitchFamily="2" charset="-122"/>
              </a:rPr>
              <a:t>IP</a:t>
            </a:r>
            <a:r>
              <a:rPr lang="zh-CN" altLang="en-US" b="1" dirty="0">
                <a:solidFill>
                  <a:srgbClr val="903638"/>
                </a:solidFill>
                <a:latin typeface="Comic Sans MS" panose="030F0702030302020204" pitchFamily="66" charset="0"/>
                <a:ea typeface="宋体" panose="02010600030101010101" pitchFamily="2" charset="-122"/>
              </a:rPr>
              <a:t>的关系</a:t>
            </a:r>
            <a:endParaRPr lang="zh-CN" altLang="en-US" b="1" dirty="0">
              <a:solidFill>
                <a:srgbClr val="903638"/>
              </a:solidFill>
              <a:latin typeface="Comic Sans MS" panose="030F0702030302020204" pitchFamily="66" charset="0"/>
              <a:ea typeface="宋体" panose="02010600030101010101" pitchFamily="2" charset="-122"/>
            </a:endParaRPr>
          </a:p>
          <a:p>
            <a:pPr marL="895350" lvl="2" indent="-447675">
              <a:buClr>
                <a:srgbClr val="903638"/>
              </a:buClr>
              <a:buSzTx/>
              <a:buFont typeface="Wingdings" panose="05000000000000000000" pitchFamily="2" charset="2"/>
              <a:buChar char="l"/>
            </a:pPr>
            <a:r>
              <a:rPr lang="en-US" altLang="zh-CN" sz="2800" b="1" dirty="0">
                <a:solidFill>
                  <a:srgbClr val="903638"/>
                </a:solidFill>
                <a:latin typeface="Comic Sans MS" panose="030F0702030302020204" pitchFamily="66" charset="0"/>
                <a:ea typeface="宋体" panose="02010600030101010101" pitchFamily="2" charset="-122"/>
              </a:rPr>
              <a:t>ICMP</a:t>
            </a:r>
            <a:r>
              <a:rPr lang="zh-CN" altLang="en-US" sz="2800" b="1" dirty="0">
                <a:solidFill>
                  <a:srgbClr val="903638"/>
                </a:solidFill>
                <a:latin typeface="Comic Sans MS" panose="030F0702030302020204" pitchFamily="66" charset="0"/>
                <a:ea typeface="宋体" panose="02010600030101010101" pitchFamily="2" charset="-122"/>
              </a:rPr>
              <a:t>使用</a:t>
            </a:r>
            <a:r>
              <a:rPr lang="en-US" altLang="zh-CN" sz="2800" b="1" dirty="0">
                <a:solidFill>
                  <a:srgbClr val="903638"/>
                </a:solidFill>
                <a:latin typeface="Comic Sans MS" panose="030F0702030302020204" pitchFamily="66" charset="0"/>
                <a:ea typeface="宋体" panose="02010600030101010101" pitchFamily="2" charset="-122"/>
              </a:rPr>
              <a:t>IP</a:t>
            </a:r>
            <a:r>
              <a:rPr lang="zh-CN" altLang="en-US" sz="2800" b="1" dirty="0">
                <a:solidFill>
                  <a:srgbClr val="903638"/>
                </a:solidFill>
                <a:latin typeface="Comic Sans MS" panose="030F0702030302020204" pitchFamily="66" charset="0"/>
                <a:ea typeface="宋体" panose="02010600030101010101" pitchFamily="2" charset="-122"/>
              </a:rPr>
              <a:t>协议传输</a:t>
            </a:r>
            <a:r>
              <a:rPr lang="en-US" altLang="zh-CN" sz="2800" b="1" dirty="0">
                <a:solidFill>
                  <a:srgbClr val="903638"/>
                </a:solidFill>
                <a:latin typeface="Comic Sans MS" panose="030F0702030302020204" pitchFamily="66" charset="0"/>
                <a:ea typeface="宋体" panose="02010600030101010101" pitchFamily="2" charset="-122"/>
              </a:rPr>
              <a:t>ICMP</a:t>
            </a:r>
            <a:r>
              <a:rPr lang="zh-CN" altLang="en-US" sz="2800" b="1" dirty="0">
                <a:solidFill>
                  <a:srgbClr val="903638"/>
                </a:solidFill>
                <a:latin typeface="Comic Sans MS" panose="030F0702030302020204" pitchFamily="66" charset="0"/>
                <a:ea typeface="宋体" panose="02010600030101010101" pitchFamily="2" charset="-122"/>
              </a:rPr>
              <a:t>报文，</a:t>
            </a:r>
            <a:r>
              <a:rPr lang="en-US" altLang="zh-CN" sz="2800" b="1" dirty="0">
                <a:solidFill>
                  <a:srgbClr val="903638"/>
                </a:solidFill>
                <a:latin typeface="Comic Sans MS" panose="030F0702030302020204" pitchFamily="66" charset="0"/>
                <a:ea typeface="宋体" panose="02010600030101010101" pitchFamily="2" charset="-122"/>
              </a:rPr>
              <a:t>ICMP</a:t>
            </a:r>
            <a:r>
              <a:rPr lang="zh-CN" altLang="en-US" sz="2800" b="1" dirty="0">
                <a:solidFill>
                  <a:srgbClr val="903638"/>
                </a:solidFill>
                <a:latin typeface="Comic Sans MS" panose="030F0702030302020204" pitchFamily="66" charset="0"/>
                <a:ea typeface="宋体" panose="02010600030101010101" pitchFamily="2" charset="-122"/>
              </a:rPr>
              <a:t>报文被封装在</a:t>
            </a:r>
            <a:r>
              <a:rPr lang="en-US" altLang="zh-CN" sz="2800" b="1" dirty="0">
                <a:solidFill>
                  <a:srgbClr val="903638"/>
                </a:solidFill>
                <a:latin typeface="Comic Sans MS" panose="030F0702030302020204" pitchFamily="66" charset="0"/>
                <a:ea typeface="宋体" panose="02010600030101010101" pitchFamily="2" charset="-122"/>
              </a:rPr>
              <a:t>IP</a:t>
            </a:r>
            <a:r>
              <a:rPr lang="zh-CN" altLang="en-US" sz="2800" b="1" dirty="0">
                <a:solidFill>
                  <a:srgbClr val="903638"/>
                </a:solidFill>
                <a:latin typeface="Comic Sans MS" panose="030F0702030302020204" pitchFamily="66" charset="0"/>
                <a:ea typeface="宋体" panose="02010600030101010101" pitchFamily="2" charset="-122"/>
              </a:rPr>
              <a:t>数据报中；</a:t>
            </a:r>
            <a:endParaRPr lang="zh-CN" altLang="en-US" sz="2800" b="1" dirty="0">
              <a:solidFill>
                <a:srgbClr val="903638"/>
              </a:solidFill>
              <a:latin typeface="Comic Sans MS" panose="030F0702030302020204" pitchFamily="66" charset="0"/>
              <a:ea typeface="宋体" panose="02010600030101010101" pitchFamily="2" charset="-122"/>
            </a:endParaRPr>
          </a:p>
          <a:p>
            <a:pPr marL="895350" lvl="2" indent="-447675">
              <a:buClr>
                <a:srgbClr val="903638"/>
              </a:buClr>
              <a:buSzTx/>
              <a:buFont typeface="Wingdings" panose="05000000000000000000" pitchFamily="2" charset="2"/>
              <a:buChar char="l"/>
            </a:pPr>
            <a:r>
              <a:rPr lang="en-US" altLang="zh-CN" sz="2800" b="1" dirty="0">
                <a:solidFill>
                  <a:srgbClr val="903638"/>
                </a:solidFill>
                <a:latin typeface="Comic Sans MS" panose="030F0702030302020204" pitchFamily="66" charset="0"/>
                <a:ea typeface="宋体" panose="02010600030101010101" pitchFamily="2" charset="-122"/>
              </a:rPr>
              <a:t>ICMP</a:t>
            </a:r>
            <a:r>
              <a:rPr lang="zh-CN" altLang="en-US" sz="2800" b="1" dirty="0">
                <a:solidFill>
                  <a:srgbClr val="903638"/>
                </a:solidFill>
                <a:latin typeface="Comic Sans MS" panose="030F0702030302020204" pitchFamily="66" charset="0"/>
                <a:ea typeface="宋体" panose="02010600030101010101" pitchFamily="2" charset="-122"/>
              </a:rPr>
              <a:t>协议和</a:t>
            </a:r>
            <a:r>
              <a:rPr lang="en-US" altLang="zh-CN" sz="2800" b="1" dirty="0">
                <a:solidFill>
                  <a:srgbClr val="903638"/>
                </a:solidFill>
                <a:latin typeface="Comic Sans MS" panose="030F0702030302020204" pitchFamily="66" charset="0"/>
                <a:ea typeface="宋体" panose="02010600030101010101" pitchFamily="2" charset="-122"/>
              </a:rPr>
              <a:t>IP</a:t>
            </a:r>
            <a:r>
              <a:rPr lang="zh-CN" altLang="en-US" sz="2800" b="1" dirty="0">
                <a:solidFill>
                  <a:srgbClr val="903638"/>
                </a:solidFill>
                <a:latin typeface="Comic Sans MS" panose="030F0702030302020204" pitchFamily="66" charset="0"/>
                <a:ea typeface="宋体" panose="02010600030101010101" pitchFamily="2" charset="-122"/>
              </a:rPr>
              <a:t>协议同处于一个互联网层</a:t>
            </a:r>
            <a:endParaRPr lang="zh-CN" altLang="en-US" sz="2800" b="1" dirty="0">
              <a:solidFill>
                <a:srgbClr val="903638"/>
              </a:solidFill>
              <a:latin typeface="Comic Sans MS" panose="030F0702030302020204" pitchFamily="66" charset="0"/>
              <a:ea typeface="宋体" panose="02010600030101010101" pitchFamily="2" charset="-122"/>
            </a:endParaRPr>
          </a:p>
        </p:txBody>
      </p:sp>
      <p:graphicFrame>
        <p:nvGraphicFramePr>
          <p:cNvPr id="136197" name="Object 86"/>
          <p:cNvGraphicFramePr>
            <a:graphicFrameLocks noChangeAspect="1"/>
          </p:cNvGraphicFramePr>
          <p:nvPr/>
        </p:nvGraphicFramePr>
        <p:xfrm>
          <a:off x="5676900" y="2105025"/>
          <a:ext cx="3371850" cy="2314575"/>
        </p:xfrm>
        <a:graphic>
          <a:graphicData uri="http://schemas.openxmlformats.org/presentationml/2006/ole">
            <mc:AlternateContent xmlns:mc="http://schemas.openxmlformats.org/markup-compatibility/2006">
              <mc:Choice xmlns:v="urn:schemas-microsoft-com:vml" Requires="v">
                <p:oleObj spid="_x0000_s3089" name="" r:id="rId1" imgW="2971800" imgH="1533525" progId="PBrush">
                  <p:embed/>
                </p:oleObj>
              </mc:Choice>
              <mc:Fallback>
                <p:oleObj name="" r:id="rId1" imgW="2971800" imgH="1533525" progId="PBrush">
                  <p:embed/>
                  <p:pic>
                    <p:nvPicPr>
                      <p:cNvPr id="0" name="图片 3088"/>
                      <p:cNvPicPr/>
                      <p:nvPr/>
                    </p:nvPicPr>
                    <p:blipFill>
                      <a:blip r:embed="rId2"/>
                      <a:stretch>
                        <a:fillRect/>
                      </a:stretch>
                    </p:blipFill>
                    <p:spPr>
                      <a:xfrm>
                        <a:off x="5676900" y="2105025"/>
                        <a:ext cx="3371850" cy="2314575"/>
                      </a:xfrm>
                      <a:prstGeom prst="rect">
                        <a:avLst/>
                      </a:prstGeom>
                      <a:noFill/>
                      <a:ln w="38100">
                        <a:noFill/>
                        <a:miter/>
                      </a:ln>
                    </p:spPr>
                  </p:pic>
                </p:oleObj>
              </mc:Fallback>
            </mc:AlternateContent>
          </a:graphicData>
        </a:graphic>
      </p:graphicFrame>
      <p:graphicFrame>
        <p:nvGraphicFramePr>
          <p:cNvPr id="136198" name="Object 87"/>
          <p:cNvGraphicFramePr>
            <a:graphicFrameLocks noChangeAspect="1"/>
          </p:cNvGraphicFramePr>
          <p:nvPr/>
        </p:nvGraphicFramePr>
        <p:xfrm>
          <a:off x="5162550" y="5095875"/>
          <a:ext cx="3905250" cy="847725"/>
        </p:xfrm>
        <a:graphic>
          <a:graphicData uri="http://schemas.openxmlformats.org/presentationml/2006/ole">
            <mc:AlternateContent xmlns:mc="http://schemas.openxmlformats.org/markup-compatibility/2006">
              <mc:Choice xmlns:v="urn:schemas-microsoft-com:vml" Requires="v">
                <p:oleObj spid="_x0000_s3088" name="" r:id="rId3" imgW="3124200" imgH="581025" progId="PBrush">
                  <p:embed/>
                </p:oleObj>
              </mc:Choice>
              <mc:Fallback>
                <p:oleObj name="" r:id="rId3" imgW="3124200" imgH="581025" progId="PBrush">
                  <p:embed/>
                  <p:pic>
                    <p:nvPicPr>
                      <p:cNvPr id="0" name="图片 3087"/>
                      <p:cNvPicPr/>
                      <p:nvPr/>
                    </p:nvPicPr>
                    <p:blipFill>
                      <a:blip r:embed="rId4"/>
                      <a:stretch>
                        <a:fillRect/>
                      </a:stretch>
                    </p:blipFill>
                    <p:spPr>
                      <a:xfrm>
                        <a:off x="5162550" y="5095875"/>
                        <a:ext cx="3905250" cy="847725"/>
                      </a:xfrm>
                      <a:prstGeom prst="rect">
                        <a:avLst/>
                      </a:prstGeom>
                      <a:noFill/>
                      <a:ln w="38100">
                        <a:noFill/>
                        <a:miter/>
                      </a:ln>
                    </p:spPr>
                  </p:pic>
                </p:oleObj>
              </mc:Fallback>
            </mc:AlternateContent>
          </a:graphicData>
        </a:graphic>
      </p:graphicFrame>
      <p:sp>
        <p:nvSpPr>
          <p:cNvPr id="136199" name="Line 6"/>
          <p:cNvSpPr/>
          <p:nvPr/>
        </p:nvSpPr>
        <p:spPr>
          <a:xfrm>
            <a:off x="6381750" y="4376738"/>
            <a:ext cx="400050" cy="876300"/>
          </a:xfrm>
          <a:prstGeom prst="line">
            <a:avLst/>
          </a:prstGeom>
          <a:ln w="38100" cap="flat" cmpd="sng">
            <a:solidFill>
              <a:schemeClr val="tx1"/>
            </a:solidFill>
            <a:prstDash val="solid"/>
            <a:headEnd type="none" w="med" len="med"/>
            <a:tailEnd type="none" w="med" len="med"/>
          </a:ln>
        </p:spPr>
      </p:sp>
      <p:sp>
        <p:nvSpPr>
          <p:cNvPr id="136200" name="Line 7"/>
          <p:cNvSpPr/>
          <p:nvPr/>
        </p:nvSpPr>
        <p:spPr>
          <a:xfrm>
            <a:off x="8324850" y="4338638"/>
            <a:ext cx="571500" cy="857250"/>
          </a:xfrm>
          <a:prstGeom prst="line">
            <a:avLst/>
          </a:prstGeom>
          <a:ln w="38100" cap="flat" cmpd="sng">
            <a:solidFill>
              <a:schemeClr val="tx1"/>
            </a:solidFill>
            <a:prstDash val="solid"/>
            <a:headEnd type="none" w="med" len="med"/>
            <a:tailEnd type="none" w="med" len="med"/>
          </a:ln>
        </p:spPr>
      </p:sp>
      <p:sp>
        <p:nvSpPr>
          <p:cNvPr id="308232" name="AutoShape 8"/>
          <p:cNvSpPr/>
          <p:nvPr/>
        </p:nvSpPr>
        <p:spPr>
          <a:xfrm>
            <a:off x="6227763" y="981075"/>
            <a:ext cx="2916237" cy="504825"/>
          </a:xfrm>
          <a:prstGeom prst="wedgeRectCallout">
            <a:avLst>
              <a:gd name="adj1" fmla="val -49671"/>
              <a:gd name="adj2" fmla="val 256602"/>
            </a:avLst>
          </a:prstGeom>
          <a:solidFill>
            <a:schemeClr val="accent1"/>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1400" b="1" dirty="0">
                <a:solidFill>
                  <a:schemeClr val="hlink"/>
                </a:solidFill>
                <a:latin typeface="Times New Roman" panose="02020603050405020304" pitchFamily="18" charset="0"/>
                <a:ea typeface="宋体" panose="02010600030101010101" pitchFamily="2" charset="-122"/>
              </a:rPr>
              <a:t>类型：报文的类型（差错和询问）</a:t>
            </a:r>
            <a:endParaRPr lang="zh-CN" altLang="en-US" sz="1400" b="1" dirty="0">
              <a:solidFill>
                <a:schemeClr val="hlink"/>
              </a:solidFill>
              <a:latin typeface="Times New Roman" panose="02020603050405020304" pitchFamily="18" charset="0"/>
              <a:ea typeface="宋体" panose="02010600030101010101" pitchFamily="2" charset="-122"/>
            </a:endParaRPr>
          </a:p>
          <a:p>
            <a:pPr marL="0" lvl="0" indent="0" eaLnBrk="1" hangingPunct="1">
              <a:spcBef>
                <a:spcPct val="0"/>
              </a:spcBef>
              <a:buClrTx/>
              <a:buSzTx/>
              <a:buFontTx/>
              <a:buNone/>
            </a:pPr>
            <a:r>
              <a:rPr lang="zh-CN" altLang="en-US" sz="1400" b="1" dirty="0">
                <a:solidFill>
                  <a:schemeClr val="hlink"/>
                </a:solidFill>
                <a:latin typeface="Times New Roman" panose="02020603050405020304" pitchFamily="18" charset="0"/>
                <a:ea typeface="宋体" panose="02010600030101010101" pitchFamily="2" charset="-122"/>
              </a:rPr>
              <a:t>代码：区分某种类型的不同情况</a:t>
            </a:r>
            <a:endParaRPr lang="zh-CN" altLang="en-US" sz="1400" b="1" dirty="0">
              <a:solidFill>
                <a:schemeClr val="hlink"/>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08232"/>
                                        </p:tgtEl>
                                        <p:attrNameLst>
                                          <p:attrName>style.visibility</p:attrName>
                                        </p:attrNameLst>
                                      </p:cBhvr>
                                      <p:to>
                                        <p:strVal val="visible"/>
                                      </p:to>
                                    </p:set>
                                    <p:animEffect transition="in" filter="slide(fromBottom)">
                                      <p:cBhvr>
                                        <p:cTn id="7" dur="500"/>
                                        <p:tgtEl>
                                          <p:spTgt spid="308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232"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8482" name="Rectangle 2"/>
          <p:cNvSpPr>
            <a:spLocks noGrp="1" noChangeArrowheads="1"/>
          </p:cNvSpPr>
          <p:nvPr>
            <p:ph type="title"/>
          </p:nvPr>
        </p:nvSpPr>
        <p:spPr>
          <a:xfrm>
            <a:off x="684213" y="0"/>
            <a:ext cx="7772400" cy="836612"/>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1" lang="en-US" altLang="zh-CN" sz="4000" b="1" i="0" u="none" strike="noStrike" kern="1200" cap="all" spc="50" normalizeH="0" baseline="0" noProof="0">
                <a:ln w="15875">
                  <a:noFill/>
                </a:ln>
                <a:solidFill>
                  <a:srgbClr val="0070C0"/>
                </a:solidFill>
                <a:effectLst/>
                <a:uLnTx/>
                <a:uFillTx/>
                <a:latin typeface="Arial" panose="020B0604020202020204" pitchFamily="34" charset="0"/>
                <a:ea typeface="+mj-ea"/>
                <a:cs typeface="Arial" panose="020B0604020202020204" pitchFamily="34" charset="0"/>
              </a:rPr>
              <a:t>CIDR</a:t>
            </a:r>
            <a:r>
              <a:rPr kumimoji="1" lang="zh-CN" altLang="en-US" sz="4000" b="1" i="0" u="none" strike="noStrike" kern="1200" cap="all" spc="50" normalizeH="0" baseline="0" noProof="0">
                <a:ln w="15875">
                  <a:noFill/>
                </a:ln>
                <a:solidFill>
                  <a:srgbClr val="0070C0"/>
                </a:solidFill>
                <a:effectLst/>
                <a:uLnTx/>
                <a:uFillTx/>
                <a:latin typeface="Arial" panose="020B0604020202020204" pitchFamily="34" charset="0"/>
                <a:ea typeface="+mj-ea"/>
                <a:cs typeface="Arial" panose="020B0604020202020204" pitchFamily="34" charset="0"/>
              </a:rPr>
              <a:t>无类别域间路由</a:t>
            </a:r>
            <a:endParaRPr kumimoji="1" lang="zh-CN" altLang="en-US" sz="4000" b="1" i="0" u="none" strike="noStrike" kern="1200" cap="all" spc="50" normalizeH="0" baseline="0" noProof="0">
              <a:ln w="15875">
                <a:noFill/>
              </a:ln>
              <a:solidFill>
                <a:srgbClr val="0070C0"/>
              </a:solidFill>
              <a:effectLst/>
              <a:uLnTx/>
              <a:uFillTx/>
              <a:latin typeface="Arial" panose="020B0604020202020204" pitchFamily="34" charset="0"/>
              <a:ea typeface="+mj-ea"/>
              <a:cs typeface="Arial" panose="020B0604020202020204" pitchFamily="34" charset="0"/>
            </a:endParaRPr>
          </a:p>
        </p:txBody>
      </p:sp>
      <p:sp>
        <p:nvSpPr>
          <p:cNvPr id="148484" name="Text Box 4"/>
          <p:cNvSpPr txBox="1"/>
          <p:nvPr/>
        </p:nvSpPr>
        <p:spPr>
          <a:xfrm>
            <a:off x="250825" y="995363"/>
            <a:ext cx="8640763" cy="53371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dirty="0">
                <a:solidFill>
                  <a:srgbClr val="FF0000"/>
                </a:solidFill>
                <a:latin typeface="Arial" panose="020B0604020202020204" pitchFamily="34" charset="0"/>
                <a:ea typeface="微软雅黑" panose="020B0503020204020204" pitchFamily="34" charset="-122"/>
              </a:rPr>
              <a:t>为什么要引入</a:t>
            </a:r>
            <a:r>
              <a:rPr lang="en-US" altLang="zh-CN" sz="2800" dirty="0">
                <a:solidFill>
                  <a:srgbClr val="FF0000"/>
                </a:solidFill>
                <a:latin typeface="Arial" panose="020B0604020202020204" pitchFamily="34" charset="0"/>
                <a:ea typeface="微软雅黑" panose="020B0503020204020204" pitchFamily="34" charset="-122"/>
              </a:rPr>
              <a:t>CIDR</a:t>
            </a:r>
            <a:endParaRPr lang="en-US" altLang="zh-CN" sz="2800" dirty="0">
              <a:solidFill>
                <a:srgbClr val="FF0000"/>
              </a:solidFill>
              <a:latin typeface="Arial" panose="020B0604020202020204" pitchFamily="34" charset="0"/>
              <a:ea typeface="微软雅黑" panose="020B0503020204020204" pitchFamily="34" charset="-122"/>
            </a:endParaRPr>
          </a:p>
          <a:p>
            <a:pPr marL="179705" lvl="1" indent="0" eaLnBrk="1" hangingPunct="1">
              <a:spcBef>
                <a:spcPct val="0"/>
              </a:spcBef>
              <a:buClrTx/>
              <a:buSzTx/>
              <a:buFontTx/>
              <a:buNone/>
            </a:pPr>
            <a:r>
              <a:rPr lang="zh-CN" altLang="en-US" dirty="0">
                <a:latin typeface="Arial" panose="020B0604020202020204" pitchFamily="34" charset="0"/>
                <a:ea typeface="微软雅黑" panose="020B0503020204020204" pitchFamily="34" charset="-122"/>
              </a:rPr>
              <a:t>       一个</a:t>
            </a:r>
            <a:r>
              <a:rPr lang="en-US" altLang="zh-CN" dirty="0">
                <a:latin typeface="Arial" panose="020B0604020202020204" pitchFamily="34" charset="0"/>
                <a:ea typeface="微软雅黑" panose="020B0503020204020204" pitchFamily="34" charset="-122"/>
              </a:rPr>
              <a:t>A</a:t>
            </a:r>
            <a:r>
              <a:rPr lang="zh-CN" altLang="en-US" dirty="0">
                <a:latin typeface="Arial" panose="020B0604020202020204" pitchFamily="34" charset="0"/>
                <a:ea typeface="微软雅黑" panose="020B0503020204020204" pitchFamily="34" charset="-122"/>
              </a:rPr>
              <a:t>或</a:t>
            </a:r>
            <a:r>
              <a:rPr lang="en-US" altLang="zh-CN" dirty="0">
                <a:latin typeface="Arial" panose="020B0604020202020204" pitchFamily="34" charset="0"/>
                <a:ea typeface="微软雅黑" panose="020B0503020204020204" pitchFamily="34" charset="-122"/>
              </a:rPr>
              <a:t>B</a:t>
            </a:r>
            <a:r>
              <a:rPr lang="zh-CN" altLang="en-US" dirty="0">
                <a:latin typeface="Arial" panose="020B0604020202020204" pitchFamily="34" charset="0"/>
                <a:ea typeface="微软雅黑" panose="020B0503020204020204" pitchFamily="34" charset="-122"/>
              </a:rPr>
              <a:t>类地址对大多数机构来说还是太大，</a:t>
            </a:r>
            <a:r>
              <a:rPr lang="en-US" altLang="zh-CN" dirty="0">
                <a:latin typeface="Arial" panose="020B0604020202020204" pitchFamily="34" charset="0"/>
                <a:ea typeface="微软雅黑" panose="020B0503020204020204" pitchFamily="34" charset="-122"/>
              </a:rPr>
              <a:t>C</a:t>
            </a:r>
            <a:r>
              <a:rPr lang="zh-CN" altLang="en-US" dirty="0">
                <a:latin typeface="Arial" panose="020B0604020202020204" pitchFamily="34" charset="0"/>
                <a:ea typeface="微软雅黑" panose="020B0503020204020204" pitchFamily="34" charset="-122"/>
              </a:rPr>
              <a:t>类地址又太小，网络地址本身又非常紧缺</a:t>
            </a:r>
            <a:endParaRPr lang="zh-CN" altLang="en-US" dirty="0">
              <a:latin typeface="Arial" panose="020B0604020202020204" pitchFamily="34" charset="0"/>
              <a:ea typeface="微软雅黑" panose="020B0503020204020204" pitchFamily="34" charset="-122"/>
            </a:endParaRPr>
          </a:p>
          <a:p>
            <a:pPr marL="0" lvl="0" indent="0" eaLnBrk="1" hangingPunct="1">
              <a:spcBef>
                <a:spcPct val="0"/>
              </a:spcBef>
              <a:buClrTx/>
              <a:buSzTx/>
              <a:buFontTx/>
              <a:buNone/>
            </a:pPr>
            <a:r>
              <a:rPr lang="zh-CN" altLang="en-US" sz="2800" dirty="0">
                <a:solidFill>
                  <a:srgbClr val="FF0000"/>
                </a:solidFill>
                <a:latin typeface="Arial" panose="020B0604020202020204" pitchFamily="34" charset="0"/>
                <a:ea typeface="微软雅黑" panose="020B0503020204020204" pitchFamily="34" charset="-122"/>
              </a:rPr>
              <a:t>解决办法：（</a:t>
            </a:r>
            <a:r>
              <a:rPr lang="en-US" altLang="zh-CN" sz="2800" dirty="0">
                <a:solidFill>
                  <a:srgbClr val="FF0000"/>
                </a:solidFill>
                <a:latin typeface="Arial" panose="020B0604020202020204" pitchFamily="34" charset="0"/>
                <a:ea typeface="微软雅黑" panose="020B0503020204020204" pitchFamily="34" charset="-122"/>
              </a:rPr>
              <a:t>RFC1519</a:t>
            </a:r>
            <a:r>
              <a:rPr lang="zh-CN" altLang="en-US" sz="2800" dirty="0">
                <a:solidFill>
                  <a:srgbClr val="FF0000"/>
                </a:solidFill>
                <a:latin typeface="Arial" panose="020B0604020202020204" pitchFamily="34" charset="0"/>
                <a:ea typeface="微软雅黑" panose="020B0503020204020204" pitchFamily="34" charset="-122"/>
              </a:rPr>
              <a:t>）</a:t>
            </a:r>
            <a:endParaRPr lang="zh-CN" altLang="en-US" sz="2800" dirty="0">
              <a:solidFill>
                <a:srgbClr val="FF0000"/>
              </a:solidFill>
              <a:latin typeface="Arial" panose="020B0604020202020204" pitchFamily="34" charset="0"/>
              <a:ea typeface="微软雅黑" panose="020B0503020204020204" pitchFamily="34" charset="-122"/>
            </a:endParaRPr>
          </a:p>
          <a:p>
            <a:pPr marL="179705" lvl="1" indent="0" eaLnBrk="1" hangingPunct="1">
              <a:spcBef>
                <a:spcPct val="0"/>
              </a:spcBef>
              <a:buClrTx/>
              <a:buSzTx/>
              <a:buFontTx/>
              <a:buNone/>
            </a:pPr>
            <a:r>
              <a:rPr lang="en-US" altLang="zh-CN" dirty="0">
                <a:solidFill>
                  <a:srgbClr val="FF0000"/>
                </a:solidFill>
                <a:latin typeface="Arial" panose="020B0604020202020204" pitchFamily="34" charset="0"/>
                <a:ea typeface="微软雅黑" panose="020B0503020204020204" pitchFamily="34" charset="-122"/>
              </a:rPr>
              <a:t>        CIDR</a:t>
            </a:r>
            <a:r>
              <a:rPr lang="zh-CN" altLang="en-US" dirty="0">
                <a:solidFill>
                  <a:srgbClr val="FF0000"/>
                </a:solidFill>
                <a:latin typeface="Arial" panose="020B0604020202020204" pitchFamily="34" charset="0"/>
                <a:ea typeface="微软雅黑" panose="020B0503020204020204" pitchFamily="34" charset="-122"/>
              </a:rPr>
              <a:t>（</a:t>
            </a:r>
            <a:r>
              <a:rPr lang="en-US" altLang="zh-CN" dirty="0">
                <a:solidFill>
                  <a:srgbClr val="FF0000"/>
                </a:solidFill>
                <a:latin typeface="Arial" panose="020B0604020202020204" pitchFamily="34" charset="0"/>
                <a:ea typeface="微软雅黑" panose="020B0503020204020204" pitchFamily="34" charset="-122"/>
              </a:rPr>
              <a:t>Classless InterDomain Routing</a:t>
            </a:r>
            <a:r>
              <a:rPr lang="zh-CN" altLang="en-US" dirty="0">
                <a:solidFill>
                  <a:srgbClr val="FF0000"/>
                </a:solidFill>
                <a:latin typeface="Arial" panose="020B0604020202020204" pitchFamily="34" charset="0"/>
                <a:ea typeface="微软雅黑" panose="020B0503020204020204" pitchFamily="34" charset="-122"/>
              </a:rPr>
              <a:t>，无类别域间路由）</a:t>
            </a:r>
            <a:r>
              <a:rPr lang="zh-CN" altLang="en-US" dirty="0">
                <a:latin typeface="Arial" panose="020B0604020202020204" pitchFamily="34" charset="0"/>
                <a:ea typeface="微软雅黑" panose="020B0503020204020204" pitchFamily="34" charset="-122"/>
              </a:rPr>
              <a:t>：将剩余的</a:t>
            </a:r>
            <a:r>
              <a:rPr lang="en-US" altLang="zh-CN" dirty="0">
                <a:latin typeface="Arial" panose="020B0604020202020204" pitchFamily="34" charset="0"/>
                <a:ea typeface="微软雅黑" panose="020B0503020204020204" pitchFamily="34" charset="-122"/>
              </a:rPr>
              <a:t>IP</a:t>
            </a:r>
            <a:r>
              <a:rPr lang="zh-CN" altLang="en-US" dirty="0">
                <a:latin typeface="Arial" panose="020B0604020202020204" pitchFamily="34" charset="0"/>
                <a:ea typeface="微软雅黑" panose="020B0503020204020204" pitchFamily="34" charset="-122"/>
              </a:rPr>
              <a:t>地址以可变大小块的方式进行分配，而不管它们所属类别。</a:t>
            </a:r>
            <a:endParaRPr lang="zh-CN" altLang="en-US" dirty="0">
              <a:latin typeface="Arial" panose="020B0604020202020204" pitchFamily="34" charset="0"/>
              <a:ea typeface="微软雅黑" panose="020B0503020204020204" pitchFamily="34" charset="-122"/>
            </a:endParaRPr>
          </a:p>
          <a:p>
            <a:pPr marL="179705" lvl="1" indent="0" eaLnBrk="1" hangingPunct="1">
              <a:spcBef>
                <a:spcPct val="0"/>
              </a:spcBef>
              <a:buClrTx/>
              <a:buSzTx/>
              <a:buFontTx/>
              <a:buNone/>
            </a:pPr>
            <a:r>
              <a:rPr lang="en-US" altLang="zh-CN" dirty="0">
                <a:latin typeface="Arial" panose="020B0604020202020204" pitchFamily="34" charset="0"/>
                <a:ea typeface="微软雅黑" panose="020B0503020204020204" pitchFamily="34" charset="-122"/>
              </a:rPr>
              <a:t>        CIDR</a:t>
            </a:r>
            <a:r>
              <a:rPr lang="zh-CN" altLang="zh-CN" dirty="0">
                <a:latin typeface="Arial" panose="020B0604020202020204" pitchFamily="34" charset="0"/>
                <a:ea typeface="微软雅黑" panose="020B0503020204020204" pitchFamily="34" charset="-122"/>
              </a:rPr>
              <a:t>建立于“超级组网”的基础上，“超级组网”是“子网划分”的派生词，可看作子网划分的逆过程。子网划分时，从地址主机部分借位，将其合并进网络部分；而在超级组网中，则是将</a:t>
            </a:r>
            <a:r>
              <a:rPr lang="zh-CN" altLang="zh-CN" dirty="0">
                <a:solidFill>
                  <a:srgbClr val="FF0000"/>
                </a:solidFill>
                <a:latin typeface="Arial" panose="020B0604020202020204" pitchFamily="34" charset="0"/>
                <a:ea typeface="微软雅黑" panose="020B0503020204020204" pitchFamily="34" charset="-122"/>
              </a:rPr>
              <a:t>网络部分的某些位</a:t>
            </a:r>
            <a:r>
              <a:rPr lang="zh-CN" altLang="zh-CN" dirty="0">
                <a:latin typeface="Arial" panose="020B0604020202020204" pitchFamily="34" charset="0"/>
                <a:ea typeface="微软雅黑" panose="020B0503020204020204" pitchFamily="34" charset="-122"/>
              </a:rPr>
              <a:t>合并进主机部分。</a:t>
            </a:r>
            <a:endParaRPr lang="zh-CN" altLang="en-US" dirty="0">
              <a:latin typeface="Arial" panose="020B0604020202020204" pitchFamily="34" charset="0"/>
              <a:ea typeface="微软雅黑" panose="020B0503020204020204" pitchFamily="34" charset="-122"/>
            </a:endParaRPr>
          </a:p>
        </p:txBody>
      </p:sp>
      <p:sp>
        <p:nvSpPr>
          <p:cNvPr id="137220" name="灯片编号占位符 1"/>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2000" dirty="0">
                <a:solidFill>
                  <a:srgbClr val="898989"/>
                </a:solidFill>
                <a:latin typeface="Arial" panose="020B0604020202020204" pitchFamily="34" charset="0"/>
              </a:rPr>
            </a:fld>
            <a:endParaRPr lang="zh-CN" altLang="en-US" sz="2000" dirty="0">
              <a:solidFill>
                <a:srgbClr val="898989"/>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8484">
                                            <p:txEl>
                                              <p:charRg st="0" end="11"/>
                                            </p:txEl>
                                          </p:spTgt>
                                        </p:tgtEl>
                                        <p:attrNameLst>
                                          <p:attrName>style.visibility</p:attrName>
                                        </p:attrNameLst>
                                      </p:cBhvr>
                                      <p:to>
                                        <p:strVal val="visible"/>
                                      </p:to>
                                    </p:set>
                                    <p:anim calcmode="lin" valueType="num">
                                      <p:cBhvr additive="base">
                                        <p:cTn id="7" dur="500" fill="hold"/>
                                        <p:tgtEl>
                                          <p:spTgt spid="148484">
                                            <p:txEl>
                                              <p:charRg st="0" end="1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8484">
                                            <p:txEl>
                                              <p:charRg st="0" end="1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48484">
                                            <p:txEl>
                                              <p:charRg st="11" end="59"/>
                                            </p:txEl>
                                          </p:spTgt>
                                        </p:tgtEl>
                                        <p:attrNameLst>
                                          <p:attrName>style.visibility</p:attrName>
                                        </p:attrNameLst>
                                      </p:cBhvr>
                                      <p:to>
                                        <p:strVal val="visible"/>
                                      </p:to>
                                    </p:set>
                                    <p:anim calcmode="lin" valueType="num">
                                      <p:cBhvr additive="base">
                                        <p:cTn id="13" dur="500" fill="hold"/>
                                        <p:tgtEl>
                                          <p:spTgt spid="148484">
                                            <p:txEl>
                                              <p:charRg st="11" end="59"/>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8484">
                                            <p:txEl>
                                              <p:charRg st="11" end="59"/>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48484">
                                            <p:txEl>
                                              <p:charRg st="59" end="74"/>
                                            </p:txEl>
                                          </p:spTgt>
                                        </p:tgtEl>
                                        <p:attrNameLst>
                                          <p:attrName>style.visibility</p:attrName>
                                        </p:attrNameLst>
                                      </p:cBhvr>
                                      <p:to>
                                        <p:strVal val="visible"/>
                                      </p:to>
                                    </p:set>
                                    <p:anim calcmode="lin" valueType="num">
                                      <p:cBhvr additive="base">
                                        <p:cTn id="19" dur="500" fill="hold"/>
                                        <p:tgtEl>
                                          <p:spTgt spid="148484">
                                            <p:txEl>
                                              <p:charRg st="59" end="7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8484">
                                            <p:txEl>
                                              <p:charRg st="59" end="7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48484">
                                            <p:txEl>
                                              <p:charRg st="74" end="159"/>
                                            </p:txEl>
                                          </p:spTgt>
                                        </p:tgtEl>
                                        <p:attrNameLst>
                                          <p:attrName>style.visibility</p:attrName>
                                        </p:attrNameLst>
                                      </p:cBhvr>
                                      <p:to>
                                        <p:strVal val="visible"/>
                                      </p:to>
                                    </p:set>
                                    <p:anim calcmode="lin" valueType="num">
                                      <p:cBhvr additive="base">
                                        <p:cTn id="25" dur="500" fill="hold"/>
                                        <p:tgtEl>
                                          <p:spTgt spid="148484">
                                            <p:txEl>
                                              <p:charRg st="74" end="159"/>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8484">
                                            <p:txEl>
                                              <p:charRg st="74" end="159"/>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48484">
                                            <p:txEl>
                                              <p:charRg st="159" end="269"/>
                                            </p:txEl>
                                          </p:spTgt>
                                        </p:tgtEl>
                                        <p:attrNameLst>
                                          <p:attrName>style.visibility</p:attrName>
                                        </p:attrNameLst>
                                      </p:cBhvr>
                                      <p:to>
                                        <p:strVal val="visible"/>
                                      </p:to>
                                    </p:set>
                                    <p:anim calcmode="lin" valueType="num">
                                      <p:cBhvr additive="base">
                                        <p:cTn id="31" dur="500" fill="hold"/>
                                        <p:tgtEl>
                                          <p:spTgt spid="148484">
                                            <p:txEl>
                                              <p:charRg st="159" end="269"/>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48484">
                                            <p:txEl>
                                              <p:charRg st="159" end="26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30" name="Rectangle 2"/>
          <p:cNvSpPr>
            <a:spLocks noGrp="1" noChangeArrowheads="1"/>
          </p:cNvSpPr>
          <p:nvPr>
            <p:ph type="title"/>
          </p:nvPr>
        </p:nvSpPr>
        <p:spPr>
          <a:xfrm>
            <a:off x="609600" y="152400"/>
            <a:ext cx="7772400" cy="11430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all" spc="50" normalizeH="0" baseline="0" noProof="0">
                <a:ln w="15875">
                  <a:noFill/>
                </a:ln>
                <a:solidFill>
                  <a:schemeClr val="tx2"/>
                </a:solidFill>
                <a:effectLst/>
                <a:uLnTx/>
                <a:uFillTx/>
                <a:latin typeface="Times New Roman" panose="02020603050405020304" pitchFamily="18" charset="0"/>
                <a:ea typeface="+mj-ea"/>
                <a:cs typeface="+mj-cs"/>
              </a:rPr>
              <a:t>The OSI Reference Model</a:t>
            </a:r>
            <a:endParaRPr kumimoji="0" lang="zh-CN" altLang="en-US" sz="3600" b="1" i="0" u="none" strike="noStrike" kern="1200" cap="all" spc="50" normalizeH="0" baseline="0" noProof="0">
              <a:ln w="15875">
                <a:noFill/>
              </a:ln>
              <a:solidFill>
                <a:schemeClr val="tx2"/>
              </a:solidFill>
              <a:effectLst/>
              <a:uLnTx/>
              <a:uFillTx/>
              <a:latin typeface="Times New Roman" panose="02020603050405020304" pitchFamily="18" charset="0"/>
              <a:ea typeface="+mj-ea"/>
              <a:cs typeface="+mj-cs"/>
            </a:endParaRPr>
          </a:p>
        </p:txBody>
      </p:sp>
      <p:sp>
        <p:nvSpPr>
          <p:cNvPr id="73732" name="Text Box 4"/>
          <p:cNvSpPr txBox="1"/>
          <p:nvPr/>
        </p:nvSpPr>
        <p:spPr>
          <a:xfrm>
            <a:off x="822325" y="1371600"/>
            <a:ext cx="8321675" cy="7080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000" b="1" dirty="0"/>
              <a:t>The physical layer is concerned with transmitting raw bits over a communication channel. </a:t>
            </a:r>
            <a:endParaRPr lang="zh-CN" altLang="en-US" sz="2000" b="1" dirty="0"/>
          </a:p>
        </p:txBody>
      </p:sp>
      <p:sp>
        <p:nvSpPr>
          <p:cNvPr id="73733" name="Text Box 5"/>
          <p:cNvSpPr txBox="1"/>
          <p:nvPr/>
        </p:nvSpPr>
        <p:spPr>
          <a:xfrm>
            <a:off x="457200" y="990600"/>
            <a:ext cx="270510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400" b="1" dirty="0">
                <a:solidFill>
                  <a:schemeClr val="folHlink"/>
                </a:solidFill>
                <a:latin typeface="Times New Roman" panose="02020603050405020304" pitchFamily="18" charset="0"/>
                <a:ea typeface="宋体" panose="02010600030101010101" pitchFamily="2" charset="-122"/>
              </a:rPr>
              <a:t>The Physical Layer</a:t>
            </a:r>
            <a:endParaRPr lang="zh-CN" altLang="en-US" sz="2400" b="1" dirty="0">
              <a:solidFill>
                <a:schemeClr val="folHlink"/>
              </a:solidFill>
              <a:latin typeface="Times New Roman" panose="02020603050405020304" pitchFamily="18" charset="0"/>
              <a:ea typeface="宋体" panose="02010600030101010101" pitchFamily="2" charset="-122"/>
            </a:endParaRPr>
          </a:p>
        </p:txBody>
      </p:sp>
      <p:sp>
        <p:nvSpPr>
          <p:cNvPr id="73734" name="Text Box 6"/>
          <p:cNvSpPr txBox="1"/>
          <p:nvPr/>
        </p:nvSpPr>
        <p:spPr>
          <a:xfrm>
            <a:off x="468313" y="2060575"/>
            <a:ext cx="29527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400" b="1" dirty="0">
                <a:solidFill>
                  <a:schemeClr val="folHlink"/>
                </a:solidFill>
                <a:latin typeface="Times New Roman" panose="02020603050405020304" pitchFamily="18" charset="0"/>
                <a:ea typeface="宋体" panose="02010600030101010101" pitchFamily="2" charset="-122"/>
              </a:rPr>
              <a:t>The Data Link Layer</a:t>
            </a:r>
            <a:endParaRPr lang="zh-CN" altLang="en-US" sz="2400" b="1" dirty="0">
              <a:solidFill>
                <a:schemeClr val="folHlink"/>
              </a:solidFill>
              <a:latin typeface="Times New Roman" panose="02020603050405020304" pitchFamily="18" charset="0"/>
              <a:ea typeface="宋体" panose="02010600030101010101" pitchFamily="2" charset="-122"/>
            </a:endParaRPr>
          </a:p>
        </p:txBody>
      </p:sp>
      <p:sp>
        <p:nvSpPr>
          <p:cNvPr id="73735" name="Text Box 7"/>
          <p:cNvSpPr txBox="1"/>
          <p:nvPr/>
        </p:nvSpPr>
        <p:spPr>
          <a:xfrm>
            <a:off x="838200" y="2505075"/>
            <a:ext cx="7766050" cy="10160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just" eaLnBrk="1" hangingPunct="1">
              <a:spcBef>
                <a:spcPct val="0"/>
              </a:spcBef>
              <a:buClrTx/>
              <a:buSzTx/>
              <a:buFontTx/>
              <a:buNone/>
            </a:pPr>
            <a:r>
              <a:rPr lang="en-US" altLang="zh-CN" sz="2000" b="1" dirty="0"/>
              <a:t>The main task of the data link layer is to transform a raw transmission facility into a line that appears free of undetected transmission errors to the network layer.</a:t>
            </a:r>
            <a:endParaRPr lang="zh-CN" altLang="en-US" sz="2000" b="1" dirty="0"/>
          </a:p>
        </p:txBody>
      </p:sp>
      <p:sp>
        <p:nvSpPr>
          <p:cNvPr id="73736" name="Text Box 8"/>
          <p:cNvSpPr txBox="1"/>
          <p:nvPr/>
        </p:nvSpPr>
        <p:spPr>
          <a:xfrm>
            <a:off x="457200" y="3673475"/>
            <a:ext cx="2759075"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400" b="1" dirty="0">
                <a:solidFill>
                  <a:schemeClr val="folHlink"/>
                </a:solidFill>
                <a:latin typeface="Times New Roman" panose="02020603050405020304" pitchFamily="18" charset="0"/>
                <a:ea typeface="宋体" panose="02010600030101010101" pitchFamily="2" charset="-122"/>
              </a:rPr>
              <a:t>The Network Layer</a:t>
            </a:r>
            <a:endParaRPr lang="zh-CN" altLang="en-US" sz="2400" b="1" dirty="0">
              <a:solidFill>
                <a:schemeClr val="folHlink"/>
              </a:solidFill>
              <a:latin typeface="Times New Roman" panose="02020603050405020304" pitchFamily="18" charset="0"/>
              <a:ea typeface="宋体" panose="02010600030101010101" pitchFamily="2" charset="-122"/>
            </a:endParaRPr>
          </a:p>
        </p:txBody>
      </p:sp>
      <p:sp>
        <p:nvSpPr>
          <p:cNvPr id="73737" name="Text Box 9"/>
          <p:cNvSpPr txBox="1"/>
          <p:nvPr/>
        </p:nvSpPr>
        <p:spPr>
          <a:xfrm>
            <a:off x="838200" y="4140200"/>
            <a:ext cx="6146800"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000" b="1" dirty="0"/>
              <a:t>The network layer controls the operation of the subnet. </a:t>
            </a:r>
            <a:endParaRPr lang="zh-CN" altLang="en-US" sz="2000" b="1" dirty="0"/>
          </a:p>
        </p:txBody>
      </p:sp>
      <p:sp>
        <p:nvSpPr>
          <p:cNvPr id="73738" name="Text Box 10"/>
          <p:cNvSpPr txBox="1"/>
          <p:nvPr/>
        </p:nvSpPr>
        <p:spPr>
          <a:xfrm>
            <a:off x="458788" y="4556125"/>
            <a:ext cx="2960687"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400" b="1" dirty="0">
                <a:solidFill>
                  <a:schemeClr val="folHlink"/>
                </a:solidFill>
                <a:latin typeface="Times New Roman" panose="02020603050405020304" pitchFamily="18" charset="0"/>
                <a:ea typeface="宋体" panose="02010600030101010101" pitchFamily="2" charset="-122"/>
              </a:rPr>
              <a:t>The Transport Layer</a:t>
            </a:r>
            <a:endParaRPr lang="zh-CN" altLang="en-US" sz="2400" b="1" dirty="0">
              <a:solidFill>
                <a:schemeClr val="folHlink"/>
              </a:solidFill>
              <a:latin typeface="Times New Roman" panose="02020603050405020304" pitchFamily="18" charset="0"/>
              <a:ea typeface="宋体" panose="02010600030101010101" pitchFamily="2" charset="-122"/>
            </a:endParaRPr>
          </a:p>
        </p:txBody>
      </p:sp>
      <p:sp>
        <p:nvSpPr>
          <p:cNvPr id="73739" name="Text Box 11"/>
          <p:cNvSpPr txBox="1"/>
          <p:nvPr/>
        </p:nvSpPr>
        <p:spPr>
          <a:xfrm>
            <a:off x="852488" y="5067300"/>
            <a:ext cx="7645400" cy="10160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000" b="1" dirty="0"/>
              <a:t>The basic function of the transport layer is to accept data from above, split it up into smaller units if need be, pass these to the network layer, and ensure that the pieces all arrive correctly at the other end. </a:t>
            </a:r>
            <a:endParaRPr lang="zh-CN" altLang="en-US" sz="20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3730"/>
                                        </p:tgtEl>
                                        <p:attrNameLst>
                                          <p:attrName>style.visibility</p:attrName>
                                        </p:attrNameLst>
                                      </p:cBhvr>
                                      <p:to>
                                        <p:strVal val="visible"/>
                                      </p:to>
                                    </p:set>
                                    <p:anim calcmode="lin" valueType="num">
                                      <p:cBhvr additive="base">
                                        <p:cTn id="7" dur="500" fill="hold"/>
                                        <p:tgtEl>
                                          <p:spTgt spid="73730"/>
                                        </p:tgtEl>
                                        <p:attrNameLst>
                                          <p:attrName>ppt_x</p:attrName>
                                        </p:attrNameLst>
                                      </p:cBhvr>
                                      <p:tavLst>
                                        <p:tav tm="0">
                                          <p:val>
                                            <p:strVal val="0-#ppt_w/2"/>
                                          </p:val>
                                        </p:tav>
                                        <p:tav tm="100000">
                                          <p:val>
                                            <p:strVal val="#ppt_x"/>
                                          </p:val>
                                        </p:tav>
                                      </p:tavLst>
                                    </p:anim>
                                    <p:anim calcmode="lin" valueType="num">
                                      <p:cBhvr additive="base">
                                        <p:cTn id="8" dur="500" fill="hold"/>
                                        <p:tgtEl>
                                          <p:spTgt spid="7373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3733">
                                            <p:txEl>
                                              <p:charRg st="0" end="19"/>
                                            </p:txEl>
                                          </p:spTgt>
                                        </p:tgtEl>
                                        <p:attrNameLst>
                                          <p:attrName>style.visibility</p:attrName>
                                        </p:attrNameLst>
                                      </p:cBhvr>
                                      <p:to>
                                        <p:strVal val="visible"/>
                                      </p:to>
                                    </p:set>
                                    <p:anim calcmode="lin" valueType="num">
                                      <p:cBhvr additive="base">
                                        <p:cTn id="13" dur="500" fill="hold"/>
                                        <p:tgtEl>
                                          <p:spTgt spid="73733">
                                            <p:txEl>
                                              <p:charRg st="0" end="19"/>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3733">
                                            <p:txEl>
                                              <p:charRg st="0" end="19"/>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3732">
                                            <p:txEl>
                                              <p:charRg st="0" end="90"/>
                                            </p:txEl>
                                          </p:spTgt>
                                        </p:tgtEl>
                                        <p:attrNameLst>
                                          <p:attrName>style.visibility</p:attrName>
                                        </p:attrNameLst>
                                      </p:cBhvr>
                                      <p:to>
                                        <p:strVal val="visible"/>
                                      </p:to>
                                    </p:set>
                                    <p:anim calcmode="lin" valueType="num">
                                      <p:cBhvr additive="base">
                                        <p:cTn id="19" dur="500" fill="hold"/>
                                        <p:tgtEl>
                                          <p:spTgt spid="73732">
                                            <p:txEl>
                                              <p:charRg st="0" end="9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3732">
                                            <p:txEl>
                                              <p:charRg st="0" end="90"/>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73734">
                                            <p:txEl>
                                              <p:charRg st="0" end="20"/>
                                            </p:txEl>
                                          </p:spTgt>
                                        </p:tgtEl>
                                        <p:attrNameLst>
                                          <p:attrName>style.visibility</p:attrName>
                                        </p:attrNameLst>
                                      </p:cBhvr>
                                      <p:to>
                                        <p:strVal val="visible"/>
                                      </p:to>
                                    </p:set>
                                    <p:anim calcmode="lin" valueType="num">
                                      <p:cBhvr additive="base">
                                        <p:cTn id="25" dur="500" fill="hold"/>
                                        <p:tgtEl>
                                          <p:spTgt spid="73734">
                                            <p:txEl>
                                              <p:charRg st="0" end="2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3734">
                                            <p:txEl>
                                              <p:charRg st="0" end="20"/>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73735">
                                            <p:txEl>
                                              <p:charRg st="0" end="167"/>
                                            </p:txEl>
                                          </p:spTgt>
                                        </p:tgtEl>
                                        <p:attrNameLst>
                                          <p:attrName>style.visibility</p:attrName>
                                        </p:attrNameLst>
                                      </p:cBhvr>
                                      <p:to>
                                        <p:strVal val="visible"/>
                                      </p:to>
                                    </p:set>
                                    <p:anim calcmode="lin" valueType="num">
                                      <p:cBhvr additive="base">
                                        <p:cTn id="31" dur="500" fill="hold"/>
                                        <p:tgtEl>
                                          <p:spTgt spid="73735">
                                            <p:txEl>
                                              <p:charRg st="0" end="167"/>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73735">
                                            <p:txEl>
                                              <p:charRg st="0" end="167"/>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73736">
                                            <p:txEl>
                                              <p:charRg st="0" end="18"/>
                                            </p:txEl>
                                          </p:spTgt>
                                        </p:tgtEl>
                                        <p:attrNameLst>
                                          <p:attrName>style.visibility</p:attrName>
                                        </p:attrNameLst>
                                      </p:cBhvr>
                                      <p:to>
                                        <p:strVal val="visible"/>
                                      </p:to>
                                    </p:set>
                                    <p:anim calcmode="lin" valueType="num">
                                      <p:cBhvr additive="base">
                                        <p:cTn id="37" dur="500" fill="hold"/>
                                        <p:tgtEl>
                                          <p:spTgt spid="73736">
                                            <p:txEl>
                                              <p:charRg st="0" end="18"/>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73736">
                                            <p:txEl>
                                              <p:charRg st="0" end="18"/>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73737">
                                            <p:txEl>
                                              <p:charRg st="0" end="57"/>
                                            </p:txEl>
                                          </p:spTgt>
                                        </p:tgtEl>
                                        <p:attrNameLst>
                                          <p:attrName>style.visibility</p:attrName>
                                        </p:attrNameLst>
                                      </p:cBhvr>
                                      <p:to>
                                        <p:strVal val="visible"/>
                                      </p:to>
                                    </p:set>
                                    <p:anim calcmode="lin" valueType="num">
                                      <p:cBhvr additive="base">
                                        <p:cTn id="43" dur="500" fill="hold"/>
                                        <p:tgtEl>
                                          <p:spTgt spid="73737">
                                            <p:txEl>
                                              <p:charRg st="0" end="57"/>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73737">
                                            <p:txEl>
                                              <p:charRg st="0" end="57"/>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73738">
                                            <p:txEl>
                                              <p:charRg st="0" end="20"/>
                                            </p:txEl>
                                          </p:spTgt>
                                        </p:tgtEl>
                                        <p:attrNameLst>
                                          <p:attrName>style.visibility</p:attrName>
                                        </p:attrNameLst>
                                      </p:cBhvr>
                                      <p:to>
                                        <p:strVal val="visible"/>
                                      </p:to>
                                    </p:set>
                                    <p:anim calcmode="lin" valueType="num">
                                      <p:cBhvr additive="base">
                                        <p:cTn id="49" dur="500" fill="hold"/>
                                        <p:tgtEl>
                                          <p:spTgt spid="73738">
                                            <p:txEl>
                                              <p:charRg st="0" end="20"/>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73738">
                                            <p:txEl>
                                              <p:charRg st="0" end="20"/>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nodeType="clickEffect">
                                  <p:stCondLst>
                                    <p:cond delay="0"/>
                                  </p:stCondLst>
                                  <p:childTnLst>
                                    <p:set>
                                      <p:cBhvr>
                                        <p:cTn id="54" dur="1" fill="hold">
                                          <p:stCondLst>
                                            <p:cond delay="0"/>
                                          </p:stCondLst>
                                        </p:cTn>
                                        <p:tgtEl>
                                          <p:spTgt spid="73739">
                                            <p:txEl>
                                              <p:charRg st="0" end="215"/>
                                            </p:txEl>
                                          </p:spTgt>
                                        </p:tgtEl>
                                        <p:attrNameLst>
                                          <p:attrName>style.visibility</p:attrName>
                                        </p:attrNameLst>
                                      </p:cBhvr>
                                      <p:to>
                                        <p:strVal val="visible"/>
                                      </p:to>
                                    </p:set>
                                    <p:anim calcmode="lin" valueType="num">
                                      <p:cBhvr additive="base">
                                        <p:cTn id="55" dur="500" fill="hold"/>
                                        <p:tgtEl>
                                          <p:spTgt spid="73739">
                                            <p:txEl>
                                              <p:charRg st="0" end="215"/>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73739">
                                            <p:txEl>
                                              <p:charRg st="0" end="21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8484" name="Text Box 4"/>
          <p:cNvSpPr txBox="1"/>
          <p:nvPr/>
        </p:nvSpPr>
        <p:spPr>
          <a:xfrm>
            <a:off x="461963" y="836613"/>
            <a:ext cx="8218487" cy="62055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r>
              <a:rPr lang="en-US" altLang="zh-CN" sz="2800" dirty="0">
                <a:latin typeface="Arial" panose="020B0604020202020204" pitchFamily="34" charset="0"/>
                <a:ea typeface="微软雅黑" panose="020B0503020204020204" pitchFamily="34" charset="-122"/>
              </a:rPr>
              <a:t>        </a:t>
            </a:r>
            <a:r>
              <a:rPr lang="zh-CN" altLang="zh-CN" sz="2800" dirty="0">
                <a:latin typeface="Arial" panose="020B0604020202020204" pitchFamily="34" charset="0"/>
                <a:ea typeface="微软雅黑" panose="020B0503020204020204" pitchFamily="34" charset="-122"/>
              </a:rPr>
              <a:t>这种无类别超级组网技术通过将一组较小的</a:t>
            </a:r>
            <a:r>
              <a:rPr lang="zh-CN" altLang="zh-CN" sz="2800" dirty="0">
                <a:solidFill>
                  <a:srgbClr val="FF0000"/>
                </a:solidFill>
                <a:latin typeface="Arial" panose="020B0604020202020204" pitchFamily="34" charset="0"/>
                <a:ea typeface="微软雅黑" panose="020B0503020204020204" pitchFamily="34" charset="-122"/>
              </a:rPr>
              <a:t>无类别网络</a:t>
            </a:r>
            <a:r>
              <a:rPr lang="zh-CN" altLang="zh-CN" sz="2800" dirty="0">
                <a:latin typeface="Arial" panose="020B0604020202020204" pitchFamily="34" charset="0"/>
                <a:ea typeface="微软雅黑" panose="020B0503020204020204" pitchFamily="34" charset="-122"/>
              </a:rPr>
              <a:t>汇聚为一个较大的单一路由表项，减少了</a:t>
            </a:r>
            <a:r>
              <a:rPr lang="en-US" altLang="zh-CN" sz="2800" dirty="0">
                <a:latin typeface="Arial" panose="020B0604020202020204" pitchFamily="34" charset="0"/>
                <a:ea typeface="微软雅黑" panose="020B0503020204020204" pitchFamily="34" charset="-122"/>
              </a:rPr>
              <a:t>Internet</a:t>
            </a:r>
            <a:r>
              <a:rPr lang="zh-CN" altLang="zh-CN" sz="2800" dirty="0">
                <a:latin typeface="Arial" panose="020B0604020202020204" pitchFamily="34" charset="0"/>
                <a:ea typeface="微软雅黑" panose="020B0503020204020204" pitchFamily="34" charset="-122"/>
              </a:rPr>
              <a:t>路由域中路由表条目的数量。</a:t>
            </a:r>
            <a:endParaRPr lang="zh-CN" altLang="zh-CN" sz="2800" dirty="0">
              <a:latin typeface="Arial" panose="020B0604020202020204" pitchFamily="34" charset="0"/>
              <a:ea typeface="微软雅黑" panose="020B0503020204020204" pitchFamily="34" charset="-122"/>
            </a:endParaRPr>
          </a:p>
          <a:p>
            <a:pPr marL="0" lvl="0" indent="0" eaLnBrk="1" hangingPunct="1">
              <a:lnSpc>
                <a:spcPct val="120000"/>
              </a:lnSpc>
              <a:spcBef>
                <a:spcPct val="0"/>
              </a:spcBef>
              <a:buClrTx/>
              <a:buSzTx/>
              <a:buFontTx/>
              <a:buNone/>
            </a:pPr>
            <a:r>
              <a:rPr lang="zh-CN" altLang="en-US" sz="2800" dirty="0">
                <a:solidFill>
                  <a:srgbClr val="FF0000"/>
                </a:solidFill>
                <a:latin typeface="Arial" panose="020B0604020202020204" pitchFamily="34" charset="0"/>
                <a:ea typeface="微软雅黑" panose="020B0503020204020204" pitchFamily="34" charset="-122"/>
              </a:rPr>
              <a:t>引入</a:t>
            </a:r>
            <a:r>
              <a:rPr lang="en-US" altLang="zh-CN" sz="2800" dirty="0">
                <a:solidFill>
                  <a:srgbClr val="FF0000"/>
                </a:solidFill>
                <a:latin typeface="Arial" panose="020B0604020202020204" pitchFamily="34" charset="0"/>
                <a:ea typeface="微软雅黑" panose="020B0503020204020204" pitchFamily="34" charset="-122"/>
              </a:rPr>
              <a:t>CIDR</a:t>
            </a:r>
            <a:r>
              <a:rPr lang="zh-CN" altLang="en-US" sz="2800" dirty="0">
                <a:solidFill>
                  <a:srgbClr val="FF0000"/>
                </a:solidFill>
                <a:latin typeface="Arial" panose="020B0604020202020204" pitchFamily="34" charset="0"/>
                <a:ea typeface="微软雅黑" panose="020B0503020204020204" pitchFamily="34" charset="-122"/>
              </a:rPr>
              <a:t>的好处</a:t>
            </a:r>
            <a:endParaRPr lang="zh-CN" altLang="en-US" sz="2800" dirty="0">
              <a:solidFill>
                <a:srgbClr val="FF0000"/>
              </a:solidFill>
              <a:latin typeface="Arial" panose="020B0604020202020204" pitchFamily="34" charset="0"/>
              <a:ea typeface="微软雅黑" panose="020B0503020204020204" pitchFamily="34" charset="-122"/>
            </a:endParaRPr>
          </a:p>
          <a:p>
            <a:pPr marL="457200" lvl="1" indent="0" eaLnBrk="1" hangingPunct="1">
              <a:lnSpc>
                <a:spcPct val="120000"/>
              </a:lnSpc>
              <a:spcBef>
                <a:spcPct val="0"/>
              </a:spcBef>
              <a:buClrTx/>
              <a:buSzTx/>
              <a:buFont typeface="Wingdings" panose="05000000000000000000" pitchFamily="2" charset="2"/>
              <a:buChar char="l"/>
            </a:pPr>
            <a:r>
              <a:rPr lang="zh-CN" altLang="en-US" dirty="0">
                <a:latin typeface="Arial" panose="020B0604020202020204" pitchFamily="34" charset="0"/>
                <a:ea typeface="微软雅黑" panose="020B0503020204020204" pitchFamily="34" charset="-122"/>
              </a:rPr>
              <a:t>提高</a:t>
            </a:r>
            <a:r>
              <a:rPr lang="en-US" altLang="zh-CN" dirty="0">
                <a:latin typeface="Arial" panose="020B0604020202020204" pitchFamily="34" charset="0"/>
                <a:ea typeface="微软雅黑" panose="020B0503020204020204" pitchFamily="34" charset="-122"/>
              </a:rPr>
              <a:t>IP</a:t>
            </a:r>
            <a:r>
              <a:rPr lang="zh-CN" altLang="en-US" dirty="0">
                <a:latin typeface="Arial" panose="020B0604020202020204" pitchFamily="34" charset="0"/>
                <a:ea typeface="微软雅黑" panose="020B0503020204020204" pitchFamily="34" charset="-122"/>
              </a:rPr>
              <a:t>地址的利用率 </a:t>
            </a:r>
            <a:endParaRPr lang="zh-CN" altLang="en-US" dirty="0">
              <a:latin typeface="Arial" panose="020B0604020202020204" pitchFamily="34" charset="0"/>
              <a:ea typeface="微软雅黑" panose="020B0503020204020204" pitchFamily="34" charset="-122"/>
            </a:endParaRPr>
          </a:p>
          <a:p>
            <a:pPr marL="457200" lvl="1" indent="0" eaLnBrk="1" hangingPunct="1">
              <a:lnSpc>
                <a:spcPct val="120000"/>
              </a:lnSpc>
              <a:spcBef>
                <a:spcPct val="0"/>
              </a:spcBef>
              <a:buClrTx/>
              <a:buSzTx/>
              <a:buFont typeface="Wingdings" panose="05000000000000000000" pitchFamily="2" charset="2"/>
              <a:buChar char="l"/>
            </a:pPr>
            <a:r>
              <a:rPr lang="zh-CN" altLang="en-US" dirty="0">
                <a:latin typeface="Arial" panose="020B0604020202020204" pitchFamily="34" charset="0"/>
                <a:ea typeface="微软雅黑" panose="020B0503020204020204" pitchFamily="34" charset="-122"/>
              </a:rPr>
              <a:t>缩短路由表 </a:t>
            </a:r>
            <a:endParaRPr lang="en-US" altLang="zh-CN" dirty="0">
              <a:latin typeface="Arial" panose="020B0604020202020204" pitchFamily="34" charset="0"/>
              <a:ea typeface="微软雅黑" panose="020B0503020204020204" pitchFamily="34" charset="-122"/>
            </a:endParaRPr>
          </a:p>
          <a:p>
            <a:pPr marL="0" lvl="0" indent="0" eaLnBrk="1" hangingPunct="1">
              <a:spcBef>
                <a:spcPct val="50000"/>
              </a:spcBef>
              <a:buClrTx/>
              <a:buSzTx/>
              <a:buNone/>
            </a:pPr>
            <a:r>
              <a:rPr lang="zh-CN" altLang="en-US" sz="2400" b="1" dirty="0">
                <a:solidFill>
                  <a:srgbClr val="FF0000"/>
                </a:solidFill>
                <a:latin typeface="楷体" panose="02010609060101010101" pitchFamily="49" charset="-122"/>
                <a:ea typeface="楷体" panose="02010609060101010101" pitchFamily="49" charset="-122"/>
              </a:rPr>
              <a:t>第五章</a:t>
            </a:r>
            <a:r>
              <a:rPr lang="en-US" altLang="zh-CN" sz="2400" b="1" dirty="0">
                <a:solidFill>
                  <a:srgbClr val="FF0000"/>
                </a:solidFill>
                <a:latin typeface="楷体" panose="02010609060101010101" pitchFamily="49" charset="-122"/>
                <a:ea typeface="楷体" panose="02010609060101010101" pitchFamily="49" charset="-122"/>
              </a:rPr>
              <a:t>30</a:t>
            </a:r>
            <a:r>
              <a:rPr lang="zh-CN" altLang="en-US" sz="2400" b="1" dirty="0">
                <a:solidFill>
                  <a:srgbClr val="FF0000"/>
                </a:solidFill>
                <a:latin typeface="楷体" panose="02010609060101010101" pitchFamily="49" charset="-122"/>
                <a:ea typeface="楷体" panose="02010609060101010101" pitchFamily="49" charset="-122"/>
              </a:rPr>
              <a:t>题</a:t>
            </a:r>
            <a:endParaRPr lang="zh-CN" altLang="en-US" sz="2400" b="1" dirty="0">
              <a:solidFill>
                <a:srgbClr val="FF0000"/>
              </a:solidFill>
              <a:latin typeface="楷体" panose="02010609060101010101" pitchFamily="49" charset="-122"/>
              <a:ea typeface="楷体" panose="02010609060101010101" pitchFamily="49" charset="-122"/>
            </a:endParaRPr>
          </a:p>
          <a:p>
            <a:pPr marL="0" lvl="0" indent="0" eaLnBrk="1" hangingPunct="1">
              <a:spcBef>
                <a:spcPct val="50000"/>
              </a:spcBef>
              <a:buClrTx/>
              <a:buSzTx/>
              <a:buNone/>
            </a:pPr>
            <a:r>
              <a:rPr lang="zh-CN" altLang="en-US" sz="2800" b="1" dirty="0">
                <a:solidFill>
                  <a:srgbClr val="000000"/>
                </a:solidFill>
                <a:latin typeface="楷体" panose="02010609060101010101" pitchFamily="49" charset="-122"/>
                <a:ea typeface="楷体" panose="02010609060101010101" pitchFamily="49" charset="-122"/>
              </a:rPr>
              <a:t>解题思路：对</a:t>
            </a:r>
            <a:r>
              <a:rPr lang="en-US" altLang="zh-CN" sz="2800" b="1" dirty="0">
                <a:solidFill>
                  <a:srgbClr val="000000"/>
                </a:solidFill>
                <a:latin typeface="楷体" panose="02010609060101010101" pitchFamily="49" charset="-122"/>
                <a:ea typeface="楷体" panose="02010609060101010101" pitchFamily="49" charset="-122"/>
              </a:rPr>
              <a:t>IP</a:t>
            </a:r>
            <a:r>
              <a:rPr lang="zh-CN" altLang="en-US" sz="2800" b="1" dirty="0">
                <a:solidFill>
                  <a:srgbClr val="000000"/>
                </a:solidFill>
                <a:latin typeface="楷体" panose="02010609060101010101" pitchFamily="49" charset="-122"/>
                <a:ea typeface="楷体" panose="02010609060101010101" pitchFamily="49" charset="-122"/>
              </a:rPr>
              <a:t>地址和每一个表项的</a:t>
            </a:r>
            <a:r>
              <a:rPr lang="zh-CN" altLang="en-US" sz="2800" b="1" dirty="0">
                <a:solidFill>
                  <a:srgbClr val="1E0AB6"/>
                </a:solidFill>
                <a:latin typeface="楷体" panose="02010609060101010101" pitchFamily="49" charset="-122"/>
                <a:ea typeface="楷体" panose="02010609060101010101" pitchFamily="49" charset="-122"/>
              </a:rPr>
              <a:t>子网掩码</a:t>
            </a:r>
            <a:r>
              <a:rPr lang="zh-CN" altLang="en-US" sz="2800" b="1" dirty="0">
                <a:solidFill>
                  <a:srgbClr val="000000"/>
                </a:solidFill>
                <a:latin typeface="楷体" panose="02010609060101010101" pitchFamily="49" charset="-122"/>
                <a:ea typeface="楷体" panose="02010609060101010101" pitchFamily="49" charset="-122"/>
              </a:rPr>
              <a:t>进行布尔与操作，得到输出地址，来决定下一跳。若有多个符合的表项，则取符合掩码</a:t>
            </a:r>
            <a:r>
              <a:rPr lang="zh-CN" altLang="en-US" sz="2800" b="1" dirty="0">
                <a:solidFill>
                  <a:srgbClr val="1E0AB6"/>
                </a:solidFill>
                <a:latin typeface="楷体" panose="02010609060101010101" pitchFamily="49" charset="-122"/>
                <a:ea typeface="楷体" panose="02010609060101010101" pitchFamily="49" charset="-122"/>
              </a:rPr>
              <a:t>长度最长的那个</a:t>
            </a:r>
            <a:r>
              <a:rPr lang="zh-CN" altLang="en-US" sz="2800" b="1" dirty="0">
                <a:solidFill>
                  <a:srgbClr val="000000"/>
                </a:solidFill>
                <a:latin typeface="楷体" panose="02010609060101010101" pitchFamily="49" charset="-122"/>
                <a:ea typeface="楷体" panose="02010609060101010101" pitchFamily="49" charset="-122"/>
              </a:rPr>
              <a:t>；若所有表项都不符合，则通过默认路由转发。</a:t>
            </a:r>
            <a:endParaRPr lang="zh-CN" altLang="en-US" sz="2800" b="1" dirty="0">
              <a:solidFill>
                <a:srgbClr val="000000"/>
              </a:solidFill>
              <a:latin typeface="楷体" panose="02010609060101010101" pitchFamily="49" charset="-122"/>
              <a:ea typeface="楷体" panose="02010609060101010101" pitchFamily="49" charset="-122"/>
            </a:endParaRPr>
          </a:p>
          <a:p>
            <a:pPr marL="457200" lvl="1" indent="0" eaLnBrk="1" hangingPunct="1">
              <a:lnSpc>
                <a:spcPct val="120000"/>
              </a:lnSpc>
              <a:spcBef>
                <a:spcPct val="0"/>
              </a:spcBef>
              <a:buClrTx/>
              <a:buSzTx/>
              <a:buNone/>
            </a:pPr>
            <a:endParaRPr lang="zh-CN" altLang="en-US" dirty="0">
              <a:latin typeface="Arial" panose="020B0604020202020204" pitchFamily="34" charset="0"/>
              <a:ea typeface="微软雅黑" panose="020B0503020204020204" pitchFamily="34" charset="-122"/>
            </a:endParaRPr>
          </a:p>
        </p:txBody>
      </p:sp>
      <p:sp>
        <p:nvSpPr>
          <p:cNvPr id="138243" name="Text Box 6"/>
          <p:cNvSpPr txBox="1">
            <a:spLocks noChangeArrowheads="1"/>
          </p:cNvSpPr>
          <p:nvPr/>
        </p:nvSpPr>
        <p:spPr bwMode="auto">
          <a:xfrm>
            <a:off x="1908175" y="-3175"/>
            <a:ext cx="6048375" cy="708025"/>
          </a:xfrm>
          <a:prstGeom prst="rect">
            <a:avLst/>
          </a:prstGeom>
          <a:noFill/>
          <a:ln>
            <a:noFill/>
          </a:ln>
          <a:effectLst/>
        </p:spPr>
        <p:txBody>
          <a:bodyPr>
            <a:spAutoFit/>
          </a:bodyPr>
          <a:lstStyle>
            <a:lvl1pPr>
              <a:spcBef>
                <a:spcPct val="20000"/>
              </a:spcBef>
              <a:buClr>
                <a:schemeClr val="tx2"/>
              </a:buClr>
              <a:buSzPct val="90000"/>
              <a:buFont typeface="Cambria" panose="02040503050406030204" pitchFamily="18" charset="0"/>
              <a:buChar char="+"/>
              <a:defRPr sz="3200">
                <a:solidFill>
                  <a:schemeClr val="tx1"/>
                </a:solidFill>
                <a:latin typeface="Franklin Gothic Book" panose="020B0503020102020204" pitchFamily="34" charset="0"/>
              </a:defRPr>
            </a:lvl1pPr>
            <a:lvl2pPr marL="742950" indent="-285750">
              <a:spcBef>
                <a:spcPct val="20000"/>
              </a:spcBef>
              <a:buClr>
                <a:schemeClr val="tx2"/>
              </a:buClr>
              <a:buSzPct val="100000"/>
              <a:buFont typeface="Cambria" panose="02040503050406030204" pitchFamily="18" charset="0"/>
              <a:buChar char="–"/>
              <a:defRPr sz="2800">
                <a:solidFill>
                  <a:schemeClr val="tx1"/>
                </a:solidFill>
                <a:latin typeface="Franklin Gothic Book" panose="020B0503020102020204" pitchFamily="34" charset="0"/>
              </a:defRPr>
            </a:lvl2pPr>
            <a:lvl3pPr marL="1143000" indent="-228600">
              <a:spcBef>
                <a:spcPct val="20000"/>
              </a:spcBef>
              <a:buClr>
                <a:schemeClr val="tx2"/>
              </a:buClr>
              <a:buSzPct val="60000"/>
              <a:buFont typeface="Wingdings 2" panose="05020102010507070707" pitchFamily="18" charset="2"/>
              <a:buChar char="Ï"/>
              <a:defRPr sz="2400">
                <a:solidFill>
                  <a:schemeClr val="tx1"/>
                </a:solidFill>
                <a:latin typeface="Franklin Gothic Book" panose="020B0503020102020204" pitchFamily="34" charset="0"/>
              </a:defRPr>
            </a:lvl3pPr>
            <a:lvl4pPr marL="1600200" indent="-228600">
              <a:spcBef>
                <a:spcPct val="20000"/>
              </a:spcBef>
              <a:buClr>
                <a:schemeClr val="tx2"/>
              </a:buClr>
              <a:buSzPct val="90000"/>
              <a:buFont typeface="Calibri" panose="020F0502020204030204" pitchFamily="34" charset="0"/>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100000"/>
              <a:buFont typeface="Cambria" panose="02040503050406030204" pitchFamily="18" charset="0"/>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100000"/>
              <a:buFont typeface="Cambria" panose="02040503050406030204" pitchFamily="18" charset="0"/>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100000"/>
              <a:buFont typeface="Cambria" panose="02040503050406030204" pitchFamily="18" charset="0"/>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100000"/>
              <a:buFont typeface="Cambria" panose="02040503050406030204" pitchFamily="18" charset="0"/>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100000"/>
              <a:buFont typeface="Cambria" panose="02040503050406030204" pitchFamily="18" charset="0"/>
              <a:buChar char="="/>
              <a:defRPr sz="2000">
                <a:solidFill>
                  <a:schemeClr val="tx1"/>
                </a:solidFill>
                <a:latin typeface="Franklin Gothic Book" panose="020B05030201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 typeface="Cambria" panose="02040503050406030204" pitchFamily="18" charset="0"/>
              <a:buNone/>
              <a:defRPr/>
            </a:pPr>
            <a:r>
              <a:rPr kumimoji="0" lang="en-US" altLang="zh-CN" sz="4000" b="1" i="0" u="none" strike="noStrike" kern="1200" cap="all" spc="50" normalizeH="0" baseline="0" noProof="0" dirty="0" err="1">
                <a:ln w="15875">
                  <a:noFill/>
                </a:ln>
                <a:solidFill>
                  <a:srgbClr val="0070C0"/>
                </a:solidFill>
                <a:effectLst/>
                <a:uLnTx/>
                <a:uFillTx/>
                <a:latin typeface="Arial" panose="020B0604020202020204" pitchFamily="34" charset="0"/>
                <a:ea typeface="+mj-ea"/>
                <a:cs typeface="Arial" panose="020B0604020202020204" pitchFamily="34" charset="0"/>
              </a:rPr>
              <a:t>CIDR</a:t>
            </a:r>
            <a:r>
              <a:rPr kumimoji="0" lang="zh-CN" altLang="en-US" sz="4000" b="1" i="0" u="none" strike="noStrike" kern="1200" cap="all" spc="50" normalizeH="0" baseline="0" noProof="0" dirty="0">
                <a:ln w="15875">
                  <a:noFill/>
                </a:ln>
                <a:solidFill>
                  <a:srgbClr val="0070C0"/>
                </a:solidFill>
                <a:effectLst/>
                <a:uLnTx/>
                <a:uFillTx/>
                <a:latin typeface="Arial" panose="020B0604020202020204" pitchFamily="34" charset="0"/>
                <a:ea typeface="+mj-ea"/>
                <a:cs typeface="Arial" panose="020B0604020202020204" pitchFamily="34" charset="0"/>
              </a:rPr>
              <a:t>（无类别域间路由）</a:t>
            </a:r>
            <a:endParaRPr kumimoji="0" lang="zh-CN" altLang="en-US" sz="4000" b="1" i="0" u="none" strike="noStrike" kern="1200" cap="all" spc="50" normalizeH="0" baseline="0" noProof="0" dirty="0">
              <a:ln w="15875">
                <a:noFill/>
              </a:ln>
              <a:solidFill>
                <a:srgbClr val="0070C0"/>
              </a:solidFill>
              <a:effectLst/>
              <a:uLnTx/>
              <a:uFillTx/>
              <a:latin typeface="Arial" panose="020B0604020202020204" pitchFamily="34" charset="0"/>
              <a:ea typeface="+mj-ea"/>
              <a:cs typeface="Arial" panose="020B0604020202020204" pitchFamily="34" charset="0"/>
            </a:endParaRPr>
          </a:p>
        </p:txBody>
      </p:sp>
      <p:sp>
        <p:nvSpPr>
          <p:cNvPr id="138244" name="灯片编号占位符 1"/>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2000" dirty="0">
                <a:solidFill>
                  <a:srgbClr val="898989"/>
                </a:solidFill>
                <a:latin typeface="Arial" panose="020B0604020202020204" pitchFamily="34" charset="0"/>
              </a:rPr>
            </a:fld>
            <a:endParaRPr lang="zh-CN" altLang="en-US" sz="2000" dirty="0">
              <a:solidFill>
                <a:srgbClr val="898989"/>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8484">
                                            <p:txEl>
                                              <p:charRg st="0" end="72"/>
                                            </p:txEl>
                                          </p:spTgt>
                                        </p:tgtEl>
                                        <p:attrNameLst>
                                          <p:attrName>style.visibility</p:attrName>
                                        </p:attrNameLst>
                                      </p:cBhvr>
                                      <p:to>
                                        <p:strVal val="visible"/>
                                      </p:to>
                                    </p:set>
                                    <p:anim calcmode="lin" valueType="num">
                                      <p:cBhvr additive="base">
                                        <p:cTn id="7" dur="500" fill="hold"/>
                                        <p:tgtEl>
                                          <p:spTgt spid="148484">
                                            <p:txEl>
                                              <p:charRg st="0" end="72"/>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8484">
                                            <p:txEl>
                                              <p:charRg st="0" end="7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48484">
                                            <p:txEl>
                                              <p:charRg st="72" end="82"/>
                                            </p:txEl>
                                          </p:spTgt>
                                        </p:tgtEl>
                                        <p:attrNameLst>
                                          <p:attrName>style.visibility</p:attrName>
                                        </p:attrNameLst>
                                      </p:cBhvr>
                                      <p:to>
                                        <p:strVal val="visible"/>
                                      </p:to>
                                    </p:set>
                                    <p:anim calcmode="lin" valueType="num">
                                      <p:cBhvr additive="base">
                                        <p:cTn id="13" dur="500" fill="hold"/>
                                        <p:tgtEl>
                                          <p:spTgt spid="148484">
                                            <p:txEl>
                                              <p:charRg st="72" end="8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8484">
                                            <p:txEl>
                                              <p:charRg st="72" end="8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48484">
                                            <p:txEl>
                                              <p:charRg st="82" end="94"/>
                                            </p:txEl>
                                          </p:spTgt>
                                        </p:tgtEl>
                                        <p:attrNameLst>
                                          <p:attrName>style.visibility</p:attrName>
                                        </p:attrNameLst>
                                      </p:cBhvr>
                                      <p:to>
                                        <p:strVal val="visible"/>
                                      </p:to>
                                    </p:set>
                                    <p:anim calcmode="lin" valueType="num">
                                      <p:cBhvr additive="base">
                                        <p:cTn id="19" dur="500" fill="hold"/>
                                        <p:tgtEl>
                                          <p:spTgt spid="148484">
                                            <p:txEl>
                                              <p:charRg st="82" end="9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8484">
                                            <p:txEl>
                                              <p:charRg st="82" end="9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48484">
                                            <p:txEl>
                                              <p:charRg st="94" end="101"/>
                                            </p:txEl>
                                          </p:spTgt>
                                        </p:tgtEl>
                                        <p:attrNameLst>
                                          <p:attrName>style.visibility</p:attrName>
                                        </p:attrNameLst>
                                      </p:cBhvr>
                                      <p:to>
                                        <p:strVal val="visible"/>
                                      </p:to>
                                    </p:set>
                                    <p:anim calcmode="lin" valueType="num">
                                      <p:cBhvr additive="base">
                                        <p:cTn id="25" dur="500" fill="hold"/>
                                        <p:tgtEl>
                                          <p:spTgt spid="148484">
                                            <p:txEl>
                                              <p:charRg st="94" end="101"/>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8484">
                                            <p:txEl>
                                              <p:charRg st="94" end="101"/>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48484">
                                            <p:txEl>
                                              <p:charRg st="101" end="108"/>
                                            </p:txEl>
                                          </p:spTgt>
                                        </p:tgtEl>
                                        <p:attrNameLst>
                                          <p:attrName>style.visibility</p:attrName>
                                        </p:attrNameLst>
                                      </p:cBhvr>
                                      <p:to>
                                        <p:strVal val="visible"/>
                                      </p:to>
                                    </p:set>
                                    <p:anim calcmode="lin" valueType="num">
                                      <p:cBhvr additive="base">
                                        <p:cTn id="31" dur="500" fill="hold"/>
                                        <p:tgtEl>
                                          <p:spTgt spid="148484">
                                            <p:txEl>
                                              <p:charRg st="101" end="108"/>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48484">
                                            <p:txEl>
                                              <p:charRg st="101" end="10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48484">
                                            <p:txEl>
                                              <p:charRg st="108" end="196"/>
                                            </p:txEl>
                                          </p:spTgt>
                                        </p:tgtEl>
                                        <p:attrNameLst>
                                          <p:attrName>style.visibility</p:attrName>
                                        </p:attrNameLst>
                                      </p:cBhvr>
                                      <p:to>
                                        <p:strVal val="visible"/>
                                      </p:to>
                                    </p:set>
                                    <p:anim calcmode="lin" valueType="num">
                                      <p:cBhvr additive="base">
                                        <p:cTn id="37" dur="500" fill="hold"/>
                                        <p:tgtEl>
                                          <p:spTgt spid="148484">
                                            <p:txEl>
                                              <p:charRg st="108" end="19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48484">
                                            <p:txEl>
                                              <p:charRg st="108" end="19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0594" name="Rectangle 2"/>
          <p:cNvSpPr>
            <a:spLocks noGrp="1" noChangeArrowheads="1"/>
          </p:cNvSpPr>
          <p:nvPr>
            <p:ph type="title"/>
          </p:nvPr>
        </p:nvSpPr>
        <p:spPr>
          <a:xfrm>
            <a:off x="-359432" y="152400"/>
            <a:ext cx="9862863" cy="53975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1" lang="en-US" altLang="zh-CN" sz="3200" b="1" i="0" u="none" strike="noStrike" kern="1200" cap="all" spc="50" normalizeH="0" baseline="0" noProof="0">
                <a:ln w="15875">
                  <a:noFill/>
                </a:ln>
                <a:solidFill>
                  <a:srgbClr val="0070C0"/>
                </a:solidFill>
                <a:effectLst/>
                <a:uLnTx/>
                <a:uFillTx/>
                <a:latin typeface="Arial" panose="020B0604020202020204" pitchFamily="34" charset="0"/>
                <a:ea typeface="+mj-ea"/>
                <a:cs typeface="Arial" panose="020B0604020202020204" pitchFamily="34" charset="0"/>
              </a:rPr>
              <a:t>NAT—Network Address Translation</a:t>
            </a:r>
            <a:endParaRPr kumimoji="1" lang="zh-CN" altLang="en-US" sz="3200" b="1" i="0" u="none" strike="noStrike" kern="1200" cap="all" spc="50" normalizeH="0" baseline="0" noProof="0">
              <a:ln w="15875">
                <a:noFill/>
              </a:ln>
              <a:solidFill>
                <a:srgbClr val="0070C0"/>
              </a:solidFill>
              <a:effectLst/>
              <a:uLnTx/>
              <a:uFillTx/>
              <a:latin typeface="Arial" panose="020B0604020202020204" pitchFamily="34" charset="0"/>
              <a:ea typeface="+mj-ea"/>
              <a:cs typeface="Arial" panose="020B0604020202020204" pitchFamily="34" charset="0"/>
            </a:endParaRPr>
          </a:p>
        </p:txBody>
      </p:sp>
      <p:sp>
        <p:nvSpPr>
          <p:cNvPr id="110595" name="Text Box 3"/>
          <p:cNvSpPr txBox="1"/>
          <p:nvPr/>
        </p:nvSpPr>
        <p:spPr>
          <a:xfrm>
            <a:off x="250825" y="836613"/>
            <a:ext cx="6350000"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dirty="0">
                <a:solidFill>
                  <a:srgbClr val="FF0000"/>
                </a:solidFill>
                <a:latin typeface="Arial" panose="020B0604020202020204" pitchFamily="34" charset="0"/>
                <a:ea typeface="微软雅黑" panose="020B0503020204020204" pitchFamily="34" charset="-122"/>
              </a:rPr>
              <a:t>Reason: </a:t>
            </a:r>
            <a:r>
              <a:rPr lang="en-US" altLang="zh-CN" dirty="0">
                <a:latin typeface="Arial" panose="020B0604020202020204" pitchFamily="34" charset="0"/>
                <a:ea typeface="微软雅黑" panose="020B0503020204020204" pitchFamily="34" charset="-122"/>
              </a:rPr>
              <a:t>IP addresses are scarce.</a:t>
            </a:r>
            <a:endParaRPr lang="zh-CN" altLang="en-US" dirty="0">
              <a:latin typeface="Arial" panose="020B0604020202020204" pitchFamily="34" charset="0"/>
              <a:ea typeface="微软雅黑" panose="020B0503020204020204" pitchFamily="34" charset="-122"/>
            </a:endParaRPr>
          </a:p>
        </p:txBody>
      </p:sp>
      <p:sp>
        <p:nvSpPr>
          <p:cNvPr id="110597" name="Text Box 5"/>
          <p:cNvSpPr txBox="1"/>
          <p:nvPr/>
        </p:nvSpPr>
        <p:spPr>
          <a:xfrm>
            <a:off x="187325" y="1547813"/>
            <a:ext cx="8891588" cy="2678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just" eaLnBrk="1" hangingPunct="1">
              <a:spcBef>
                <a:spcPct val="0"/>
              </a:spcBef>
              <a:buClrTx/>
              <a:buSzTx/>
              <a:buFontTx/>
              <a:buNone/>
            </a:pPr>
            <a:r>
              <a:rPr lang="en-US" altLang="zh-CN" sz="2800" dirty="0">
                <a:solidFill>
                  <a:srgbClr val="FF0000"/>
                </a:solidFill>
                <a:latin typeface="Arial" panose="020B0604020202020204" pitchFamily="34" charset="0"/>
                <a:ea typeface="微软雅黑" panose="020B0503020204020204" pitchFamily="34" charset="-122"/>
              </a:rPr>
              <a:t>The basic idea: </a:t>
            </a:r>
            <a:r>
              <a:rPr lang="en-US" altLang="zh-CN" sz="2800" dirty="0">
                <a:latin typeface="Arial" panose="020B0604020202020204" pitchFamily="34" charset="0"/>
                <a:ea typeface="微软雅黑" panose="020B0503020204020204" pitchFamily="34" charset="-122"/>
              </a:rPr>
              <a:t>assign each company a single IP address for </a:t>
            </a:r>
            <a:r>
              <a:rPr lang="en-US" altLang="zh-CN" sz="2800" dirty="0">
                <a:solidFill>
                  <a:srgbClr val="1E0AB6"/>
                </a:solidFill>
                <a:latin typeface="Arial" panose="020B0604020202020204" pitchFamily="34" charset="0"/>
                <a:ea typeface="微软雅黑" panose="020B0503020204020204" pitchFamily="34" charset="-122"/>
              </a:rPr>
              <a:t>Internet traffic</a:t>
            </a:r>
            <a:r>
              <a:rPr lang="zh-CN" altLang="en-US" sz="2800" dirty="0">
                <a:latin typeface="Arial" panose="020B0604020202020204" pitchFamily="34" charset="0"/>
                <a:ea typeface="微软雅黑" panose="020B0503020204020204" pitchFamily="34" charset="-122"/>
              </a:rPr>
              <a:t>. </a:t>
            </a:r>
            <a:r>
              <a:rPr lang="en-US" altLang="zh-CN" sz="2800" dirty="0">
                <a:latin typeface="Arial" panose="020B0604020202020204" pitchFamily="34" charset="0"/>
                <a:ea typeface="微软雅黑" panose="020B0503020204020204" pitchFamily="34" charset="-122"/>
              </a:rPr>
              <a:t>Within the company, every computer gets a unique IP address, which is used for routing </a:t>
            </a:r>
            <a:r>
              <a:rPr lang="en-US" altLang="zh-CN" sz="2800" dirty="0">
                <a:solidFill>
                  <a:srgbClr val="1E0AB6"/>
                </a:solidFill>
                <a:latin typeface="Arial" panose="020B0604020202020204" pitchFamily="34" charset="0"/>
                <a:ea typeface="微软雅黑" panose="020B0503020204020204" pitchFamily="34" charset="-122"/>
              </a:rPr>
              <a:t>intramural traffic</a:t>
            </a:r>
            <a:r>
              <a:rPr lang="en-US" altLang="zh-CN" sz="2800" dirty="0">
                <a:latin typeface="Arial" panose="020B0604020202020204" pitchFamily="34" charset="0"/>
                <a:ea typeface="微软雅黑" panose="020B0503020204020204" pitchFamily="34" charset="-122"/>
              </a:rPr>
              <a:t>. However, when a packet exits the company and goes to the ISP, an address translation takes place. </a:t>
            </a:r>
            <a:endParaRPr lang="zh-CN" altLang="en-US" sz="2800" dirty="0">
              <a:latin typeface="Arial" panose="020B0604020202020204" pitchFamily="34" charset="0"/>
              <a:ea typeface="微软雅黑" panose="020B0503020204020204" pitchFamily="34" charset="-122"/>
            </a:endParaRPr>
          </a:p>
        </p:txBody>
      </p:sp>
      <p:sp>
        <p:nvSpPr>
          <p:cNvPr id="110598" name="Text Box 6"/>
          <p:cNvSpPr txBox="1"/>
          <p:nvPr/>
        </p:nvSpPr>
        <p:spPr>
          <a:xfrm>
            <a:off x="187325" y="4352925"/>
            <a:ext cx="8964613" cy="18002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800" dirty="0">
                <a:solidFill>
                  <a:srgbClr val="FF0000"/>
                </a:solidFill>
                <a:latin typeface="Arial" panose="020B0604020202020204" pitchFamily="34" charset="0"/>
                <a:ea typeface="微软雅黑" panose="020B0503020204020204" pitchFamily="34" charset="-122"/>
              </a:rPr>
              <a:t>原理：</a:t>
            </a:r>
            <a:r>
              <a:rPr lang="zh-CN" altLang="en-US" sz="2800" dirty="0">
                <a:latin typeface="Arial" panose="020B0604020202020204" pitchFamily="34" charset="0"/>
                <a:ea typeface="微软雅黑" panose="020B0503020204020204" pitchFamily="34" charset="-122"/>
              </a:rPr>
              <a:t>在内部使用私有地址，在边界上使用</a:t>
            </a:r>
            <a:r>
              <a:rPr lang="en-US" altLang="zh-CN" sz="2800" dirty="0">
                <a:solidFill>
                  <a:srgbClr val="1E0AB6"/>
                </a:solidFill>
                <a:latin typeface="Arial" panose="020B0604020202020204" pitchFamily="34" charset="0"/>
                <a:ea typeface="微软雅黑" panose="020B0503020204020204" pitchFamily="34" charset="-122"/>
              </a:rPr>
              <a:t>NAT</a:t>
            </a:r>
            <a:r>
              <a:rPr lang="zh-CN" altLang="en-US" sz="2800" dirty="0">
                <a:solidFill>
                  <a:srgbClr val="1E0AB6"/>
                </a:solidFill>
                <a:latin typeface="Arial" panose="020B0604020202020204" pitchFamily="34" charset="0"/>
                <a:ea typeface="微软雅黑" panose="020B0503020204020204" pitchFamily="34" charset="-122"/>
              </a:rPr>
              <a:t>盒</a:t>
            </a:r>
            <a:r>
              <a:rPr lang="zh-CN" altLang="en-US" sz="2800" dirty="0">
                <a:latin typeface="Arial" panose="020B0604020202020204" pitchFamily="34" charset="0"/>
                <a:ea typeface="微软雅黑" panose="020B0503020204020204" pitchFamily="34" charset="-122"/>
              </a:rPr>
              <a:t>，让私有地址映射到公共的</a:t>
            </a:r>
            <a:r>
              <a:rPr lang="en-US" altLang="zh-CN" sz="2800" dirty="0">
                <a:latin typeface="Arial" panose="020B0604020202020204" pitchFamily="34" charset="0"/>
                <a:ea typeface="微软雅黑" panose="020B0503020204020204" pitchFamily="34" charset="-122"/>
              </a:rPr>
              <a:t>IP</a:t>
            </a:r>
            <a:r>
              <a:rPr lang="zh-CN" altLang="en-US" sz="2800" dirty="0">
                <a:latin typeface="Arial" panose="020B0604020202020204" pitchFamily="34" charset="0"/>
                <a:ea typeface="微软雅黑" panose="020B0503020204020204" pitchFamily="34" charset="-122"/>
              </a:rPr>
              <a:t>地址上。当服务器端的分组到达时，通过</a:t>
            </a:r>
            <a:r>
              <a:rPr lang="zh-CN" altLang="en-US" sz="2800" dirty="0">
                <a:solidFill>
                  <a:srgbClr val="1E0AB6"/>
                </a:solidFill>
                <a:latin typeface="Arial" panose="020B0604020202020204" pitchFamily="34" charset="0"/>
                <a:ea typeface="微软雅黑" panose="020B0503020204020204" pitchFamily="34" charset="-122"/>
              </a:rPr>
              <a:t>传输层端口号和私有地址</a:t>
            </a:r>
            <a:r>
              <a:rPr lang="zh-CN" altLang="en-US" sz="2800" dirty="0">
                <a:latin typeface="Arial" panose="020B0604020202020204" pitchFamily="34" charset="0"/>
                <a:ea typeface="微软雅黑" panose="020B0503020204020204" pitchFamily="34" charset="-122"/>
              </a:rPr>
              <a:t>的绑定关系，来确定该分组送往哪个私有地址。</a:t>
            </a:r>
            <a:endParaRPr lang="en-US" altLang="zh-CN" sz="2800" dirty="0">
              <a:latin typeface="Arial" panose="020B0604020202020204" pitchFamily="34" charset="0"/>
              <a:ea typeface="微软雅黑" panose="020B0503020204020204" pitchFamily="34" charset="-122"/>
            </a:endParaRPr>
          </a:p>
        </p:txBody>
      </p:sp>
      <p:sp>
        <p:nvSpPr>
          <p:cNvPr id="139270" name="灯片编号占位符 1"/>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2000" dirty="0">
                <a:solidFill>
                  <a:srgbClr val="898989"/>
                </a:solidFill>
                <a:latin typeface="Arial" panose="020B0604020202020204" pitchFamily="34" charset="0"/>
              </a:rPr>
            </a:fld>
            <a:endParaRPr lang="zh-CN" altLang="en-US" sz="2000" dirty="0">
              <a:solidFill>
                <a:srgbClr val="898989"/>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0595"/>
                                        </p:tgtEl>
                                        <p:attrNameLst>
                                          <p:attrName>style.visibility</p:attrName>
                                        </p:attrNameLst>
                                      </p:cBhvr>
                                      <p:to>
                                        <p:strVal val="visible"/>
                                      </p:to>
                                    </p:set>
                                    <p:anim calcmode="lin" valueType="num">
                                      <p:cBhvr additive="base">
                                        <p:cTn id="7" dur="500" fill="hold"/>
                                        <p:tgtEl>
                                          <p:spTgt spid="110595"/>
                                        </p:tgtEl>
                                        <p:attrNameLst>
                                          <p:attrName>ppt_x</p:attrName>
                                        </p:attrNameLst>
                                      </p:cBhvr>
                                      <p:tavLst>
                                        <p:tav tm="0">
                                          <p:val>
                                            <p:strVal val="0-#ppt_w/2"/>
                                          </p:val>
                                        </p:tav>
                                        <p:tav tm="100000">
                                          <p:val>
                                            <p:strVal val="#ppt_x"/>
                                          </p:val>
                                        </p:tav>
                                      </p:tavLst>
                                    </p:anim>
                                    <p:anim calcmode="lin" valueType="num">
                                      <p:cBhvr additive="base">
                                        <p:cTn id="8" dur="500" fill="hold"/>
                                        <p:tgtEl>
                                          <p:spTgt spid="11059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110597"/>
                                        </p:tgtEl>
                                        <p:attrNameLst>
                                          <p:attrName>style.visibility</p:attrName>
                                        </p:attrNameLst>
                                      </p:cBhvr>
                                      <p:to>
                                        <p:strVal val="visible"/>
                                      </p:to>
                                    </p:set>
                                    <p:animEffect transition="in" filter="blinds(horizontal)">
                                      <p:cBhvr>
                                        <p:cTn id="13" dur="500"/>
                                        <p:tgtEl>
                                          <p:spTgt spid="11059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110598"/>
                                        </p:tgtEl>
                                        <p:attrNameLst>
                                          <p:attrName>style.visibility</p:attrName>
                                        </p:attrNameLst>
                                      </p:cBhvr>
                                      <p:to>
                                        <p:strVal val="visible"/>
                                      </p:to>
                                    </p:set>
                                    <p:anim calcmode="lin" valueType="num">
                                      <p:cBhvr additive="base">
                                        <p:cTn id="18" dur="500" fill="hold"/>
                                        <p:tgtEl>
                                          <p:spTgt spid="110598"/>
                                        </p:tgtEl>
                                        <p:attrNameLst>
                                          <p:attrName>ppt_x</p:attrName>
                                        </p:attrNameLst>
                                      </p:cBhvr>
                                      <p:tavLst>
                                        <p:tav tm="0">
                                          <p:val>
                                            <p:strVal val="0-#ppt_w/2"/>
                                          </p:val>
                                        </p:tav>
                                        <p:tav tm="100000">
                                          <p:val>
                                            <p:strVal val="#ppt_x"/>
                                          </p:val>
                                        </p:tav>
                                      </p:tavLst>
                                    </p:anim>
                                    <p:anim calcmode="lin" valueType="num">
                                      <p:cBhvr additive="base">
                                        <p:cTn id="19" dur="500" fill="hold"/>
                                        <p:tgtEl>
                                          <p:spTgt spid="11059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5" grpId="0"/>
      <p:bldP spid="110597" grpId="0"/>
      <p:bldP spid="110598"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7458" name="Rectangle 2"/>
          <p:cNvSpPr>
            <a:spLocks noGrp="1" noChangeArrowheads="1"/>
          </p:cNvSpPr>
          <p:nvPr>
            <p:ph type="title"/>
          </p:nvPr>
        </p:nvSpPr>
        <p:spPr>
          <a:xfrm>
            <a:off x="685800" y="-243408"/>
            <a:ext cx="7772400" cy="11430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1" lang="en-US" altLang="zh-CN" sz="4000" b="1" i="0" u="none" strike="noStrike" kern="1200" cap="all" spc="50" normalizeH="0" baseline="0" noProof="0">
                <a:ln w="15875">
                  <a:noFill/>
                </a:ln>
                <a:solidFill>
                  <a:srgbClr val="0070C0"/>
                </a:solidFill>
                <a:effectLst/>
                <a:uLnTx/>
                <a:uFillTx/>
                <a:latin typeface="Arial" panose="020B0604020202020204" pitchFamily="34" charset="0"/>
                <a:ea typeface="+mj-ea"/>
                <a:cs typeface="Arial" panose="020B0604020202020204" pitchFamily="34" charset="0"/>
              </a:rPr>
              <a:t>NAT</a:t>
            </a:r>
            <a:endParaRPr kumimoji="1" lang="zh-CN" altLang="en-US" sz="4000" b="1" i="0" u="none" strike="noStrike" kern="1200" cap="all" spc="50" normalizeH="0" baseline="0" noProof="0">
              <a:ln w="15875">
                <a:noFill/>
              </a:ln>
              <a:solidFill>
                <a:srgbClr val="0070C0"/>
              </a:solidFill>
              <a:effectLst/>
              <a:uLnTx/>
              <a:uFillTx/>
              <a:latin typeface="Arial" panose="020B0604020202020204" pitchFamily="34" charset="0"/>
              <a:ea typeface="+mj-ea"/>
              <a:cs typeface="Arial" panose="020B0604020202020204" pitchFamily="34" charset="0"/>
            </a:endParaRPr>
          </a:p>
        </p:txBody>
      </p:sp>
      <p:sp>
        <p:nvSpPr>
          <p:cNvPr id="147460" name="Text Box 4"/>
          <p:cNvSpPr txBox="1"/>
          <p:nvPr/>
        </p:nvSpPr>
        <p:spPr>
          <a:xfrm>
            <a:off x="539750" y="923925"/>
            <a:ext cx="63373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dirty="0">
                <a:solidFill>
                  <a:srgbClr val="FF0000"/>
                </a:solidFill>
                <a:latin typeface="Arial" panose="020B0604020202020204" pitchFamily="34" charset="0"/>
                <a:ea typeface="微软雅黑" panose="020B0503020204020204" pitchFamily="34" charset="-122"/>
              </a:rPr>
              <a:t>私有网络的</a:t>
            </a:r>
            <a:r>
              <a:rPr lang="en-US" altLang="zh-CN" dirty="0">
                <a:solidFill>
                  <a:srgbClr val="FF0000"/>
                </a:solidFill>
                <a:latin typeface="Arial" panose="020B0604020202020204" pitchFamily="34" charset="0"/>
                <a:ea typeface="微软雅黑" panose="020B0503020204020204" pitchFamily="34" charset="-122"/>
              </a:rPr>
              <a:t>IP</a:t>
            </a:r>
            <a:r>
              <a:rPr lang="zh-CN" altLang="en-US" dirty="0">
                <a:solidFill>
                  <a:srgbClr val="FF0000"/>
                </a:solidFill>
                <a:latin typeface="Arial" panose="020B0604020202020204" pitchFamily="34" charset="0"/>
                <a:ea typeface="微软雅黑" panose="020B0503020204020204" pitchFamily="34" charset="-122"/>
              </a:rPr>
              <a:t>地址：</a:t>
            </a:r>
            <a:endParaRPr lang="zh-CN" altLang="en-US" dirty="0">
              <a:solidFill>
                <a:srgbClr val="FF0000"/>
              </a:solidFill>
              <a:latin typeface="Arial" panose="020B0604020202020204" pitchFamily="34" charset="0"/>
              <a:ea typeface="微软雅黑" panose="020B0503020204020204" pitchFamily="34" charset="-122"/>
            </a:endParaRPr>
          </a:p>
        </p:txBody>
      </p:sp>
      <p:pic>
        <p:nvPicPr>
          <p:cNvPr id="147461" name="Picture 5"/>
          <p:cNvPicPr>
            <a:picLocks noChangeAspect="1"/>
          </p:cNvPicPr>
          <p:nvPr/>
        </p:nvPicPr>
        <p:blipFill>
          <a:blip r:embed="rId1"/>
          <a:stretch>
            <a:fillRect/>
          </a:stretch>
        </p:blipFill>
        <p:spPr>
          <a:xfrm>
            <a:off x="1476375" y="1628775"/>
            <a:ext cx="5832475" cy="2519363"/>
          </a:xfrm>
          <a:prstGeom prst="rect">
            <a:avLst/>
          </a:prstGeom>
          <a:noFill/>
          <a:ln w="9525">
            <a:noFill/>
          </a:ln>
        </p:spPr>
      </p:pic>
      <p:sp>
        <p:nvSpPr>
          <p:cNvPr id="147462" name="Text Box 6"/>
          <p:cNvSpPr txBox="1"/>
          <p:nvPr/>
        </p:nvSpPr>
        <p:spPr>
          <a:xfrm>
            <a:off x="685800" y="4421188"/>
            <a:ext cx="7920038" cy="18161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just" eaLnBrk="1" hangingPunct="1">
              <a:spcBef>
                <a:spcPct val="50000"/>
              </a:spcBef>
              <a:buClrTx/>
              <a:buSzTx/>
              <a:buFontTx/>
              <a:buNone/>
            </a:pPr>
            <a:r>
              <a:rPr lang="zh-CN" altLang="en-US" sz="2800" dirty="0">
                <a:solidFill>
                  <a:srgbClr val="000000"/>
                </a:solidFill>
                <a:latin typeface="Arial" panose="020B0604020202020204" pitchFamily="34" charset="0"/>
                <a:ea typeface="微软雅黑" panose="020B0503020204020204" pitchFamily="34" charset="-122"/>
              </a:rPr>
              <a:t>        有</a:t>
            </a:r>
            <a:r>
              <a:rPr lang="zh-CN" altLang="en-US" sz="2800" dirty="0">
                <a:solidFill>
                  <a:srgbClr val="FF0000"/>
                </a:solidFill>
                <a:latin typeface="Arial" panose="020B0604020202020204" pitchFamily="34" charset="0"/>
                <a:ea typeface="微软雅黑" panose="020B0503020204020204" pitchFamily="34" charset="-122"/>
              </a:rPr>
              <a:t>三段</a:t>
            </a:r>
            <a:r>
              <a:rPr lang="en-US" altLang="zh-CN" sz="2800" dirty="0">
                <a:solidFill>
                  <a:srgbClr val="FF0000"/>
                </a:solidFill>
                <a:latin typeface="Arial" panose="020B0604020202020204" pitchFamily="34" charset="0"/>
                <a:ea typeface="微软雅黑" panose="020B0503020204020204" pitchFamily="34" charset="-122"/>
              </a:rPr>
              <a:t>IP</a:t>
            </a:r>
            <a:r>
              <a:rPr lang="zh-CN" altLang="en-US" sz="2800" dirty="0">
                <a:solidFill>
                  <a:srgbClr val="FF0000"/>
                </a:solidFill>
                <a:latin typeface="Arial" panose="020B0604020202020204" pitchFamily="34" charset="0"/>
                <a:ea typeface="微软雅黑" panose="020B0503020204020204" pitchFamily="34" charset="-122"/>
              </a:rPr>
              <a:t>地址范围</a:t>
            </a:r>
            <a:r>
              <a:rPr lang="zh-CN" altLang="en-US" sz="2800" dirty="0">
                <a:solidFill>
                  <a:srgbClr val="000000"/>
                </a:solidFill>
                <a:latin typeface="Arial" panose="020B0604020202020204" pitchFamily="34" charset="0"/>
                <a:ea typeface="微软雅黑" panose="020B0503020204020204" pitchFamily="34" charset="-122"/>
              </a:rPr>
              <a:t>已经被声明为</a:t>
            </a:r>
            <a:r>
              <a:rPr lang="zh-CN" altLang="en-US" sz="2800" dirty="0">
                <a:solidFill>
                  <a:srgbClr val="FF0000"/>
                </a:solidFill>
                <a:latin typeface="Arial" panose="020B0604020202020204" pitchFamily="34" charset="0"/>
                <a:ea typeface="微软雅黑" panose="020B0503020204020204" pitchFamily="34" charset="-122"/>
              </a:rPr>
              <a:t>私有地址</a:t>
            </a:r>
            <a:r>
              <a:rPr lang="zh-CN" altLang="en-US" sz="2800" dirty="0">
                <a:solidFill>
                  <a:srgbClr val="000000"/>
                </a:solidFill>
                <a:latin typeface="Arial" panose="020B0604020202020204" pitchFamily="34" charset="0"/>
                <a:ea typeface="微软雅黑" panose="020B0503020204020204" pitchFamily="34" charset="-122"/>
              </a:rPr>
              <a:t>，任何一家公司都可以在他们的内部随意地使用这些地址，唯一的规则是，包含这些地址的分组不应该出现在</a:t>
            </a:r>
            <a:r>
              <a:rPr lang="en-US" altLang="zh-CN" sz="2800" dirty="0">
                <a:solidFill>
                  <a:srgbClr val="FF0000"/>
                </a:solidFill>
                <a:latin typeface="Arial" panose="020B0604020202020204" pitchFamily="34" charset="0"/>
                <a:ea typeface="微软雅黑" panose="020B0503020204020204" pitchFamily="34" charset="-122"/>
              </a:rPr>
              <a:t>Internet</a:t>
            </a:r>
            <a:r>
              <a:rPr lang="zh-CN" altLang="en-US" sz="2800" dirty="0">
                <a:solidFill>
                  <a:srgbClr val="000000"/>
                </a:solidFill>
                <a:latin typeface="Arial" panose="020B0604020202020204" pitchFamily="34" charset="0"/>
                <a:ea typeface="微软雅黑" panose="020B0503020204020204" pitchFamily="34" charset="-122"/>
              </a:rPr>
              <a:t>上。</a:t>
            </a:r>
            <a:endParaRPr lang="zh-CN" altLang="en-US" sz="2800" dirty="0">
              <a:solidFill>
                <a:srgbClr val="000000"/>
              </a:solidFill>
              <a:latin typeface="Arial" panose="020B0604020202020204" pitchFamily="34" charset="0"/>
              <a:ea typeface="微软雅黑" panose="020B0503020204020204" pitchFamily="34" charset="-122"/>
            </a:endParaRPr>
          </a:p>
        </p:txBody>
      </p:sp>
      <p:sp>
        <p:nvSpPr>
          <p:cNvPr id="140294" name="灯片编号占位符 1"/>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2000" dirty="0">
                <a:solidFill>
                  <a:srgbClr val="898989"/>
                </a:solidFill>
                <a:latin typeface="Arial" panose="020B0604020202020204" pitchFamily="34" charset="0"/>
              </a:rPr>
            </a:fld>
            <a:endParaRPr lang="zh-CN" altLang="en-US" sz="2000" dirty="0">
              <a:solidFill>
                <a:srgbClr val="898989"/>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7460"/>
                                        </p:tgtEl>
                                        <p:attrNameLst>
                                          <p:attrName>style.visibility</p:attrName>
                                        </p:attrNameLst>
                                      </p:cBhvr>
                                      <p:to>
                                        <p:strVal val="visible"/>
                                      </p:to>
                                    </p:set>
                                    <p:anim calcmode="lin" valueType="num">
                                      <p:cBhvr additive="base">
                                        <p:cTn id="7" dur="500" fill="hold"/>
                                        <p:tgtEl>
                                          <p:spTgt spid="147460"/>
                                        </p:tgtEl>
                                        <p:attrNameLst>
                                          <p:attrName>ppt_x</p:attrName>
                                        </p:attrNameLst>
                                      </p:cBhvr>
                                      <p:tavLst>
                                        <p:tav tm="0">
                                          <p:val>
                                            <p:strVal val="0-#ppt_w/2"/>
                                          </p:val>
                                        </p:tav>
                                        <p:tav tm="100000">
                                          <p:val>
                                            <p:strVal val="#ppt_x"/>
                                          </p:val>
                                        </p:tav>
                                      </p:tavLst>
                                    </p:anim>
                                    <p:anim calcmode="lin" valueType="num">
                                      <p:cBhvr additive="base">
                                        <p:cTn id="8" dur="500" fill="hold"/>
                                        <p:tgtEl>
                                          <p:spTgt spid="14746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147461"/>
                                        </p:tgtEl>
                                        <p:attrNameLst>
                                          <p:attrName>style.visibility</p:attrName>
                                        </p:attrNameLst>
                                      </p:cBhvr>
                                      <p:to>
                                        <p:strVal val="visible"/>
                                      </p:to>
                                    </p:set>
                                    <p:animEffect transition="in" filter="checkerboard(across)">
                                      <p:cBhvr>
                                        <p:cTn id="13" dur="500"/>
                                        <p:tgtEl>
                                          <p:spTgt spid="147461"/>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147462"/>
                                        </p:tgtEl>
                                        <p:attrNameLst>
                                          <p:attrName>style.visibility</p:attrName>
                                        </p:attrNameLst>
                                      </p:cBhvr>
                                      <p:to>
                                        <p:strVal val="visible"/>
                                      </p:to>
                                    </p:set>
                                    <p:anim calcmode="lin" valueType="num">
                                      <p:cBhvr additive="base">
                                        <p:cTn id="18" dur="500" fill="hold"/>
                                        <p:tgtEl>
                                          <p:spTgt spid="147462"/>
                                        </p:tgtEl>
                                        <p:attrNameLst>
                                          <p:attrName>ppt_x</p:attrName>
                                        </p:attrNameLst>
                                      </p:cBhvr>
                                      <p:tavLst>
                                        <p:tav tm="0">
                                          <p:val>
                                            <p:strVal val="0-#ppt_w/2"/>
                                          </p:val>
                                        </p:tav>
                                        <p:tav tm="100000">
                                          <p:val>
                                            <p:strVal val="#ppt_x"/>
                                          </p:val>
                                        </p:tav>
                                      </p:tavLst>
                                    </p:anim>
                                    <p:anim calcmode="lin" valueType="num">
                                      <p:cBhvr additive="base">
                                        <p:cTn id="19" dur="500" fill="hold"/>
                                        <p:tgtEl>
                                          <p:spTgt spid="1474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60" grpId="0"/>
      <p:bldP spid="147462"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1314" name="灯片编号占位符 4"/>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1400" dirty="0">
                <a:latin typeface="Times New Roman" panose="02020603050405020304" pitchFamily="18" charset="0"/>
                <a:ea typeface="宋体" panose="02010600030101010101" pitchFamily="2" charset="-122"/>
              </a:rPr>
            </a:fld>
            <a:endParaRPr lang="zh-CN" altLang="en-US" sz="1400" dirty="0">
              <a:latin typeface="Times New Roman" panose="02020603050405020304" pitchFamily="18" charset="0"/>
              <a:ea typeface="宋体" panose="02010600030101010101" pitchFamily="2" charset="-122"/>
            </a:endParaRPr>
          </a:p>
        </p:txBody>
      </p:sp>
      <p:sp>
        <p:nvSpPr>
          <p:cNvPr id="310274" name="Rectangle 2"/>
          <p:cNvSpPr>
            <a:spLocks noGrp="1" noChangeArrowheads="1"/>
          </p:cNvSpPr>
          <p:nvPr>
            <p:ph type="title"/>
          </p:nvPr>
        </p:nvSpPr>
        <p:spPr>
          <a:xfrm>
            <a:off x="539552" y="116632"/>
            <a:ext cx="8278688" cy="7620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all" spc="50" normalizeH="0" baseline="0" noProof="0">
                <a:ln w="15875">
                  <a:noFill/>
                </a:ln>
                <a:solidFill>
                  <a:schemeClr val="tx2"/>
                </a:solidFill>
                <a:effectLst/>
                <a:uLnTx/>
                <a:uFillTx/>
                <a:latin typeface="+mj-lt"/>
                <a:ea typeface="+mj-ea"/>
                <a:cs typeface="+mj-cs"/>
              </a:rPr>
              <a:t>5.6.3 </a:t>
            </a:r>
            <a:r>
              <a:rPr kumimoji="0" lang="en-US" altLang="zh-CN" sz="3600" b="1" i="0" u="none" strike="noStrike" kern="1200" cap="all" spc="50" normalizeH="0" baseline="0" noProof="0">
                <a:ln w="15875">
                  <a:noFill/>
                </a:ln>
                <a:solidFill>
                  <a:schemeClr val="tx2"/>
                </a:solidFill>
                <a:effectLst/>
                <a:uLnTx/>
                <a:uFillTx/>
                <a:latin typeface="+mj-lt"/>
                <a:ea typeface="+mj-ea"/>
                <a:cs typeface="+mj-cs"/>
              </a:rPr>
              <a:t>Internet Control Protocols</a:t>
            </a:r>
            <a:endParaRPr kumimoji="0" lang="zh-CN" altLang="en-US" sz="3600" b="1" i="0" u="none" strike="noStrike" kern="1200" cap="all" spc="50" normalizeH="0" baseline="0" noProof="0">
              <a:ln w="15875">
                <a:noFill/>
              </a:ln>
              <a:solidFill>
                <a:schemeClr val="tx2"/>
              </a:solidFill>
              <a:effectLst/>
              <a:uLnTx/>
              <a:uFillTx/>
              <a:latin typeface="+mj-lt"/>
              <a:ea typeface="+mj-ea"/>
              <a:cs typeface="+mj-cs"/>
            </a:endParaRPr>
          </a:p>
        </p:txBody>
      </p:sp>
      <p:sp>
        <p:nvSpPr>
          <p:cNvPr id="141316" name="Text Box 3"/>
          <p:cNvSpPr txBox="1"/>
          <p:nvPr/>
        </p:nvSpPr>
        <p:spPr>
          <a:xfrm>
            <a:off x="441325" y="1143000"/>
            <a:ext cx="8397875" cy="44354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a:buClr>
                <a:srgbClr val="5BD17A"/>
              </a:buClr>
              <a:buSzTx/>
              <a:buFont typeface="Wingdings" panose="05000000000000000000" pitchFamily="2" charset="2"/>
              <a:buChar char="q"/>
            </a:pPr>
            <a:r>
              <a:rPr lang="en-US" altLang="zh-CN" dirty="0">
                <a:solidFill>
                  <a:srgbClr val="CC6600"/>
                </a:solidFill>
                <a:latin typeface="Comic Sans MS" panose="030F0702030302020204" pitchFamily="66" charset="0"/>
                <a:ea typeface="宋体" panose="02010600030101010101" pitchFamily="2" charset="-122"/>
              </a:rPr>
              <a:t>ARP(Address Resolution Protocol)</a:t>
            </a:r>
            <a:endParaRPr lang="en-US" altLang="zh-CN" dirty="0">
              <a:solidFill>
                <a:srgbClr val="CC6600"/>
              </a:solidFill>
              <a:latin typeface="Comic Sans MS" panose="030F0702030302020204" pitchFamily="66" charset="0"/>
              <a:ea typeface="宋体" panose="02010600030101010101" pitchFamily="2" charset="-122"/>
            </a:endParaRPr>
          </a:p>
          <a:p>
            <a:pPr marL="457200" lvl="1" indent="0">
              <a:buClr>
                <a:srgbClr val="5BD17A"/>
              </a:buClr>
              <a:buSzTx/>
              <a:buFont typeface="ZapfDingbats" pitchFamily="82" charset="2"/>
              <a:buChar char="m"/>
            </a:pPr>
            <a:r>
              <a:rPr lang="en-US" altLang="zh-CN" b="1" dirty="0">
                <a:solidFill>
                  <a:srgbClr val="CC6600"/>
                </a:solidFill>
                <a:latin typeface="Comic Sans MS" panose="030F0702030302020204" pitchFamily="66" charset="0"/>
                <a:ea typeface="宋体" panose="02010600030101010101" pitchFamily="2" charset="-122"/>
              </a:rPr>
              <a:t>ARP</a:t>
            </a:r>
            <a:r>
              <a:rPr lang="zh-CN" altLang="en-US" b="1" dirty="0">
                <a:solidFill>
                  <a:srgbClr val="CC6600"/>
                </a:solidFill>
                <a:latin typeface="Comic Sans MS" panose="030F0702030302020204" pitchFamily="66" charset="0"/>
                <a:ea typeface="宋体" panose="02010600030101010101" pitchFamily="2" charset="-122"/>
              </a:rPr>
              <a:t>的目的：</a:t>
            </a:r>
            <a:endParaRPr lang="zh-CN" altLang="en-US" b="1" dirty="0">
              <a:solidFill>
                <a:srgbClr val="CC6600"/>
              </a:solidFill>
              <a:latin typeface="Comic Sans MS" panose="030F0702030302020204" pitchFamily="66" charset="0"/>
              <a:ea typeface="宋体" panose="02010600030101010101" pitchFamily="2" charset="-122"/>
            </a:endParaRPr>
          </a:p>
          <a:p>
            <a:pPr marL="914400" lvl="2" indent="0">
              <a:buClr>
                <a:srgbClr val="5BD17A"/>
              </a:buClr>
              <a:buSzTx/>
              <a:buFont typeface="Wingdings" panose="05000000000000000000" pitchFamily="2" charset="2"/>
              <a:buChar char="ü"/>
            </a:pPr>
            <a:r>
              <a:rPr lang="zh-CN" altLang="en-US" b="1" dirty="0">
                <a:solidFill>
                  <a:srgbClr val="CC6600"/>
                </a:solidFill>
                <a:latin typeface="Comic Sans MS" panose="030F0702030302020204" pitchFamily="66" charset="0"/>
                <a:ea typeface="宋体" panose="02010600030101010101" pitchFamily="2" charset="-122"/>
              </a:rPr>
              <a:t>已知</a:t>
            </a:r>
            <a:r>
              <a:rPr lang="en-US" altLang="zh-CN" b="1" dirty="0">
                <a:solidFill>
                  <a:srgbClr val="CC6600"/>
                </a:solidFill>
                <a:latin typeface="Comic Sans MS" panose="030F0702030302020204" pitchFamily="66" charset="0"/>
                <a:ea typeface="宋体" panose="02010600030101010101" pitchFamily="2" charset="-122"/>
              </a:rPr>
              <a:t>IP</a:t>
            </a:r>
            <a:r>
              <a:rPr lang="zh-CN" altLang="en-US" b="1" dirty="0">
                <a:solidFill>
                  <a:srgbClr val="CC6600"/>
                </a:solidFill>
                <a:latin typeface="Comic Sans MS" panose="030F0702030302020204" pitchFamily="66" charset="0"/>
                <a:ea typeface="宋体" panose="02010600030101010101" pitchFamily="2" charset="-122"/>
              </a:rPr>
              <a:t>地址，求该</a:t>
            </a:r>
            <a:r>
              <a:rPr lang="en-US" altLang="zh-CN" b="1" dirty="0">
                <a:solidFill>
                  <a:srgbClr val="CC6600"/>
                </a:solidFill>
                <a:latin typeface="Comic Sans MS" panose="030F0702030302020204" pitchFamily="66" charset="0"/>
                <a:ea typeface="宋体" panose="02010600030101010101" pitchFamily="2" charset="-122"/>
              </a:rPr>
              <a:t>IP</a:t>
            </a:r>
            <a:r>
              <a:rPr lang="zh-CN" altLang="en-US" b="1" dirty="0">
                <a:solidFill>
                  <a:srgbClr val="CC6600"/>
                </a:solidFill>
                <a:latin typeface="Comic Sans MS" panose="030F0702030302020204" pitchFamily="66" charset="0"/>
                <a:ea typeface="宋体" panose="02010600030101010101" pitchFamily="2" charset="-122"/>
              </a:rPr>
              <a:t>地址对应的</a:t>
            </a:r>
            <a:r>
              <a:rPr lang="en-US" altLang="zh-CN" b="1" dirty="0">
                <a:solidFill>
                  <a:srgbClr val="CC6600"/>
                </a:solidFill>
                <a:latin typeface="Comic Sans MS" panose="030F0702030302020204" pitchFamily="66" charset="0"/>
                <a:ea typeface="宋体" panose="02010600030101010101" pitchFamily="2" charset="-122"/>
              </a:rPr>
              <a:t>MAC</a:t>
            </a:r>
            <a:r>
              <a:rPr lang="zh-CN" altLang="en-US" b="1" dirty="0">
                <a:solidFill>
                  <a:srgbClr val="CC6600"/>
                </a:solidFill>
                <a:latin typeface="Comic Sans MS" panose="030F0702030302020204" pitchFamily="66" charset="0"/>
                <a:ea typeface="宋体" panose="02010600030101010101" pitchFamily="2" charset="-122"/>
              </a:rPr>
              <a:t>地址</a:t>
            </a:r>
            <a:endParaRPr lang="zh-CN" altLang="en-US" b="1" dirty="0">
              <a:solidFill>
                <a:srgbClr val="CC6600"/>
              </a:solidFill>
              <a:latin typeface="Comic Sans MS" panose="030F0702030302020204" pitchFamily="66" charset="0"/>
              <a:ea typeface="宋体" panose="02010600030101010101" pitchFamily="2" charset="-122"/>
            </a:endParaRPr>
          </a:p>
          <a:p>
            <a:pPr marL="457200" lvl="1" indent="0">
              <a:buClr>
                <a:srgbClr val="5BD17A"/>
              </a:buClr>
              <a:buSzTx/>
              <a:buFont typeface="ZapfDingbats" pitchFamily="82" charset="2"/>
              <a:buChar char="m"/>
            </a:pPr>
            <a:r>
              <a:rPr lang="zh-CN" altLang="en-US" b="1" dirty="0">
                <a:solidFill>
                  <a:schemeClr val="folHlink"/>
                </a:solidFill>
                <a:latin typeface="Comic Sans MS" panose="030F0702030302020204" pitchFamily="66" charset="0"/>
                <a:ea typeface="宋体" panose="02010600030101010101" pitchFamily="2" charset="-122"/>
              </a:rPr>
              <a:t>转换过程</a:t>
            </a:r>
            <a:r>
              <a:rPr lang="zh-CN" altLang="en-US" b="1" dirty="0">
                <a:latin typeface="Comic Sans MS" panose="030F0702030302020204" pitchFamily="66" charset="0"/>
                <a:ea typeface="宋体" panose="02010600030101010101" pitchFamily="2" charset="-122"/>
              </a:rPr>
              <a:t> ：</a:t>
            </a:r>
            <a:endParaRPr lang="zh-CN" altLang="en-US" b="1" dirty="0">
              <a:latin typeface="Comic Sans MS" panose="030F0702030302020204" pitchFamily="66" charset="0"/>
              <a:ea typeface="宋体" panose="02010600030101010101" pitchFamily="2" charset="-122"/>
            </a:endParaRPr>
          </a:p>
          <a:p>
            <a:pPr marL="914400" lvl="2" indent="0">
              <a:buClr>
                <a:srgbClr val="5BD17A"/>
              </a:buClr>
              <a:buSzTx/>
              <a:buFont typeface="Wingdings" panose="05000000000000000000" pitchFamily="2" charset="2"/>
              <a:buChar char="ü"/>
            </a:pPr>
            <a:r>
              <a:rPr lang="en-US" altLang="zh-CN" sz="2800" b="1" dirty="0">
                <a:latin typeface="Comic Sans MS" panose="030F0702030302020204" pitchFamily="66" charset="0"/>
                <a:ea typeface="宋体" panose="02010600030101010101" pitchFamily="2" charset="-122"/>
              </a:rPr>
              <a:t>LAN</a:t>
            </a:r>
            <a:r>
              <a:rPr lang="zh-CN" altLang="en-US" sz="2800" b="1" dirty="0">
                <a:latin typeface="Comic Sans MS" panose="030F0702030302020204" pitchFamily="66" charset="0"/>
                <a:ea typeface="宋体" panose="02010600030101010101" pitchFamily="2" charset="-122"/>
              </a:rPr>
              <a:t>内部广播发送</a:t>
            </a:r>
            <a:r>
              <a:rPr lang="en-US" altLang="zh-CN" sz="2800" b="1" dirty="0">
                <a:latin typeface="Comic Sans MS" panose="030F0702030302020204" pitchFamily="66" charset="0"/>
                <a:ea typeface="宋体" panose="02010600030101010101" pitchFamily="2" charset="-122"/>
              </a:rPr>
              <a:t>ARP</a:t>
            </a:r>
            <a:r>
              <a:rPr lang="zh-CN" altLang="en-US" sz="2800" b="1" dirty="0">
                <a:latin typeface="Comic Sans MS" panose="030F0702030302020204" pitchFamily="66" charset="0"/>
                <a:ea typeface="宋体" panose="02010600030101010101" pitchFamily="2" charset="-122"/>
              </a:rPr>
              <a:t>请求分组，有待求的</a:t>
            </a:r>
            <a:r>
              <a:rPr lang="en-US" altLang="zh-CN" sz="2800" b="1" dirty="0">
                <a:latin typeface="Comic Sans MS" panose="030F0702030302020204" pitchFamily="66" charset="0"/>
                <a:ea typeface="宋体" panose="02010600030101010101" pitchFamily="2" charset="-122"/>
              </a:rPr>
              <a:t>IP</a:t>
            </a:r>
            <a:r>
              <a:rPr lang="zh-CN" altLang="en-US" sz="2800" b="1" dirty="0">
                <a:latin typeface="Comic Sans MS" panose="030F0702030302020204" pitchFamily="66" charset="0"/>
                <a:ea typeface="宋体" panose="02010600030101010101" pitchFamily="2" charset="-122"/>
              </a:rPr>
              <a:t>地址</a:t>
            </a:r>
            <a:endParaRPr lang="zh-CN" altLang="en-US" sz="2800" b="1" dirty="0">
              <a:latin typeface="Comic Sans MS" panose="030F0702030302020204" pitchFamily="66" charset="0"/>
              <a:ea typeface="宋体" panose="02010600030101010101" pitchFamily="2" charset="-122"/>
            </a:endParaRPr>
          </a:p>
          <a:p>
            <a:pPr marL="914400" lvl="2" indent="0">
              <a:buClr>
                <a:srgbClr val="5BD17A"/>
              </a:buClr>
              <a:buSzTx/>
              <a:buFont typeface="Wingdings" panose="05000000000000000000" pitchFamily="2" charset="2"/>
              <a:buChar char="ü"/>
            </a:pPr>
            <a:r>
              <a:rPr lang="zh-CN" altLang="en-US" sz="2800" b="1" dirty="0">
                <a:latin typeface="Comic Sans MS" panose="030F0702030302020204" pitchFamily="66" charset="0"/>
                <a:ea typeface="宋体" panose="02010600030101010101" pitchFamily="2" charset="-122"/>
              </a:rPr>
              <a:t>目标站收到该请求，回答，将本机</a:t>
            </a:r>
            <a:r>
              <a:rPr lang="en-US" altLang="zh-CN" sz="2800" b="1" dirty="0">
                <a:latin typeface="Comic Sans MS" panose="030F0702030302020204" pitchFamily="66" charset="0"/>
                <a:ea typeface="宋体" panose="02010600030101010101" pitchFamily="2" charset="-122"/>
              </a:rPr>
              <a:t>IP</a:t>
            </a:r>
            <a:r>
              <a:rPr lang="zh-CN" altLang="en-US" sz="2800" b="1" dirty="0">
                <a:latin typeface="Comic Sans MS" panose="030F0702030302020204" pitchFamily="66" charset="0"/>
                <a:ea typeface="宋体" panose="02010600030101010101" pitchFamily="2" charset="-122"/>
              </a:rPr>
              <a:t>地址和</a:t>
            </a:r>
            <a:r>
              <a:rPr lang="en-US" altLang="zh-CN" sz="2800" b="1" dirty="0">
                <a:latin typeface="Comic Sans MS" panose="030F0702030302020204" pitchFamily="66" charset="0"/>
                <a:ea typeface="宋体" panose="02010600030101010101" pitchFamily="2" charset="-122"/>
              </a:rPr>
              <a:t>MAC</a:t>
            </a:r>
            <a:r>
              <a:rPr lang="zh-CN" altLang="en-US" sz="2800" b="1" dirty="0">
                <a:latin typeface="Comic Sans MS" panose="030F0702030302020204" pitchFamily="66" charset="0"/>
                <a:ea typeface="宋体" panose="02010600030101010101" pitchFamily="2" charset="-122"/>
              </a:rPr>
              <a:t>地址以</a:t>
            </a:r>
            <a:r>
              <a:rPr lang="en-US" altLang="zh-CN" sz="2800" b="1" dirty="0">
                <a:latin typeface="Comic Sans MS" panose="030F0702030302020204" pitchFamily="66" charset="0"/>
                <a:ea typeface="宋体" panose="02010600030101010101" pitchFamily="2" charset="-122"/>
              </a:rPr>
              <a:t>ARP</a:t>
            </a:r>
            <a:r>
              <a:rPr lang="zh-CN" altLang="en-US" sz="2800" b="1" dirty="0">
                <a:latin typeface="Comic Sans MS" panose="030F0702030302020204" pitchFamily="66" charset="0"/>
                <a:ea typeface="宋体" panose="02010600030101010101" pitchFamily="2" charset="-122"/>
              </a:rPr>
              <a:t>应答的方式传给对方</a:t>
            </a:r>
            <a:endParaRPr lang="zh-CN" altLang="en-US" sz="2800" b="1" dirty="0">
              <a:latin typeface="Comic Sans MS" panose="030F0702030302020204" pitchFamily="66" charset="0"/>
              <a:ea typeface="宋体" panose="02010600030101010101" pitchFamily="2" charset="-122"/>
            </a:endParaRPr>
          </a:p>
          <a:p>
            <a:pPr marL="914400" lvl="2" indent="0">
              <a:buClr>
                <a:srgbClr val="5BD17A"/>
              </a:buClr>
              <a:buSzTx/>
              <a:buFont typeface="Wingdings" panose="05000000000000000000" pitchFamily="2" charset="2"/>
              <a:buNone/>
            </a:pPr>
            <a:endParaRPr lang="zh-CN" altLang="en-US" sz="2800" b="1" dirty="0">
              <a:latin typeface="Comic Sans MS" panose="030F0702030302020204" pitchFamily="66" charset="0"/>
              <a:ea typeface="宋体" panose="02010600030101010101" pitchFamily="2" charset="-122"/>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2338" name="灯片编号占位符 4"/>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1400" dirty="0">
                <a:latin typeface="Times New Roman" panose="02020603050405020304" pitchFamily="18" charset="0"/>
                <a:ea typeface="宋体" panose="02010600030101010101" pitchFamily="2" charset="-122"/>
              </a:rPr>
            </a:fld>
            <a:endParaRPr lang="zh-CN" altLang="en-US" sz="1400" dirty="0">
              <a:latin typeface="Times New Roman" panose="02020603050405020304" pitchFamily="18" charset="0"/>
              <a:ea typeface="宋体" panose="02010600030101010101" pitchFamily="2" charset="-122"/>
            </a:endParaRPr>
          </a:p>
        </p:txBody>
      </p:sp>
      <p:sp>
        <p:nvSpPr>
          <p:cNvPr id="362498" name="Rectangle 2"/>
          <p:cNvSpPr>
            <a:spLocks noGrp="1" noChangeArrowheads="1"/>
          </p:cNvSpPr>
          <p:nvPr>
            <p:ph type="title"/>
          </p:nvPr>
        </p:nvSpPr>
        <p:spPr>
          <a:xfrm>
            <a:off x="684212" y="0"/>
            <a:ext cx="8208267" cy="8382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all" spc="50" normalizeH="0" baseline="0" noProof="0">
                <a:ln w="15875">
                  <a:noFill/>
                </a:ln>
                <a:solidFill>
                  <a:schemeClr val="tx2"/>
                </a:solidFill>
                <a:effectLst/>
                <a:uLnTx/>
                <a:uFillTx/>
                <a:latin typeface="+mj-lt"/>
                <a:ea typeface="+mj-ea"/>
                <a:cs typeface="+mj-cs"/>
              </a:rPr>
              <a:t>5.6.3 </a:t>
            </a:r>
            <a:r>
              <a:rPr kumimoji="0" lang="en-US" altLang="zh-CN" sz="3600" b="1" i="0" u="none" strike="noStrike" kern="1200" cap="all" spc="50" normalizeH="0" baseline="0" noProof="0">
                <a:ln w="15875">
                  <a:noFill/>
                </a:ln>
                <a:solidFill>
                  <a:schemeClr val="tx2"/>
                </a:solidFill>
                <a:effectLst/>
                <a:uLnTx/>
                <a:uFillTx/>
                <a:latin typeface="+mj-lt"/>
                <a:ea typeface="+mj-ea"/>
                <a:cs typeface="+mj-cs"/>
              </a:rPr>
              <a:t>Internet Control Protocols</a:t>
            </a:r>
            <a:endParaRPr kumimoji="0" lang="zh-CN" altLang="en-US" sz="3600" b="1" i="0" u="none" strike="noStrike" kern="1200" cap="all" spc="50" normalizeH="0" baseline="0" noProof="0">
              <a:ln w="15875">
                <a:noFill/>
              </a:ln>
              <a:solidFill>
                <a:schemeClr val="tx2"/>
              </a:solidFill>
              <a:effectLst/>
              <a:uLnTx/>
              <a:uFillTx/>
              <a:latin typeface="+mj-lt"/>
              <a:ea typeface="+mj-ea"/>
              <a:cs typeface="+mj-cs"/>
            </a:endParaRPr>
          </a:p>
        </p:txBody>
      </p:sp>
      <p:sp>
        <p:nvSpPr>
          <p:cNvPr id="362499" name="Text Box 3"/>
          <p:cNvSpPr txBox="1"/>
          <p:nvPr/>
        </p:nvSpPr>
        <p:spPr>
          <a:xfrm>
            <a:off x="611188" y="765175"/>
            <a:ext cx="8016875" cy="36385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a:buClr>
                <a:srgbClr val="5BD17A"/>
              </a:buClr>
              <a:buSzTx/>
              <a:buFont typeface="Wingdings" panose="05000000000000000000" pitchFamily="2" charset="2"/>
              <a:buNone/>
            </a:pPr>
            <a:r>
              <a:rPr lang="en-US" altLang="zh-CN" b="1" dirty="0">
                <a:solidFill>
                  <a:schemeClr val="folHlink"/>
                </a:solidFill>
                <a:latin typeface="Times New Roman" panose="02020603050405020304" pitchFamily="18" charset="0"/>
                <a:ea typeface="宋体" panose="02010600030101010101" pitchFamily="2" charset="-122"/>
              </a:rPr>
              <a:t> </a:t>
            </a:r>
            <a:r>
              <a:rPr lang="en-US" altLang="zh-CN" b="1" dirty="0">
                <a:solidFill>
                  <a:srgbClr val="CC6600"/>
                </a:solidFill>
                <a:latin typeface="Comic Sans MS" panose="030F0702030302020204" pitchFamily="66" charset="0"/>
                <a:ea typeface="宋体" panose="02010600030101010101" pitchFamily="2" charset="-122"/>
              </a:rPr>
              <a:t>RARP(Reverse Address Resolution Protocol)</a:t>
            </a:r>
            <a:r>
              <a:rPr lang="zh-CN" altLang="en-US" b="1" dirty="0">
                <a:solidFill>
                  <a:srgbClr val="CC6600"/>
                </a:solidFill>
                <a:latin typeface="Comic Sans MS" panose="030F0702030302020204" pitchFamily="66" charset="0"/>
                <a:ea typeface="宋体" panose="02010600030101010101" pitchFamily="2" charset="-122"/>
              </a:rPr>
              <a:t>反向地址解析协议</a:t>
            </a:r>
            <a:endParaRPr lang="zh-CN" altLang="en-US" b="1" dirty="0">
              <a:solidFill>
                <a:srgbClr val="CC6600"/>
              </a:solidFill>
              <a:latin typeface="Comic Sans MS" panose="030F0702030302020204" pitchFamily="66" charset="0"/>
              <a:ea typeface="宋体" panose="02010600030101010101" pitchFamily="2" charset="-122"/>
            </a:endParaRPr>
          </a:p>
          <a:p>
            <a:pPr marL="457200" lvl="1" indent="0">
              <a:buClr>
                <a:srgbClr val="5BD17A"/>
              </a:buClr>
              <a:buSzTx/>
              <a:buFont typeface="ZapfDingbats" pitchFamily="82" charset="2"/>
              <a:buNone/>
            </a:pPr>
            <a:r>
              <a:rPr lang="en-US" altLang="zh-CN" sz="3200" b="1" dirty="0">
                <a:solidFill>
                  <a:srgbClr val="CC6600"/>
                </a:solidFill>
                <a:latin typeface="Comic Sans MS" panose="030F0702030302020204" pitchFamily="66" charset="0"/>
                <a:ea typeface="宋体" panose="02010600030101010101" pitchFamily="2" charset="-122"/>
              </a:rPr>
              <a:t>RARP</a:t>
            </a:r>
            <a:r>
              <a:rPr lang="zh-CN" altLang="en-US" sz="3200" b="1" dirty="0">
                <a:solidFill>
                  <a:srgbClr val="CC6600"/>
                </a:solidFill>
                <a:latin typeface="Comic Sans MS" panose="030F0702030302020204" pitchFamily="66" charset="0"/>
                <a:ea typeface="宋体" panose="02010600030101010101" pitchFamily="2" charset="-122"/>
              </a:rPr>
              <a:t>的目的：</a:t>
            </a:r>
            <a:r>
              <a:rPr lang="zh-CN" altLang="en-US" b="1" dirty="0">
                <a:solidFill>
                  <a:srgbClr val="CC6600"/>
                </a:solidFill>
                <a:latin typeface="Comic Sans MS" panose="030F0702030302020204" pitchFamily="66" charset="0"/>
                <a:ea typeface="宋体" panose="02010600030101010101" pitchFamily="2" charset="-122"/>
              </a:rPr>
              <a:t>已知</a:t>
            </a:r>
            <a:r>
              <a:rPr lang="en-US" altLang="zh-CN" b="1" dirty="0">
                <a:solidFill>
                  <a:srgbClr val="CC6600"/>
                </a:solidFill>
                <a:latin typeface="Comic Sans MS" panose="030F0702030302020204" pitchFamily="66" charset="0"/>
                <a:ea typeface="宋体" panose="02010600030101010101" pitchFamily="2" charset="-122"/>
              </a:rPr>
              <a:t>MAC</a:t>
            </a:r>
            <a:r>
              <a:rPr lang="zh-CN" altLang="en-US" b="1" dirty="0">
                <a:solidFill>
                  <a:srgbClr val="CC6600"/>
                </a:solidFill>
                <a:latin typeface="Comic Sans MS" panose="030F0702030302020204" pitchFamily="66" charset="0"/>
                <a:ea typeface="宋体" panose="02010600030101010101" pitchFamily="2" charset="-122"/>
              </a:rPr>
              <a:t>地址，如何求得对应</a:t>
            </a:r>
            <a:r>
              <a:rPr lang="en-US" altLang="zh-CN" b="1" dirty="0">
                <a:solidFill>
                  <a:srgbClr val="CC6600"/>
                </a:solidFill>
                <a:latin typeface="Comic Sans MS" panose="030F0702030302020204" pitchFamily="66" charset="0"/>
                <a:ea typeface="宋体" panose="02010600030101010101" pitchFamily="2" charset="-122"/>
              </a:rPr>
              <a:t>IP</a:t>
            </a:r>
            <a:r>
              <a:rPr lang="zh-CN" altLang="en-US" b="1" dirty="0">
                <a:solidFill>
                  <a:srgbClr val="CC6600"/>
                </a:solidFill>
                <a:latin typeface="Comic Sans MS" panose="030F0702030302020204" pitchFamily="66" charset="0"/>
                <a:ea typeface="宋体" panose="02010600030101010101" pitchFamily="2" charset="-122"/>
              </a:rPr>
              <a:t>地址（</a:t>
            </a:r>
            <a:r>
              <a:rPr lang="en-US" altLang="zh-CN" b="1" dirty="0">
                <a:solidFill>
                  <a:srgbClr val="CC6600"/>
                </a:solidFill>
                <a:latin typeface="Comic Sans MS" panose="030F0702030302020204" pitchFamily="66" charset="0"/>
                <a:ea typeface="宋体" panose="02010600030101010101" pitchFamily="2" charset="-122"/>
              </a:rPr>
              <a:t>MAC</a:t>
            </a:r>
            <a:r>
              <a:rPr lang="zh-CN" altLang="en-US" b="1" dirty="0">
                <a:solidFill>
                  <a:srgbClr val="CC6600"/>
                </a:solidFill>
                <a:latin typeface="Comic Sans MS" panose="030F0702030302020204" pitchFamily="66" charset="0"/>
                <a:ea typeface="宋体" panose="02010600030101010101" pitchFamily="2" charset="-122"/>
              </a:rPr>
              <a:t>地址映射到</a:t>
            </a:r>
            <a:r>
              <a:rPr lang="en-US" altLang="zh-CN" b="1" dirty="0">
                <a:solidFill>
                  <a:srgbClr val="CC6600"/>
                </a:solidFill>
                <a:latin typeface="Comic Sans MS" panose="030F0702030302020204" pitchFamily="66" charset="0"/>
                <a:ea typeface="宋体" panose="02010600030101010101" pitchFamily="2" charset="-122"/>
              </a:rPr>
              <a:t>IP</a:t>
            </a:r>
            <a:r>
              <a:rPr lang="zh-CN" altLang="en-US" b="1" dirty="0">
                <a:solidFill>
                  <a:srgbClr val="CC6600"/>
                </a:solidFill>
                <a:latin typeface="Comic Sans MS" panose="030F0702030302020204" pitchFamily="66" charset="0"/>
                <a:ea typeface="宋体" panose="02010600030101010101" pitchFamily="2" charset="-122"/>
              </a:rPr>
              <a:t>地址）</a:t>
            </a:r>
            <a:endParaRPr lang="zh-CN" altLang="en-US" b="1" dirty="0">
              <a:solidFill>
                <a:srgbClr val="CC6600"/>
              </a:solidFill>
              <a:latin typeface="Comic Sans MS" panose="030F0702030302020204" pitchFamily="66" charset="0"/>
              <a:ea typeface="宋体" panose="02010600030101010101" pitchFamily="2" charset="-122"/>
            </a:endParaRPr>
          </a:p>
          <a:p>
            <a:pPr marL="457200" lvl="1" indent="0">
              <a:buClr>
                <a:srgbClr val="5BD17A"/>
              </a:buClr>
              <a:buSzTx/>
              <a:buFont typeface="ZapfDingbats" pitchFamily="82" charset="2"/>
              <a:buNone/>
            </a:pPr>
            <a:r>
              <a:rPr lang="en-US" altLang="zh-CN" sz="3200" b="1" dirty="0">
                <a:solidFill>
                  <a:schemeClr val="folHlink"/>
                </a:solidFill>
                <a:latin typeface="Comic Sans MS" panose="030F0702030302020204" pitchFamily="66" charset="0"/>
                <a:ea typeface="宋体" panose="02010600030101010101" pitchFamily="2" charset="-122"/>
              </a:rPr>
              <a:t>RARP</a:t>
            </a:r>
            <a:r>
              <a:rPr lang="zh-CN" altLang="en-US" sz="3200" b="1" dirty="0">
                <a:solidFill>
                  <a:schemeClr val="folHlink"/>
                </a:solidFill>
                <a:latin typeface="Comic Sans MS" panose="030F0702030302020204" pitchFamily="66" charset="0"/>
                <a:ea typeface="宋体" panose="02010600030101010101" pitchFamily="2" charset="-122"/>
              </a:rPr>
              <a:t>的应用场合：</a:t>
            </a:r>
            <a:endParaRPr lang="zh-CN" altLang="en-US" sz="3200" b="1" dirty="0">
              <a:solidFill>
                <a:schemeClr val="folHlink"/>
              </a:solidFill>
              <a:latin typeface="Comic Sans MS" panose="030F0702030302020204" pitchFamily="66" charset="0"/>
              <a:ea typeface="宋体" panose="02010600030101010101" pitchFamily="2" charset="-122"/>
            </a:endParaRPr>
          </a:p>
          <a:p>
            <a:pPr marL="914400" lvl="2" indent="0">
              <a:buClr>
                <a:srgbClr val="5BD17A"/>
              </a:buClr>
              <a:buSzTx/>
              <a:buFont typeface="Wingdings" panose="05000000000000000000" pitchFamily="2" charset="2"/>
              <a:buNone/>
            </a:pPr>
            <a:r>
              <a:rPr lang="en-US" altLang="zh-CN" sz="2800" b="1" dirty="0">
                <a:latin typeface="Times New Roman" panose="02020603050405020304" pitchFamily="18" charset="0"/>
                <a:ea typeface="宋体" panose="02010600030101010101" pitchFamily="2" charset="-122"/>
              </a:rPr>
              <a:t>●</a:t>
            </a:r>
            <a:r>
              <a:rPr lang="zh-CN" altLang="en-US" sz="2800" b="1" dirty="0">
                <a:latin typeface="Comic Sans MS" panose="030F0702030302020204" pitchFamily="66" charset="0"/>
                <a:ea typeface="宋体" panose="02010600030101010101" pitchFamily="2" charset="-122"/>
              </a:rPr>
              <a:t>无盘工作站在启动时，知道自己的</a:t>
            </a:r>
            <a:r>
              <a:rPr lang="en-US" altLang="zh-CN" sz="2800" b="1" dirty="0">
                <a:latin typeface="Comic Sans MS" panose="030F0702030302020204" pitchFamily="66" charset="0"/>
                <a:ea typeface="宋体" panose="02010600030101010101" pitchFamily="2" charset="-122"/>
              </a:rPr>
              <a:t>MAC</a:t>
            </a:r>
            <a:r>
              <a:rPr lang="zh-CN" altLang="en-US" sz="2800" b="1" dirty="0">
                <a:latin typeface="Comic Sans MS" panose="030F0702030302020204" pitchFamily="66" charset="0"/>
                <a:ea typeface="宋体" panose="02010600030101010101" pitchFamily="2" charset="-122"/>
              </a:rPr>
              <a:t>地址，但没有硬盘记录自己的</a:t>
            </a:r>
            <a:r>
              <a:rPr lang="en-US" altLang="zh-CN" sz="2800" b="1" dirty="0">
                <a:latin typeface="Comic Sans MS" panose="030F0702030302020204" pitchFamily="66" charset="0"/>
                <a:ea typeface="宋体" panose="02010600030101010101" pitchFamily="2" charset="-122"/>
              </a:rPr>
              <a:t>IP</a:t>
            </a:r>
            <a:r>
              <a:rPr lang="zh-CN" altLang="en-US" sz="2800" b="1" dirty="0">
                <a:latin typeface="Comic Sans MS" panose="030F0702030302020204" pitchFamily="66" charset="0"/>
                <a:ea typeface="宋体" panose="02010600030101010101" pitchFamily="2" charset="-122"/>
              </a:rPr>
              <a:t>地址</a:t>
            </a:r>
            <a:endParaRPr lang="zh-CN" altLang="en-US" sz="2800" b="1" dirty="0">
              <a:latin typeface="Comic Sans MS" panose="030F0702030302020204" pitchFamily="66" charset="0"/>
              <a:ea typeface="宋体" panose="02010600030101010101" pitchFamily="2" charset="-122"/>
            </a:endParaRPr>
          </a:p>
        </p:txBody>
      </p:sp>
      <p:sp>
        <p:nvSpPr>
          <p:cNvPr id="362500" name="Text Box 4"/>
          <p:cNvSpPr txBox="1"/>
          <p:nvPr/>
        </p:nvSpPr>
        <p:spPr>
          <a:xfrm>
            <a:off x="611188" y="4398963"/>
            <a:ext cx="8064500" cy="24590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457200" lvl="1" indent="0">
              <a:buClr>
                <a:srgbClr val="5BD17A"/>
              </a:buClr>
              <a:buSzTx/>
              <a:buFont typeface="ZapfDingbats" pitchFamily="82" charset="2"/>
              <a:buNone/>
            </a:pPr>
            <a:r>
              <a:rPr lang="en-US" altLang="zh-CN" sz="3200" b="1" dirty="0">
                <a:solidFill>
                  <a:schemeClr val="folHlink"/>
                </a:solidFill>
                <a:latin typeface="Comic Sans MS" panose="030F0702030302020204" pitchFamily="66" charset="0"/>
                <a:ea typeface="宋体" panose="02010600030101010101" pitchFamily="2" charset="-122"/>
              </a:rPr>
              <a:t>RARP</a:t>
            </a:r>
            <a:r>
              <a:rPr lang="zh-CN" altLang="en-US" sz="3200" b="1" dirty="0">
                <a:solidFill>
                  <a:schemeClr val="folHlink"/>
                </a:solidFill>
                <a:latin typeface="Comic Sans MS" panose="030F0702030302020204" pitchFamily="66" charset="0"/>
                <a:ea typeface="宋体" panose="02010600030101010101" pitchFamily="2" charset="-122"/>
              </a:rPr>
              <a:t>的工作原理：</a:t>
            </a:r>
            <a:endParaRPr lang="zh-CN" altLang="en-US" sz="3200" b="1" dirty="0">
              <a:solidFill>
                <a:schemeClr val="folHlink"/>
              </a:solidFill>
              <a:latin typeface="Comic Sans MS" panose="030F0702030302020204" pitchFamily="66" charset="0"/>
              <a:ea typeface="宋体" panose="02010600030101010101" pitchFamily="2" charset="-122"/>
            </a:endParaRPr>
          </a:p>
          <a:p>
            <a:pPr marL="914400" lvl="2" indent="0">
              <a:buClr>
                <a:srgbClr val="5BD17A"/>
              </a:buClr>
              <a:buSzTx/>
              <a:buFont typeface="Wingdings" panose="05000000000000000000" pitchFamily="2" charset="2"/>
              <a:buNone/>
            </a:pPr>
            <a:r>
              <a:rPr lang="en-US" altLang="zh-CN" sz="2800" b="1" dirty="0">
                <a:latin typeface="Times New Roman" panose="02020603050405020304" pitchFamily="18" charset="0"/>
                <a:ea typeface="宋体" panose="02010600030101010101" pitchFamily="2" charset="-122"/>
              </a:rPr>
              <a:t>●</a:t>
            </a:r>
            <a:r>
              <a:rPr lang="zh-CN" altLang="en-US" sz="2800" b="1" dirty="0">
                <a:latin typeface="Comic Sans MS" panose="030F0702030302020204" pitchFamily="66" charset="0"/>
                <a:ea typeface="宋体" panose="02010600030101010101" pitchFamily="2" charset="-122"/>
              </a:rPr>
              <a:t>想要获知自己的</a:t>
            </a:r>
            <a:r>
              <a:rPr lang="en-US" altLang="zh-CN" sz="2800" b="1" dirty="0">
                <a:latin typeface="Comic Sans MS" panose="030F0702030302020204" pitchFamily="66" charset="0"/>
                <a:ea typeface="宋体" panose="02010600030101010101" pitchFamily="2" charset="-122"/>
              </a:rPr>
              <a:t>IP</a:t>
            </a:r>
            <a:r>
              <a:rPr lang="zh-CN" altLang="en-US" sz="2800" b="1" dirty="0">
                <a:latin typeface="Comic Sans MS" panose="030F0702030302020204" pitchFamily="66" charset="0"/>
                <a:ea typeface="宋体" panose="02010600030101010101" pitchFamily="2" charset="-122"/>
              </a:rPr>
              <a:t>地址的站点广播</a:t>
            </a:r>
            <a:r>
              <a:rPr lang="en-US" altLang="zh-CN" sz="2800" b="1" dirty="0">
                <a:latin typeface="Comic Sans MS" panose="030F0702030302020204" pitchFamily="66" charset="0"/>
                <a:ea typeface="宋体" panose="02010600030101010101" pitchFamily="2" charset="-122"/>
              </a:rPr>
              <a:t>RARP</a:t>
            </a:r>
            <a:r>
              <a:rPr lang="zh-CN" altLang="en-US" sz="2800" b="1" dirty="0">
                <a:latin typeface="Comic Sans MS" panose="030F0702030302020204" pitchFamily="66" charset="0"/>
                <a:ea typeface="宋体" panose="02010600030101010101" pitchFamily="2" charset="-122"/>
              </a:rPr>
              <a:t>请求：我的</a:t>
            </a:r>
            <a:r>
              <a:rPr lang="en-US" altLang="zh-CN" sz="2800" b="1" dirty="0">
                <a:latin typeface="Comic Sans MS" panose="030F0702030302020204" pitchFamily="66" charset="0"/>
                <a:ea typeface="宋体" panose="02010600030101010101" pitchFamily="2" charset="-122"/>
              </a:rPr>
              <a:t>MAC</a:t>
            </a:r>
            <a:r>
              <a:rPr lang="zh-CN" altLang="en-US" sz="2800" b="1" dirty="0">
                <a:latin typeface="Comic Sans MS" panose="030F0702030302020204" pitchFamily="66" charset="0"/>
                <a:ea typeface="宋体" panose="02010600030101010101" pitchFamily="2" charset="-122"/>
              </a:rPr>
              <a:t>地址是14.04.05.18.01.25，谁知道我的</a:t>
            </a:r>
            <a:r>
              <a:rPr lang="en-US" altLang="zh-CN" sz="2800" b="1" dirty="0">
                <a:latin typeface="Comic Sans MS" panose="030F0702030302020204" pitchFamily="66" charset="0"/>
                <a:ea typeface="宋体" panose="02010600030101010101" pitchFamily="2" charset="-122"/>
              </a:rPr>
              <a:t>IP</a:t>
            </a:r>
            <a:r>
              <a:rPr lang="zh-CN" altLang="en-US" sz="2800" b="1" dirty="0">
                <a:latin typeface="Comic Sans MS" panose="030F0702030302020204" pitchFamily="66" charset="0"/>
                <a:ea typeface="宋体" panose="02010600030101010101" pitchFamily="2" charset="-122"/>
              </a:rPr>
              <a:t>地址</a:t>
            </a:r>
            <a:endParaRPr lang="zh-CN" altLang="en-US" sz="2800" b="1" dirty="0">
              <a:latin typeface="Comic Sans MS" panose="030F0702030302020204" pitchFamily="66" charset="0"/>
              <a:ea typeface="宋体" panose="02010600030101010101" pitchFamily="2" charset="-122"/>
            </a:endParaRPr>
          </a:p>
          <a:p>
            <a:pPr marL="914400" lvl="2" indent="0">
              <a:buClr>
                <a:srgbClr val="5BD17A"/>
              </a:buClr>
              <a:buSzTx/>
              <a:buFont typeface="Wingdings" panose="05000000000000000000" pitchFamily="2" charset="2"/>
              <a:buNone/>
            </a:pPr>
            <a:r>
              <a:rPr lang="en-US" altLang="zh-CN" sz="2800" b="1" dirty="0">
                <a:latin typeface="Times New Roman" panose="02020603050405020304" pitchFamily="18" charset="0"/>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 </a:t>
            </a:r>
            <a:r>
              <a:rPr lang="en-US" altLang="zh-CN" sz="2800" b="1" dirty="0">
                <a:latin typeface="Comic Sans MS" panose="030F0702030302020204" pitchFamily="66" charset="0"/>
                <a:ea typeface="宋体" panose="02010600030101010101" pitchFamily="2" charset="-122"/>
              </a:rPr>
              <a:t>RARP</a:t>
            </a:r>
            <a:r>
              <a:rPr lang="zh-CN" altLang="en-US" sz="2800" b="1" dirty="0">
                <a:latin typeface="Comic Sans MS" panose="030F0702030302020204" pitchFamily="66" charset="0"/>
                <a:ea typeface="宋体" panose="02010600030101010101" pitchFamily="2" charset="-122"/>
              </a:rPr>
              <a:t>服务器获知，通过</a:t>
            </a:r>
            <a:r>
              <a:rPr lang="en-US" altLang="zh-CN" sz="2800" b="1" dirty="0">
                <a:latin typeface="Comic Sans MS" panose="030F0702030302020204" pitchFamily="66" charset="0"/>
                <a:ea typeface="宋体" panose="02010600030101010101" pitchFamily="2" charset="-122"/>
              </a:rPr>
              <a:t>RARP</a:t>
            </a:r>
            <a:r>
              <a:rPr lang="zh-CN" altLang="en-US" sz="2800" b="1" dirty="0">
                <a:latin typeface="Comic Sans MS" panose="030F0702030302020204" pitchFamily="66" charset="0"/>
                <a:ea typeface="宋体" panose="02010600030101010101" pitchFamily="2" charset="-122"/>
              </a:rPr>
              <a:t>应答</a:t>
            </a:r>
            <a:endParaRPr lang="zh-CN" altLang="en-US" sz="2800" b="1" dirty="0">
              <a:latin typeface="Comic Sans MS" panose="030F0702030302020204" pitchFamily="66"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62499">
                                            <p:txEl>
                                              <p:charRg st="0" end="51"/>
                                            </p:txEl>
                                          </p:spTgt>
                                        </p:tgtEl>
                                        <p:attrNameLst>
                                          <p:attrName>style.visibility</p:attrName>
                                        </p:attrNameLst>
                                      </p:cBhvr>
                                      <p:to>
                                        <p:strVal val="visible"/>
                                      </p:to>
                                    </p:set>
                                    <p:anim calcmode="lin" valueType="num">
                                      <p:cBhvr additive="base">
                                        <p:cTn id="7" dur="500" fill="hold"/>
                                        <p:tgtEl>
                                          <p:spTgt spid="362499">
                                            <p:txEl>
                                              <p:charRg st="0" end="5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62499">
                                            <p:txEl>
                                              <p:charRg st="0" end="5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362499">
                                            <p:txEl>
                                              <p:charRg st="51" end="92"/>
                                            </p:txEl>
                                          </p:spTgt>
                                        </p:tgtEl>
                                        <p:attrNameLst>
                                          <p:attrName>style.visibility</p:attrName>
                                        </p:attrNameLst>
                                      </p:cBhvr>
                                      <p:to>
                                        <p:strVal val="visible"/>
                                      </p:to>
                                    </p:set>
                                    <p:animEffect transition="in" filter="blinds(horizontal)">
                                      <p:cBhvr>
                                        <p:cTn id="13" dur="500"/>
                                        <p:tgtEl>
                                          <p:spTgt spid="362499">
                                            <p:txEl>
                                              <p:charRg st="51" end="9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62499">
                                            <p:txEl>
                                              <p:charRg st="92" end="103"/>
                                            </p:txEl>
                                          </p:spTgt>
                                        </p:tgtEl>
                                        <p:attrNameLst>
                                          <p:attrName>style.visibility</p:attrName>
                                        </p:attrNameLst>
                                      </p:cBhvr>
                                      <p:to>
                                        <p:strVal val="visible"/>
                                      </p:to>
                                    </p:set>
                                    <p:animEffect transition="in" filter="blinds(horizontal)">
                                      <p:cBhvr>
                                        <p:cTn id="18" dur="500"/>
                                        <p:tgtEl>
                                          <p:spTgt spid="362499">
                                            <p:txEl>
                                              <p:charRg st="92" end="10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62499">
                                            <p:txEl>
                                              <p:charRg st="103" end="140"/>
                                            </p:txEl>
                                          </p:spTgt>
                                        </p:tgtEl>
                                        <p:attrNameLst>
                                          <p:attrName>style.visibility</p:attrName>
                                        </p:attrNameLst>
                                      </p:cBhvr>
                                      <p:to>
                                        <p:strVal val="visible"/>
                                      </p:to>
                                    </p:set>
                                    <p:animEffect transition="in" filter="blinds(horizontal)">
                                      <p:cBhvr>
                                        <p:cTn id="21" dur="500"/>
                                        <p:tgtEl>
                                          <p:spTgt spid="362499">
                                            <p:txEl>
                                              <p:charRg st="103" end="14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nodeType="clickEffect">
                                  <p:stCondLst>
                                    <p:cond delay="0"/>
                                  </p:stCondLst>
                                  <p:childTnLst>
                                    <p:set>
                                      <p:cBhvr>
                                        <p:cTn id="25" dur="1" fill="hold">
                                          <p:stCondLst>
                                            <p:cond delay="0"/>
                                          </p:stCondLst>
                                        </p:cTn>
                                        <p:tgtEl>
                                          <p:spTgt spid="362500">
                                            <p:txEl>
                                              <p:charRg st="0" end="11"/>
                                            </p:txEl>
                                          </p:spTgt>
                                        </p:tgtEl>
                                        <p:attrNameLst>
                                          <p:attrName>style.visibility</p:attrName>
                                        </p:attrNameLst>
                                      </p:cBhvr>
                                      <p:to>
                                        <p:strVal val="visible"/>
                                      </p:to>
                                    </p:set>
                                    <p:anim calcmode="lin" valueType="num">
                                      <p:cBhvr additive="base">
                                        <p:cTn id="26" dur="500" fill="hold"/>
                                        <p:tgtEl>
                                          <p:spTgt spid="362500">
                                            <p:txEl>
                                              <p:charRg st="0" end="11"/>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362500">
                                            <p:txEl>
                                              <p:charRg st="0" end="11"/>
                                            </p:txEl>
                                          </p:spTgt>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62500">
                                            <p:txEl>
                                              <p:charRg st="11" end="71"/>
                                            </p:txEl>
                                          </p:spTgt>
                                        </p:tgtEl>
                                        <p:attrNameLst>
                                          <p:attrName>style.visibility</p:attrName>
                                        </p:attrNameLst>
                                      </p:cBhvr>
                                      <p:to>
                                        <p:strVal val="visible"/>
                                      </p:to>
                                    </p:set>
                                    <p:animEffect transition="in" filter="blinds(horizontal)">
                                      <p:cBhvr>
                                        <p:cTn id="32" dur="500"/>
                                        <p:tgtEl>
                                          <p:spTgt spid="362500">
                                            <p:txEl>
                                              <p:charRg st="11" end="7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62500">
                                            <p:txEl>
                                              <p:charRg st="71" end="92"/>
                                            </p:txEl>
                                          </p:spTgt>
                                        </p:tgtEl>
                                        <p:attrNameLst>
                                          <p:attrName>style.visibility</p:attrName>
                                        </p:attrNameLst>
                                      </p:cBhvr>
                                      <p:to>
                                        <p:strVal val="visible"/>
                                      </p:to>
                                    </p:set>
                                    <p:animEffect transition="in" filter="blinds(horizontal)">
                                      <p:cBhvr>
                                        <p:cTn id="37" dur="500"/>
                                        <p:tgtEl>
                                          <p:spTgt spid="362500">
                                            <p:txEl>
                                              <p:charRg st="71" end="9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62" name="灯片编号占位符 4"/>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1400" dirty="0">
                <a:latin typeface="Times New Roman" panose="02020603050405020304" pitchFamily="18" charset="0"/>
                <a:ea typeface="宋体" panose="02010600030101010101" pitchFamily="2" charset="-122"/>
              </a:rPr>
            </a:fld>
            <a:endParaRPr lang="zh-CN" altLang="en-US" sz="1400" dirty="0">
              <a:latin typeface="Times New Roman" panose="02020603050405020304" pitchFamily="18" charset="0"/>
              <a:ea typeface="宋体" panose="02010600030101010101" pitchFamily="2" charset="-122"/>
            </a:endParaRPr>
          </a:p>
        </p:txBody>
      </p:sp>
      <p:sp>
        <p:nvSpPr>
          <p:cNvPr id="363522" name="Rectangle 2"/>
          <p:cNvSpPr>
            <a:spLocks noGrp="1" noChangeArrowheads="1"/>
          </p:cNvSpPr>
          <p:nvPr>
            <p:ph type="title"/>
          </p:nvPr>
        </p:nvSpPr>
        <p:spPr>
          <a:xfrm>
            <a:off x="684212" y="0"/>
            <a:ext cx="8280275" cy="11430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all" spc="50" normalizeH="0" baseline="0" noProof="0">
                <a:ln w="15875">
                  <a:noFill/>
                </a:ln>
                <a:solidFill>
                  <a:schemeClr val="tx2"/>
                </a:solidFill>
                <a:effectLst/>
                <a:uLnTx/>
                <a:uFillTx/>
                <a:latin typeface="+mj-lt"/>
                <a:ea typeface="+mj-ea"/>
                <a:cs typeface="+mj-cs"/>
              </a:rPr>
              <a:t>5.6.3 </a:t>
            </a:r>
            <a:r>
              <a:rPr kumimoji="0" lang="en-US" altLang="zh-CN" sz="3600" b="1" i="0" u="none" strike="noStrike" kern="1200" cap="all" spc="50" normalizeH="0" baseline="0" noProof="0">
                <a:ln w="15875">
                  <a:noFill/>
                </a:ln>
                <a:solidFill>
                  <a:schemeClr val="tx2"/>
                </a:solidFill>
                <a:effectLst/>
                <a:uLnTx/>
                <a:uFillTx/>
                <a:latin typeface="+mj-lt"/>
                <a:ea typeface="+mj-ea"/>
                <a:cs typeface="+mj-cs"/>
              </a:rPr>
              <a:t>Internet Control Protocols</a:t>
            </a:r>
            <a:endParaRPr kumimoji="0" lang="zh-CN" altLang="en-US" sz="3600" b="1" i="0" u="none" strike="noStrike" kern="1200" cap="all" spc="50" normalizeH="0" baseline="0" noProof="0">
              <a:ln w="15875">
                <a:noFill/>
              </a:ln>
              <a:solidFill>
                <a:schemeClr val="tx2"/>
              </a:solidFill>
              <a:effectLst/>
              <a:uLnTx/>
              <a:uFillTx/>
              <a:latin typeface="+mj-lt"/>
              <a:ea typeface="+mj-ea"/>
              <a:cs typeface="+mj-cs"/>
            </a:endParaRPr>
          </a:p>
        </p:txBody>
      </p:sp>
      <p:sp>
        <p:nvSpPr>
          <p:cNvPr id="363523" name="Text Box 3"/>
          <p:cNvSpPr txBox="1"/>
          <p:nvPr/>
        </p:nvSpPr>
        <p:spPr>
          <a:xfrm>
            <a:off x="468313" y="1125538"/>
            <a:ext cx="8281987" cy="533876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b="1" dirty="0">
                <a:solidFill>
                  <a:schemeClr val="folHlink"/>
                </a:solidFill>
                <a:latin typeface="Times New Roman" panose="02020603050405020304" pitchFamily="18" charset="0"/>
                <a:ea typeface="宋体" panose="02010600030101010101" pitchFamily="2" charset="-122"/>
              </a:rPr>
              <a:t>DHCP</a:t>
            </a:r>
            <a:r>
              <a:rPr lang="zh-CN" altLang="en-US" b="1" dirty="0">
                <a:solidFill>
                  <a:schemeClr val="folHlink"/>
                </a:solidFill>
                <a:latin typeface="Times New Roman" panose="02020603050405020304" pitchFamily="18" charset="0"/>
                <a:ea typeface="宋体" panose="02010600030101010101" pitchFamily="2" charset="-122"/>
              </a:rPr>
              <a:t>（</a:t>
            </a:r>
            <a:r>
              <a:rPr lang="en-US" altLang="zh-CN" b="1" dirty="0">
                <a:solidFill>
                  <a:schemeClr val="folHlink"/>
                </a:solidFill>
                <a:latin typeface="Times New Roman" panose="02020603050405020304" pitchFamily="18" charset="0"/>
                <a:ea typeface="宋体" panose="02010600030101010101" pitchFamily="2" charset="-122"/>
              </a:rPr>
              <a:t>Dynamic Host Configuration Protocol</a:t>
            </a:r>
            <a:r>
              <a:rPr lang="zh-CN" altLang="en-US" b="1" dirty="0">
                <a:solidFill>
                  <a:schemeClr val="folHlink"/>
                </a:solidFill>
                <a:latin typeface="Times New Roman" panose="02020603050405020304" pitchFamily="18" charset="0"/>
                <a:ea typeface="宋体" panose="02010600030101010101" pitchFamily="2" charset="-122"/>
              </a:rPr>
              <a:t>）动态主机配置协议</a:t>
            </a:r>
            <a:endParaRPr lang="zh-CN" altLang="en-US" b="1" dirty="0">
              <a:solidFill>
                <a:schemeClr val="folHlink"/>
              </a:solidFill>
              <a:latin typeface="Times New Roman" panose="02020603050405020304" pitchFamily="18" charset="0"/>
              <a:ea typeface="宋体" panose="02010600030101010101" pitchFamily="2" charset="-122"/>
            </a:endParaRPr>
          </a:p>
          <a:p>
            <a:pPr marL="0" lvl="0" indent="0" eaLnBrk="1" hangingPunct="1">
              <a:spcBef>
                <a:spcPct val="50000"/>
              </a:spcBef>
              <a:buClrTx/>
              <a:buSzTx/>
              <a:buFontTx/>
              <a:buNone/>
            </a:pPr>
            <a:r>
              <a:rPr lang="en-US" altLang="zh-CN" sz="2800" b="1" dirty="0">
                <a:latin typeface="Times New Roman" panose="02020603050405020304" pitchFamily="18" charset="0"/>
                <a:ea typeface="宋体" panose="02010600030101010101" pitchFamily="2" charset="-122"/>
              </a:rPr>
              <a:t>DHCP</a:t>
            </a:r>
            <a:r>
              <a:rPr lang="zh-CN" altLang="en-US" sz="2800" b="1" dirty="0">
                <a:latin typeface="Times New Roman" panose="02020603050405020304" pitchFamily="18" charset="0"/>
                <a:ea typeface="宋体" panose="02010600030101010101" pitchFamily="2" charset="-122"/>
              </a:rPr>
              <a:t>既允许手工分配</a:t>
            </a:r>
            <a:r>
              <a:rPr lang="en-US" altLang="zh-CN" sz="2800" b="1" dirty="0">
                <a:latin typeface="Times New Roman" panose="02020603050405020304" pitchFamily="18" charset="0"/>
                <a:ea typeface="宋体" panose="02010600030101010101" pitchFamily="2" charset="-122"/>
              </a:rPr>
              <a:t>IP</a:t>
            </a:r>
            <a:r>
              <a:rPr lang="zh-CN" altLang="en-US" sz="2800" b="1" dirty="0">
                <a:latin typeface="Times New Roman" panose="02020603050405020304" pitchFamily="18" charset="0"/>
                <a:ea typeface="宋体" panose="02010600030101010101" pitchFamily="2" charset="-122"/>
              </a:rPr>
              <a:t>地址，也允许自动分配</a:t>
            </a:r>
            <a:r>
              <a:rPr lang="en-US" altLang="zh-CN" sz="2800" b="1" dirty="0">
                <a:latin typeface="Times New Roman" panose="02020603050405020304" pitchFamily="18" charset="0"/>
                <a:ea typeface="宋体" panose="02010600030101010101" pitchFamily="2" charset="-122"/>
              </a:rPr>
              <a:t>IP</a:t>
            </a:r>
            <a:r>
              <a:rPr lang="zh-CN" altLang="en-US" sz="2800" b="1" dirty="0">
                <a:latin typeface="Times New Roman" panose="02020603050405020304" pitchFamily="18" charset="0"/>
                <a:ea typeface="宋体" panose="02010600030101010101" pitchFamily="2" charset="-122"/>
              </a:rPr>
              <a:t>地址。</a:t>
            </a:r>
            <a:endParaRPr lang="zh-CN" altLang="en-US" sz="2800" b="1" dirty="0">
              <a:latin typeface="Times New Roman" panose="02020603050405020304" pitchFamily="18" charset="0"/>
              <a:ea typeface="宋体" panose="02010600030101010101" pitchFamily="2" charset="-122"/>
            </a:endParaRPr>
          </a:p>
          <a:p>
            <a:pPr marL="0" lvl="0" indent="0" algn="just" eaLnBrk="1" hangingPunct="1">
              <a:spcBef>
                <a:spcPct val="50000"/>
              </a:spcBef>
              <a:buClrTx/>
              <a:buSzTx/>
              <a:buFontTx/>
              <a:buNone/>
            </a:pPr>
            <a:r>
              <a:rPr lang="zh-CN" altLang="en-US" sz="2800" b="1" dirty="0">
                <a:latin typeface="Times New Roman" panose="02020603050405020304" pitchFamily="18" charset="0"/>
                <a:ea typeface="宋体" panose="02010600030101010101" pitchFamily="2" charset="-122"/>
              </a:rPr>
              <a:t>工作过程：一台新启动的机器，它广播</a:t>
            </a:r>
            <a:r>
              <a:rPr lang="en-US" altLang="zh-CN" sz="2800" b="1" dirty="0">
                <a:latin typeface="Times New Roman" panose="02020603050405020304" pitchFamily="18" charset="0"/>
                <a:ea typeface="宋体" panose="02010600030101010101" pitchFamily="2" charset="-122"/>
              </a:rPr>
              <a:t>DHCP</a:t>
            </a:r>
            <a:r>
              <a:rPr lang="zh-CN" altLang="en-US" sz="2800" b="1" dirty="0">
                <a:latin typeface="Times New Roman" panose="02020603050405020304" pitchFamily="18" charset="0"/>
                <a:ea typeface="宋体" panose="02010600030101010101" pitchFamily="2" charset="-122"/>
              </a:rPr>
              <a:t>分组，它所在</a:t>
            </a:r>
            <a:r>
              <a:rPr lang="en-US" altLang="zh-CN" sz="2800" b="1" dirty="0">
                <a:latin typeface="Times New Roman" panose="02020603050405020304" pitchFamily="18" charset="0"/>
                <a:ea typeface="宋体" panose="02010600030101010101" pitchFamily="2" charset="-122"/>
              </a:rPr>
              <a:t>LAN</a:t>
            </a:r>
            <a:r>
              <a:rPr lang="zh-CN" altLang="en-US" sz="2800" b="1" dirty="0">
                <a:latin typeface="Times New Roman" panose="02020603050405020304" pitchFamily="18" charset="0"/>
                <a:ea typeface="宋体" panose="02010600030101010101" pitchFamily="2" charset="-122"/>
              </a:rPr>
              <a:t>上的</a:t>
            </a:r>
            <a:r>
              <a:rPr lang="en-US" altLang="zh-CN" sz="2800" b="1" dirty="0">
                <a:latin typeface="Times New Roman" panose="02020603050405020304" pitchFamily="18" charset="0"/>
                <a:ea typeface="宋体" panose="02010600030101010101" pitchFamily="2" charset="-122"/>
              </a:rPr>
              <a:t>DHCP</a:t>
            </a:r>
            <a:r>
              <a:rPr lang="zh-CN" altLang="en-US" sz="2800" b="1" dirty="0">
                <a:latin typeface="Times New Roman" panose="02020603050405020304" pitchFamily="18" charset="0"/>
                <a:ea typeface="宋体" panose="02010600030101010101" pitchFamily="2" charset="-122"/>
              </a:rPr>
              <a:t>中继代理得到分组后，用单播的方式将该分组发送给</a:t>
            </a:r>
            <a:r>
              <a:rPr lang="en-US" altLang="zh-CN" sz="2800" b="1" dirty="0">
                <a:latin typeface="Times New Roman" panose="02020603050405020304" pitchFamily="18" charset="0"/>
                <a:ea typeface="宋体" panose="02010600030101010101" pitchFamily="2" charset="-122"/>
              </a:rPr>
              <a:t>DHCP</a:t>
            </a:r>
            <a:r>
              <a:rPr lang="zh-CN" altLang="en-US" sz="2800" b="1" dirty="0">
                <a:latin typeface="Times New Roman" panose="02020603050405020304" pitchFamily="18" charset="0"/>
                <a:ea typeface="宋体" panose="02010600030101010101" pitchFamily="2" charset="-122"/>
              </a:rPr>
              <a:t>服务器。从而从一个</a:t>
            </a:r>
            <a:r>
              <a:rPr lang="en-US" altLang="zh-CN" sz="2800" b="1" dirty="0">
                <a:latin typeface="Times New Roman" panose="02020603050405020304" pitchFamily="18" charset="0"/>
                <a:ea typeface="宋体" panose="02010600030101010101" pitchFamily="2" charset="-122"/>
              </a:rPr>
              <a:t>IP</a:t>
            </a:r>
            <a:r>
              <a:rPr lang="zh-CN" altLang="en-US" sz="2800" b="1" dirty="0">
                <a:latin typeface="Times New Roman" panose="02020603050405020304" pitchFamily="18" charset="0"/>
                <a:ea typeface="宋体" panose="02010600030101010101" pitchFamily="2" charset="-122"/>
              </a:rPr>
              <a:t>地址池内自动为该主机分配</a:t>
            </a:r>
            <a:r>
              <a:rPr lang="en-US" altLang="zh-CN" sz="2800" b="1" dirty="0">
                <a:latin typeface="Times New Roman" panose="02020603050405020304" pitchFamily="18" charset="0"/>
                <a:ea typeface="宋体" panose="02010600030101010101" pitchFamily="2" charset="-122"/>
              </a:rPr>
              <a:t>IP</a:t>
            </a:r>
            <a:r>
              <a:rPr lang="zh-CN" altLang="en-US" sz="2800" b="1" dirty="0">
                <a:latin typeface="Times New Roman" panose="02020603050405020304" pitchFamily="18" charset="0"/>
                <a:ea typeface="宋体" panose="02010600030101010101" pitchFamily="2" charset="-122"/>
              </a:rPr>
              <a:t>地址。</a:t>
            </a:r>
            <a:r>
              <a:rPr lang="en-US" altLang="zh-CN" sz="2800" b="1" dirty="0">
                <a:latin typeface="Times New Roman" panose="02020603050405020304" pitchFamily="18" charset="0"/>
                <a:ea typeface="宋体" panose="02010600030101010101" pitchFamily="2" charset="-122"/>
              </a:rPr>
              <a:t>IP</a:t>
            </a:r>
            <a:r>
              <a:rPr lang="zh-CN" altLang="en-US" sz="2800" b="1" dirty="0">
                <a:latin typeface="Times New Roman" panose="02020603050405020304" pitchFamily="18" charset="0"/>
                <a:ea typeface="宋体" panose="02010600030101010101" pitchFamily="2" charset="-122"/>
              </a:rPr>
              <a:t>地址分配的有效期只能是一段固定长的时间，称为租用（</a:t>
            </a:r>
            <a:r>
              <a:rPr lang="en-US" altLang="zh-CN" sz="2800" b="1" dirty="0">
                <a:latin typeface="Times New Roman" panose="02020603050405020304" pitchFamily="18" charset="0"/>
                <a:ea typeface="宋体" panose="02010600030101010101" pitchFamily="2" charset="-122"/>
              </a:rPr>
              <a:t>leasing</a:t>
            </a:r>
            <a:r>
              <a:rPr lang="zh-CN" altLang="en-US" sz="2800" b="1" dirty="0">
                <a:latin typeface="Times New Roman" panose="02020603050405020304" pitchFamily="18" charset="0"/>
                <a:ea typeface="宋体" panose="02010600030101010101" pitchFamily="2" charset="-122"/>
              </a:rPr>
              <a:t>）。在到达租期之间，主机必须向</a:t>
            </a:r>
            <a:r>
              <a:rPr lang="en-US" altLang="zh-CN" sz="2800" b="1" dirty="0">
                <a:latin typeface="Times New Roman" panose="02020603050405020304" pitchFamily="18" charset="0"/>
                <a:ea typeface="宋体" panose="02010600030101010101" pitchFamily="2" charset="-122"/>
              </a:rPr>
              <a:t>DHCP</a:t>
            </a:r>
            <a:r>
              <a:rPr lang="zh-CN" altLang="en-US" sz="2800" b="1" dirty="0">
                <a:latin typeface="Times New Roman" panose="02020603050405020304" pitchFamily="18" charset="0"/>
                <a:ea typeface="宋体" panose="02010600030101010101" pitchFamily="2" charset="-122"/>
              </a:rPr>
              <a:t>服务器申请续租（</a:t>
            </a:r>
            <a:r>
              <a:rPr lang="en-US" altLang="zh-CN" sz="2800" b="1" dirty="0">
                <a:latin typeface="Times New Roman" panose="02020603050405020304" pitchFamily="18" charset="0"/>
                <a:ea typeface="宋体" panose="02010600030101010101" pitchFamily="2" charset="-122"/>
              </a:rPr>
              <a:t>renewal</a:t>
            </a:r>
            <a:r>
              <a:rPr lang="zh-CN" altLang="en-US" sz="2800" b="1" dirty="0">
                <a:latin typeface="Times New Roman" panose="02020603050405020304" pitchFamily="18" charset="0"/>
                <a:ea typeface="宋体" panose="02010600030101010101" pitchFamily="2" charset="-122"/>
              </a:rPr>
              <a:t>）。</a:t>
            </a:r>
            <a:endParaRPr lang="zh-CN" altLang="en-US" sz="2800" b="1"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63523">
                                            <p:txEl>
                                              <p:charRg st="0" end="50"/>
                                            </p:txEl>
                                          </p:spTgt>
                                        </p:tgtEl>
                                        <p:attrNameLst>
                                          <p:attrName>style.visibility</p:attrName>
                                        </p:attrNameLst>
                                      </p:cBhvr>
                                      <p:to>
                                        <p:strVal val="visible"/>
                                      </p:to>
                                    </p:set>
                                    <p:anim calcmode="lin" valueType="num">
                                      <p:cBhvr additive="base">
                                        <p:cTn id="7" dur="500" fill="hold"/>
                                        <p:tgtEl>
                                          <p:spTgt spid="363523">
                                            <p:txEl>
                                              <p:charRg st="0" end="5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63523">
                                            <p:txEl>
                                              <p:charRg st="0" end="5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363523">
                                            <p:txEl>
                                              <p:charRg st="50" end="79"/>
                                            </p:txEl>
                                          </p:spTgt>
                                        </p:tgtEl>
                                        <p:attrNameLst>
                                          <p:attrName>style.visibility</p:attrName>
                                        </p:attrNameLst>
                                      </p:cBhvr>
                                      <p:to>
                                        <p:strVal val="visible"/>
                                      </p:to>
                                    </p:set>
                                    <p:animEffect transition="in" filter="blinds(horizontal)">
                                      <p:cBhvr>
                                        <p:cTn id="13" dur="500"/>
                                        <p:tgtEl>
                                          <p:spTgt spid="363523">
                                            <p:txEl>
                                              <p:charRg st="50" end="79"/>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63523">
                                            <p:txEl>
                                              <p:charRg st="79" end="241"/>
                                            </p:txEl>
                                          </p:spTgt>
                                        </p:tgtEl>
                                        <p:attrNameLst>
                                          <p:attrName>style.visibility</p:attrName>
                                        </p:attrNameLst>
                                      </p:cBhvr>
                                      <p:to>
                                        <p:strVal val="visible"/>
                                      </p:to>
                                    </p:set>
                                    <p:animEffect transition="in" filter="blinds(horizontal)">
                                      <p:cBhvr>
                                        <p:cTn id="18" dur="500"/>
                                        <p:tgtEl>
                                          <p:spTgt spid="363523">
                                            <p:txEl>
                                              <p:charRg st="79" end="24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7218" name="Rectangle 2"/>
          <p:cNvSpPr>
            <a:spLocks noGrp="1" noChangeArrowheads="1"/>
          </p:cNvSpPr>
          <p:nvPr>
            <p:ph type="title"/>
          </p:nvPr>
        </p:nvSpPr>
        <p:spPr>
          <a:xfrm>
            <a:off x="685800" y="53752"/>
            <a:ext cx="7772400" cy="11430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1" lang="en-US" altLang="zh-CN" sz="2800" b="1" i="0" u="none" strike="noStrike" kern="1200" cap="all" spc="50" normalizeH="0" baseline="0" noProof="0">
                <a:ln w="15875">
                  <a:noFill/>
                </a:ln>
                <a:solidFill>
                  <a:schemeClr val="bg2">
                    <a:lumMod val="25000"/>
                  </a:schemeClr>
                </a:solidFill>
                <a:effectLst/>
                <a:uLnTx/>
                <a:uFillTx/>
                <a:latin typeface="Arial" panose="020B0604020202020204" pitchFamily="34" charset="0"/>
                <a:ea typeface="+mj-ea"/>
                <a:cs typeface="Arial" panose="020B0604020202020204" pitchFamily="34" charset="0"/>
              </a:rPr>
              <a:t>5.6.4 OSPF-The Interior </a:t>
            </a:r>
            <a:br>
              <a:rPr kumimoji="1" lang="en-US" altLang="zh-CN" sz="2800" b="1" i="0" u="none" strike="noStrike" kern="1200" cap="all" spc="50" normalizeH="0" baseline="0" noProof="0">
                <a:ln w="15875">
                  <a:noFill/>
                </a:ln>
                <a:solidFill>
                  <a:schemeClr val="bg2">
                    <a:lumMod val="25000"/>
                  </a:schemeClr>
                </a:solidFill>
                <a:effectLst/>
                <a:uLnTx/>
                <a:uFillTx/>
                <a:latin typeface="Arial" panose="020B0604020202020204" pitchFamily="34" charset="0"/>
                <a:ea typeface="+mj-ea"/>
                <a:cs typeface="Arial" panose="020B0604020202020204" pitchFamily="34" charset="0"/>
              </a:rPr>
            </a:br>
            <a:r>
              <a:rPr kumimoji="1" lang="en-US" altLang="zh-CN" sz="2800" b="1" i="0" u="none" strike="noStrike" kern="1200" cap="all" spc="50" normalizeH="0" baseline="0" noProof="0">
                <a:ln w="15875">
                  <a:noFill/>
                </a:ln>
                <a:solidFill>
                  <a:schemeClr val="bg2">
                    <a:lumMod val="25000"/>
                  </a:schemeClr>
                </a:solidFill>
                <a:effectLst/>
                <a:uLnTx/>
                <a:uFillTx/>
                <a:latin typeface="Arial" panose="020B0604020202020204" pitchFamily="34" charset="0"/>
                <a:ea typeface="+mj-ea"/>
                <a:cs typeface="Arial" panose="020B0604020202020204" pitchFamily="34" charset="0"/>
              </a:rPr>
              <a:t>Gateway Routing Protocol</a:t>
            </a:r>
            <a:endParaRPr kumimoji="1" lang="zh-CN" altLang="en-US" sz="2800" b="1" i="0" u="none" strike="noStrike" kern="1200" cap="all" spc="50" normalizeH="0" baseline="0" noProof="0">
              <a:ln w="15875">
                <a:noFill/>
              </a:ln>
              <a:solidFill>
                <a:schemeClr val="bg2">
                  <a:lumMod val="25000"/>
                </a:schemeClr>
              </a:solidFill>
              <a:effectLst/>
              <a:uLnTx/>
              <a:uFillTx/>
              <a:latin typeface="Arial" panose="020B0604020202020204" pitchFamily="34" charset="0"/>
              <a:ea typeface="+mj-ea"/>
              <a:cs typeface="Arial" panose="020B0604020202020204" pitchFamily="34" charset="0"/>
            </a:endParaRPr>
          </a:p>
        </p:txBody>
      </p:sp>
      <p:sp>
        <p:nvSpPr>
          <p:cNvPr id="151556" name="Text Box 4"/>
          <p:cNvSpPr txBox="1"/>
          <p:nvPr/>
        </p:nvSpPr>
        <p:spPr>
          <a:xfrm>
            <a:off x="309563" y="1331913"/>
            <a:ext cx="8569325" cy="263366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just" eaLnBrk="1" hangingPunct="1">
              <a:lnSpc>
                <a:spcPct val="120000"/>
              </a:lnSpc>
              <a:spcBef>
                <a:spcPct val="50000"/>
              </a:spcBef>
              <a:buClrTx/>
              <a:buSzTx/>
              <a:buFontTx/>
              <a:buNone/>
            </a:pPr>
            <a:r>
              <a:rPr lang="en-US" altLang="zh-CN" sz="2800" dirty="0">
                <a:latin typeface="Arial" panose="020B0604020202020204" pitchFamily="34" charset="0"/>
                <a:ea typeface="微软雅黑" panose="020B0503020204020204" pitchFamily="34" charset="-122"/>
              </a:rPr>
              <a:t>        Internet</a:t>
            </a:r>
            <a:r>
              <a:rPr lang="zh-CN" altLang="en-US" sz="2800" dirty="0">
                <a:latin typeface="Arial" panose="020B0604020202020204" pitchFamily="34" charset="0"/>
                <a:ea typeface="微软雅黑" panose="020B0503020204020204" pitchFamily="34" charset="-122"/>
              </a:rPr>
              <a:t>是由大量的自治系统</a:t>
            </a:r>
            <a:r>
              <a:rPr lang="en-US" altLang="zh-CN" sz="2800" dirty="0">
                <a:latin typeface="Arial" panose="020B0604020202020204" pitchFamily="34" charset="0"/>
                <a:ea typeface="微软雅黑" panose="020B0503020204020204" pitchFamily="34" charset="-122"/>
              </a:rPr>
              <a:t>(AS)</a:t>
            </a:r>
            <a:r>
              <a:rPr lang="zh-CN" altLang="en-US" sz="2800" dirty="0">
                <a:latin typeface="Arial" panose="020B0604020202020204" pitchFamily="34" charset="0"/>
                <a:ea typeface="微软雅黑" panose="020B0503020204020204" pitchFamily="34" charset="-122"/>
              </a:rPr>
              <a:t>构成的，每个</a:t>
            </a:r>
            <a:r>
              <a:rPr lang="en-US" altLang="zh-CN" sz="2800" dirty="0">
                <a:latin typeface="Arial" panose="020B0604020202020204" pitchFamily="34" charset="0"/>
                <a:ea typeface="微软雅黑" panose="020B0503020204020204" pitchFamily="34" charset="-122"/>
              </a:rPr>
              <a:t>AS</a:t>
            </a:r>
            <a:r>
              <a:rPr lang="zh-CN" altLang="en-US" sz="2800" dirty="0">
                <a:latin typeface="Arial" panose="020B0604020202020204" pitchFamily="34" charset="0"/>
                <a:ea typeface="微软雅黑" panose="020B0503020204020204" pitchFamily="34" charset="-122"/>
              </a:rPr>
              <a:t>内部可以使用自己的算法。</a:t>
            </a:r>
            <a:r>
              <a:rPr lang="en-US" altLang="zh-CN" sz="2800" dirty="0">
                <a:latin typeface="Arial" panose="020B0604020202020204" pitchFamily="34" charset="0"/>
                <a:ea typeface="微软雅黑" panose="020B0503020204020204" pitchFamily="34" charset="-122"/>
              </a:rPr>
              <a:t>AS</a:t>
            </a:r>
            <a:r>
              <a:rPr lang="zh-CN" altLang="en-US" sz="2800" dirty="0">
                <a:latin typeface="Arial" panose="020B0604020202020204" pitchFamily="34" charset="0"/>
                <a:ea typeface="微软雅黑" panose="020B0503020204020204" pitchFamily="34" charset="-122"/>
              </a:rPr>
              <a:t>内部的路由算法称为</a:t>
            </a:r>
            <a:r>
              <a:rPr lang="zh-CN" altLang="en-US" sz="2800" dirty="0">
                <a:solidFill>
                  <a:srgbClr val="1E0AB6"/>
                </a:solidFill>
                <a:latin typeface="Arial" panose="020B0604020202020204" pitchFamily="34" charset="0"/>
                <a:ea typeface="微软雅黑" panose="020B0503020204020204" pitchFamily="34" charset="-122"/>
              </a:rPr>
              <a:t>内部网关协议（</a:t>
            </a:r>
            <a:r>
              <a:rPr lang="en-US" altLang="zh-CN" sz="2800" dirty="0">
                <a:solidFill>
                  <a:srgbClr val="1E0AB6"/>
                </a:solidFill>
                <a:latin typeface="Arial" panose="020B0604020202020204" pitchFamily="34" charset="0"/>
                <a:ea typeface="微软雅黑" panose="020B0503020204020204" pitchFamily="34" charset="-122"/>
              </a:rPr>
              <a:t>interior gateway protocol</a:t>
            </a:r>
            <a:r>
              <a:rPr lang="zh-CN" altLang="en-US" sz="2800" dirty="0">
                <a:solidFill>
                  <a:srgbClr val="1E0AB6"/>
                </a:solidFill>
                <a:latin typeface="Arial" panose="020B0604020202020204" pitchFamily="34" charset="0"/>
                <a:ea typeface="微软雅黑" panose="020B0503020204020204" pitchFamily="34" charset="-122"/>
              </a:rPr>
              <a:t>）</a:t>
            </a:r>
            <a:r>
              <a:rPr lang="zh-CN" altLang="en-US" sz="2800" dirty="0">
                <a:latin typeface="Arial" panose="020B0604020202020204" pitchFamily="34" charset="0"/>
                <a:ea typeface="微软雅黑" panose="020B0503020204020204" pitchFamily="34" charset="-122"/>
              </a:rPr>
              <a:t>；</a:t>
            </a:r>
            <a:r>
              <a:rPr lang="en-US" altLang="zh-CN" sz="2800" dirty="0">
                <a:latin typeface="Arial" panose="020B0604020202020204" pitchFamily="34" charset="0"/>
                <a:ea typeface="微软雅黑" panose="020B0503020204020204" pitchFamily="34" charset="-122"/>
              </a:rPr>
              <a:t>AS</a:t>
            </a:r>
            <a:r>
              <a:rPr lang="zh-CN" altLang="en-US" sz="2800" dirty="0">
                <a:latin typeface="Arial" panose="020B0604020202020204" pitchFamily="34" charset="0"/>
                <a:ea typeface="微软雅黑" panose="020B0503020204020204" pitchFamily="34" charset="-122"/>
              </a:rPr>
              <a:t>之间的路由算法称为</a:t>
            </a:r>
            <a:r>
              <a:rPr lang="zh-CN" altLang="en-US" sz="2800" dirty="0">
                <a:solidFill>
                  <a:srgbClr val="1E0AB6"/>
                </a:solidFill>
                <a:latin typeface="Arial" panose="020B0604020202020204" pitchFamily="34" charset="0"/>
                <a:ea typeface="微软雅黑" panose="020B0503020204020204" pitchFamily="34" charset="-122"/>
              </a:rPr>
              <a:t>外部网关协议（</a:t>
            </a:r>
            <a:r>
              <a:rPr lang="en-US" altLang="zh-CN" sz="2800" dirty="0">
                <a:solidFill>
                  <a:srgbClr val="1E0AB6"/>
                </a:solidFill>
                <a:latin typeface="Arial" panose="020B0604020202020204" pitchFamily="34" charset="0"/>
                <a:ea typeface="微软雅黑" panose="020B0503020204020204" pitchFamily="34" charset="-122"/>
              </a:rPr>
              <a:t>exterior gateway protocol</a:t>
            </a:r>
            <a:r>
              <a:rPr lang="zh-CN" altLang="en-US" sz="2800" dirty="0">
                <a:solidFill>
                  <a:srgbClr val="1E0AB6"/>
                </a:solidFill>
                <a:latin typeface="Arial" panose="020B0604020202020204" pitchFamily="34" charset="0"/>
                <a:ea typeface="微软雅黑" panose="020B0503020204020204" pitchFamily="34" charset="-122"/>
              </a:rPr>
              <a:t>）。</a:t>
            </a:r>
            <a:endParaRPr lang="zh-CN" altLang="en-US" sz="2800" dirty="0">
              <a:solidFill>
                <a:srgbClr val="1E0AB6"/>
              </a:solidFill>
              <a:latin typeface="Arial" panose="020B0604020202020204" pitchFamily="34" charset="0"/>
              <a:ea typeface="微软雅黑" panose="020B0503020204020204" pitchFamily="34" charset="-122"/>
            </a:endParaRPr>
          </a:p>
        </p:txBody>
      </p:sp>
      <p:sp>
        <p:nvSpPr>
          <p:cNvPr id="151557" name="Text Box 5"/>
          <p:cNvSpPr txBox="1"/>
          <p:nvPr/>
        </p:nvSpPr>
        <p:spPr>
          <a:xfrm>
            <a:off x="250825" y="3933825"/>
            <a:ext cx="8640763" cy="21145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lnSpc>
                <a:spcPct val="120000"/>
              </a:lnSpc>
              <a:spcBef>
                <a:spcPct val="50000"/>
              </a:spcBef>
              <a:buClrTx/>
              <a:buSzTx/>
              <a:buFontTx/>
              <a:buNone/>
            </a:pPr>
            <a:r>
              <a:rPr lang="zh-CN" altLang="en-US" sz="2800" dirty="0">
                <a:latin typeface="Arial" panose="020B0604020202020204" pitchFamily="34" charset="0"/>
                <a:ea typeface="微软雅黑" panose="020B0503020204020204" pitchFamily="34" charset="-122"/>
              </a:rPr>
              <a:t>         最初的</a:t>
            </a:r>
            <a:r>
              <a:rPr lang="en-US" altLang="zh-CN" sz="2800" dirty="0">
                <a:latin typeface="Arial" panose="020B0604020202020204" pitchFamily="34" charset="0"/>
                <a:ea typeface="微软雅黑" panose="020B0503020204020204" pitchFamily="34" charset="-122"/>
              </a:rPr>
              <a:t>Internet</a:t>
            </a:r>
            <a:r>
              <a:rPr lang="zh-CN" altLang="en-US" sz="2800" dirty="0">
                <a:latin typeface="Arial" panose="020B0604020202020204" pitchFamily="34" charset="0"/>
                <a:ea typeface="微软雅黑" panose="020B0503020204020204" pitchFamily="34" charset="-122"/>
              </a:rPr>
              <a:t>内部网关协议是</a:t>
            </a:r>
            <a:r>
              <a:rPr lang="zh-CN" altLang="en-US" sz="2800" dirty="0">
                <a:solidFill>
                  <a:srgbClr val="1E0AB6"/>
                </a:solidFill>
                <a:latin typeface="Arial" panose="020B0604020202020204" pitchFamily="34" charset="0"/>
                <a:ea typeface="微软雅黑" panose="020B0503020204020204" pitchFamily="34" charset="-122"/>
              </a:rPr>
              <a:t>距离矢量协议（</a:t>
            </a:r>
            <a:r>
              <a:rPr lang="en-US" altLang="zh-CN" sz="2800" dirty="0">
                <a:solidFill>
                  <a:srgbClr val="1E0AB6"/>
                </a:solidFill>
                <a:latin typeface="Arial" panose="020B0604020202020204" pitchFamily="34" charset="0"/>
                <a:ea typeface="微软雅黑" panose="020B0503020204020204" pitchFamily="34" charset="-122"/>
              </a:rPr>
              <a:t>RIP</a:t>
            </a:r>
            <a:r>
              <a:rPr lang="zh-CN" altLang="en-US" sz="2800" dirty="0">
                <a:solidFill>
                  <a:srgbClr val="1E0AB6"/>
                </a:solidFill>
                <a:latin typeface="Arial" panose="020B0604020202020204" pitchFamily="34" charset="0"/>
                <a:ea typeface="微软雅黑" panose="020B0503020204020204" pitchFamily="34" charset="-122"/>
              </a:rPr>
              <a:t>）</a:t>
            </a:r>
            <a:r>
              <a:rPr lang="zh-CN" altLang="en-US" sz="2800" dirty="0">
                <a:latin typeface="Arial" panose="020B0604020202020204" pitchFamily="34" charset="0"/>
                <a:ea typeface="微软雅黑" panose="020B0503020204020204" pitchFamily="34" charset="-122"/>
              </a:rPr>
              <a:t>，由于存在无穷计算问题，它最终被</a:t>
            </a:r>
            <a:r>
              <a:rPr lang="en-US" altLang="zh-CN" sz="2800" dirty="0">
                <a:solidFill>
                  <a:srgbClr val="1E0AB6"/>
                </a:solidFill>
                <a:latin typeface="Arial" panose="020B0604020202020204" pitchFamily="34" charset="0"/>
                <a:ea typeface="微软雅黑" panose="020B0503020204020204" pitchFamily="34" charset="-122"/>
              </a:rPr>
              <a:t>OSPF</a:t>
            </a:r>
            <a:r>
              <a:rPr lang="zh-CN" altLang="en-US" sz="2800" dirty="0">
                <a:solidFill>
                  <a:srgbClr val="1E0AB6"/>
                </a:solidFill>
                <a:latin typeface="Arial" panose="020B0604020202020204" pitchFamily="34" charset="0"/>
                <a:ea typeface="微软雅黑" panose="020B0503020204020204" pitchFamily="34" charset="-122"/>
              </a:rPr>
              <a:t>（</a:t>
            </a:r>
            <a:r>
              <a:rPr lang="en-US" altLang="zh-CN" sz="2800" dirty="0">
                <a:solidFill>
                  <a:srgbClr val="1E0AB6"/>
                </a:solidFill>
                <a:latin typeface="Arial" panose="020B0604020202020204" pitchFamily="34" charset="0"/>
                <a:ea typeface="微软雅黑" panose="020B0503020204020204" pitchFamily="34" charset="-122"/>
              </a:rPr>
              <a:t>Open Shortest Path First</a:t>
            </a:r>
            <a:r>
              <a:rPr lang="zh-CN" altLang="en-US" sz="2800" dirty="0">
                <a:solidFill>
                  <a:srgbClr val="1E0AB6"/>
                </a:solidFill>
                <a:latin typeface="Arial" panose="020B0604020202020204" pitchFamily="34" charset="0"/>
                <a:ea typeface="微软雅黑" panose="020B0503020204020204" pitchFamily="34" charset="-122"/>
              </a:rPr>
              <a:t>，开放的最短路径优先）</a:t>
            </a:r>
            <a:r>
              <a:rPr lang="zh-CN" altLang="en-US" sz="2800" dirty="0">
                <a:latin typeface="Arial" panose="020B0604020202020204" pitchFamily="34" charset="0"/>
                <a:ea typeface="微软雅黑" panose="020B0503020204020204" pitchFamily="34" charset="-122"/>
              </a:rPr>
              <a:t>所取代。</a:t>
            </a:r>
            <a:endParaRPr lang="zh-CN" altLang="en-US" sz="2800" dirty="0">
              <a:latin typeface="Arial" panose="020B0604020202020204" pitchFamily="34" charset="0"/>
              <a:ea typeface="微软雅黑" panose="020B0503020204020204" pitchFamily="34" charset="-122"/>
            </a:endParaRPr>
          </a:p>
        </p:txBody>
      </p:sp>
      <p:sp>
        <p:nvSpPr>
          <p:cNvPr id="144389" name="灯片编号占位符 1"/>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2000" dirty="0">
                <a:solidFill>
                  <a:srgbClr val="898989"/>
                </a:solidFill>
                <a:latin typeface="Arial" panose="020B0604020202020204" pitchFamily="34" charset="0"/>
              </a:rPr>
            </a:fld>
            <a:endParaRPr lang="zh-CN" altLang="en-US" sz="2000" dirty="0">
              <a:solidFill>
                <a:srgbClr val="898989"/>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1556"/>
                                        </p:tgtEl>
                                        <p:attrNameLst>
                                          <p:attrName>style.visibility</p:attrName>
                                        </p:attrNameLst>
                                      </p:cBhvr>
                                      <p:to>
                                        <p:strVal val="visible"/>
                                      </p:to>
                                    </p:set>
                                    <p:animEffect transition="in" filter="blinds(horizontal)">
                                      <p:cBhvr>
                                        <p:cTn id="7" dur="500"/>
                                        <p:tgtEl>
                                          <p:spTgt spid="15155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1557">
                                            <p:txEl>
                                              <p:charRg st="0" end="99"/>
                                            </p:txEl>
                                          </p:spTgt>
                                        </p:tgtEl>
                                        <p:attrNameLst>
                                          <p:attrName>style.visibility</p:attrName>
                                        </p:attrNameLst>
                                      </p:cBhvr>
                                      <p:to>
                                        <p:strVal val="visible"/>
                                      </p:to>
                                    </p:set>
                                    <p:animEffect transition="in" filter="blinds(horizontal)">
                                      <p:cBhvr>
                                        <p:cTn id="12" dur="500"/>
                                        <p:tgtEl>
                                          <p:spTgt spid="151557">
                                            <p:txEl>
                                              <p:charRg st="0" end="9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6"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2"/>
          <p:cNvSpPr txBox="1">
            <a:spLocks noChangeArrowheads="1"/>
          </p:cNvSpPr>
          <p:nvPr/>
        </p:nvSpPr>
        <p:spPr bwMode="auto">
          <a:xfrm>
            <a:off x="684213" y="404813"/>
            <a:ext cx="7772400" cy="1143000"/>
          </a:xfrm>
          <a:prstGeom prst="rect">
            <a:avLst/>
          </a:prstGeom>
          <a:noFill/>
          <a:ln w="9525">
            <a:noFill/>
            <a:miter lim="800000"/>
          </a:ln>
          <a:effectLst/>
        </p:spPr>
        <p:txBody>
          <a:bodyPr lIns="92075" tIns="46038" rIns="92075" bIns="46038" anchor="ctr"/>
          <a:lstStyle/>
          <a:p>
            <a:pPr marR="0" algn="ctr" defTabSz="914400" eaLnBrk="1" fontAlgn="auto" hangingPunct="1">
              <a:spcBef>
                <a:spcPts val="0"/>
              </a:spcBef>
              <a:spcAft>
                <a:spcPts val="0"/>
              </a:spcAft>
              <a:buClrTx/>
              <a:buSzTx/>
              <a:buFontTx/>
              <a:buNone/>
              <a:defRPr/>
            </a:pPr>
            <a:r>
              <a:rPr kumimoji="0" lang="en-US" altLang="zh-CN" sz="4400" b="1" kern="0" cap="none" spc="0" normalizeH="0" baseline="0" noProof="0" dirty="0">
                <a:solidFill>
                  <a:schemeClr val="tx2"/>
                </a:solidFill>
                <a:latin typeface="+mj-lt"/>
                <a:ea typeface="+mj-ea"/>
                <a:cs typeface="+mj-cs"/>
              </a:rPr>
              <a:t>RIP</a:t>
            </a:r>
            <a:r>
              <a:rPr kumimoji="0" lang="zh-CN" altLang="en-US" sz="4400" b="1" kern="0" cap="none" spc="0" normalizeH="0" baseline="0" noProof="0" dirty="0">
                <a:solidFill>
                  <a:schemeClr val="tx2"/>
                </a:solidFill>
                <a:latin typeface="+mj-lt"/>
                <a:ea typeface="+mj-ea"/>
                <a:cs typeface="+mj-cs"/>
              </a:rPr>
              <a:t>协议的格式</a:t>
            </a:r>
            <a:endParaRPr kumimoji="0" lang="zh-CN" altLang="en-US" sz="4400" b="1" kern="0" cap="none" spc="0" normalizeH="0" baseline="0" noProof="0" dirty="0">
              <a:solidFill>
                <a:schemeClr val="tx2"/>
              </a:solidFill>
              <a:latin typeface="+mj-lt"/>
              <a:ea typeface="+mj-ea"/>
              <a:cs typeface="+mj-cs"/>
            </a:endParaRPr>
          </a:p>
        </p:txBody>
      </p:sp>
      <p:sp>
        <p:nvSpPr>
          <p:cNvPr id="6" name="Rectangle 3"/>
          <p:cNvSpPr txBox="1">
            <a:spLocks noChangeArrowheads="1"/>
          </p:cNvSpPr>
          <p:nvPr/>
        </p:nvSpPr>
        <p:spPr bwMode="auto">
          <a:xfrm>
            <a:off x="755650" y="1412875"/>
            <a:ext cx="7772400" cy="1524000"/>
          </a:xfrm>
          <a:prstGeom prst="rect">
            <a:avLst/>
          </a:prstGeom>
          <a:noFill/>
          <a:ln w="9525">
            <a:noFill/>
            <a:miter lim="800000"/>
          </a:ln>
        </p:spPr>
        <p:txBody>
          <a:bodyPr/>
          <a:lstStyle/>
          <a:p>
            <a:pPr marL="342900" marR="0" indent="-342900" defTabSz="914400" eaLnBrk="1" fontAlgn="auto" hangingPunct="1">
              <a:spcBef>
                <a:spcPct val="20000"/>
              </a:spcBef>
              <a:spcAft>
                <a:spcPts val="0"/>
              </a:spcAft>
              <a:buClr>
                <a:srgbClr val="903638"/>
              </a:buClr>
              <a:buSzPct val="80000"/>
              <a:buFont typeface="Wingdings" panose="05000000000000000000" pitchFamily="2" charset="2"/>
              <a:buChar char="l"/>
              <a:defRPr/>
            </a:pPr>
            <a:r>
              <a:rPr kumimoji="0" lang="en-US" altLang="zh-CN" sz="2800" b="1" kern="0" cap="none" spc="0" normalizeH="0" baseline="0" noProof="0" dirty="0">
                <a:solidFill>
                  <a:srgbClr val="CC6600"/>
                </a:solidFill>
                <a:latin typeface="+mn-lt"/>
                <a:ea typeface="+mn-ea"/>
                <a:cs typeface="+mn-cs"/>
              </a:rPr>
              <a:t>RIP</a:t>
            </a:r>
            <a:r>
              <a:rPr kumimoji="0" lang="zh-CN" altLang="en-US" sz="2800" b="1" kern="0" cap="none" spc="0" normalizeH="0" baseline="0" noProof="0" dirty="0">
                <a:solidFill>
                  <a:srgbClr val="CC6600"/>
                </a:solidFill>
                <a:latin typeface="+mn-lt"/>
                <a:ea typeface="+mn-ea"/>
                <a:cs typeface="+mn-cs"/>
              </a:rPr>
              <a:t>采用</a:t>
            </a:r>
            <a:r>
              <a:rPr kumimoji="0" lang="en-US" altLang="zh-CN" sz="2800" b="1" kern="0" cap="none" spc="0" normalizeH="0" baseline="0" noProof="0" dirty="0">
                <a:solidFill>
                  <a:srgbClr val="CC6600"/>
                </a:solidFill>
                <a:latin typeface="+mn-lt"/>
                <a:ea typeface="+mn-ea"/>
                <a:cs typeface="+mn-cs"/>
              </a:rPr>
              <a:t>D-V</a:t>
            </a:r>
            <a:r>
              <a:rPr kumimoji="0" lang="zh-CN" altLang="en-US" sz="2800" b="1" kern="0" cap="none" spc="0" normalizeH="0" baseline="0" noProof="0" dirty="0">
                <a:solidFill>
                  <a:srgbClr val="CC6600"/>
                </a:solidFill>
                <a:latin typeface="+mn-lt"/>
                <a:ea typeface="+mn-ea"/>
                <a:cs typeface="+mn-cs"/>
              </a:rPr>
              <a:t>（距离矢量）路由算法，是</a:t>
            </a:r>
            <a:r>
              <a:rPr kumimoji="0" lang="en-US" altLang="zh-CN" sz="2800" b="1" kern="0" cap="none" spc="0" normalizeH="0" baseline="0" noProof="0" dirty="0">
                <a:solidFill>
                  <a:srgbClr val="CC6600"/>
                </a:solidFill>
                <a:latin typeface="+mn-lt"/>
                <a:ea typeface="+mn-ea"/>
                <a:cs typeface="+mn-cs"/>
              </a:rPr>
              <a:t>Internet</a:t>
            </a:r>
            <a:r>
              <a:rPr kumimoji="0" lang="zh-CN" altLang="en-US" sz="2800" b="1" kern="0" cap="none" spc="0" normalizeH="0" baseline="0" noProof="0" dirty="0">
                <a:solidFill>
                  <a:srgbClr val="CC6600"/>
                </a:solidFill>
                <a:latin typeface="+mn-lt"/>
                <a:ea typeface="+mn-ea"/>
                <a:cs typeface="+mn-cs"/>
              </a:rPr>
              <a:t>的一个主要路由协议，传输层采用</a:t>
            </a:r>
            <a:r>
              <a:rPr kumimoji="0" lang="en-US" altLang="zh-CN" sz="2800" b="1" kern="0" cap="none" spc="0" normalizeH="0" baseline="0" noProof="0" dirty="0">
                <a:solidFill>
                  <a:srgbClr val="CC6600"/>
                </a:solidFill>
                <a:latin typeface="+mn-lt"/>
                <a:ea typeface="+mn-ea"/>
                <a:cs typeface="+mn-cs"/>
              </a:rPr>
              <a:t>UDP</a:t>
            </a:r>
            <a:r>
              <a:rPr kumimoji="0" lang="zh-CN" altLang="en-US" sz="2800" b="1" kern="0" cap="none" spc="0" normalizeH="0" baseline="0" noProof="0" dirty="0">
                <a:solidFill>
                  <a:srgbClr val="CC6600"/>
                </a:solidFill>
                <a:latin typeface="+mn-lt"/>
                <a:ea typeface="+mn-ea"/>
                <a:cs typeface="+mn-cs"/>
              </a:rPr>
              <a:t>协议 </a:t>
            </a:r>
            <a:endParaRPr kumimoji="0" lang="zh-CN" altLang="en-US" sz="2800" b="1" kern="0" cap="none" spc="0" normalizeH="0" baseline="0" noProof="0" dirty="0">
              <a:solidFill>
                <a:srgbClr val="CC6600"/>
              </a:solidFill>
              <a:latin typeface="+mn-lt"/>
              <a:ea typeface="+mn-ea"/>
              <a:cs typeface="+mn-cs"/>
            </a:endParaRPr>
          </a:p>
          <a:p>
            <a:pPr marL="342900" marR="0" indent="-342900" defTabSz="914400" eaLnBrk="1" fontAlgn="auto" hangingPunct="1">
              <a:spcBef>
                <a:spcPct val="20000"/>
              </a:spcBef>
              <a:spcAft>
                <a:spcPts val="0"/>
              </a:spcAft>
              <a:buClr>
                <a:srgbClr val="903638"/>
              </a:buClr>
              <a:buSzPct val="80000"/>
              <a:buFont typeface="Wingdings" panose="05000000000000000000" pitchFamily="2" charset="2"/>
              <a:buChar char="l"/>
              <a:defRPr/>
            </a:pPr>
            <a:r>
              <a:rPr kumimoji="0" lang="zh-CN" altLang="en-US" sz="2800" b="1" kern="0" cap="none" spc="0" normalizeH="0" baseline="0" noProof="0" dirty="0">
                <a:latin typeface="+mn-lt"/>
                <a:ea typeface="+mn-ea"/>
                <a:cs typeface="+mn-cs"/>
              </a:rPr>
              <a:t>报文格式： </a:t>
            </a:r>
            <a:endParaRPr kumimoji="0" lang="zh-CN" altLang="en-US" sz="2800" b="1" kern="0" cap="none" spc="0" normalizeH="0" baseline="0" noProof="0" dirty="0">
              <a:latin typeface="+mn-lt"/>
              <a:ea typeface="+mn-ea"/>
              <a:cs typeface="+mn-cs"/>
            </a:endParaRPr>
          </a:p>
        </p:txBody>
      </p:sp>
      <p:sp>
        <p:nvSpPr>
          <p:cNvPr id="145412" name="AutoShape 4"/>
          <p:cNvSpPr/>
          <p:nvPr/>
        </p:nvSpPr>
        <p:spPr>
          <a:xfrm>
            <a:off x="7307263" y="3381375"/>
            <a:ext cx="342900" cy="1825625"/>
          </a:xfrm>
          <a:prstGeom prst="rightBrace">
            <a:avLst>
              <a:gd name="adj1" fmla="val 44367"/>
              <a:gd name="adj2" fmla="val 50000"/>
            </a:avLst>
          </a:prstGeom>
          <a:noFill/>
          <a:ln w="9525"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a typeface="宋体" panose="02010600030101010101" pitchFamily="2" charset="-122"/>
            </a:endParaRPr>
          </a:p>
        </p:txBody>
      </p:sp>
      <p:sp>
        <p:nvSpPr>
          <p:cNvPr id="145413" name="Text Box 5"/>
          <p:cNvSpPr txBox="1"/>
          <p:nvPr/>
        </p:nvSpPr>
        <p:spPr>
          <a:xfrm>
            <a:off x="7735888" y="3990975"/>
            <a:ext cx="889000" cy="620713"/>
          </a:xfrm>
          <a:prstGeom prst="rect">
            <a:avLst/>
          </a:prstGeom>
          <a:noFill/>
          <a:ln w="9525">
            <a:noFill/>
          </a:ln>
        </p:spPr>
        <p:txBody>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400" dirty="0">
                <a:latin typeface="Times New Roman" panose="02020603050405020304" pitchFamily="18" charset="0"/>
                <a:ea typeface="楷体_GB2312" pitchFamily="49" charset="-122"/>
              </a:rPr>
              <a:t>最多重复</a:t>
            </a:r>
            <a:r>
              <a:rPr lang="en-US" altLang="zh-CN" sz="2400" dirty="0">
                <a:latin typeface="Times New Roman" panose="02020603050405020304" pitchFamily="18" charset="0"/>
                <a:ea typeface="楷体_GB2312" pitchFamily="49" charset="-122"/>
              </a:rPr>
              <a:t>25</a:t>
            </a:r>
            <a:r>
              <a:rPr lang="zh-CN" altLang="en-US" sz="2400" dirty="0">
                <a:latin typeface="Times New Roman" panose="02020603050405020304" pitchFamily="18" charset="0"/>
                <a:ea typeface="楷体_GB2312" pitchFamily="49" charset="-122"/>
              </a:rPr>
              <a:t>次</a:t>
            </a:r>
            <a:endParaRPr lang="zh-CN" altLang="en-US" sz="2400" dirty="0">
              <a:latin typeface="Times New Roman" panose="02020603050405020304" pitchFamily="18" charset="0"/>
              <a:ea typeface="宋体" panose="02010600030101010101" pitchFamily="2" charset="-122"/>
            </a:endParaRPr>
          </a:p>
        </p:txBody>
      </p:sp>
      <p:graphicFrame>
        <p:nvGraphicFramePr>
          <p:cNvPr id="9" name="Group 6"/>
          <p:cNvGraphicFramePr>
            <a:graphicFrameLocks noGrp="1"/>
          </p:cNvGraphicFramePr>
          <p:nvPr/>
        </p:nvGraphicFramePr>
        <p:xfrm>
          <a:off x="3492500" y="3016250"/>
          <a:ext cx="3760788" cy="2193925"/>
        </p:xfrm>
        <a:graphic>
          <a:graphicData uri="http://schemas.openxmlformats.org/drawingml/2006/table">
            <a:tbl>
              <a:tblPr/>
              <a:tblGrid>
                <a:gridCol w="939800"/>
                <a:gridCol w="941388"/>
                <a:gridCol w="1879600"/>
              </a:tblGrid>
              <a:tr h="365654">
                <a:tc>
                  <a:txBody>
                    <a:bodyPr/>
                    <a:lstStyle>
                      <a:lvl1pPr eaLnBrk="0" hangingPunct="0">
                        <a:spcBef>
                          <a:spcPct val="20000"/>
                        </a:spcBef>
                        <a:buClr>
                          <a:schemeClr val="tx2"/>
                        </a:buClr>
                        <a:buSzPct val="90000"/>
                        <a:buFont typeface="Cambria" panose="02040503050406030204" pitchFamily="18" charset="0"/>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100000"/>
                        <a:buFont typeface="Cambria" panose="02040503050406030204" pitchFamily="18" charset="0"/>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60000"/>
                        <a:buFont typeface="Wingdings 2" panose="05020102010507070707" pitchFamily="18"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90000"/>
                        <a:buFont typeface="Calibri" panose="020F0502020204030204" pitchFamily="34" charset="0"/>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pPr>
                      <a:r>
                        <a:rPr kumimoji="1" lang="zh-CN" altLang="en-US" sz="1800" b="1" i="0" u="none" strike="noStrike" cap="none" normalizeH="0" baseline="0">
                          <a:ln>
                            <a:noFill/>
                          </a:ln>
                          <a:solidFill>
                            <a:schemeClr val="tx1"/>
                          </a:solidFill>
                          <a:effectLst/>
                          <a:latin typeface="Arial" panose="020B0604020202020204" pitchFamily="34" charset="0"/>
                          <a:ea typeface="楷体_GB2312" pitchFamily="49" charset="-122"/>
                        </a:rPr>
                        <a:t>命令</a:t>
                      </a:r>
                      <a:endParaRPr kumimoji="1" lang="zh-CN" altLang="en-US" sz="1800" b="1" i="0" u="none" strike="noStrike" cap="none" normalizeH="0" baseline="0">
                        <a:ln>
                          <a:noFill/>
                        </a:ln>
                        <a:solidFill>
                          <a:schemeClr val="tx1"/>
                        </a:solidFill>
                        <a:effectLst/>
                        <a:latin typeface="Arial" panose="020B0604020202020204" pitchFamily="34" charset="0"/>
                        <a:ea typeface="楷体_GB2312" pitchFamily="49" charset="-122"/>
                      </a:endParaRPr>
                    </a:p>
                  </a:txBody>
                  <a:tcPr marT="45673" marB="4567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Cambria" panose="02040503050406030204" pitchFamily="18" charset="0"/>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100000"/>
                        <a:buFont typeface="Cambria" panose="02040503050406030204" pitchFamily="18" charset="0"/>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60000"/>
                        <a:buFont typeface="Wingdings 2" panose="05020102010507070707" pitchFamily="18"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90000"/>
                        <a:buFont typeface="Calibri" panose="020F0502020204030204" pitchFamily="34" charset="0"/>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pPr>
                      <a:r>
                        <a:rPr kumimoji="1" lang="zh-CN" altLang="en-US" sz="1800" b="1" i="0" u="none" strike="noStrike" cap="none" normalizeH="0" baseline="0">
                          <a:ln>
                            <a:noFill/>
                          </a:ln>
                          <a:solidFill>
                            <a:schemeClr val="tx1"/>
                          </a:solidFill>
                          <a:effectLst/>
                          <a:latin typeface="Arial" panose="020B0604020202020204" pitchFamily="34" charset="0"/>
                          <a:ea typeface="楷体_GB2312" pitchFamily="49" charset="-122"/>
                        </a:rPr>
                        <a:t>版本号</a:t>
                      </a:r>
                      <a:endParaRPr kumimoji="1" lang="zh-CN" altLang="en-US" sz="1800" b="1" i="0" u="none" strike="noStrike" cap="none" normalizeH="0" baseline="0">
                        <a:ln>
                          <a:noFill/>
                        </a:ln>
                        <a:solidFill>
                          <a:schemeClr val="tx1"/>
                        </a:solidFill>
                        <a:effectLst/>
                        <a:latin typeface="Arial" panose="020B0604020202020204" pitchFamily="34" charset="0"/>
                        <a:ea typeface="楷体_GB2312" pitchFamily="49" charset="-122"/>
                      </a:endParaRPr>
                    </a:p>
                  </a:txBody>
                  <a:tcPr marT="45673" marB="4567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Cambria" panose="02040503050406030204" pitchFamily="18" charset="0"/>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100000"/>
                        <a:buFont typeface="Cambria" panose="02040503050406030204" pitchFamily="18" charset="0"/>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60000"/>
                        <a:buFont typeface="Wingdings 2" panose="05020102010507070707" pitchFamily="18"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90000"/>
                        <a:buFont typeface="Calibri" panose="020F0502020204030204" pitchFamily="34" charset="0"/>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pPr>
                      <a:r>
                        <a:rPr kumimoji="1" lang="en-US" altLang="zh-CN" sz="1800" b="1" i="0" u="none" strike="noStrike" cap="none" normalizeH="0" baseline="0">
                          <a:ln>
                            <a:noFill/>
                          </a:ln>
                          <a:solidFill>
                            <a:schemeClr val="tx1"/>
                          </a:solidFill>
                          <a:effectLst/>
                          <a:latin typeface="Arial" panose="020B0604020202020204" pitchFamily="34" charset="0"/>
                          <a:ea typeface="楷体_GB2312" pitchFamily="49" charset="-122"/>
                        </a:rPr>
                        <a:t>0</a:t>
                      </a:r>
                      <a:endParaRPr kumimoji="1" lang="en-US" altLang="zh-CN" sz="1800" b="1" i="0" u="none" strike="noStrike" cap="none" normalizeH="0" baseline="0">
                        <a:ln>
                          <a:noFill/>
                        </a:ln>
                        <a:solidFill>
                          <a:schemeClr val="tx1"/>
                        </a:solidFill>
                        <a:effectLst/>
                        <a:latin typeface="Arial" panose="020B0604020202020204" pitchFamily="34" charset="0"/>
                        <a:ea typeface="楷体_GB2312" pitchFamily="49" charset="-122"/>
                      </a:endParaRPr>
                    </a:p>
                  </a:txBody>
                  <a:tcPr marT="45673" marB="4567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654">
                <a:tc gridSpan="2">
                  <a:txBody>
                    <a:bodyPr/>
                    <a:lstStyle>
                      <a:lvl1pPr eaLnBrk="0" hangingPunct="0">
                        <a:spcBef>
                          <a:spcPct val="20000"/>
                        </a:spcBef>
                        <a:buClr>
                          <a:schemeClr val="tx2"/>
                        </a:buClr>
                        <a:buSzPct val="90000"/>
                        <a:buFont typeface="Cambria" panose="02040503050406030204" pitchFamily="18" charset="0"/>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100000"/>
                        <a:buFont typeface="Cambria" panose="02040503050406030204" pitchFamily="18" charset="0"/>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60000"/>
                        <a:buFont typeface="Wingdings 2" panose="05020102010507070707" pitchFamily="18"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90000"/>
                        <a:buFont typeface="Calibri" panose="020F0502020204030204" pitchFamily="34" charset="0"/>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pPr>
                      <a:r>
                        <a:rPr kumimoji="1" lang="zh-CN" altLang="en-US" sz="1800" b="1" i="0" u="none" strike="noStrike" cap="none" normalizeH="0" baseline="0">
                          <a:ln>
                            <a:noFill/>
                          </a:ln>
                          <a:solidFill>
                            <a:schemeClr val="tx1"/>
                          </a:solidFill>
                          <a:effectLst/>
                          <a:latin typeface="Arial" panose="020B0604020202020204" pitchFamily="34" charset="0"/>
                          <a:ea typeface="楷体_GB2312" pitchFamily="49" charset="-122"/>
                        </a:rPr>
                        <a:t>网络类型标志</a:t>
                      </a:r>
                      <a:endParaRPr kumimoji="1" lang="zh-CN" altLang="en-US" sz="1800" b="1" i="0" u="none" strike="noStrike" cap="none" normalizeH="0" baseline="0">
                        <a:ln>
                          <a:noFill/>
                        </a:ln>
                        <a:solidFill>
                          <a:schemeClr val="tx1"/>
                        </a:solidFill>
                        <a:effectLst/>
                        <a:latin typeface="Arial" panose="020B0604020202020204" pitchFamily="34" charset="0"/>
                        <a:ea typeface="楷体_GB2312" pitchFamily="49" charset="-122"/>
                      </a:endParaRPr>
                    </a:p>
                  </a:txBody>
                  <a:tcPr marT="45673" marB="4567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cPr/>
                </a:tc>
                <a:tc>
                  <a:txBody>
                    <a:bodyPr/>
                    <a:lstStyle>
                      <a:lvl1pPr eaLnBrk="0" hangingPunct="0">
                        <a:spcBef>
                          <a:spcPct val="20000"/>
                        </a:spcBef>
                        <a:buClr>
                          <a:schemeClr val="tx2"/>
                        </a:buClr>
                        <a:buSzPct val="90000"/>
                        <a:buFont typeface="Cambria" panose="02040503050406030204" pitchFamily="18" charset="0"/>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100000"/>
                        <a:buFont typeface="Cambria" panose="02040503050406030204" pitchFamily="18" charset="0"/>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60000"/>
                        <a:buFont typeface="Wingdings 2" panose="05020102010507070707" pitchFamily="18"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90000"/>
                        <a:buFont typeface="Calibri" panose="020F0502020204030204" pitchFamily="34" charset="0"/>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pPr>
                      <a:r>
                        <a:rPr kumimoji="1" lang="en-US" altLang="zh-CN" sz="1800" b="1" i="0" u="none" strike="noStrike" cap="none" normalizeH="0" baseline="0">
                          <a:ln>
                            <a:noFill/>
                          </a:ln>
                          <a:solidFill>
                            <a:schemeClr val="tx1"/>
                          </a:solidFill>
                          <a:effectLst/>
                          <a:latin typeface="Arial" panose="020B0604020202020204" pitchFamily="34" charset="0"/>
                          <a:ea typeface="楷体_GB2312" pitchFamily="49" charset="-122"/>
                        </a:rPr>
                        <a:t>0</a:t>
                      </a:r>
                      <a:endParaRPr kumimoji="1" lang="en-US" altLang="zh-CN" sz="1800" b="1" i="0" u="none" strike="noStrike" cap="none" normalizeH="0" baseline="0">
                        <a:ln>
                          <a:noFill/>
                        </a:ln>
                        <a:solidFill>
                          <a:schemeClr val="tx1"/>
                        </a:solidFill>
                        <a:effectLst/>
                        <a:latin typeface="Arial" panose="020B0604020202020204" pitchFamily="34" charset="0"/>
                        <a:ea typeface="楷体_GB2312" pitchFamily="49" charset="-122"/>
                      </a:endParaRPr>
                    </a:p>
                  </a:txBody>
                  <a:tcPr marT="45673" marB="4567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654">
                <a:tc gridSpan="3">
                  <a:txBody>
                    <a:bodyPr/>
                    <a:lstStyle>
                      <a:lvl1pPr eaLnBrk="0" hangingPunct="0">
                        <a:spcBef>
                          <a:spcPct val="20000"/>
                        </a:spcBef>
                        <a:buClr>
                          <a:schemeClr val="tx2"/>
                        </a:buClr>
                        <a:buSzPct val="90000"/>
                        <a:buFont typeface="Cambria" panose="02040503050406030204" pitchFamily="18" charset="0"/>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100000"/>
                        <a:buFont typeface="Cambria" panose="02040503050406030204" pitchFamily="18" charset="0"/>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60000"/>
                        <a:buFont typeface="Wingdings 2" panose="05020102010507070707" pitchFamily="18"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90000"/>
                        <a:buFont typeface="Calibri" panose="020F0502020204030204" pitchFamily="34" charset="0"/>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pPr>
                      <a:r>
                        <a:rPr kumimoji="1" lang="zh-CN" altLang="en-US" sz="1800" b="1" i="0" u="none" strike="noStrike" cap="none" normalizeH="0" baseline="0">
                          <a:ln>
                            <a:noFill/>
                          </a:ln>
                          <a:solidFill>
                            <a:schemeClr val="tx1"/>
                          </a:solidFill>
                          <a:effectLst/>
                          <a:latin typeface="Arial" panose="020B0604020202020204" pitchFamily="34" charset="0"/>
                          <a:ea typeface="楷体_GB2312" pitchFamily="49" charset="-122"/>
                        </a:rPr>
                        <a:t>网络地址</a:t>
                      </a:r>
                      <a:endParaRPr kumimoji="1" lang="zh-CN" altLang="en-US" sz="1800" b="1" i="0" u="none" strike="noStrike" cap="none" normalizeH="0" baseline="0">
                        <a:ln>
                          <a:noFill/>
                        </a:ln>
                        <a:solidFill>
                          <a:schemeClr val="tx1"/>
                        </a:solidFill>
                        <a:effectLst/>
                        <a:latin typeface="Arial" panose="020B0604020202020204" pitchFamily="34" charset="0"/>
                        <a:ea typeface="楷体_GB2312" pitchFamily="49" charset="-122"/>
                      </a:endParaRPr>
                    </a:p>
                  </a:txBody>
                  <a:tcPr marT="45673" marB="4567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cPr/>
                </a:tc>
                <a:tc hMerge="1">
                  <a:tcPr/>
                </a:tc>
              </a:tr>
              <a:tr h="365654">
                <a:tc gridSpan="3">
                  <a:txBody>
                    <a:bodyPr/>
                    <a:lstStyle>
                      <a:lvl1pPr eaLnBrk="0" hangingPunct="0">
                        <a:spcBef>
                          <a:spcPct val="20000"/>
                        </a:spcBef>
                        <a:buClr>
                          <a:schemeClr val="tx2"/>
                        </a:buClr>
                        <a:buSzPct val="90000"/>
                        <a:buFont typeface="Cambria" panose="02040503050406030204" pitchFamily="18" charset="0"/>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100000"/>
                        <a:buFont typeface="Cambria" panose="02040503050406030204" pitchFamily="18" charset="0"/>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60000"/>
                        <a:buFont typeface="Wingdings 2" panose="05020102010507070707" pitchFamily="18"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90000"/>
                        <a:buFont typeface="Calibri" panose="020F0502020204030204" pitchFamily="34" charset="0"/>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pPr>
                      <a:r>
                        <a:rPr kumimoji="1" lang="zh-CN" altLang="en-US" sz="1800" b="1" i="0" u="none" strike="noStrike" cap="none" normalizeH="0" baseline="0">
                          <a:ln>
                            <a:noFill/>
                          </a:ln>
                          <a:solidFill>
                            <a:schemeClr val="tx1"/>
                          </a:solidFill>
                          <a:effectLst/>
                          <a:latin typeface="Arial" panose="020B0604020202020204" pitchFamily="34" charset="0"/>
                          <a:ea typeface="楷体_GB2312" pitchFamily="49" charset="-122"/>
                        </a:rPr>
                        <a:t>掩码</a:t>
                      </a:r>
                      <a:endParaRPr kumimoji="1" lang="zh-CN" altLang="en-US" sz="1800" b="1" i="0" u="none" strike="noStrike" cap="none" normalizeH="0" baseline="0">
                        <a:ln>
                          <a:noFill/>
                        </a:ln>
                        <a:solidFill>
                          <a:schemeClr val="tx1"/>
                        </a:solidFill>
                        <a:effectLst/>
                        <a:latin typeface="Arial" panose="020B0604020202020204" pitchFamily="34" charset="0"/>
                        <a:ea typeface="楷体_GB2312" pitchFamily="49" charset="-122"/>
                      </a:endParaRPr>
                    </a:p>
                  </a:txBody>
                  <a:tcPr marT="45673" marB="4567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cPr/>
                </a:tc>
                <a:tc hMerge="1">
                  <a:tcPr/>
                </a:tc>
              </a:tr>
              <a:tr h="365654">
                <a:tc gridSpan="3">
                  <a:txBody>
                    <a:bodyPr/>
                    <a:lstStyle>
                      <a:lvl1pPr eaLnBrk="0" hangingPunct="0">
                        <a:spcBef>
                          <a:spcPct val="20000"/>
                        </a:spcBef>
                        <a:buClr>
                          <a:schemeClr val="tx2"/>
                        </a:buClr>
                        <a:buSzPct val="90000"/>
                        <a:buFont typeface="Cambria" panose="02040503050406030204" pitchFamily="18" charset="0"/>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100000"/>
                        <a:buFont typeface="Cambria" panose="02040503050406030204" pitchFamily="18" charset="0"/>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60000"/>
                        <a:buFont typeface="Wingdings 2" panose="05020102010507070707" pitchFamily="18"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90000"/>
                        <a:buFont typeface="Calibri" panose="020F0502020204030204" pitchFamily="34" charset="0"/>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pPr>
                      <a:r>
                        <a:rPr kumimoji="1" lang="zh-CN" altLang="en-US" sz="1800" b="1" i="0" u="none" strike="noStrike" cap="none" normalizeH="0" baseline="0">
                          <a:ln>
                            <a:noFill/>
                          </a:ln>
                          <a:solidFill>
                            <a:schemeClr val="tx1"/>
                          </a:solidFill>
                          <a:effectLst/>
                          <a:latin typeface="Arial" panose="020B0604020202020204" pitchFamily="34" charset="0"/>
                          <a:ea typeface="楷体_GB2312" pitchFamily="49" charset="-122"/>
                        </a:rPr>
                        <a:t>路由器地址</a:t>
                      </a:r>
                      <a:endParaRPr kumimoji="1" lang="zh-CN" altLang="en-US" sz="1800" b="1" i="0" u="none" strike="noStrike" cap="none" normalizeH="0" baseline="0">
                        <a:ln>
                          <a:noFill/>
                        </a:ln>
                        <a:solidFill>
                          <a:schemeClr val="tx1"/>
                        </a:solidFill>
                        <a:effectLst/>
                        <a:latin typeface="Arial" panose="020B0604020202020204" pitchFamily="34" charset="0"/>
                        <a:ea typeface="楷体_GB2312" pitchFamily="49" charset="-122"/>
                      </a:endParaRPr>
                    </a:p>
                  </a:txBody>
                  <a:tcPr marT="45673" marB="4567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cPr/>
                </a:tc>
                <a:tc hMerge="1">
                  <a:tcPr/>
                </a:tc>
              </a:tr>
              <a:tr h="365654">
                <a:tc gridSpan="2">
                  <a:txBody>
                    <a:bodyPr/>
                    <a:lstStyle>
                      <a:lvl1pPr eaLnBrk="0" hangingPunct="0">
                        <a:spcBef>
                          <a:spcPct val="20000"/>
                        </a:spcBef>
                        <a:buClr>
                          <a:schemeClr val="tx2"/>
                        </a:buClr>
                        <a:buSzPct val="90000"/>
                        <a:buFont typeface="Cambria" panose="02040503050406030204" pitchFamily="18" charset="0"/>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100000"/>
                        <a:buFont typeface="Cambria" panose="02040503050406030204" pitchFamily="18" charset="0"/>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60000"/>
                        <a:buFont typeface="Wingdings 2" panose="05020102010507070707" pitchFamily="18"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90000"/>
                        <a:buFont typeface="Calibri" panose="020F0502020204030204" pitchFamily="34" charset="0"/>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pPr>
                      <a:r>
                        <a:rPr kumimoji="1" lang="en-US" altLang="zh-CN" sz="1800" b="1" i="0" u="none" strike="noStrike" cap="none" normalizeH="0" baseline="0">
                          <a:ln>
                            <a:noFill/>
                          </a:ln>
                          <a:solidFill>
                            <a:schemeClr val="tx1"/>
                          </a:solidFill>
                          <a:effectLst/>
                          <a:latin typeface="Arial" panose="020B0604020202020204" pitchFamily="34" charset="0"/>
                          <a:ea typeface="楷体_GB2312" pitchFamily="49" charset="-122"/>
                        </a:rPr>
                        <a:t>0</a:t>
                      </a:r>
                      <a:endParaRPr kumimoji="1" lang="en-US" altLang="zh-CN" sz="1800" b="1" i="0" u="none" strike="noStrike" cap="none" normalizeH="0" baseline="0">
                        <a:ln>
                          <a:noFill/>
                        </a:ln>
                        <a:solidFill>
                          <a:schemeClr val="tx1"/>
                        </a:solidFill>
                        <a:effectLst/>
                        <a:latin typeface="Arial" panose="020B0604020202020204" pitchFamily="34" charset="0"/>
                        <a:ea typeface="楷体_GB2312" pitchFamily="49" charset="-122"/>
                      </a:endParaRPr>
                    </a:p>
                  </a:txBody>
                  <a:tcPr marT="45673" marB="4567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cPr/>
                </a:tc>
                <a:tc>
                  <a:txBody>
                    <a:bodyPr/>
                    <a:lstStyle>
                      <a:lvl1pPr eaLnBrk="0" hangingPunct="0">
                        <a:spcBef>
                          <a:spcPct val="20000"/>
                        </a:spcBef>
                        <a:buClr>
                          <a:schemeClr val="tx2"/>
                        </a:buClr>
                        <a:buSzPct val="90000"/>
                        <a:buFont typeface="Cambria" panose="02040503050406030204" pitchFamily="18" charset="0"/>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100000"/>
                        <a:buFont typeface="Cambria" panose="02040503050406030204" pitchFamily="18" charset="0"/>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60000"/>
                        <a:buFont typeface="Wingdings 2" panose="05020102010507070707" pitchFamily="18"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90000"/>
                        <a:buFont typeface="Calibri" panose="020F0502020204030204" pitchFamily="34" charset="0"/>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pPr>
                      <a:r>
                        <a:rPr kumimoji="1" lang="zh-CN" altLang="en-US" sz="1800" b="1" i="0" u="none" strike="noStrike" cap="none" normalizeH="0" baseline="0">
                          <a:ln>
                            <a:noFill/>
                          </a:ln>
                          <a:solidFill>
                            <a:schemeClr val="tx1"/>
                          </a:solidFill>
                          <a:effectLst/>
                          <a:latin typeface="Arial" panose="020B0604020202020204" pitchFamily="34" charset="0"/>
                          <a:ea typeface="楷体_GB2312" pitchFamily="49" charset="-122"/>
                        </a:rPr>
                        <a:t>距离</a:t>
                      </a:r>
                      <a:endParaRPr kumimoji="1" lang="zh-CN" altLang="en-US" sz="1800" b="1" i="0" u="none" strike="noStrike" cap="none" normalizeH="0" baseline="0">
                        <a:ln>
                          <a:noFill/>
                        </a:ln>
                        <a:solidFill>
                          <a:schemeClr val="tx1"/>
                        </a:solidFill>
                        <a:effectLst/>
                        <a:latin typeface="Arial" panose="020B0604020202020204" pitchFamily="34" charset="0"/>
                        <a:ea typeface="楷体_GB2312" pitchFamily="49" charset="-122"/>
                      </a:endParaRPr>
                    </a:p>
                  </a:txBody>
                  <a:tcPr marT="45673" marB="4567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45437" name="Text Box 29"/>
          <p:cNvSpPr txBox="1"/>
          <p:nvPr/>
        </p:nvSpPr>
        <p:spPr>
          <a:xfrm>
            <a:off x="301625" y="3463925"/>
            <a:ext cx="3095625" cy="11699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50000"/>
              </a:spcBef>
              <a:buClr>
                <a:schemeClr val="tx1"/>
              </a:buClr>
              <a:buSzPct val="80000"/>
              <a:buFont typeface="Wingdings" panose="05000000000000000000" pitchFamily="2" charset="2"/>
              <a:buNone/>
            </a:pPr>
            <a:r>
              <a:rPr lang="zh-CN" altLang="en-US" sz="2800" b="1" dirty="0">
                <a:solidFill>
                  <a:srgbClr val="903638"/>
                </a:solidFill>
                <a:ea typeface="楷体_GB2312" pitchFamily="49" charset="-122"/>
              </a:rPr>
              <a:t>命令：</a:t>
            </a:r>
            <a:r>
              <a:rPr lang="en-US" altLang="zh-CN" sz="2800" b="1" dirty="0">
                <a:solidFill>
                  <a:srgbClr val="903638"/>
                </a:solidFill>
                <a:ea typeface="楷体_GB2312" pitchFamily="49" charset="-122"/>
              </a:rPr>
              <a:t>1—</a:t>
            </a:r>
            <a:r>
              <a:rPr lang="zh-CN" altLang="en-US" sz="2800" b="1" dirty="0">
                <a:solidFill>
                  <a:srgbClr val="903638"/>
                </a:solidFill>
                <a:ea typeface="楷体_GB2312" pitchFamily="49" charset="-122"/>
              </a:rPr>
              <a:t>请求包 </a:t>
            </a:r>
            <a:endParaRPr lang="zh-CN" altLang="en-US" sz="2800" b="1" dirty="0">
              <a:solidFill>
                <a:srgbClr val="903638"/>
              </a:solidFill>
              <a:ea typeface="楷体_GB2312" pitchFamily="49" charset="-122"/>
            </a:endParaRPr>
          </a:p>
          <a:p>
            <a:pPr marL="0" lvl="0" indent="0" eaLnBrk="1" hangingPunct="1">
              <a:spcBef>
                <a:spcPct val="50000"/>
              </a:spcBef>
              <a:buClr>
                <a:schemeClr val="tx1"/>
              </a:buClr>
              <a:buSzPct val="80000"/>
              <a:buFont typeface="Wingdings" panose="05000000000000000000" pitchFamily="2" charset="2"/>
              <a:buNone/>
            </a:pPr>
            <a:r>
              <a:rPr lang="zh-CN" altLang="en-US" sz="2800" b="1" dirty="0">
                <a:solidFill>
                  <a:srgbClr val="903638"/>
                </a:solidFill>
                <a:ea typeface="楷体_GB2312" pitchFamily="49" charset="-122"/>
              </a:rPr>
              <a:t>             </a:t>
            </a:r>
            <a:r>
              <a:rPr lang="en-US" altLang="zh-CN" sz="2800" b="1" dirty="0">
                <a:solidFill>
                  <a:srgbClr val="903638"/>
                </a:solidFill>
                <a:ea typeface="楷体_GB2312" pitchFamily="49" charset="-122"/>
              </a:rPr>
              <a:t>2—</a:t>
            </a:r>
            <a:r>
              <a:rPr lang="zh-CN" altLang="en-US" sz="2800" b="1" dirty="0">
                <a:solidFill>
                  <a:srgbClr val="903638"/>
                </a:solidFill>
                <a:ea typeface="楷体_GB2312" pitchFamily="49" charset="-122"/>
              </a:rPr>
              <a:t>响应包</a:t>
            </a:r>
            <a:endParaRPr lang="zh-CN" altLang="en-US" sz="2800" b="1" dirty="0">
              <a:solidFill>
                <a:srgbClr val="903638"/>
              </a:solidFill>
              <a:ea typeface="楷体_GB2312" pitchFamily="49" charset="-122"/>
            </a:endParaRPr>
          </a:p>
        </p:txBody>
      </p:sp>
      <p:sp>
        <p:nvSpPr>
          <p:cNvPr id="145438" name="Text Box 30"/>
          <p:cNvSpPr txBox="1"/>
          <p:nvPr/>
        </p:nvSpPr>
        <p:spPr>
          <a:xfrm>
            <a:off x="827088" y="5257800"/>
            <a:ext cx="7096125" cy="1384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50000"/>
              </a:spcBef>
              <a:buClr>
                <a:schemeClr val="tx1"/>
              </a:buClr>
              <a:buSzPct val="80000"/>
              <a:buFont typeface="Wingdings" panose="05000000000000000000" pitchFamily="2" charset="2"/>
              <a:buNone/>
            </a:pPr>
            <a:r>
              <a:rPr lang="zh-CN" altLang="en-US" sz="2400" b="1" dirty="0">
                <a:solidFill>
                  <a:srgbClr val="903638"/>
                </a:solidFill>
                <a:ea typeface="楷体_GB2312" pitchFamily="49" charset="-122"/>
              </a:rPr>
              <a:t>版本号：有</a:t>
            </a:r>
            <a:r>
              <a:rPr lang="en-US" altLang="zh-CN" sz="2400" b="1" dirty="0">
                <a:solidFill>
                  <a:srgbClr val="903638"/>
                </a:solidFill>
                <a:ea typeface="楷体_GB2312" pitchFamily="49" charset="-122"/>
              </a:rPr>
              <a:t>1</a:t>
            </a:r>
            <a:r>
              <a:rPr lang="zh-CN" altLang="en-US" sz="2400" b="1" dirty="0">
                <a:solidFill>
                  <a:srgbClr val="903638"/>
                </a:solidFill>
                <a:ea typeface="楷体_GB2312" pitchFamily="49" charset="-122"/>
              </a:rPr>
              <a:t>和</a:t>
            </a:r>
            <a:r>
              <a:rPr lang="en-US" altLang="zh-CN" sz="2400" b="1" dirty="0">
                <a:solidFill>
                  <a:srgbClr val="903638"/>
                </a:solidFill>
                <a:ea typeface="楷体_GB2312" pitchFamily="49" charset="-122"/>
              </a:rPr>
              <a:t>2</a:t>
            </a:r>
            <a:r>
              <a:rPr lang="zh-CN" altLang="en-US" sz="2400" b="1" dirty="0">
                <a:solidFill>
                  <a:srgbClr val="903638"/>
                </a:solidFill>
                <a:ea typeface="楷体_GB2312" pitchFamily="49" charset="-122"/>
              </a:rPr>
              <a:t>两种，</a:t>
            </a:r>
            <a:r>
              <a:rPr lang="en-US" altLang="zh-CN" sz="2400" b="1" dirty="0">
                <a:solidFill>
                  <a:srgbClr val="903638"/>
                </a:solidFill>
                <a:ea typeface="楷体_GB2312" pitchFamily="49" charset="-122"/>
              </a:rPr>
              <a:t>V2</a:t>
            </a:r>
            <a:r>
              <a:rPr lang="zh-CN" altLang="en-US" sz="2400" b="1" dirty="0">
                <a:solidFill>
                  <a:srgbClr val="903638"/>
                </a:solidFill>
                <a:ea typeface="楷体_GB2312" pitchFamily="49" charset="-122"/>
              </a:rPr>
              <a:t>支持</a:t>
            </a:r>
            <a:r>
              <a:rPr lang="en-US" altLang="zh-CN" sz="2400" b="1" dirty="0">
                <a:solidFill>
                  <a:srgbClr val="903638"/>
                </a:solidFill>
                <a:ea typeface="楷体_GB2312" pitchFamily="49" charset="-122"/>
              </a:rPr>
              <a:t>VLSM</a:t>
            </a:r>
            <a:r>
              <a:rPr lang="zh-CN" altLang="en-US" sz="2400" b="1" dirty="0">
                <a:solidFill>
                  <a:srgbClr val="903638"/>
                </a:solidFill>
                <a:ea typeface="楷体_GB2312" pitchFamily="49" charset="-122"/>
              </a:rPr>
              <a:t>（可变长子网掩码） </a:t>
            </a:r>
            <a:endParaRPr lang="zh-CN" altLang="en-US" sz="2400" b="1" dirty="0">
              <a:solidFill>
                <a:srgbClr val="903638"/>
              </a:solidFill>
              <a:ea typeface="楷体_GB2312" pitchFamily="49" charset="-122"/>
            </a:endParaRPr>
          </a:p>
          <a:p>
            <a:pPr marL="0" lvl="0" indent="0" eaLnBrk="1" hangingPunct="1">
              <a:spcBef>
                <a:spcPct val="50000"/>
              </a:spcBef>
              <a:buClr>
                <a:schemeClr val="tx1"/>
              </a:buClr>
              <a:buSzPct val="80000"/>
              <a:buFont typeface="Wingdings" panose="05000000000000000000" pitchFamily="2" charset="2"/>
              <a:buNone/>
            </a:pPr>
            <a:r>
              <a:rPr lang="zh-CN" altLang="en-US" sz="2400" b="1" dirty="0">
                <a:solidFill>
                  <a:srgbClr val="903638"/>
                </a:solidFill>
                <a:ea typeface="楷体_GB2312" pitchFamily="49" charset="-122"/>
              </a:rPr>
              <a:t>距离：一般为</a:t>
            </a:r>
            <a:r>
              <a:rPr lang="en-US" altLang="zh-CN" sz="2400" b="1" dirty="0">
                <a:solidFill>
                  <a:srgbClr val="903638"/>
                </a:solidFill>
                <a:ea typeface="楷体_GB2312" pitchFamily="49" charset="-122"/>
              </a:rPr>
              <a:t>hop</a:t>
            </a:r>
            <a:r>
              <a:rPr lang="zh-CN" altLang="en-US" sz="2400" b="1" dirty="0">
                <a:solidFill>
                  <a:srgbClr val="903638"/>
                </a:solidFill>
                <a:ea typeface="楷体_GB2312" pitchFamily="49" charset="-122"/>
              </a:rPr>
              <a:t>数，</a:t>
            </a:r>
            <a:r>
              <a:rPr lang="en-US" altLang="zh-CN" sz="2400" b="1" dirty="0">
                <a:solidFill>
                  <a:srgbClr val="903638"/>
                </a:solidFill>
                <a:ea typeface="楷体_GB2312" pitchFamily="49" charset="-122"/>
              </a:rPr>
              <a:t>&lt;=15</a:t>
            </a:r>
            <a:endParaRPr lang="en-US" altLang="zh-CN" sz="2400" b="1" dirty="0">
              <a:solidFill>
                <a:srgbClr val="903638"/>
              </a:solidFill>
              <a:ea typeface="楷体_GB2312" pitchFamily="49" charset="-122"/>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4" name="Rectangle 2"/>
          <p:cNvSpPr>
            <a:spLocks noGrp="1" noChangeArrowheads="1"/>
          </p:cNvSpPr>
          <p:nvPr>
            <p:ph type="title"/>
          </p:nvPr>
        </p:nvSpPr>
        <p:spPr>
          <a:xfrm>
            <a:off x="755650" y="333375"/>
            <a:ext cx="7772400" cy="11430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all" spc="50" normalizeH="0" baseline="0" noProof="0">
                <a:ln w="15875">
                  <a:noFill/>
                </a:ln>
                <a:solidFill>
                  <a:schemeClr val="tx2"/>
                </a:solidFill>
                <a:effectLst/>
                <a:uLnTx/>
                <a:uFillTx/>
                <a:latin typeface="+mj-lt"/>
                <a:ea typeface="+mj-ea"/>
                <a:cs typeface="+mj-cs"/>
              </a:rPr>
              <a:t>5.6.4 OSPF-The Interior Gateway Routing Protocol</a:t>
            </a:r>
            <a:br>
              <a:rPr kumimoji="0" lang="en-US" altLang="zh-CN" sz="4000" b="1" i="0" u="none" strike="noStrike" kern="1200" cap="all" spc="50" normalizeH="0" baseline="0" noProof="0">
                <a:ln w="15875">
                  <a:noFill/>
                </a:ln>
                <a:solidFill>
                  <a:schemeClr val="tx1"/>
                </a:solidFill>
                <a:effectLst/>
                <a:uLnTx/>
                <a:uFillTx/>
                <a:latin typeface="+mj-lt"/>
                <a:ea typeface="+mj-ea"/>
                <a:cs typeface="+mj-cs"/>
              </a:rPr>
            </a:br>
            <a:endParaRPr kumimoji="0" lang="zh-CN" altLang="en-US" sz="4000" b="1" i="0" u="none" strike="noStrike" kern="1200" cap="all" spc="50" normalizeH="0" baseline="0" noProof="0">
              <a:ln w="15875">
                <a:noFill/>
              </a:ln>
              <a:solidFill>
                <a:schemeClr val="tx1"/>
              </a:solidFill>
              <a:effectLst/>
              <a:uLnTx/>
              <a:uFillTx/>
              <a:latin typeface="+mj-lt"/>
              <a:ea typeface="+mj-ea"/>
              <a:cs typeface="+mj-cs"/>
            </a:endParaRPr>
          </a:p>
        </p:txBody>
      </p:sp>
      <p:sp>
        <p:nvSpPr>
          <p:cNvPr id="151557" name="Text Box 5"/>
          <p:cNvSpPr txBox="1"/>
          <p:nvPr/>
        </p:nvSpPr>
        <p:spPr>
          <a:xfrm>
            <a:off x="90488" y="1628775"/>
            <a:ext cx="8963025" cy="37893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lnSpc>
                <a:spcPct val="125000"/>
              </a:lnSpc>
              <a:spcBef>
                <a:spcPts val="600"/>
              </a:spcBef>
              <a:buClr>
                <a:srgbClr val="000000"/>
              </a:buClr>
              <a:buSzPct val="80000"/>
              <a:buNone/>
            </a:pPr>
            <a:r>
              <a:rPr lang="en-US" altLang="zh-CN" sz="2800" dirty="0">
                <a:solidFill>
                  <a:srgbClr val="000000"/>
                </a:solidFill>
                <a:latin typeface="微软雅黑" panose="020B0503020204020204" pitchFamily="34" charset="-122"/>
                <a:ea typeface="微软雅黑" panose="020B0503020204020204" pitchFamily="34" charset="-122"/>
              </a:rPr>
              <a:t> </a:t>
            </a:r>
            <a:r>
              <a:rPr lang="en-US" altLang="zh-CN" sz="2800" dirty="0">
                <a:solidFill>
                  <a:srgbClr val="FF0000"/>
                </a:solidFill>
                <a:latin typeface="微软雅黑" panose="020B0503020204020204" pitchFamily="34" charset="-122"/>
                <a:ea typeface="微软雅黑" panose="020B0503020204020204" pitchFamily="34" charset="-122"/>
              </a:rPr>
              <a:t>OSPF</a:t>
            </a:r>
            <a:r>
              <a:rPr lang="zh-CN" altLang="en-US" sz="2800" dirty="0">
                <a:solidFill>
                  <a:srgbClr val="000000"/>
                </a:solidFill>
                <a:latin typeface="微软雅黑" panose="020B0503020204020204" pitchFamily="34" charset="-122"/>
                <a:ea typeface="微软雅黑" panose="020B0503020204020204" pitchFamily="34" charset="-122"/>
              </a:rPr>
              <a:t>是</a:t>
            </a:r>
            <a:r>
              <a:rPr lang="en-US" altLang="zh-CN" sz="2800" dirty="0">
                <a:solidFill>
                  <a:srgbClr val="000000"/>
                </a:solidFill>
                <a:latin typeface="微软雅黑" panose="020B0503020204020204" pitchFamily="34" charset="-122"/>
                <a:ea typeface="微软雅黑" panose="020B0503020204020204" pitchFamily="34" charset="-122"/>
              </a:rPr>
              <a:t>Internet</a:t>
            </a:r>
            <a:r>
              <a:rPr lang="zh-CN" altLang="en-US" sz="2800" dirty="0">
                <a:solidFill>
                  <a:srgbClr val="000000"/>
                </a:solidFill>
                <a:latin typeface="微软雅黑" panose="020B0503020204020204" pitchFamily="34" charset="-122"/>
                <a:ea typeface="微软雅黑" panose="020B0503020204020204" pitchFamily="34" charset="-122"/>
              </a:rPr>
              <a:t>上主要的内部网关协议，负责</a:t>
            </a:r>
            <a:r>
              <a:rPr lang="en-US" altLang="zh-CN" sz="2800" dirty="0">
                <a:solidFill>
                  <a:srgbClr val="000000"/>
                </a:solidFill>
                <a:latin typeface="微软雅黑" panose="020B0503020204020204" pitchFamily="34" charset="-122"/>
                <a:ea typeface="微软雅黑" panose="020B0503020204020204" pitchFamily="34" charset="-122"/>
              </a:rPr>
              <a:t>AS</a:t>
            </a:r>
            <a:r>
              <a:rPr lang="zh-CN" altLang="en-US" sz="2800" dirty="0">
                <a:solidFill>
                  <a:srgbClr val="000000"/>
                </a:solidFill>
                <a:latin typeface="微软雅黑" panose="020B0503020204020204" pitchFamily="34" charset="-122"/>
                <a:ea typeface="微软雅黑" panose="020B0503020204020204" pitchFamily="34" charset="-122"/>
              </a:rPr>
              <a:t>内部路由。 </a:t>
            </a:r>
            <a:r>
              <a:rPr lang="en-US" altLang="zh-CN" sz="2800" dirty="0">
                <a:solidFill>
                  <a:srgbClr val="000000"/>
                </a:solidFill>
                <a:latin typeface="微软雅黑" panose="020B0503020204020204" pitchFamily="34" charset="-122"/>
                <a:ea typeface="微软雅黑" panose="020B0503020204020204" pitchFamily="34" charset="-122"/>
              </a:rPr>
              <a:t>1988</a:t>
            </a:r>
            <a:r>
              <a:rPr lang="zh-CN" altLang="en-US" sz="2800" dirty="0">
                <a:solidFill>
                  <a:srgbClr val="000000"/>
                </a:solidFill>
                <a:latin typeface="微软雅黑" panose="020B0503020204020204" pitchFamily="34" charset="-122"/>
                <a:ea typeface="微软雅黑" panose="020B0503020204020204" pitchFamily="34" charset="-122"/>
              </a:rPr>
              <a:t>年开始制定，</a:t>
            </a:r>
            <a:r>
              <a:rPr lang="en-US" altLang="zh-CN" sz="2800" dirty="0">
                <a:solidFill>
                  <a:srgbClr val="000000"/>
                </a:solidFill>
                <a:latin typeface="微软雅黑" panose="020B0503020204020204" pitchFamily="34" charset="-122"/>
                <a:ea typeface="微软雅黑" panose="020B0503020204020204" pitchFamily="34" charset="-122"/>
              </a:rPr>
              <a:t>1990</a:t>
            </a:r>
            <a:r>
              <a:rPr lang="zh-CN" altLang="en-US" sz="2800" dirty="0">
                <a:solidFill>
                  <a:srgbClr val="000000"/>
                </a:solidFill>
                <a:latin typeface="微软雅黑" panose="020B0503020204020204" pitchFamily="34" charset="-122"/>
                <a:ea typeface="微软雅黑" panose="020B0503020204020204" pitchFamily="34" charset="-122"/>
              </a:rPr>
              <a:t>年成为标准，采用</a:t>
            </a:r>
            <a:r>
              <a:rPr lang="en-US" altLang="zh-CN" sz="2800" dirty="0">
                <a:solidFill>
                  <a:srgbClr val="FF0000"/>
                </a:solidFill>
                <a:latin typeface="微软雅黑" panose="020B0503020204020204" pitchFamily="34" charset="-122"/>
                <a:ea typeface="微软雅黑" panose="020B0503020204020204" pitchFamily="34" charset="-122"/>
              </a:rPr>
              <a:t>L-S</a:t>
            </a:r>
            <a:r>
              <a:rPr lang="zh-CN" altLang="en-US" sz="2800" dirty="0">
                <a:solidFill>
                  <a:srgbClr val="FF0000"/>
                </a:solidFill>
                <a:latin typeface="微软雅黑" panose="020B0503020204020204" pitchFamily="34" charset="-122"/>
                <a:ea typeface="微软雅黑" panose="020B0503020204020204" pitchFamily="34" charset="-122"/>
              </a:rPr>
              <a:t>路由算法 </a:t>
            </a:r>
            <a:r>
              <a:rPr lang="zh-CN" altLang="en-US" sz="2800" dirty="0">
                <a:solidFill>
                  <a:srgbClr val="000000"/>
                </a:solidFill>
                <a:latin typeface="微软雅黑" panose="020B0503020204020204" pitchFamily="34" charset="-122"/>
                <a:ea typeface="微软雅黑" panose="020B0503020204020204" pitchFamily="34" charset="-122"/>
              </a:rPr>
              <a:t>。（</a:t>
            </a:r>
            <a:r>
              <a:rPr lang="en-US" altLang="zh-CN" sz="2800" dirty="0">
                <a:solidFill>
                  <a:srgbClr val="1E0AB6"/>
                </a:solidFill>
                <a:latin typeface="微软雅黑" panose="020B0503020204020204" pitchFamily="34" charset="-122"/>
                <a:ea typeface="微软雅黑" panose="020B0503020204020204" pitchFamily="34" charset="-122"/>
              </a:rPr>
              <a:t>IS-IS </a:t>
            </a:r>
            <a:r>
              <a:rPr lang="zh-CN" altLang="en-US" sz="2800" dirty="0">
                <a:solidFill>
                  <a:srgbClr val="1E0AB6"/>
                </a:solidFill>
                <a:latin typeface="微软雅黑" panose="020B0503020204020204" pitchFamily="34" charset="-122"/>
                <a:ea typeface="微软雅黑" panose="020B0503020204020204" pitchFamily="34" charset="-122"/>
              </a:rPr>
              <a:t>中间系统到中间系统</a:t>
            </a:r>
            <a:r>
              <a:rPr lang="zh-CN" altLang="en-US" sz="2800" dirty="0">
                <a:solidFill>
                  <a:srgbClr val="000000"/>
                </a:solidFill>
                <a:latin typeface="微软雅黑" panose="020B0503020204020204" pitchFamily="34" charset="-122"/>
                <a:ea typeface="微软雅黑" panose="020B0503020204020204" pitchFamily="34" charset="-122"/>
              </a:rPr>
              <a:t>）</a:t>
            </a:r>
            <a:endParaRPr lang="en-US" altLang="zh-CN" sz="2800" dirty="0">
              <a:solidFill>
                <a:srgbClr val="000000"/>
              </a:solidFill>
              <a:latin typeface="微软雅黑" panose="020B0503020204020204" pitchFamily="34" charset="-122"/>
              <a:ea typeface="微软雅黑" panose="020B0503020204020204" pitchFamily="34" charset="-122"/>
            </a:endParaRPr>
          </a:p>
          <a:p>
            <a:pPr marL="0" lvl="0" indent="0" eaLnBrk="1" hangingPunct="1">
              <a:lnSpc>
                <a:spcPct val="125000"/>
              </a:lnSpc>
              <a:spcBef>
                <a:spcPts val="600"/>
              </a:spcBef>
              <a:buClr>
                <a:srgbClr val="000000"/>
              </a:buClr>
              <a:buSzPct val="80000"/>
              <a:buNone/>
            </a:pPr>
            <a:r>
              <a:rPr lang="en-US" altLang="zh-CN" sz="2800" dirty="0">
                <a:solidFill>
                  <a:srgbClr val="000000"/>
                </a:solidFill>
                <a:latin typeface="微软雅黑" panose="020B0503020204020204" pitchFamily="34" charset="-122"/>
                <a:ea typeface="微软雅黑" panose="020B0503020204020204" pitchFamily="34" charset="-122"/>
              </a:rPr>
              <a:t>OSPF</a:t>
            </a:r>
            <a:r>
              <a:rPr lang="zh-CN" altLang="en-US" sz="2800" dirty="0">
                <a:solidFill>
                  <a:srgbClr val="000000"/>
                </a:solidFill>
                <a:latin typeface="微软雅黑" panose="020B0503020204020204" pitchFamily="34" charset="-122"/>
                <a:ea typeface="微软雅黑" panose="020B0503020204020204" pitchFamily="34" charset="-122"/>
              </a:rPr>
              <a:t>同时支持两类网络：</a:t>
            </a:r>
            <a:endParaRPr lang="zh-CN" altLang="en-US" sz="2800" dirty="0">
              <a:solidFill>
                <a:srgbClr val="000000"/>
              </a:solidFill>
              <a:latin typeface="微软雅黑" panose="020B0503020204020204" pitchFamily="34" charset="-122"/>
              <a:ea typeface="微软雅黑" panose="020B0503020204020204" pitchFamily="34" charset="-122"/>
            </a:endParaRPr>
          </a:p>
          <a:p>
            <a:pPr marL="0" lvl="0" indent="0" eaLnBrk="1" hangingPunct="1">
              <a:lnSpc>
                <a:spcPct val="80000"/>
              </a:lnSpc>
              <a:spcBef>
                <a:spcPct val="50000"/>
              </a:spcBef>
              <a:buClrTx/>
              <a:buSzTx/>
              <a:buNone/>
            </a:pPr>
            <a:r>
              <a:rPr lang="en-US" altLang="zh-CN" sz="2800" dirty="0">
                <a:solidFill>
                  <a:srgbClr val="000000"/>
                </a:solidFill>
                <a:latin typeface="微软雅黑" panose="020B0503020204020204" pitchFamily="34" charset="-122"/>
                <a:ea typeface="微软雅黑" panose="020B0503020204020204" pitchFamily="34" charset="-122"/>
              </a:rPr>
              <a:t>1</a:t>
            </a:r>
            <a:r>
              <a:rPr lang="zh-CN" altLang="en-US" sz="2800" dirty="0">
                <a:solidFill>
                  <a:srgbClr val="000000"/>
                </a:solidFill>
                <a:latin typeface="微软雅黑" panose="020B0503020204020204" pitchFamily="34" charset="-122"/>
                <a:ea typeface="微软雅黑" panose="020B0503020204020204" pitchFamily="34" charset="-122"/>
              </a:rPr>
              <a:t>、点对点网络（</a:t>
            </a:r>
            <a:r>
              <a:rPr lang="en-US" altLang="zh-CN" sz="2800" dirty="0">
                <a:solidFill>
                  <a:srgbClr val="000000"/>
                </a:solidFill>
                <a:latin typeface="微软雅黑" panose="020B0503020204020204" pitchFamily="34" charset="-122"/>
                <a:ea typeface="微软雅黑" panose="020B0503020204020204" pitchFamily="34" charset="-122"/>
              </a:rPr>
              <a:t>SONET</a:t>
            </a:r>
            <a:r>
              <a:rPr lang="zh-CN" altLang="en-US" sz="2800" dirty="0">
                <a:solidFill>
                  <a:srgbClr val="000000"/>
                </a:solidFill>
                <a:latin typeface="微软雅黑" panose="020B0503020204020204" pitchFamily="34" charset="-122"/>
                <a:ea typeface="微软雅黑" panose="020B0503020204020204" pitchFamily="34" charset="-122"/>
              </a:rPr>
              <a:t>，两台路由器直接连接）；</a:t>
            </a:r>
            <a:endParaRPr lang="zh-CN" altLang="en-US" sz="2800" dirty="0">
              <a:solidFill>
                <a:srgbClr val="000000"/>
              </a:solidFill>
              <a:latin typeface="微软雅黑" panose="020B0503020204020204" pitchFamily="34" charset="-122"/>
              <a:ea typeface="微软雅黑" panose="020B0503020204020204" pitchFamily="34" charset="-122"/>
            </a:endParaRPr>
          </a:p>
          <a:p>
            <a:pPr marL="0" lvl="0" indent="0" eaLnBrk="1" hangingPunct="1">
              <a:lnSpc>
                <a:spcPct val="80000"/>
              </a:lnSpc>
              <a:spcBef>
                <a:spcPct val="50000"/>
              </a:spcBef>
              <a:buClrTx/>
              <a:buSzTx/>
              <a:buNone/>
            </a:pPr>
            <a:r>
              <a:rPr lang="en-US" altLang="zh-CN" sz="2800" dirty="0">
                <a:solidFill>
                  <a:srgbClr val="000000"/>
                </a:solidFill>
                <a:latin typeface="微软雅黑" panose="020B0503020204020204" pitchFamily="34" charset="-122"/>
                <a:ea typeface="微软雅黑" panose="020B0503020204020204" pitchFamily="34" charset="-122"/>
              </a:rPr>
              <a:t>2</a:t>
            </a:r>
            <a:r>
              <a:rPr lang="zh-CN" altLang="en-US" sz="2800" dirty="0">
                <a:solidFill>
                  <a:srgbClr val="000000"/>
                </a:solidFill>
                <a:latin typeface="微软雅黑" panose="020B0503020204020204" pitchFamily="34" charset="-122"/>
                <a:ea typeface="微软雅黑" panose="020B0503020204020204" pitchFamily="34" charset="-122"/>
              </a:rPr>
              <a:t>、支持广播传送的多路访问网络（广播网络，大多数</a:t>
            </a:r>
            <a:r>
              <a:rPr lang="en-US" altLang="zh-CN" sz="2800" dirty="0">
                <a:solidFill>
                  <a:srgbClr val="000000"/>
                </a:solidFill>
                <a:latin typeface="微软雅黑" panose="020B0503020204020204" pitchFamily="34" charset="-122"/>
                <a:ea typeface="微软雅黑" panose="020B0503020204020204" pitchFamily="34" charset="-122"/>
              </a:rPr>
              <a:t>LAN</a:t>
            </a:r>
            <a:r>
              <a:rPr lang="zh-CN" altLang="en-US" sz="2800" dirty="0">
                <a:solidFill>
                  <a:srgbClr val="000000"/>
                </a:solidFill>
                <a:latin typeface="微软雅黑" panose="020B0503020204020204" pitchFamily="34" charset="-122"/>
                <a:ea typeface="微软雅黑" panose="020B0503020204020204" pitchFamily="34" charset="-122"/>
              </a:rPr>
              <a:t>）；</a:t>
            </a:r>
            <a:endParaRPr lang="en-US" altLang="zh-CN" sz="2800" b="1"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1557">
                                            <p:txEl>
                                              <p:charRg st="0" end="84"/>
                                            </p:txEl>
                                          </p:spTgt>
                                        </p:tgtEl>
                                        <p:attrNameLst>
                                          <p:attrName>style.visibility</p:attrName>
                                        </p:attrNameLst>
                                      </p:cBhvr>
                                      <p:to>
                                        <p:strVal val="visible"/>
                                      </p:to>
                                    </p:set>
                                    <p:anim calcmode="lin" valueType="num">
                                      <p:cBhvr additive="base">
                                        <p:cTn id="7" dur="500" fill="hold"/>
                                        <p:tgtEl>
                                          <p:spTgt spid="151557">
                                            <p:txEl>
                                              <p:charRg st="0" end="84"/>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51557">
                                            <p:txEl>
                                              <p:charRg st="0" end="84"/>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51557">
                                            <p:txEl>
                                              <p:charRg st="84" end="98"/>
                                            </p:txEl>
                                          </p:spTgt>
                                        </p:tgtEl>
                                        <p:attrNameLst>
                                          <p:attrName>style.visibility</p:attrName>
                                        </p:attrNameLst>
                                      </p:cBhvr>
                                      <p:to>
                                        <p:strVal val="visible"/>
                                      </p:to>
                                    </p:set>
                                    <p:anim calcmode="lin" valueType="num">
                                      <p:cBhvr additive="base">
                                        <p:cTn id="13" dur="500" fill="hold"/>
                                        <p:tgtEl>
                                          <p:spTgt spid="151557">
                                            <p:txEl>
                                              <p:charRg st="84" end="98"/>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51557">
                                            <p:txEl>
                                              <p:charRg st="84" end="98"/>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51557">
                                            <p:txEl>
                                              <p:charRg st="98" end="124"/>
                                            </p:txEl>
                                          </p:spTgt>
                                        </p:tgtEl>
                                        <p:attrNameLst>
                                          <p:attrName>style.visibility</p:attrName>
                                        </p:attrNameLst>
                                      </p:cBhvr>
                                      <p:to>
                                        <p:strVal val="visible"/>
                                      </p:to>
                                    </p:set>
                                    <p:anim calcmode="lin" valueType="num">
                                      <p:cBhvr additive="base">
                                        <p:cTn id="19" dur="500" fill="hold"/>
                                        <p:tgtEl>
                                          <p:spTgt spid="151557">
                                            <p:txEl>
                                              <p:charRg st="98" end="12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51557">
                                            <p:txEl>
                                              <p:charRg st="98" end="12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51557">
                                            <p:txEl>
                                              <p:charRg st="124" end="154"/>
                                            </p:txEl>
                                          </p:spTgt>
                                        </p:tgtEl>
                                        <p:attrNameLst>
                                          <p:attrName>style.visibility</p:attrName>
                                        </p:attrNameLst>
                                      </p:cBhvr>
                                      <p:to>
                                        <p:strVal val="visible"/>
                                      </p:to>
                                    </p:set>
                                    <p:anim calcmode="lin" valueType="num">
                                      <p:cBhvr additive="base">
                                        <p:cTn id="25" dur="500" fill="hold"/>
                                        <p:tgtEl>
                                          <p:spTgt spid="151557">
                                            <p:txEl>
                                              <p:charRg st="124" end="15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51557">
                                            <p:txEl>
                                              <p:charRg st="124" end="15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1314" name="Rectangle 2"/>
          <p:cNvSpPr>
            <a:spLocks noGrp="1" noChangeArrowheads="1"/>
          </p:cNvSpPr>
          <p:nvPr>
            <p:ph type="title"/>
          </p:nvPr>
        </p:nvSpPr>
        <p:spPr>
          <a:xfrm>
            <a:off x="685800" y="-174246"/>
            <a:ext cx="7772400" cy="11430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zh-CN" sz="3600" b="1" i="0" u="none" strike="noStrike" kern="1200" cap="all" spc="50" normalizeH="0" baseline="0" noProof="0">
                <a:ln w="15875">
                  <a:noFill/>
                </a:ln>
                <a:solidFill>
                  <a:schemeClr val="tx2"/>
                </a:solidFill>
                <a:effectLst/>
                <a:uLnTx/>
                <a:uFillTx/>
                <a:latin typeface="+mj-lt"/>
                <a:ea typeface="+mj-ea"/>
                <a:cs typeface="+mj-cs"/>
              </a:rPr>
              <a:t>5.6.7 BGP-The Exterior </a:t>
            </a:r>
            <a:br>
              <a:rPr kumimoji="0" lang="en-US" altLang="zh-CN" sz="3600" b="1" i="0" u="none" strike="noStrike" kern="1200" cap="all" spc="50" normalizeH="0" baseline="0" noProof="0">
                <a:ln w="15875">
                  <a:noFill/>
                </a:ln>
                <a:solidFill>
                  <a:schemeClr val="tx2"/>
                </a:solidFill>
                <a:effectLst/>
                <a:uLnTx/>
                <a:uFillTx/>
                <a:latin typeface="+mj-lt"/>
                <a:ea typeface="+mj-ea"/>
                <a:cs typeface="+mj-cs"/>
              </a:rPr>
            </a:br>
            <a:r>
              <a:rPr kumimoji="0" lang="en-US" altLang="zh-CN" sz="3600" b="1" i="0" u="none" strike="noStrike" kern="1200" cap="all" spc="50" normalizeH="0" baseline="0" noProof="0">
                <a:ln w="15875">
                  <a:noFill/>
                </a:ln>
                <a:solidFill>
                  <a:schemeClr val="tx2"/>
                </a:solidFill>
                <a:effectLst/>
                <a:uLnTx/>
                <a:uFillTx/>
                <a:latin typeface="+mj-lt"/>
                <a:ea typeface="+mj-ea"/>
                <a:cs typeface="+mj-cs"/>
              </a:rPr>
              <a:t>Gateway Routing Protocol</a:t>
            </a:r>
            <a:endParaRPr kumimoji="0" lang="zh-CN" altLang="en-US" sz="3600" b="1" i="0" u="none" strike="noStrike" kern="1200" cap="all" spc="50" normalizeH="0" baseline="0" noProof="0">
              <a:ln w="15875">
                <a:noFill/>
              </a:ln>
              <a:solidFill>
                <a:schemeClr val="tx2"/>
              </a:solidFill>
              <a:effectLst/>
              <a:uLnTx/>
              <a:uFillTx/>
              <a:latin typeface="+mj-lt"/>
              <a:ea typeface="+mj-ea"/>
              <a:cs typeface="+mj-cs"/>
            </a:endParaRPr>
          </a:p>
        </p:txBody>
      </p:sp>
      <p:sp>
        <p:nvSpPr>
          <p:cNvPr id="152580" name="Text Box 4"/>
          <p:cNvSpPr txBox="1"/>
          <p:nvPr/>
        </p:nvSpPr>
        <p:spPr>
          <a:xfrm>
            <a:off x="250825" y="1033463"/>
            <a:ext cx="8642350" cy="47910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just" eaLnBrk="1" hangingPunct="1">
              <a:spcBef>
                <a:spcPct val="50000"/>
              </a:spcBef>
              <a:buClrTx/>
              <a:buSzTx/>
              <a:buFontTx/>
              <a:buNone/>
            </a:pPr>
            <a:r>
              <a:rPr lang="zh-CN" altLang="en-US" sz="2800" dirty="0">
                <a:latin typeface="微软雅黑" panose="020B0503020204020204" pitchFamily="34" charset="-122"/>
                <a:ea typeface="微软雅黑" panose="020B0503020204020204" pitchFamily="34" charset="-122"/>
              </a:rPr>
              <a:t>        在</a:t>
            </a:r>
            <a:r>
              <a:rPr lang="en-US" altLang="zh-CN" sz="2800" dirty="0">
                <a:latin typeface="微软雅黑" panose="020B0503020204020204" pitchFamily="34" charset="-122"/>
                <a:ea typeface="微软雅黑" panose="020B0503020204020204" pitchFamily="34" charset="-122"/>
              </a:rPr>
              <a:t>AS</a:t>
            </a:r>
            <a:r>
              <a:rPr lang="zh-CN" altLang="en-US" sz="2800" dirty="0">
                <a:latin typeface="微软雅黑" panose="020B0503020204020204" pitchFamily="34" charset="-122"/>
                <a:ea typeface="微软雅黑" panose="020B0503020204020204" pitchFamily="34" charset="-122"/>
              </a:rPr>
              <a:t>之间，则使用另一个协议：</a:t>
            </a:r>
            <a:r>
              <a:rPr lang="en-US" altLang="zh-CN" sz="2800" dirty="0">
                <a:solidFill>
                  <a:srgbClr val="FF0000"/>
                </a:solidFill>
                <a:latin typeface="微软雅黑" panose="020B0503020204020204" pitchFamily="34" charset="-122"/>
                <a:ea typeface="微软雅黑" panose="020B0503020204020204" pitchFamily="34" charset="-122"/>
              </a:rPr>
              <a:t>BGP</a:t>
            </a:r>
            <a:r>
              <a:rPr lang="zh-CN" altLang="en-US" sz="2800" dirty="0">
                <a:solidFill>
                  <a:srgbClr val="FF0000"/>
                </a:solidFill>
                <a:latin typeface="微软雅黑" panose="020B0503020204020204" pitchFamily="34" charset="-122"/>
                <a:ea typeface="微软雅黑" panose="020B0503020204020204" pitchFamily="34" charset="-122"/>
              </a:rPr>
              <a:t>（</a:t>
            </a:r>
            <a:r>
              <a:rPr lang="en-US" altLang="zh-CN" sz="2800" dirty="0">
                <a:solidFill>
                  <a:srgbClr val="FF0000"/>
                </a:solidFill>
                <a:latin typeface="微软雅黑" panose="020B0503020204020204" pitchFamily="34" charset="-122"/>
                <a:ea typeface="微软雅黑" panose="020B0503020204020204" pitchFamily="34" charset="-122"/>
              </a:rPr>
              <a:t>Border Gateway Protocol</a:t>
            </a:r>
            <a:r>
              <a:rPr lang="zh-CN" altLang="en-US" sz="2800" dirty="0">
                <a:solidFill>
                  <a:srgbClr val="FF0000"/>
                </a:solidFill>
                <a:latin typeface="微软雅黑" panose="020B0503020204020204" pitchFamily="34" charset="-122"/>
                <a:ea typeface="微软雅黑" panose="020B0503020204020204" pitchFamily="34" charset="-122"/>
              </a:rPr>
              <a:t>，边界网关协议）</a:t>
            </a:r>
            <a:r>
              <a:rPr lang="zh-CN" altLang="en-US" sz="2800" dirty="0">
                <a:latin typeface="微软雅黑" panose="020B0503020204020204" pitchFamily="34" charset="-122"/>
                <a:ea typeface="微软雅黑" panose="020B0503020204020204" pitchFamily="34" charset="-122"/>
              </a:rPr>
              <a:t>。一台</a:t>
            </a:r>
            <a:r>
              <a:rPr lang="en-US" altLang="zh-CN" sz="2800" dirty="0">
                <a:latin typeface="微软雅黑" panose="020B0503020204020204" pitchFamily="34" charset="-122"/>
                <a:ea typeface="微软雅黑" panose="020B0503020204020204" pitchFamily="34" charset="-122"/>
              </a:rPr>
              <a:t>BGP</a:t>
            </a:r>
            <a:r>
              <a:rPr lang="zh-CN" altLang="en-US" sz="2800" dirty="0">
                <a:latin typeface="微软雅黑" panose="020B0503020204020204" pitchFamily="34" charset="-122"/>
                <a:ea typeface="微软雅黑" panose="020B0503020204020204" pitchFamily="34" charset="-122"/>
              </a:rPr>
              <a:t>路由器只负责从</a:t>
            </a:r>
            <a:r>
              <a:rPr lang="en-US" altLang="zh-CN" sz="2800" dirty="0">
                <a:latin typeface="微软雅黑" panose="020B0503020204020204" pitchFamily="34" charset="-122"/>
                <a:ea typeface="微软雅黑" panose="020B0503020204020204" pitchFamily="34" charset="-122"/>
              </a:rPr>
              <a:t>AS</a:t>
            </a:r>
            <a:r>
              <a:rPr lang="zh-CN" altLang="en-US" sz="2800" dirty="0">
                <a:latin typeface="微软雅黑" panose="020B0503020204020204" pitchFamily="34" charset="-122"/>
                <a:ea typeface="微软雅黑" panose="020B0503020204020204" pitchFamily="34" charset="-122"/>
              </a:rPr>
              <a:t>到</a:t>
            </a:r>
            <a:r>
              <a:rPr lang="en-US" altLang="zh-CN" sz="2800" dirty="0">
                <a:latin typeface="微软雅黑" panose="020B0503020204020204" pitchFamily="34" charset="-122"/>
                <a:ea typeface="微软雅黑" panose="020B0503020204020204" pitchFamily="34" charset="-122"/>
              </a:rPr>
              <a:t>AS</a:t>
            </a:r>
            <a:r>
              <a:rPr lang="zh-CN" altLang="en-US" sz="2800" dirty="0">
                <a:latin typeface="微软雅黑" panose="020B0503020204020204" pitchFamily="34" charset="-122"/>
                <a:ea typeface="微软雅黑" panose="020B0503020204020204" pitchFamily="34" charset="-122"/>
              </a:rPr>
              <a:t>之间的路由。</a:t>
            </a:r>
            <a:endParaRPr lang="zh-CN" altLang="en-US" sz="2800" dirty="0">
              <a:latin typeface="微软雅黑" panose="020B0503020204020204" pitchFamily="34" charset="-122"/>
              <a:ea typeface="微软雅黑" panose="020B0503020204020204" pitchFamily="34" charset="-122"/>
            </a:endParaRPr>
          </a:p>
          <a:p>
            <a:pPr marL="0" lvl="0" indent="0" algn="just" eaLnBrk="1" hangingPunct="1">
              <a:spcBef>
                <a:spcPct val="50000"/>
              </a:spcBef>
              <a:buClrTx/>
              <a:buSzTx/>
              <a:buFontTx/>
              <a:buNone/>
            </a:pPr>
            <a:r>
              <a:rPr lang="en-US" altLang="zh-CN" sz="2800" dirty="0">
                <a:latin typeface="微软雅黑" panose="020B0503020204020204" pitchFamily="34" charset="-122"/>
                <a:ea typeface="微软雅黑" panose="020B0503020204020204" pitchFamily="34" charset="-122"/>
              </a:rPr>
              <a:t>        BGP</a:t>
            </a:r>
            <a:r>
              <a:rPr lang="zh-CN" altLang="en-US" sz="2800" dirty="0">
                <a:latin typeface="微软雅黑" panose="020B0503020204020204" pitchFamily="34" charset="-122"/>
                <a:ea typeface="微软雅黑" panose="020B0503020204020204" pitchFamily="34" charset="-122"/>
              </a:rPr>
              <a:t>基本上是一个</a:t>
            </a:r>
            <a:r>
              <a:rPr lang="zh-CN" altLang="en-US" sz="2800" dirty="0">
                <a:solidFill>
                  <a:srgbClr val="FF0000"/>
                </a:solidFill>
                <a:latin typeface="微软雅黑" panose="020B0503020204020204" pitchFamily="34" charset="-122"/>
                <a:ea typeface="微软雅黑" panose="020B0503020204020204" pitchFamily="34" charset="-122"/>
              </a:rPr>
              <a:t>距离矢量协议</a:t>
            </a:r>
            <a:r>
              <a:rPr lang="zh-CN" altLang="en-US" sz="2800" dirty="0">
                <a:latin typeface="微软雅黑" panose="020B0503020204020204" pitchFamily="34" charset="-122"/>
                <a:ea typeface="微软雅黑" panose="020B0503020204020204" pitchFamily="34" charset="-122"/>
              </a:rPr>
              <a:t>，但是不同在于，每一台</a:t>
            </a:r>
            <a:r>
              <a:rPr lang="en-US" altLang="zh-CN" sz="2800" dirty="0">
                <a:latin typeface="微软雅黑" panose="020B0503020204020204" pitchFamily="34" charset="-122"/>
                <a:ea typeface="微软雅黑" panose="020B0503020204020204" pitchFamily="34" charset="-122"/>
              </a:rPr>
              <a:t>BGP</a:t>
            </a:r>
            <a:r>
              <a:rPr lang="zh-CN" altLang="en-US" sz="2800" dirty="0">
                <a:latin typeface="微软雅黑" panose="020B0503020204020204" pitchFamily="34" charset="-122"/>
                <a:ea typeface="微软雅黑" panose="020B0503020204020204" pitchFamily="34" charset="-122"/>
              </a:rPr>
              <a:t>路由器不仅维护它到每个目标的开销值，</a:t>
            </a:r>
            <a:r>
              <a:rPr lang="zh-CN" altLang="en-US" sz="2800" dirty="0">
                <a:solidFill>
                  <a:srgbClr val="FF0000"/>
                </a:solidFill>
                <a:latin typeface="微软雅黑" panose="020B0503020204020204" pitchFamily="34" charset="-122"/>
                <a:ea typeface="微软雅黑" panose="020B0503020204020204" pitchFamily="34" charset="-122"/>
              </a:rPr>
              <a:t>还记录下所使用的路径</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BGP</a:t>
            </a:r>
            <a:r>
              <a:rPr lang="zh-CN" altLang="en-US" sz="2800" dirty="0">
                <a:latin typeface="微软雅黑" panose="020B0503020204020204" pitchFamily="34" charset="-122"/>
                <a:ea typeface="微软雅黑" panose="020B0503020204020204" pitchFamily="34" charset="-122"/>
              </a:rPr>
              <a:t>路由器会将它所用的确切路径告诉它的邻居们。</a:t>
            </a:r>
            <a:endParaRPr lang="zh-CN" altLang="en-US" sz="2800" dirty="0">
              <a:latin typeface="微软雅黑" panose="020B0503020204020204" pitchFamily="34" charset="-122"/>
              <a:ea typeface="微软雅黑" panose="020B0503020204020204" pitchFamily="34" charset="-122"/>
            </a:endParaRPr>
          </a:p>
          <a:p>
            <a:pPr marL="0" lvl="0" indent="0" algn="just" eaLnBrk="1" hangingPunct="1">
              <a:spcBef>
                <a:spcPct val="50000"/>
              </a:spcBef>
              <a:buClrTx/>
              <a:buSzTx/>
              <a:buFontTx/>
              <a:buNone/>
            </a:pPr>
            <a:r>
              <a:rPr lang="en-US" altLang="zh-CN" sz="2800" dirty="0">
                <a:solidFill>
                  <a:schemeClr val="folHlink"/>
                </a:solidFill>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BGP</a:t>
            </a:r>
            <a:r>
              <a:rPr lang="zh-CN" altLang="en-US" sz="2800" dirty="0">
                <a:latin typeface="微软雅黑" panose="020B0503020204020204" pitchFamily="34" charset="-122"/>
                <a:ea typeface="微软雅黑" panose="020B0503020204020204" pitchFamily="34" charset="-122"/>
              </a:rPr>
              <a:t>协议解决了困扰距离矢量协议的无穷计算问题，因为路由器可以根据其它路由器传来的路径信息得知自己是否在这条路径上。</a:t>
            </a:r>
            <a:endParaRPr lang="zh-CN" altLang="en-US" sz="2800" dirty="0">
              <a:latin typeface="微软雅黑" panose="020B0503020204020204" pitchFamily="34" charset="-122"/>
              <a:ea typeface="微软雅黑" panose="020B0503020204020204" pitchFamily="34" charset="-122"/>
            </a:endParaRPr>
          </a:p>
        </p:txBody>
      </p:sp>
      <p:sp>
        <p:nvSpPr>
          <p:cNvPr id="147460" name="灯片编号占位符 1"/>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2000" dirty="0">
                <a:solidFill>
                  <a:srgbClr val="898989"/>
                </a:solidFill>
                <a:latin typeface="Arial" panose="020B0604020202020204" pitchFamily="34" charset="0"/>
              </a:rPr>
            </a:fld>
            <a:endParaRPr lang="zh-CN" altLang="en-US" sz="2000" dirty="0">
              <a:solidFill>
                <a:srgbClr val="898989"/>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2580">
                                            <p:txEl>
                                              <p:charRg st="0" end="83"/>
                                            </p:txEl>
                                          </p:spTgt>
                                        </p:tgtEl>
                                        <p:attrNameLst>
                                          <p:attrName>style.visibility</p:attrName>
                                        </p:attrNameLst>
                                      </p:cBhvr>
                                      <p:to>
                                        <p:strVal val="visible"/>
                                      </p:to>
                                    </p:set>
                                    <p:anim calcmode="lin" valueType="num">
                                      <p:cBhvr additive="base">
                                        <p:cTn id="7" dur="500" fill="hold"/>
                                        <p:tgtEl>
                                          <p:spTgt spid="152580">
                                            <p:txEl>
                                              <p:charRg st="0" end="83"/>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52580">
                                            <p:txEl>
                                              <p:charRg st="0" end="83"/>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52580">
                                            <p:txEl>
                                              <p:charRg st="83" end="174"/>
                                            </p:txEl>
                                          </p:spTgt>
                                        </p:tgtEl>
                                        <p:attrNameLst>
                                          <p:attrName>style.visibility</p:attrName>
                                        </p:attrNameLst>
                                      </p:cBhvr>
                                      <p:to>
                                        <p:strVal val="visible"/>
                                      </p:to>
                                    </p:set>
                                    <p:anim calcmode="lin" valueType="num">
                                      <p:cBhvr additive="base">
                                        <p:cTn id="13" dur="500" fill="hold"/>
                                        <p:tgtEl>
                                          <p:spTgt spid="152580">
                                            <p:txEl>
                                              <p:charRg st="83" end="174"/>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52580">
                                            <p:txEl>
                                              <p:charRg st="83" end="17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52580">
                                            <p:txEl>
                                              <p:charRg st="174" end="241"/>
                                            </p:txEl>
                                          </p:spTgt>
                                        </p:tgtEl>
                                        <p:attrNameLst>
                                          <p:attrName>style.visibility</p:attrName>
                                        </p:attrNameLst>
                                      </p:cBhvr>
                                      <p:to>
                                        <p:strVal val="visible"/>
                                      </p:to>
                                    </p:set>
                                    <p:anim calcmode="lin" valueType="num">
                                      <p:cBhvr additive="base">
                                        <p:cTn id="19" dur="500" fill="hold"/>
                                        <p:tgtEl>
                                          <p:spTgt spid="152580">
                                            <p:txEl>
                                              <p:charRg st="174" end="24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52580">
                                            <p:txEl>
                                              <p:charRg st="174" end="24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6" name="Rectangle 4"/>
          <p:cNvSpPr>
            <a:spLocks noGrp="1" noChangeArrowheads="1"/>
          </p:cNvSpPr>
          <p:nvPr>
            <p:ph type="title"/>
          </p:nvPr>
        </p:nvSpPr>
        <p:spPr>
          <a:xfrm>
            <a:off x="609600" y="152400"/>
            <a:ext cx="7772400" cy="11430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all" spc="50" normalizeH="0" baseline="0" noProof="0">
                <a:ln w="15875">
                  <a:noFill/>
                </a:ln>
                <a:solidFill>
                  <a:schemeClr val="tx2"/>
                </a:solidFill>
                <a:effectLst/>
                <a:uLnTx/>
                <a:uFillTx/>
                <a:latin typeface="Times New Roman" panose="02020603050405020304" pitchFamily="18" charset="0"/>
                <a:ea typeface="+mj-ea"/>
                <a:cs typeface="+mj-cs"/>
              </a:rPr>
              <a:t>The OSI Reference Model</a:t>
            </a:r>
            <a:endParaRPr kumimoji="0" lang="zh-CN" altLang="en-US" sz="3600" b="1" i="0" u="none" strike="noStrike" kern="1200" cap="all" spc="50" normalizeH="0" baseline="0" noProof="0">
              <a:ln w="15875">
                <a:noFill/>
              </a:ln>
              <a:solidFill>
                <a:schemeClr val="tx2"/>
              </a:solidFill>
              <a:effectLst/>
              <a:uLnTx/>
              <a:uFillTx/>
              <a:latin typeface="Times New Roman" panose="02020603050405020304" pitchFamily="18" charset="0"/>
              <a:ea typeface="+mj-ea"/>
              <a:cs typeface="+mj-cs"/>
            </a:endParaRPr>
          </a:p>
        </p:txBody>
      </p:sp>
      <p:sp>
        <p:nvSpPr>
          <p:cNvPr id="74758" name="Text Box 6"/>
          <p:cNvSpPr txBox="1"/>
          <p:nvPr/>
        </p:nvSpPr>
        <p:spPr>
          <a:xfrm>
            <a:off x="755650" y="4365625"/>
            <a:ext cx="8016875" cy="7080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000" b="1" dirty="0"/>
              <a:t>The application layer contains a variety of protocols that are commonly needed by users. </a:t>
            </a:r>
            <a:endParaRPr lang="zh-CN" altLang="en-US" sz="2000" b="1" dirty="0"/>
          </a:p>
        </p:txBody>
      </p:sp>
      <p:sp>
        <p:nvSpPr>
          <p:cNvPr id="74759" name="Text Box 7"/>
          <p:cNvSpPr txBox="1"/>
          <p:nvPr/>
        </p:nvSpPr>
        <p:spPr>
          <a:xfrm>
            <a:off x="395288" y="1125538"/>
            <a:ext cx="25717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400" b="1" dirty="0">
                <a:solidFill>
                  <a:schemeClr val="folHlink"/>
                </a:solidFill>
                <a:latin typeface="Times New Roman" panose="02020603050405020304" pitchFamily="18" charset="0"/>
                <a:ea typeface="宋体" panose="02010600030101010101" pitchFamily="2" charset="-122"/>
              </a:rPr>
              <a:t>The Session Layer</a:t>
            </a:r>
            <a:endParaRPr lang="zh-CN" altLang="en-US" sz="2400" b="1" dirty="0">
              <a:solidFill>
                <a:schemeClr val="folHlink"/>
              </a:solidFill>
              <a:latin typeface="Times New Roman" panose="02020603050405020304" pitchFamily="18" charset="0"/>
              <a:ea typeface="宋体" panose="02010600030101010101" pitchFamily="2" charset="-122"/>
            </a:endParaRPr>
          </a:p>
        </p:txBody>
      </p:sp>
      <p:sp>
        <p:nvSpPr>
          <p:cNvPr id="74760" name="Text Box 8"/>
          <p:cNvSpPr txBox="1"/>
          <p:nvPr/>
        </p:nvSpPr>
        <p:spPr>
          <a:xfrm>
            <a:off x="395288" y="2492375"/>
            <a:ext cx="326390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400" b="1" dirty="0">
                <a:solidFill>
                  <a:schemeClr val="folHlink"/>
                </a:solidFill>
                <a:latin typeface="Times New Roman" panose="02020603050405020304" pitchFamily="18" charset="0"/>
                <a:ea typeface="宋体" panose="02010600030101010101" pitchFamily="2" charset="-122"/>
              </a:rPr>
              <a:t>The Presentation</a:t>
            </a:r>
            <a:r>
              <a:rPr lang="en-US" altLang="zh-CN" sz="2400" b="1" dirty="0">
                <a:latin typeface="Times New Roman" panose="02020603050405020304" pitchFamily="18" charset="0"/>
                <a:ea typeface="宋体" panose="02010600030101010101" pitchFamily="2" charset="-122"/>
              </a:rPr>
              <a:t> </a:t>
            </a:r>
            <a:r>
              <a:rPr lang="en-US" altLang="zh-CN" sz="2400" b="1" dirty="0">
                <a:solidFill>
                  <a:schemeClr val="folHlink"/>
                </a:solidFill>
                <a:latin typeface="Times New Roman" panose="02020603050405020304" pitchFamily="18" charset="0"/>
                <a:ea typeface="宋体" panose="02010600030101010101" pitchFamily="2" charset="-122"/>
              </a:rPr>
              <a:t>Layer</a:t>
            </a:r>
            <a:endParaRPr lang="zh-CN" altLang="en-US" sz="2400" b="1" dirty="0">
              <a:solidFill>
                <a:schemeClr val="folHlink"/>
              </a:solidFill>
              <a:latin typeface="Times New Roman" panose="02020603050405020304" pitchFamily="18" charset="0"/>
              <a:ea typeface="宋体" panose="02010600030101010101" pitchFamily="2" charset="-122"/>
            </a:endParaRPr>
          </a:p>
        </p:txBody>
      </p:sp>
      <p:sp>
        <p:nvSpPr>
          <p:cNvPr id="74761" name="Text Box 9"/>
          <p:cNvSpPr txBox="1"/>
          <p:nvPr/>
        </p:nvSpPr>
        <p:spPr>
          <a:xfrm>
            <a:off x="395288" y="3860800"/>
            <a:ext cx="3146425"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400" b="1" dirty="0">
                <a:solidFill>
                  <a:schemeClr val="folHlink"/>
                </a:solidFill>
                <a:latin typeface="Times New Roman" panose="02020603050405020304" pitchFamily="18" charset="0"/>
                <a:ea typeface="宋体" panose="02010600030101010101" pitchFamily="2" charset="-122"/>
              </a:rPr>
              <a:t>The Application Layer</a:t>
            </a:r>
            <a:endParaRPr lang="zh-CN" altLang="en-US" sz="2400" b="1" dirty="0">
              <a:solidFill>
                <a:schemeClr val="folHlink"/>
              </a:solidFill>
              <a:latin typeface="Times New Roman" panose="02020603050405020304" pitchFamily="18" charset="0"/>
              <a:ea typeface="宋体" panose="02010600030101010101" pitchFamily="2" charset="-122"/>
            </a:endParaRPr>
          </a:p>
        </p:txBody>
      </p:sp>
      <p:sp>
        <p:nvSpPr>
          <p:cNvPr id="74762" name="Text Box 10"/>
          <p:cNvSpPr txBox="1"/>
          <p:nvPr/>
        </p:nvSpPr>
        <p:spPr>
          <a:xfrm>
            <a:off x="822325" y="1557338"/>
            <a:ext cx="8321675" cy="7080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000" b="1" dirty="0"/>
              <a:t>The session layer allows users on different machines to</a:t>
            </a:r>
            <a:endParaRPr lang="en-US" altLang="zh-CN" sz="2000" b="1" dirty="0"/>
          </a:p>
          <a:p>
            <a:pPr marL="0" lvl="0" indent="0" eaLnBrk="1" hangingPunct="1">
              <a:spcBef>
                <a:spcPct val="0"/>
              </a:spcBef>
              <a:buClrTx/>
              <a:buSzTx/>
              <a:buFontTx/>
              <a:buNone/>
            </a:pPr>
            <a:r>
              <a:rPr lang="en-US" altLang="zh-CN" sz="2000" b="1" dirty="0"/>
              <a:t>establish sessions between them.</a:t>
            </a:r>
            <a:endParaRPr lang="zh-CN" altLang="en-US" sz="2000" b="1" dirty="0"/>
          </a:p>
        </p:txBody>
      </p:sp>
      <p:sp>
        <p:nvSpPr>
          <p:cNvPr id="74764" name="Text Box 12"/>
          <p:cNvSpPr txBox="1"/>
          <p:nvPr/>
        </p:nvSpPr>
        <p:spPr>
          <a:xfrm>
            <a:off x="822325" y="2997200"/>
            <a:ext cx="8321675" cy="7080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000" b="1" dirty="0"/>
              <a:t>The presentation layer is concerned with the syntax and</a:t>
            </a:r>
            <a:endParaRPr lang="en-US" altLang="zh-CN" sz="2000" b="1" dirty="0"/>
          </a:p>
          <a:p>
            <a:pPr marL="0" lvl="0" indent="0" eaLnBrk="1" hangingPunct="1">
              <a:spcBef>
                <a:spcPct val="0"/>
              </a:spcBef>
              <a:buClrTx/>
              <a:buSzTx/>
              <a:buFontTx/>
              <a:buNone/>
            </a:pPr>
            <a:r>
              <a:rPr lang="en-US" altLang="zh-CN" sz="2000" b="1" dirty="0"/>
              <a:t>semantics of the information transmitted.</a:t>
            </a:r>
            <a:endParaRPr lang="zh-CN" altLang="en-US" sz="20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4756"/>
                                        </p:tgtEl>
                                        <p:attrNameLst>
                                          <p:attrName>style.visibility</p:attrName>
                                        </p:attrNameLst>
                                      </p:cBhvr>
                                      <p:to>
                                        <p:strVal val="visible"/>
                                      </p:to>
                                    </p:set>
                                    <p:anim calcmode="lin" valueType="num">
                                      <p:cBhvr additive="base">
                                        <p:cTn id="7" dur="500" fill="hold"/>
                                        <p:tgtEl>
                                          <p:spTgt spid="74756"/>
                                        </p:tgtEl>
                                        <p:attrNameLst>
                                          <p:attrName>ppt_x</p:attrName>
                                        </p:attrNameLst>
                                      </p:cBhvr>
                                      <p:tavLst>
                                        <p:tav tm="0">
                                          <p:val>
                                            <p:strVal val="0-#ppt_w/2"/>
                                          </p:val>
                                        </p:tav>
                                        <p:tav tm="100000">
                                          <p:val>
                                            <p:strVal val="#ppt_x"/>
                                          </p:val>
                                        </p:tav>
                                      </p:tavLst>
                                    </p:anim>
                                    <p:anim calcmode="lin" valueType="num">
                                      <p:cBhvr additive="base">
                                        <p:cTn id="8" dur="500" fill="hold"/>
                                        <p:tgtEl>
                                          <p:spTgt spid="7475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4759">
                                            <p:txEl>
                                              <p:charRg st="0" end="18"/>
                                            </p:txEl>
                                          </p:spTgt>
                                        </p:tgtEl>
                                        <p:attrNameLst>
                                          <p:attrName>style.visibility</p:attrName>
                                        </p:attrNameLst>
                                      </p:cBhvr>
                                      <p:to>
                                        <p:strVal val="visible"/>
                                      </p:to>
                                    </p:set>
                                    <p:anim calcmode="lin" valueType="num">
                                      <p:cBhvr additive="base">
                                        <p:cTn id="13" dur="500" fill="hold"/>
                                        <p:tgtEl>
                                          <p:spTgt spid="74759">
                                            <p:txEl>
                                              <p:charRg st="0" end="18"/>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4759">
                                            <p:txEl>
                                              <p:charRg st="0" end="18"/>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4762">
                                            <p:txEl>
                                              <p:charRg st="0" end="56"/>
                                            </p:txEl>
                                          </p:spTgt>
                                        </p:tgtEl>
                                        <p:attrNameLst>
                                          <p:attrName>style.visibility</p:attrName>
                                        </p:attrNameLst>
                                      </p:cBhvr>
                                      <p:to>
                                        <p:strVal val="visible"/>
                                      </p:to>
                                    </p:set>
                                    <p:anim calcmode="lin" valueType="num">
                                      <p:cBhvr additive="base">
                                        <p:cTn id="19" dur="500" fill="hold"/>
                                        <p:tgtEl>
                                          <p:spTgt spid="74762">
                                            <p:txEl>
                                              <p:charRg st="0" end="56"/>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4762">
                                            <p:txEl>
                                              <p:charRg st="0" end="56"/>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74762">
                                            <p:txEl>
                                              <p:charRg st="56" end="89"/>
                                            </p:txEl>
                                          </p:spTgt>
                                        </p:tgtEl>
                                        <p:attrNameLst>
                                          <p:attrName>style.visibility</p:attrName>
                                        </p:attrNameLst>
                                      </p:cBhvr>
                                      <p:to>
                                        <p:strVal val="visible"/>
                                      </p:to>
                                    </p:set>
                                    <p:anim calcmode="lin" valueType="num">
                                      <p:cBhvr additive="base">
                                        <p:cTn id="23" dur="500" fill="hold"/>
                                        <p:tgtEl>
                                          <p:spTgt spid="74762">
                                            <p:txEl>
                                              <p:charRg st="56" end="89"/>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74762">
                                            <p:txEl>
                                              <p:charRg st="56" end="89"/>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74760">
                                            <p:txEl>
                                              <p:charRg st="0" end="23"/>
                                            </p:txEl>
                                          </p:spTgt>
                                        </p:tgtEl>
                                        <p:attrNameLst>
                                          <p:attrName>style.visibility</p:attrName>
                                        </p:attrNameLst>
                                      </p:cBhvr>
                                      <p:to>
                                        <p:strVal val="visible"/>
                                      </p:to>
                                    </p:set>
                                    <p:anim calcmode="lin" valueType="num">
                                      <p:cBhvr additive="base">
                                        <p:cTn id="29" dur="500" fill="hold"/>
                                        <p:tgtEl>
                                          <p:spTgt spid="74760">
                                            <p:txEl>
                                              <p:charRg st="0" end="23"/>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74760">
                                            <p:txEl>
                                              <p:charRg st="0" end="23"/>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74764">
                                            <p:txEl>
                                              <p:charRg st="0" end="56"/>
                                            </p:txEl>
                                          </p:spTgt>
                                        </p:tgtEl>
                                        <p:attrNameLst>
                                          <p:attrName>style.visibility</p:attrName>
                                        </p:attrNameLst>
                                      </p:cBhvr>
                                      <p:to>
                                        <p:strVal val="visible"/>
                                      </p:to>
                                    </p:set>
                                    <p:anim calcmode="lin" valueType="num">
                                      <p:cBhvr additive="base">
                                        <p:cTn id="35" dur="500" fill="hold"/>
                                        <p:tgtEl>
                                          <p:spTgt spid="74764">
                                            <p:txEl>
                                              <p:charRg st="0" end="56"/>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74764">
                                            <p:txEl>
                                              <p:charRg st="0" end="56"/>
                                            </p:txEl>
                                          </p:spTgt>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74764">
                                            <p:txEl>
                                              <p:charRg st="56" end="98"/>
                                            </p:txEl>
                                          </p:spTgt>
                                        </p:tgtEl>
                                        <p:attrNameLst>
                                          <p:attrName>style.visibility</p:attrName>
                                        </p:attrNameLst>
                                      </p:cBhvr>
                                      <p:to>
                                        <p:strVal val="visible"/>
                                      </p:to>
                                    </p:set>
                                    <p:anim calcmode="lin" valueType="num">
                                      <p:cBhvr additive="base">
                                        <p:cTn id="39" dur="500" fill="hold"/>
                                        <p:tgtEl>
                                          <p:spTgt spid="74764">
                                            <p:txEl>
                                              <p:charRg st="56" end="98"/>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74764">
                                            <p:txEl>
                                              <p:charRg st="56" end="98"/>
                                            </p:txEl>
                                          </p:spTgt>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nodeType="clickEffect">
                                  <p:stCondLst>
                                    <p:cond delay="0"/>
                                  </p:stCondLst>
                                  <p:childTnLst>
                                    <p:set>
                                      <p:cBhvr>
                                        <p:cTn id="44" dur="1" fill="hold">
                                          <p:stCondLst>
                                            <p:cond delay="0"/>
                                          </p:stCondLst>
                                        </p:cTn>
                                        <p:tgtEl>
                                          <p:spTgt spid="74761">
                                            <p:txEl>
                                              <p:charRg st="0" end="22"/>
                                            </p:txEl>
                                          </p:spTgt>
                                        </p:tgtEl>
                                        <p:attrNameLst>
                                          <p:attrName>style.visibility</p:attrName>
                                        </p:attrNameLst>
                                      </p:cBhvr>
                                      <p:to>
                                        <p:strVal val="visible"/>
                                      </p:to>
                                    </p:set>
                                    <p:anim calcmode="lin" valueType="num">
                                      <p:cBhvr additive="base">
                                        <p:cTn id="45" dur="500" fill="hold"/>
                                        <p:tgtEl>
                                          <p:spTgt spid="74761">
                                            <p:txEl>
                                              <p:charRg st="0" end="22"/>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74761">
                                            <p:txEl>
                                              <p:charRg st="0" end="22"/>
                                            </p:txEl>
                                          </p:spTgt>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nodeType="clickEffect">
                                  <p:stCondLst>
                                    <p:cond delay="0"/>
                                  </p:stCondLst>
                                  <p:childTnLst>
                                    <p:set>
                                      <p:cBhvr>
                                        <p:cTn id="50" dur="1" fill="hold">
                                          <p:stCondLst>
                                            <p:cond delay="0"/>
                                          </p:stCondLst>
                                        </p:cTn>
                                        <p:tgtEl>
                                          <p:spTgt spid="74758">
                                            <p:txEl>
                                              <p:charRg st="0" end="90"/>
                                            </p:txEl>
                                          </p:spTgt>
                                        </p:tgtEl>
                                        <p:attrNameLst>
                                          <p:attrName>style.visibility</p:attrName>
                                        </p:attrNameLst>
                                      </p:cBhvr>
                                      <p:to>
                                        <p:strVal val="visible"/>
                                      </p:to>
                                    </p:set>
                                    <p:anim calcmode="lin" valueType="num">
                                      <p:cBhvr additive="base">
                                        <p:cTn id="51" dur="500" fill="hold"/>
                                        <p:tgtEl>
                                          <p:spTgt spid="74758">
                                            <p:txEl>
                                              <p:charRg st="0" end="90"/>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74758">
                                            <p:txEl>
                                              <p:charRg st="0" end="9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62" name="Rectangle 2"/>
          <p:cNvSpPr>
            <a:spLocks noGrp="1" noChangeArrowheads="1"/>
          </p:cNvSpPr>
          <p:nvPr>
            <p:ph type="title"/>
          </p:nvPr>
        </p:nvSpPr>
        <p:spPr>
          <a:xfrm>
            <a:off x="611188" y="44624"/>
            <a:ext cx="7772400" cy="719136"/>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1" lang="en-US" altLang="zh-CN" sz="4000" b="1" i="0" u="none" strike="noStrike" kern="1200" cap="all" spc="50" normalizeH="0" baseline="0" noProof="0">
                <a:ln w="15875">
                  <a:noFill/>
                </a:ln>
                <a:solidFill>
                  <a:schemeClr val="bg2">
                    <a:lumMod val="25000"/>
                  </a:schemeClr>
                </a:solidFill>
                <a:effectLst/>
                <a:uLnTx/>
                <a:uFillTx/>
                <a:latin typeface="微软雅黑" panose="020B0503020204020204" pitchFamily="34" charset="-122"/>
                <a:ea typeface="+mj-ea"/>
                <a:cs typeface="Arial" panose="020B0604020202020204" pitchFamily="34" charset="0"/>
              </a:rPr>
              <a:t>5.6.8 IPv6</a:t>
            </a:r>
            <a:endParaRPr kumimoji="1" lang="zh-CN" altLang="en-US" sz="4000" b="1" i="0" u="none" strike="noStrike" kern="1200" cap="all" spc="50" normalizeH="0" baseline="0" noProof="0">
              <a:ln w="15875">
                <a:noFill/>
              </a:ln>
              <a:solidFill>
                <a:schemeClr val="bg2">
                  <a:lumMod val="25000"/>
                </a:schemeClr>
              </a:solidFill>
              <a:effectLst/>
              <a:uLnTx/>
              <a:uFillTx/>
              <a:latin typeface="微软雅黑" panose="020B0503020204020204" pitchFamily="34" charset="-122"/>
              <a:ea typeface="+mj-ea"/>
              <a:cs typeface="Arial" panose="020B0604020202020204" pitchFamily="34" charset="0"/>
            </a:endParaRPr>
          </a:p>
        </p:txBody>
      </p:sp>
      <p:sp>
        <p:nvSpPr>
          <p:cNvPr id="154628" name="Text Box 4"/>
          <p:cNvSpPr txBox="1"/>
          <p:nvPr/>
        </p:nvSpPr>
        <p:spPr>
          <a:xfrm>
            <a:off x="395288" y="1150938"/>
            <a:ext cx="8656637" cy="1384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800" dirty="0">
                <a:solidFill>
                  <a:schemeClr val="folHlink"/>
                </a:solidFill>
                <a:latin typeface="Arial" panose="020B0604020202020204" pitchFamily="34" charset="0"/>
                <a:ea typeface="微软雅黑" panose="020B0503020204020204" pitchFamily="34" charset="-122"/>
              </a:rPr>
              <a:t>        </a:t>
            </a:r>
            <a:r>
              <a:rPr lang="en-US" altLang="zh-CN" sz="2800" dirty="0">
                <a:solidFill>
                  <a:srgbClr val="FF0000"/>
                </a:solidFill>
                <a:latin typeface="Arial" panose="020B0604020202020204" pitchFamily="34" charset="0"/>
                <a:ea typeface="微软雅黑" panose="020B0503020204020204" pitchFamily="34" charset="-122"/>
              </a:rPr>
              <a:t>IPv6</a:t>
            </a:r>
            <a:r>
              <a:rPr lang="zh-CN" altLang="en-US" sz="2800" dirty="0">
                <a:solidFill>
                  <a:srgbClr val="FF0000"/>
                </a:solidFill>
                <a:latin typeface="Arial" panose="020B0604020202020204" pitchFamily="34" charset="0"/>
                <a:ea typeface="微软雅黑" panose="020B0503020204020204" pitchFamily="34" charset="-122"/>
              </a:rPr>
              <a:t>（</a:t>
            </a:r>
            <a:r>
              <a:rPr lang="en-US" altLang="zh-CN" sz="2800" dirty="0">
                <a:solidFill>
                  <a:srgbClr val="FF0000"/>
                </a:solidFill>
                <a:latin typeface="Arial" panose="020B0604020202020204" pitchFamily="34" charset="0"/>
                <a:ea typeface="微软雅黑" panose="020B0503020204020204" pitchFamily="34" charset="-122"/>
              </a:rPr>
              <a:t>Internet Protocol Version 6</a:t>
            </a:r>
            <a:r>
              <a:rPr lang="zh-CN" altLang="en-US" sz="2800" dirty="0">
                <a:solidFill>
                  <a:srgbClr val="FF0000"/>
                </a:solidFill>
                <a:latin typeface="Arial" panose="020B0604020202020204" pitchFamily="34" charset="0"/>
                <a:ea typeface="微软雅黑" panose="020B0503020204020204" pitchFamily="34" charset="-122"/>
              </a:rPr>
              <a:t>）</a:t>
            </a:r>
            <a:r>
              <a:rPr lang="zh-CN" altLang="en-US" sz="2800" dirty="0">
                <a:latin typeface="Arial" panose="020B0604020202020204" pitchFamily="34" charset="0"/>
                <a:ea typeface="微软雅黑" panose="020B0503020204020204" pitchFamily="34" charset="-122"/>
              </a:rPr>
              <a:t>主要是为了解决现在</a:t>
            </a:r>
            <a:r>
              <a:rPr lang="en-US" altLang="zh-CN" sz="2800" dirty="0">
                <a:latin typeface="Arial" panose="020B0604020202020204" pitchFamily="34" charset="0"/>
                <a:ea typeface="微软雅黑" panose="020B0503020204020204" pitchFamily="34" charset="-122"/>
              </a:rPr>
              <a:t>IP</a:t>
            </a:r>
            <a:r>
              <a:rPr lang="zh-CN" altLang="en-US" sz="2800" dirty="0">
                <a:latin typeface="Arial" panose="020B0604020202020204" pitchFamily="34" charset="0"/>
                <a:ea typeface="微软雅黑" panose="020B0503020204020204" pitchFamily="34" charset="-122"/>
              </a:rPr>
              <a:t>地址不足的问题，</a:t>
            </a:r>
            <a:r>
              <a:rPr lang="en-US" altLang="zh-CN" sz="2800" dirty="0">
                <a:latin typeface="Arial" panose="020B0604020202020204" pitchFamily="34" charset="0"/>
                <a:ea typeface="微软雅黑" panose="020B0503020204020204" pitchFamily="34" charset="-122"/>
              </a:rPr>
              <a:t>IPv6</a:t>
            </a:r>
            <a:r>
              <a:rPr lang="zh-CN" altLang="en-US" sz="2800" dirty="0">
                <a:latin typeface="Arial" panose="020B0604020202020204" pitchFamily="34" charset="0"/>
                <a:ea typeface="微软雅黑" panose="020B0503020204020204" pitchFamily="34" charset="-122"/>
              </a:rPr>
              <a:t>是</a:t>
            </a:r>
            <a:r>
              <a:rPr lang="en-US" altLang="zh-CN" sz="2800" dirty="0">
                <a:latin typeface="Arial" panose="020B0604020202020204" pitchFamily="34" charset="0"/>
                <a:ea typeface="微软雅黑" panose="020B0503020204020204" pitchFamily="34" charset="-122"/>
              </a:rPr>
              <a:t>IETF</a:t>
            </a:r>
            <a:r>
              <a:rPr lang="zh-CN" altLang="en-US" sz="2800" dirty="0">
                <a:latin typeface="Arial" panose="020B0604020202020204" pitchFamily="34" charset="0"/>
                <a:ea typeface="微软雅黑" panose="020B0503020204020204" pitchFamily="34" charset="-122"/>
              </a:rPr>
              <a:t>设计的用于替代现行版本</a:t>
            </a:r>
            <a:r>
              <a:rPr lang="en-US" altLang="zh-CN" sz="2800" dirty="0">
                <a:latin typeface="Arial" panose="020B0604020202020204" pitchFamily="34" charset="0"/>
                <a:ea typeface="微软雅黑" panose="020B0503020204020204" pitchFamily="34" charset="-122"/>
              </a:rPr>
              <a:t>IP</a:t>
            </a:r>
            <a:r>
              <a:rPr lang="zh-CN" altLang="en-US" sz="2800" dirty="0">
                <a:latin typeface="Arial" panose="020B0604020202020204" pitchFamily="34" charset="0"/>
                <a:ea typeface="微软雅黑" panose="020B0503020204020204" pitchFamily="34" charset="-122"/>
              </a:rPr>
              <a:t>协议（</a:t>
            </a:r>
            <a:r>
              <a:rPr lang="en-US" altLang="zh-CN" sz="2800" dirty="0">
                <a:latin typeface="Arial" panose="020B0604020202020204" pitchFamily="34" charset="0"/>
                <a:ea typeface="微软雅黑" panose="020B0503020204020204" pitchFamily="34" charset="-122"/>
              </a:rPr>
              <a:t>IPv4</a:t>
            </a:r>
            <a:r>
              <a:rPr lang="zh-CN" altLang="en-US" sz="2800" dirty="0">
                <a:latin typeface="Arial" panose="020B0604020202020204" pitchFamily="34" charset="0"/>
                <a:ea typeface="微软雅黑" panose="020B0503020204020204" pitchFamily="34" charset="-122"/>
              </a:rPr>
              <a:t>）的下一代</a:t>
            </a:r>
            <a:r>
              <a:rPr lang="en-US" altLang="zh-CN" sz="2800" dirty="0">
                <a:latin typeface="Arial" panose="020B0604020202020204" pitchFamily="34" charset="0"/>
                <a:ea typeface="微软雅黑" panose="020B0503020204020204" pitchFamily="34" charset="-122"/>
              </a:rPr>
              <a:t>IP</a:t>
            </a:r>
            <a:r>
              <a:rPr lang="zh-CN" altLang="en-US" sz="2800" dirty="0">
                <a:latin typeface="Arial" panose="020B0604020202020204" pitchFamily="34" charset="0"/>
                <a:ea typeface="微软雅黑" panose="020B0503020204020204" pitchFamily="34" charset="-122"/>
              </a:rPr>
              <a:t>协议。</a:t>
            </a:r>
            <a:endParaRPr lang="zh-CN" altLang="en-US" sz="2800" dirty="0">
              <a:latin typeface="Arial" panose="020B0604020202020204" pitchFamily="34" charset="0"/>
              <a:ea typeface="微软雅黑" panose="020B0503020204020204" pitchFamily="34" charset="-122"/>
            </a:endParaRPr>
          </a:p>
        </p:txBody>
      </p:sp>
      <p:sp>
        <p:nvSpPr>
          <p:cNvPr id="154629" name="Text Box 5"/>
          <p:cNvSpPr txBox="1"/>
          <p:nvPr/>
        </p:nvSpPr>
        <p:spPr>
          <a:xfrm>
            <a:off x="312738" y="2959100"/>
            <a:ext cx="8518525" cy="31099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dirty="0">
                <a:solidFill>
                  <a:srgbClr val="FF0000"/>
                </a:solidFill>
                <a:latin typeface="Arial" panose="020B0604020202020204" pitchFamily="34" charset="0"/>
                <a:ea typeface="微软雅黑" panose="020B0503020204020204" pitchFamily="34" charset="-122"/>
              </a:rPr>
              <a:t>特点：</a:t>
            </a:r>
            <a:endParaRPr lang="zh-CN" altLang="en-US" sz="2800" dirty="0">
              <a:solidFill>
                <a:srgbClr val="FF0000"/>
              </a:solidFill>
              <a:latin typeface="Arial" panose="020B0604020202020204" pitchFamily="34" charset="0"/>
              <a:ea typeface="微软雅黑" panose="020B0503020204020204" pitchFamily="34" charset="-122"/>
            </a:endParaRPr>
          </a:p>
          <a:p>
            <a:pPr marL="0" lvl="0" indent="0" eaLnBrk="1" hangingPunct="1">
              <a:spcBef>
                <a:spcPct val="0"/>
              </a:spcBef>
              <a:buClrTx/>
              <a:buSzTx/>
              <a:buFontTx/>
              <a:buNone/>
            </a:pPr>
            <a:r>
              <a:rPr lang="zh-CN" altLang="en-US" sz="2800" dirty="0">
                <a:latin typeface="Arial" panose="020B0604020202020204" pitchFamily="34" charset="0"/>
                <a:ea typeface="微软雅黑" panose="020B0503020204020204" pitchFamily="34" charset="-122"/>
              </a:rPr>
              <a:t>（</a:t>
            </a:r>
            <a:r>
              <a:rPr lang="en-US" altLang="zh-CN" sz="2800" dirty="0">
                <a:latin typeface="Arial" panose="020B0604020202020204" pitchFamily="34" charset="0"/>
                <a:ea typeface="微软雅黑" panose="020B0503020204020204" pitchFamily="34" charset="-122"/>
              </a:rPr>
              <a:t>1</a:t>
            </a:r>
            <a:r>
              <a:rPr lang="zh-CN" altLang="en-US" sz="2800" dirty="0">
                <a:latin typeface="Arial" panose="020B0604020202020204" pitchFamily="34" charset="0"/>
                <a:ea typeface="微软雅黑" panose="020B0503020204020204" pitchFamily="34" charset="-122"/>
              </a:rPr>
              <a:t>）</a:t>
            </a:r>
            <a:r>
              <a:rPr lang="en-US" altLang="zh-CN" sz="2800" dirty="0">
                <a:latin typeface="Arial" panose="020B0604020202020204" pitchFamily="34" charset="0"/>
                <a:ea typeface="微软雅黑" panose="020B0503020204020204" pitchFamily="34" charset="-122"/>
              </a:rPr>
              <a:t>IPV6</a:t>
            </a:r>
            <a:r>
              <a:rPr lang="zh-CN" altLang="en-US" sz="2800" dirty="0">
                <a:latin typeface="Arial" panose="020B0604020202020204" pitchFamily="34" charset="0"/>
                <a:ea typeface="微软雅黑" panose="020B0503020204020204" pitchFamily="34" charset="-122"/>
              </a:rPr>
              <a:t>地址长度为</a:t>
            </a:r>
            <a:r>
              <a:rPr lang="en-US" altLang="zh-CN" sz="2800" dirty="0">
                <a:solidFill>
                  <a:srgbClr val="1E0AB6"/>
                </a:solidFill>
                <a:latin typeface="Arial" panose="020B0604020202020204" pitchFamily="34" charset="0"/>
                <a:ea typeface="微软雅黑" panose="020B0503020204020204" pitchFamily="34" charset="-122"/>
              </a:rPr>
              <a:t>128</a:t>
            </a:r>
            <a:r>
              <a:rPr lang="zh-CN" altLang="en-US" sz="2800" dirty="0">
                <a:solidFill>
                  <a:srgbClr val="1E0AB6"/>
                </a:solidFill>
                <a:latin typeface="Arial" panose="020B0604020202020204" pitchFamily="34" charset="0"/>
                <a:ea typeface="微软雅黑" panose="020B0503020204020204" pitchFamily="34" charset="-122"/>
              </a:rPr>
              <a:t>比特</a:t>
            </a:r>
            <a:r>
              <a:rPr lang="zh-CN" altLang="en-US" sz="2800" dirty="0">
                <a:latin typeface="Arial" panose="020B0604020202020204" pitchFamily="34" charset="0"/>
                <a:ea typeface="微软雅黑" panose="020B0503020204020204" pitchFamily="34" charset="-122"/>
              </a:rPr>
              <a:t>，地址空间增大了</a:t>
            </a:r>
            <a:r>
              <a:rPr lang="en-US" altLang="zh-CN" sz="2800" dirty="0">
                <a:solidFill>
                  <a:srgbClr val="1E0AB6"/>
                </a:solidFill>
                <a:latin typeface="Arial" panose="020B0604020202020204" pitchFamily="34" charset="0"/>
                <a:ea typeface="微软雅黑" panose="020B0503020204020204" pitchFamily="34" charset="-122"/>
              </a:rPr>
              <a:t>2</a:t>
            </a:r>
            <a:r>
              <a:rPr lang="zh-CN" altLang="en-US" sz="2800" dirty="0">
                <a:solidFill>
                  <a:srgbClr val="1E0AB6"/>
                </a:solidFill>
                <a:latin typeface="Arial" panose="020B0604020202020204" pitchFamily="34" charset="0"/>
                <a:ea typeface="微软雅黑" panose="020B0503020204020204" pitchFamily="34" charset="-122"/>
              </a:rPr>
              <a:t>的</a:t>
            </a:r>
            <a:r>
              <a:rPr lang="en-US" altLang="zh-CN" sz="2800" dirty="0">
                <a:solidFill>
                  <a:srgbClr val="1E0AB6"/>
                </a:solidFill>
                <a:latin typeface="Arial" panose="020B0604020202020204" pitchFamily="34" charset="0"/>
                <a:ea typeface="微软雅黑" panose="020B0503020204020204" pitchFamily="34" charset="-122"/>
              </a:rPr>
              <a:t>96</a:t>
            </a:r>
            <a:r>
              <a:rPr lang="zh-CN" altLang="en-US" sz="2800" dirty="0">
                <a:solidFill>
                  <a:srgbClr val="1E0AB6"/>
                </a:solidFill>
                <a:latin typeface="Arial" panose="020B0604020202020204" pitchFamily="34" charset="0"/>
                <a:ea typeface="微软雅黑" panose="020B0503020204020204" pitchFamily="34" charset="-122"/>
              </a:rPr>
              <a:t>次方倍</a:t>
            </a:r>
            <a:r>
              <a:rPr lang="zh-CN" altLang="en-US" sz="2800" dirty="0">
                <a:latin typeface="Arial" panose="020B0604020202020204" pitchFamily="34" charset="0"/>
                <a:ea typeface="微软雅黑" panose="020B0503020204020204" pitchFamily="34" charset="-122"/>
              </a:rPr>
              <a:t>； </a:t>
            </a:r>
            <a:endParaRPr lang="zh-CN" altLang="en-US" sz="2800" dirty="0">
              <a:latin typeface="Arial" panose="020B0604020202020204" pitchFamily="34" charset="0"/>
              <a:ea typeface="微软雅黑" panose="020B0503020204020204" pitchFamily="34" charset="-122"/>
            </a:endParaRPr>
          </a:p>
          <a:p>
            <a:pPr marL="0" lvl="0" indent="0" eaLnBrk="1" hangingPunct="1">
              <a:spcBef>
                <a:spcPct val="0"/>
              </a:spcBef>
              <a:buClrTx/>
              <a:buSzTx/>
              <a:buFontTx/>
              <a:buNone/>
            </a:pPr>
            <a:r>
              <a:rPr lang="zh-CN" altLang="en-US" sz="2800" dirty="0">
                <a:latin typeface="Arial" panose="020B0604020202020204" pitchFamily="34" charset="0"/>
                <a:ea typeface="微软雅黑" panose="020B0503020204020204" pitchFamily="34" charset="-122"/>
              </a:rPr>
              <a:t>（</a:t>
            </a:r>
            <a:r>
              <a:rPr lang="en-US" altLang="zh-CN" sz="2800" dirty="0">
                <a:latin typeface="Arial" panose="020B0604020202020204" pitchFamily="34" charset="0"/>
                <a:ea typeface="微软雅黑" panose="020B0503020204020204" pitchFamily="34" charset="-122"/>
              </a:rPr>
              <a:t>2</a:t>
            </a:r>
            <a:r>
              <a:rPr lang="zh-CN" altLang="en-US" sz="2800" dirty="0">
                <a:latin typeface="Arial" panose="020B0604020202020204" pitchFamily="34" charset="0"/>
                <a:ea typeface="微软雅黑" panose="020B0503020204020204" pitchFamily="34" charset="-122"/>
              </a:rPr>
              <a:t>）</a:t>
            </a:r>
            <a:r>
              <a:rPr lang="zh-CN" altLang="en-US" sz="2800" dirty="0">
                <a:solidFill>
                  <a:srgbClr val="1E0AB6"/>
                </a:solidFill>
                <a:latin typeface="Arial" panose="020B0604020202020204" pitchFamily="34" charset="0"/>
                <a:ea typeface="微软雅黑" panose="020B0503020204020204" pitchFamily="34" charset="-122"/>
              </a:rPr>
              <a:t>灵活的</a:t>
            </a:r>
            <a:r>
              <a:rPr lang="en-US" altLang="zh-CN" sz="2800" dirty="0">
                <a:solidFill>
                  <a:srgbClr val="1E0AB6"/>
                </a:solidFill>
                <a:latin typeface="Arial" panose="020B0604020202020204" pitchFamily="34" charset="0"/>
                <a:ea typeface="微软雅黑" panose="020B0503020204020204" pitchFamily="34" charset="-122"/>
              </a:rPr>
              <a:t>IP</a:t>
            </a:r>
            <a:r>
              <a:rPr lang="zh-CN" altLang="en-US" sz="2800" dirty="0">
                <a:solidFill>
                  <a:srgbClr val="1E0AB6"/>
                </a:solidFill>
                <a:latin typeface="Arial" panose="020B0604020202020204" pitchFamily="34" charset="0"/>
                <a:ea typeface="微软雅黑" panose="020B0503020204020204" pitchFamily="34" charset="-122"/>
              </a:rPr>
              <a:t>报文头部格式</a:t>
            </a:r>
            <a:r>
              <a:rPr lang="zh-CN" altLang="en-US" sz="2800" dirty="0">
                <a:latin typeface="Arial" panose="020B0604020202020204" pitchFamily="34" charset="0"/>
                <a:ea typeface="微软雅黑" panose="020B0503020204020204" pitchFamily="34" charset="-122"/>
              </a:rPr>
              <a:t>。使用一系列固定格式的扩展头部取代了</a:t>
            </a:r>
            <a:r>
              <a:rPr lang="en-US" altLang="zh-CN" sz="2800" dirty="0">
                <a:latin typeface="Arial" panose="020B0604020202020204" pitchFamily="34" charset="0"/>
                <a:ea typeface="微软雅黑" panose="020B0503020204020204" pitchFamily="34" charset="-122"/>
              </a:rPr>
              <a:t>IPV4</a:t>
            </a:r>
            <a:r>
              <a:rPr lang="zh-CN" altLang="en-US" sz="2800" dirty="0">
                <a:latin typeface="Arial" panose="020B0604020202020204" pitchFamily="34" charset="0"/>
                <a:ea typeface="微软雅黑" panose="020B0503020204020204" pitchFamily="34" charset="-122"/>
              </a:rPr>
              <a:t>中可变长度的选项字段。</a:t>
            </a:r>
            <a:r>
              <a:rPr lang="en-US" altLang="zh-CN" sz="2800" dirty="0">
                <a:latin typeface="Arial" panose="020B0604020202020204" pitchFamily="34" charset="0"/>
                <a:ea typeface="微软雅黑" panose="020B0503020204020204" pitchFamily="34" charset="-122"/>
              </a:rPr>
              <a:t>IPV6</a:t>
            </a:r>
            <a:r>
              <a:rPr lang="zh-CN" altLang="en-US" sz="2800" dirty="0">
                <a:latin typeface="Arial" panose="020B0604020202020204" pitchFamily="34" charset="0"/>
                <a:ea typeface="微软雅黑" panose="020B0503020204020204" pitchFamily="34" charset="-122"/>
              </a:rPr>
              <a:t>中选项部分的出现方式也有所变化，使路由器可以简单路过选项而不做任何处理，加快了报文处理速度； </a:t>
            </a:r>
            <a:endParaRPr lang="zh-CN" altLang="en-US" sz="2800" dirty="0">
              <a:latin typeface="Arial" panose="020B0604020202020204" pitchFamily="34" charset="0"/>
              <a:ea typeface="微软雅黑" panose="020B0503020204020204" pitchFamily="34" charset="-122"/>
            </a:endParaRPr>
          </a:p>
        </p:txBody>
      </p:sp>
      <p:sp>
        <p:nvSpPr>
          <p:cNvPr id="148485" name="灯片编号占位符 1"/>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2000" dirty="0">
                <a:solidFill>
                  <a:srgbClr val="898989"/>
                </a:solidFill>
                <a:latin typeface="Arial" panose="020B0604020202020204" pitchFamily="34" charset="0"/>
              </a:rPr>
            </a:fld>
            <a:endParaRPr lang="zh-CN" altLang="en-US" sz="2000" dirty="0">
              <a:solidFill>
                <a:srgbClr val="898989"/>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4628"/>
                                        </p:tgtEl>
                                        <p:attrNameLst>
                                          <p:attrName>style.visibility</p:attrName>
                                        </p:attrNameLst>
                                      </p:cBhvr>
                                      <p:to>
                                        <p:strVal val="visible"/>
                                      </p:to>
                                    </p:set>
                                    <p:anim calcmode="lin" valueType="num">
                                      <p:cBhvr additive="base">
                                        <p:cTn id="7" dur="500" fill="hold"/>
                                        <p:tgtEl>
                                          <p:spTgt spid="154628"/>
                                        </p:tgtEl>
                                        <p:attrNameLst>
                                          <p:attrName>ppt_x</p:attrName>
                                        </p:attrNameLst>
                                      </p:cBhvr>
                                      <p:tavLst>
                                        <p:tav tm="0">
                                          <p:val>
                                            <p:strVal val="0-#ppt_w/2"/>
                                          </p:val>
                                        </p:tav>
                                        <p:tav tm="100000">
                                          <p:val>
                                            <p:strVal val="#ppt_x"/>
                                          </p:val>
                                        </p:tav>
                                      </p:tavLst>
                                    </p:anim>
                                    <p:anim calcmode="lin" valueType="num">
                                      <p:cBhvr additive="base">
                                        <p:cTn id="8" dur="500" fill="hold"/>
                                        <p:tgtEl>
                                          <p:spTgt spid="15462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54629">
                                            <p:txEl>
                                              <p:charRg st="0" end="4"/>
                                            </p:txEl>
                                          </p:spTgt>
                                        </p:tgtEl>
                                        <p:attrNameLst>
                                          <p:attrName>style.visibility</p:attrName>
                                        </p:attrNameLst>
                                      </p:cBhvr>
                                      <p:to>
                                        <p:strVal val="visible"/>
                                      </p:to>
                                    </p:set>
                                    <p:anim calcmode="lin" valueType="num">
                                      <p:cBhvr additive="base">
                                        <p:cTn id="13" dur="500" fill="hold"/>
                                        <p:tgtEl>
                                          <p:spTgt spid="154629">
                                            <p:txEl>
                                              <p:charRg st="0" end="4"/>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54629">
                                            <p:txEl>
                                              <p:charRg st="0"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154629">
                                            <p:txEl>
                                              <p:charRg st="4" end="39"/>
                                            </p:txEl>
                                          </p:spTgt>
                                        </p:tgtEl>
                                        <p:attrNameLst>
                                          <p:attrName>style.visibility</p:attrName>
                                        </p:attrNameLst>
                                      </p:cBhvr>
                                      <p:to>
                                        <p:strVal val="visible"/>
                                      </p:to>
                                    </p:set>
                                    <p:animEffect transition="in" filter="blinds(horizontal)">
                                      <p:cBhvr>
                                        <p:cTn id="19" dur="500"/>
                                        <p:tgtEl>
                                          <p:spTgt spid="154629">
                                            <p:txEl>
                                              <p:charRg st="4" end="39"/>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154629">
                                            <p:txEl>
                                              <p:charRg st="39" end="138"/>
                                            </p:txEl>
                                          </p:spTgt>
                                        </p:tgtEl>
                                        <p:attrNameLst>
                                          <p:attrName>style.visibility</p:attrName>
                                        </p:attrNameLst>
                                      </p:cBhvr>
                                      <p:to>
                                        <p:strVal val="visible"/>
                                      </p:to>
                                    </p:set>
                                    <p:animEffect transition="in" filter="blinds(horizontal)">
                                      <p:cBhvr>
                                        <p:cTn id="24" dur="500"/>
                                        <p:tgtEl>
                                          <p:spTgt spid="154629">
                                            <p:txEl>
                                              <p:charRg st="39" end="13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28"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95536" y="274638"/>
            <a:ext cx="8363272" cy="11430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1200" cap="all" spc="50" normalizeH="0" baseline="0" noProof="0">
                <a:ln w="15875">
                  <a:noFill/>
                </a:ln>
                <a:solidFill>
                  <a:schemeClr val="tx2"/>
                </a:solidFill>
                <a:effectLst/>
                <a:uLnTx/>
                <a:uFillTx/>
                <a:latin typeface="+mj-lt"/>
                <a:ea typeface="+mj-ea"/>
                <a:cs typeface="+mj-cs"/>
              </a:rPr>
              <a:t>Chapter 6  The Transport Layer</a:t>
            </a:r>
            <a:endParaRPr kumimoji="0" lang="en-US" altLang="zh-CN" sz="4000" b="1" i="0" u="none" strike="noStrike" kern="1200" cap="all" spc="50" normalizeH="0" baseline="0" noProof="0">
              <a:ln w="15875">
                <a:noFill/>
              </a:ln>
              <a:solidFill>
                <a:schemeClr val="tx2"/>
              </a:solidFill>
              <a:effectLst/>
              <a:uLnTx/>
              <a:uFillTx/>
              <a:latin typeface="+mj-lt"/>
              <a:ea typeface="+mj-ea"/>
              <a:cs typeface="+mj-cs"/>
            </a:endParaRPr>
          </a:p>
        </p:txBody>
      </p:sp>
      <p:sp>
        <p:nvSpPr>
          <p:cNvPr id="5" name="Rectangle 2"/>
          <p:cNvSpPr txBox="1">
            <a:spLocks noChangeArrowheads="1"/>
          </p:cNvSpPr>
          <p:nvPr/>
        </p:nvSpPr>
        <p:spPr>
          <a:xfrm>
            <a:off x="755650" y="1269554"/>
            <a:ext cx="7772400" cy="647278"/>
          </a:xfrm>
          <a:prstGeom prst="rect">
            <a:avLst/>
          </a:prstGeom>
        </p:spPr>
        <p:txBody>
          <a:bodyPr anchor="ctr">
            <a:scene3d>
              <a:camera prst="orthographicFront"/>
              <a:lightRig rig="soft" dir="tl">
                <a:rot lat="0" lon="0" rev="0"/>
              </a:lightRig>
            </a:scene3d>
            <a:sp3d contourW="8890">
              <a:contourClr>
                <a:schemeClr val="accent3">
                  <a:shade val="55000"/>
                </a:schemeClr>
              </a:contourClr>
            </a:sp3d>
          </a:bodyPr>
          <a:lstStyle>
            <a:lvl1pPr algn="ctr" rtl="0" eaLnBrk="1" fontAlgn="base" latinLnBrk="0" hangingPunct="1">
              <a:spcBef>
                <a:spcPct val="0"/>
              </a:spcBef>
              <a:spcAft>
                <a:spcPct val="0"/>
              </a:spcAft>
              <a:buNone/>
              <a:defRPr kumimoji="0" lang="en-US" altLang="en-US" sz="4000" b="1" kern="1200" cap="all" spc="50" dirty="0">
                <a:ln w="15875">
                  <a:noFill/>
                </a:ln>
                <a:solidFill>
                  <a:schemeClr val="tx2"/>
                </a:solidFill>
                <a:effectLst/>
                <a:latin typeface="+mj-lt"/>
                <a:ea typeface="+mj-ea"/>
                <a:cs typeface="+mj-cs"/>
              </a:defRPr>
            </a:lvl1pPr>
            <a:lvl2pPr algn="ctr" rtl="0" eaLnBrk="1" fontAlgn="base" hangingPunct="1">
              <a:spcBef>
                <a:spcPct val="0"/>
              </a:spcBef>
              <a:spcAft>
                <a:spcPct val="0"/>
              </a:spcAft>
              <a:defRPr sz="4000" b="1">
                <a:solidFill>
                  <a:schemeClr val="tx2"/>
                </a:solidFill>
                <a:latin typeface="Franklin Gothic Medium" panose="020B0603020102020204" pitchFamily="34" charset="0"/>
              </a:defRPr>
            </a:lvl2pPr>
            <a:lvl3pPr algn="ctr" rtl="0" eaLnBrk="1" fontAlgn="base" hangingPunct="1">
              <a:spcBef>
                <a:spcPct val="0"/>
              </a:spcBef>
              <a:spcAft>
                <a:spcPct val="0"/>
              </a:spcAft>
              <a:defRPr sz="4000" b="1">
                <a:solidFill>
                  <a:schemeClr val="tx2"/>
                </a:solidFill>
                <a:latin typeface="Franklin Gothic Medium" panose="020B0603020102020204" pitchFamily="34" charset="0"/>
              </a:defRPr>
            </a:lvl3pPr>
            <a:lvl4pPr algn="ctr" rtl="0" eaLnBrk="1" fontAlgn="base" hangingPunct="1">
              <a:spcBef>
                <a:spcPct val="0"/>
              </a:spcBef>
              <a:spcAft>
                <a:spcPct val="0"/>
              </a:spcAft>
              <a:defRPr sz="4000" b="1">
                <a:solidFill>
                  <a:schemeClr val="tx2"/>
                </a:solidFill>
                <a:latin typeface="Franklin Gothic Medium" panose="020B0603020102020204" pitchFamily="34" charset="0"/>
              </a:defRPr>
            </a:lvl4pPr>
            <a:lvl5pPr algn="ctr" rtl="0" eaLnBrk="1" fontAlgn="base" hangingPunct="1">
              <a:spcBef>
                <a:spcPct val="0"/>
              </a:spcBef>
              <a:spcAft>
                <a:spcPct val="0"/>
              </a:spcAft>
              <a:defRPr sz="4000" b="1">
                <a:solidFill>
                  <a:schemeClr val="tx2"/>
                </a:solidFill>
                <a:latin typeface="Franklin Gothic Medium" panose="020B0603020102020204" pitchFamily="34" charset="0"/>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all" spc="50" normalizeH="0" baseline="0" noProof="0">
                <a:ln w="15875">
                  <a:noFill/>
                </a:ln>
                <a:solidFill>
                  <a:schemeClr val="tx1"/>
                </a:solidFill>
                <a:effectLst/>
                <a:uLnTx/>
                <a:uFillTx/>
                <a:latin typeface="Times New Roman" panose="02020603050405020304" pitchFamily="18" charset="0"/>
                <a:ea typeface="宋体" panose="02010600030101010101" pitchFamily="2" charset="-122"/>
                <a:cs typeface="+mn-cs"/>
              </a:rPr>
              <a:t>The Transport Service</a:t>
            </a:r>
            <a:endParaRPr kumimoji="1" lang="en-US" altLang="zh-CN" sz="2400" b="1" i="0" u="none" strike="noStrike" kern="1200" cap="all" spc="50" normalizeH="0" baseline="0" noProof="0">
              <a:ln w="15875">
                <a:noFill/>
              </a:ln>
              <a:solidFill>
                <a:schemeClr val="tx1"/>
              </a:solidFill>
              <a:effectLst/>
              <a:uLnTx/>
              <a:uFillTx/>
              <a:latin typeface="Times New Roman" panose="02020603050405020304" pitchFamily="18" charset="0"/>
              <a:ea typeface="宋体" panose="02010600030101010101" pitchFamily="2" charset="-122"/>
              <a:cs typeface="+mn-cs"/>
            </a:endParaRPr>
          </a:p>
        </p:txBody>
      </p:sp>
      <p:pic>
        <p:nvPicPr>
          <p:cNvPr id="149508" name="Picture 3" descr="6-01"/>
          <p:cNvPicPr>
            <a:picLocks noChangeAspect="1"/>
          </p:cNvPicPr>
          <p:nvPr/>
        </p:nvPicPr>
        <p:blipFill>
          <a:blip r:embed="rId1"/>
          <a:stretch>
            <a:fillRect/>
          </a:stretch>
        </p:blipFill>
        <p:spPr>
          <a:xfrm>
            <a:off x="611188" y="1844675"/>
            <a:ext cx="7924800" cy="4367213"/>
          </a:xfrm>
          <a:prstGeom prst="rect">
            <a:avLst/>
          </a:prstGeom>
          <a:noFill/>
          <a:ln w="9525">
            <a:noFill/>
          </a:ln>
        </p:spPr>
      </p:pic>
      <p:sp>
        <p:nvSpPr>
          <p:cNvPr id="149509" name="Text Box 4"/>
          <p:cNvSpPr txBox="1"/>
          <p:nvPr/>
        </p:nvSpPr>
        <p:spPr>
          <a:xfrm>
            <a:off x="684213" y="6284913"/>
            <a:ext cx="7845425"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400" b="1" dirty="0">
                <a:latin typeface="Times New Roman" panose="02020603050405020304" pitchFamily="18" charset="0"/>
                <a:ea typeface="宋体" panose="02010600030101010101" pitchFamily="2" charset="-122"/>
              </a:rPr>
              <a:t>Figure 6-1. The network, transport, and application layers.</a:t>
            </a:r>
            <a:endParaRPr lang="zh-CN" altLang="en-US" sz="2400" dirty="0">
              <a:latin typeface="Times New Roman" panose="02020603050405020304" pitchFamily="18" charset="0"/>
              <a:ea typeface="宋体" panose="02010600030101010101" pitchFamily="2" charset="-122"/>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Rectangle 2"/>
          <p:cNvSpPr>
            <a:spLocks noGrp="1" noChangeArrowheads="1"/>
          </p:cNvSpPr>
          <p:nvPr>
            <p:ph type="title"/>
          </p:nvPr>
        </p:nvSpPr>
        <p:spPr>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all" spc="50" normalizeH="0" baseline="0" noProof="0">
                <a:ln w="15875">
                  <a:noFill/>
                </a:ln>
                <a:solidFill>
                  <a:schemeClr val="tx2"/>
                </a:solidFill>
                <a:effectLst/>
                <a:uLnTx/>
                <a:uFillTx/>
                <a:latin typeface="+mj-lt"/>
                <a:ea typeface="+mj-ea"/>
                <a:cs typeface="+mj-cs"/>
              </a:rPr>
              <a:t>Chapter 6   The Transport Layer</a:t>
            </a:r>
            <a:endParaRPr kumimoji="0" lang="zh-CN" altLang="en-US" sz="3200" b="1" i="0" u="none" strike="noStrike" kern="1200" cap="all" spc="50" normalizeH="0" baseline="0" noProof="0">
              <a:ln w="15875">
                <a:noFill/>
              </a:ln>
              <a:solidFill>
                <a:schemeClr val="tx2"/>
              </a:solidFill>
              <a:effectLst/>
              <a:uLnTx/>
              <a:uFillTx/>
              <a:latin typeface="+mj-lt"/>
              <a:ea typeface="+mj-ea"/>
              <a:cs typeface="+mj-cs"/>
            </a:endParaRPr>
          </a:p>
        </p:txBody>
      </p:sp>
      <p:sp>
        <p:nvSpPr>
          <p:cNvPr id="5" name="Rectangle 2"/>
          <p:cNvSpPr txBox="1">
            <a:spLocks noChangeArrowheads="1"/>
          </p:cNvSpPr>
          <p:nvPr/>
        </p:nvSpPr>
        <p:spPr bwMode="auto">
          <a:xfrm>
            <a:off x="468313" y="1125538"/>
            <a:ext cx="7994650" cy="4919663"/>
          </a:xfrm>
          <a:prstGeom prst="rect">
            <a:avLst/>
          </a:prstGeom>
          <a:noFill/>
          <a:ln>
            <a:noFill/>
          </a:ln>
        </p:spPr>
        <p:txBody>
          <a:bodyPr/>
          <a:lstStyle>
            <a:lvl1pPr marL="342900" indent="-342900" algn="l" rtl="0" eaLnBrk="1" fontAlgn="base" hangingPunct="1">
              <a:spcBef>
                <a:spcPct val="20000"/>
              </a:spcBef>
              <a:spcAft>
                <a:spcPct val="0"/>
              </a:spcAft>
              <a:buClr>
                <a:schemeClr val="tx2"/>
              </a:buClr>
              <a:buSzPct val="90000"/>
              <a:buFont typeface="Wingdings" panose="05000000000000000000" pitchFamily="2" charset="2"/>
              <a:buChar char="Ø"/>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tx2"/>
              </a:buClr>
              <a:buSzPct val="100000"/>
              <a:buFont typeface="Wingdings" panose="05000000000000000000" pitchFamily="2" charset="2"/>
              <a:buChar char="Ø"/>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2"/>
              </a:buClr>
              <a:buSzPct val="90000"/>
              <a:buFont typeface="Wingdings" panose="05000000000000000000" pitchFamily="2" charset="2"/>
              <a:buChar char="Ø"/>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tx2"/>
              </a:buClr>
              <a:buSzPct val="90000"/>
              <a:buFont typeface="Wingdings" panose="05000000000000000000" pitchFamily="2" charset="2"/>
              <a:buChar char="Ø"/>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tx2"/>
              </a:buClr>
              <a:buSzPct val="100000"/>
              <a:buFont typeface="Wingdings" panose="05000000000000000000" pitchFamily="2" charset="2"/>
              <a:buChar char="Ø"/>
              <a:defRPr sz="2000" kern="1200">
                <a:solidFill>
                  <a:schemeClr val="tx1"/>
                </a:solidFill>
                <a:latin typeface="+mn-lt"/>
                <a:ea typeface="+mn-ea"/>
                <a:cs typeface="+mn-cs"/>
              </a:defRPr>
            </a:lvl5pPr>
            <a:lvl6pPr marL="2514600" indent="-228600" algn="l" rtl="0" eaLnBrk="1" latinLnBrk="0" hangingPunct="1">
              <a:spcBef>
                <a:spcPct val="20000"/>
              </a:spcBef>
              <a:buFont typeface="Arial" panose="020B0604020202020204"/>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panose="020B0604020202020204"/>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panose="020B0604020202020204"/>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panose="020B0604020202020204"/>
              <a:buChar char="•"/>
              <a:defRPr kumimoji="0" sz="2000"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20000"/>
              </a:spcBef>
              <a:spcAft>
                <a:spcPct val="0"/>
              </a:spcAft>
              <a:buClr>
                <a:srgbClr val="676A55"/>
              </a:buClr>
              <a:buSzPct val="90000"/>
              <a:buFont typeface="Wingdings" panose="05000000000000000000" pitchFamily="2" charset="2"/>
              <a:buChar char="Ø"/>
              <a:defRPr/>
            </a:pPr>
            <a:endParaRPr kumimoji="0" lang="en-US" altLang="zh-CN" sz="2000" b="0" i="0" u="none" strike="noStrike" kern="1200" cap="none" spc="0" normalizeH="0" baseline="0" noProof="0" dirty="0">
              <a:ln>
                <a:noFill/>
              </a:ln>
              <a:solidFill>
                <a:prstClr val="black"/>
              </a:solidFill>
              <a:effectLst/>
              <a:uLnTx/>
              <a:uFillTx/>
              <a:latin typeface="+mn-lt"/>
              <a:ea typeface="宋体" panose="02010600030101010101" pitchFamily="2" charset="-122"/>
              <a:cs typeface="+mn-cs"/>
            </a:endParaRPr>
          </a:p>
          <a:p>
            <a:pPr marL="0" marR="0" lvl="0" indent="0" algn="l" defTabSz="914400" rtl="0" eaLnBrk="1" fontAlgn="base" latinLnBrk="0" hangingPunct="1">
              <a:lnSpc>
                <a:spcPct val="100000"/>
              </a:lnSpc>
              <a:spcBef>
                <a:spcPct val="20000"/>
              </a:spcBef>
              <a:spcAft>
                <a:spcPct val="0"/>
              </a:spcAft>
              <a:buClr>
                <a:srgbClr val="676A55"/>
              </a:buClr>
              <a:buSzPct val="90000"/>
              <a:buFont typeface="Wingdings" panose="05000000000000000000" pitchFamily="2" charset="2"/>
              <a:buNone/>
              <a:defRPr/>
            </a:pPr>
            <a:r>
              <a:rPr kumimoji="0" lang="en-US" altLang="zh-CN" sz="2800" b="1" i="0" u="none" strike="noStrike" kern="1200" cap="none" spc="0" normalizeH="0" baseline="0" noProof="0" dirty="0">
                <a:ln>
                  <a:noFill/>
                </a:ln>
                <a:solidFill>
                  <a:prstClr val="black"/>
                </a:solidFill>
                <a:effectLst/>
                <a:uLnTx/>
                <a:uFillTx/>
                <a:latin typeface="+mn-lt"/>
                <a:ea typeface="宋体" panose="02010600030101010101" pitchFamily="2" charset="-122"/>
                <a:cs typeface="+mn-cs"/>
              </a:rPr>
              <a:t>The transport layer provide </a:t>
            </a:r>
            <a:r>
              <a:rPr kumimoji="0" lang="en-US" altLang="zh-CN" sz="2800" b="1" i="0" u="none" strike="noStrike" kern="1200" cap="none" spc="0" normalizeH="0" baseline="0" noProof="0" dirty="0">
                <a:ln>
                  <a:noFill/>
                </a:ln>
                <a:solidFill>
                  <a:srgbClr val="FF3300"/>
                </a:solidFill>
                <a:effectLst/>
                <a:uLnTx/>
                <a:uFillTx/>
                <a:latin typeface="+mn-lt"/>
                <a:ea typeface="宋体" panose="02010600030101010101" pitchFamily="2" charset="-122"/>
                <a:cs typeface="+mn-cs"/>
              </a:rPr>
              <a:t>End-to-End</a:t>
            </a:r>
            <a:r>
              <a:rPr kumimoji="0" lang="en-US" altLang="zh-CN" sz="2800" b="1" i="0" u="none" strike="noStrike" kern="1200" cap="none" spc="0" normalizeH="0" baseline="0" noProof="0" dirty="0">
                <a:ln>
                  <a:noFill/>
                </a:ln>
                <a:solidFill>
                  <a:prstClr val="black"/>
                </a:solidFill>
                <a:effectLst/>
                <a:uLnTx/>
                <a:uFillTx/>
                <a:latin typeface="+mn-lt"/>
                <a:ea typeface="宋体" panose="02010600030101010101" pitchFamily="2" charset="-122"/>
                <a:cs typeface="+mn-cs"/>
              </a:rPr>
              <a:t> service.</a:t>
            </a:r>
            <a:endParaRPr kumimoji="0" lang="en-US" altLang="zh-CN" sz="2800" b="1" i="0" u="none" strike="noStrike" kern="1200" cap="none" spc="0" normalizeH="0" baseline="0" noProof="0" dirty="0">
              <a:ln>
                <a:noFill/>
              </a:ln>
              <a:solidFill>
                <a:prstClr val="black"/>
              </a:solidFill>
              <a:effectLst/>
              <a:uLnTx/>
              <a:uFillTx/>
              <a:latin typeface="+mn-lt"/>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
                <a:srgbClr val="676A55"/>
              </a:buClr>
              <a:buSzPct val="90000"/>
              <a:buFont typeface="Wingdings" panose="05000000000000000000" pitchFamily="2" charset="2"/>
              <a:buChar char="l"/>
              <a:defRPr/>
            </a:pPr>
            <a:r>
              <a:rPr kumimoji="0" lang="zh-CN" altLang="en-US" sz="2800" b="1" i="0" u="none" strike="noStrike" kern="1200" cap="none" spc="0" normalizeH="0" baseline="0" noProof="0" dirty="0">
                <a:ln>
                  <a:noFill/>
                </a:ln>
                <a:solidFill>
                  <a:prstClr val="black"/>
                </a:solidFill>
                <a:effectLst/>
                <a:uLnTx/>
                <a:uFillTx/>
                <a:latin typeface="+mn-lt"/>
                <a:ea typeface="宋体" panose="02010600030101010101" pitchFamily="2" charset="-122"/>
                <a:cs typeface="+mn-cs"/>
              </a:rPr>
              <a:t>        网络通信的本质是“进程通信(</a:t>
            </a:r>
            <a:r>
              <a:rPr kumimoji="0" lang="en-US" altLang="zh-CN" sz="2800" b="1" i="0" u="none" strike="noStrike" kern="1200" cap="none" spc="0" normalizeH="0" baseline="0" noProof="0" dirty="0">
                <a:ln>
                  <a:noFill/>
                </a:ln>
                <a:solidFill>
                  <a:prstClr val="black"/>
                </a:solidFill>
                <a:effectLst/>
                <a:uLnTx/>
                <a:uFillTx/>
                <a:latin typeface="+mn-lt"/>
                <a:ea typeface="宋体" panose="02010600030101010101" pitchFamily="2" charset="-122"/>
                <a:cs typeface="+mn-cs"/>
              </a:rPr>
              <a:t>process communication)”，</a:t>
            </a:r>
            <a:r>
              <a:rPr kumimoji="0" lang="zh-CN" altLang="en-US" sz="2800" b="1" i="0" u="none" strike="noStrike" kern="1200" cap="none" spc="0" normalizeH="0" baseline="0" noProof="0" dirty="0">
                <a:ln>
                  <a:noFill/>
                </a:ln>
                <a:solidFill>
                  <a:prstClr val="black"/>
                </a:solidFill>
                <a:effectLst/>
                <a:uLnTx/>
                <a:uFillTx/>
                <a:latin typeface="+mn-lt"/>
                <a:ea typeface="宋体" panose="02010600030101010101" pitchFamily="2" charset="-122"/>
                <a:cs typeface="+mn-cs"/>
              </a:rPr>
              <a:t>而非“主机通信”。</a:t>
            </a:r>
            <a:endParaRPr kumimoji="0" lang="zh-CN" altLang="en-US" sz="2800" b="1" i="0" u="none" strike="noStrike" kern="1200" cap="none" spc="0" normalizeH="0" baseline="0" noProof="0" dirty="0">
              <a:ln>
                <a:noFill/>
              </a:ln>
              <a:solidFill>
                <a:prstClr val="black"/>
              </a:solidFill>
              <a:effectLst/>
              <a:uLnTx/>
              <a:uFillTx/>
              <a:latin typeface="+mn-lt"/>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
                <a:srgbClr val="676A55"/>
              </a:buClr>
              <a:buSzPct val="90000"/>
              <a:buFont typeface="Wingdings" panose="05000000000000000000" pitchFamily="2" charset="2"/>
              <a:buChar char="l"/>
              <a:defRPr/>
            </a:pPr>
            <a:r>
              <a:rPr kumimoji="0" lang="zh-CN" altLang="en-US" sz="2800" b="1" i="0" u="none" strike="noStrike" kern="1200" cap="none" spc="0" normalizeH="0" baseline="0" noProof="0" dirty="0">
                <a:ln>
                  <a:noFill/>
                </a:ln>
                <a:solidFill>
                  <a:prstClr val="black"/>
                </a:solidFill>
                <a:effectLst/>
                <a:uLnTx/>
                <a:uFillTx/>
                <a:latin typeface="+mn-lt"/>
                <a:ea typeface="宋体" panose="02010600030101010101" pitchFamily="2" charset="-122"/>
                <a:cs typeface="+mn-cs"/>
              </a:rPr>
              <a:t>        网络层</a:t>
            </a:r>
            <a:r>
              <a:rPr kumimoji="0" lang="en-US" altLang="zh-CN" sz="2800" b="1" i="0" u="none" strike="noStrike" kern="1200" cap="none" spc="0" normalizeH="0" baseline="0" noProof="0" dirty="0">
                <a:ln>
                  <a:noFill/>
                </a:ln>
                <a:solidFill>
                  <a:prstClr val="black"/>
                </a:solidFill>
                <a:effectLst/>
                <a:uLnTx/>
                <a:uFillTx/>
                <a:latin typeface="+mn-lt"/>
                <a:ea typeface="宋体" panose="02010600030101010101" pitchFamily="2" charset="-122"/>
                <a:cs typeface="+mn-cs"/>
              </a:rPr>
              <a:t>IP</a:t>
            </a:r>
            <a:r>
              <a:rPr kumimoji="0" lang="zh-CN" altLang="en-US" sz="2800" b="1" i="0" u="none" strike="noStrike" kern="1200" cap="none" spc="0" normalizeH="0" baseline="0" noProof="0" dirty="0">
                <a:ln>
                  <a:noFill/>
                </a:ln>
                <a:solidFill>
                  <a:prstClr val="black"/>
                </a:solidFill>
                <a:effectLst/>
                <a:uLnTx/>
                <a:uFillTx/>
                <a:latin typeface="+mn-lt"/>
                <a:ea typeface="宋体" panose="02010600030101010101" pitchFamily="2" charset="-122"/>
                <a:cs typeface="+mn-cs"/>
              </a:rPr>
              <a:t>协议提供的服务是不可靠的（数据部分不校验，分组有生存期，拥塞时可以丢弃分组，等等）</a:t>
            </a:r>
            <a:endParaRPr kumimoji="0" lang="zh-CN" altLang="en-US" sz="2800" b="1" i="0" u="none" strike="noStrike" kern="1200" cap="none" spc="0" normalizeH="0" baseline="0" noProof="0" dirty="0">
              <a:ln>
                <a:noFill/>
              </a:ln>
              <a:solidFill>
                <a:prstClr val="black"/>
              </a:solidFill>
              <a:effectLst/>
              <a:uLnTx/>
              <a:uFillTx/>
              <a:latin typeface="+mn-lt"/>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
                <a:srgbClr val="676A55"/>
              </a:buClr>
              <a:buSzPct val="90000"/>
              <a:buFont typeface="Wingdings" panose="05000000000000000000" pitchFamily="2" charset="2"/>
              <a:buChar char="l"/>
              <a:defRPr/>
            </a:pPr>
            <a:r>
              <a:rPr kumimoji="0" lang="zh-CN" altLang="en-US" sz="2800" b="1" i="0" u="none" strike="noStrike" kern="1200" cap="none" spc="0" normalizeH="0" baseline="0" noProof="0" dirty="0">
                <a:ln>
                  <a:noFill/>
                </a:ln>
                <a:solidFill>
                  <a:prstClr val="black"/>
                </a:solidFill>
                <a:effectLst/>
                <a:uLnTx/>
                <a:uFillTx/>
                <a:latin typeface="+mn-lt"/>
                <a:ea typeface="宋体" panose="02010600030101010101" pitchFamily="2" charset="-122"/>
                <a:cs typeface="+mn-cs"/>
              </a:rPr>
              <a:t>        传输层为应用层提供两类服务：</a:t>
            </a:r>
            <a:endParaRPr kumimoji="0" lang="zh-CN" altLang="en-US" sz="2800" b="1" i="0" u="none" strike="noStrike" kern="1200" cap="none" spc="0" normalizeH="0" baseline="0" noProof="0" dirty="0">
              <a:ln>
                <a:noFill/>
              </a:ln>
              <a:solidFill>
                <a:prstClr val="black"/>
              </a:solidFill>
              <a:effectLst/>
              <a:uLnTx/>
              <a:uFillTx/>
              <a:latin typeface="+mn-lt"/>
              <a:ea typeface="宋体" panose="02010600030101010101" pitchFamily="2" charset="-122"/>
              <a:cs typeface="+mn-cs"/>
            </a:endParaRPr>
          </a:p>
          <a:p>
            <a:pPr marL="0" marR="0" lvl="0" indent="0" algn="l" defTabSz="914400" rtl="0" eaLnBrk="1" fontAlgn="base" latinLnBrk="0" hangingPunct="1">
              <a:lnSpc>
                <a:spcPct val="100000"/>
              </a:lnSpc>
              <a:spcBef>
                <a:spcPct val="20000"/>
              </a:spcBef>
              <a:spcAft>
                <a:spcPct val="0"/>
              </a:spcAft>
              <a:buClr>
                <a:srgbClr val="676A55"/>
              </a:buClr>
              <a:buSzPct val="90000"/>
              <a:buFont typeface="Wingdings" panose="05000000000000000000" pitchFamily="2" charset="2"/>
              <a:buNone/>
              <a:defRPr/>
            </a:pPr>
            <a:r>
              <a:rPr kumimoji="0" lang="zh-CN" altLang="en-US" sz="2800" b="1" i="0" u="none" strike="noStrike" kern="1200" cap="none" spc="0" normalizeH="0" baseline="0" noProof="0" dirty="0">
                <a:ln>
                  <a:noFill/>
                </a:ln>
                <a:solidFill>
                  <a:prstClr val="black"/>
                </a:solidFill>
                <a:effectLst/>
                <a:uLnTx/>
                <a:uFillTx/>
                <a:latin typeface="+mn-lt"/>
                <a:ea typeface="宋体" panose="02010600030101010101" pitchFamily="2" charset="-122"/>
                <a:cs typeface="+mn-cs"/>
              </a:rPr>
              <a:t>	    面向连接的服务</a:t>
            </a:r>
            <a:r>
              <a:rPr kumimoji="0" lang="en-US" altLang="zh-CN" sz="2800" b="1" i="0" u="none" strike="noStrike" kern="1200" cap="none" spc="0" normalizeH="0" baseline="0" noProof="0" dirty="0">
                <a:ln>
                  <a:noFill/>
                </a:ln>
                <a:solidFill>
                  <a:srgbClr val="FF3300"/>
                </a:solidFill>
                <a:effectLst/>
                <a:uLnTx/>
                <a:uFillTx/>
                <a:latin typeface="+mn-lt"/>
                <a:ea typeface="宋体" panose="02010600030101010101" pitchFamily="2" charset="-122"/>
                <a:cs typeface="+mn-cs"/>
              </a:rPr>
              <a:t>TCP</a:t>
            </a:r>
            <a:endParaRPr kumimoji="0" lang="en-US" altLang="zh-CN" sz="2800" b="1" i="0" u="none" strike="noStrike" kern="1200" cap="none" spc="0" normalizeH="0" baseline="0" noProof="0" dirty="0">
              <a:ln>
                <a:noFill/>
              </a:ln>
              <a:solidFill>
                <a:srgbClr val="FF3300"/>
              </a:solidFill>
              <a:effectLst/>
              <a:uLnTx/>
              <a:uFillTx/>
              <a:latin typeface="+mn-lt"/>
              <a:ea typeface="宋体" panose="02010600030101010101" pitchFamily="2" charset="-122"/>
              <a:cs typeface="+mn-cs"/>
            </a:endParaRPr>
          </a:p>
          <a:p>
            <a:pPr marL="0" marR="0" lvl="0" indent="0" algn="l" defTabSz="914400" rtl="0" eaLnBrk="1" fontAlgn="base" latinLnBrk="0" hangingPunct="1">
              <a:lnSpc>
                <a:spcPct val="100000"/>
              </a:lnSpc>
              <a:spcBef>
                <a:spcPct val="20000"/>
              </a:spcBef>
              <a:spcAft>
                <a:spcPct val="0"/>
              </a:spcAft>
              <a:buClr>
                <a:srgbClr val="676A55"/>
              </a:buClr>
              <a:buSzPct val="90000"/>
              <a:buFont typeface="Wingdings" panose="05000000000000000000" pitchFamily="2" charset="2"/>
              <a:buNone/>
              <a:defRPr/>
            </a:pPr>
            <a:r>
              <a:rPr kumimoji="0" lang="en-US" altLang="zh-CN" sz="2800" b="1" i="0" u="none" strike="noStrike" kern="1200" cap="none" spc="0" normalizeH="0" baseline="0" noProof="0" dirty="0">
                <a:ln>
                  <a:noFill/>
                </a:ln>
                <a:solidFill>
                  <a:prstClr val="black"/>
                </a:solidFill>
                <a:effectLst/>
                <a:uLnTx/>
                <a:uFillTx/>
                <a:latin typeface="+mn-lt"/>
                <a:ea typeface="宋体" panose="02010600030101010101" pitchFamily="2" charset="-122"/>
                <a:cs typeface="+mn-cs"/>
              </a:rPr>
              <a:t>	    </a:t>
            </a:r>
            <a:r>
              <a:rPr kumimoji="0" lang="zh-CN" altLang="en-US" sz="2800" b="1" i="0" u="none" strike="noStrike" kern="1200" cap="none" spc="0" normalizeH="0" baseline="0" noProof="0" dirty="0">
                <a:ln>
                  <a:noFill/>
                </a:ln>
                <a:solidFill>
                  <a:prstClr val="black"/>
                </a:solidFill>
                <a:effectLst/>
                <a:uLnTx/>
                <a:uFillTx/>
                <a:latin typeface="+mn-lt"/>
                <a:ea typeface="宋体" panose="02010600030101010101" pitchFamily="2" charset="-122"/>
                <a:cs typeface="+mn-cs"/>
              </a:rPr>
              <a:t>无连接的服务</a:t>
            </a:r>
            <a:r>
              <a:rPr kumimoji="0" lang="en-US" altLang="zh-CN" sz="2800" b="1" i="0" u="none" strike="noStrike" kern="1200" cap="none" spc="0" normalizeH="0" baseline="0" noProof="0" dirty="0">
                <a:ln>
                  <a:noFill/>
                </a:ln>
                <a:solidFill>
                  <a:srgbClr val="FF3300"/>
                </a:solidFill>
                <a:effectLst/>
                <a:uLnTx/>
                <a:uFillTx/>
                <a:latin typeface="+mn-lt"/>
                <a:ea typeface="宋体" panose="02010600030101010101" pitchFamily="2" charset="-122"/>
                <a:cs typeface="+mn-cs"/>
              </a:rPr>
              <a:t>UDP</a:t>
            </a:r>
            <a:endParaRPr kumimoji="0" lang="en-US" altLang="zh-CN" sz="2800" b="1" i="0" u="none" strike="noStrike" kern="1200" cap="none" spc="0" normalizeH="0" baseline="0" noProof="0" dirty="0">
              <a:ln>
                <a:noFill/>
              </a:ln>
              <a:solidFill>
                <a:srgbClr val="FF3300"/>
              </a:solidFill>
              <a:effectLst/>
              <a:uLnTx/>
              <a:uFillTx/>
              <a:latin typeface="+mn-lt"/>
              <a:ea typeface="宋体" panose="02010600030101010101" pitchFamily="2" charset="-122"/>
              <a:cs typeface="+mn-cs"/>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0" name="Rectangle 2"/>
          <p:cNvSpPr>
            <a:spLocks noGrp="1" noChangeArrowheads="1"/>
          </p:cNvSpPr>
          <p:nvPr>
            <p:ph type="title"/>
          </p:nvPr>
        </p:nvSpPr>
        <p:spPr>
          <a:xfrm>
            <a:off x="0" y="-203199"/>
            <a:ext cx="9144000" cy="11430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1200" cap="all" spc="50" normalizeH="0" baseline="0" noProof="0">
                <a:ln w="15875">
                  <a:noFill/>
                </a:ln>
                <a:solidFill>
                  <a:schemeClr val="bg2">
                    <a:lumMod val="50000"/>
                  </a:schemeClr>
                </a:solidFill>
                <a:effectLst/>
                <a:uLnTx/>
                <a:uFillTx/>
                <a:latin typeface="+mj-lt"/>
                <a:ea typeface="+mj-ea"/>
                <a:cs typeface="+mj-cs"/>
              </a:rPr>
              <a:t>6.2.1 Addressing</a:t>
            </a:r>
            <a:endParaRPr kumimoji="0" lang="en-US" altLang="zh-CN" sz="4000" b="1" i="0" u="none" strike="noStrike" kern="1200" cap="all" spc="50" normalizeH="0" baseline="0" noProof="0">
              <a:ln w="15875">
                <a:noFill/>
              </a:ln>
              <a:solidFill>
                <a:schemeClr val="bg2">
                  <a:lumMod val="50000"/>
                </a:schemeClr>
              </a:solidFill>
              <a:effectLst/>
              <a:uLnTx/>
              <a:uFillTx/>
              <a:latin typeface="+mj-lt"/>
              <a:ea typeface="+mj-ea"/>
              <a:cs typeface="+mj-cs"/>
            </a:endParaRPr>
          </a:p>
        </p:txBody>
      </p:sp>
      <p:sp>
        <p:nvSpPr>
          <p:cNvPr id="151555" name="Rectangle 3"/>
          <p:cNvSpPr>
            <a:spLocks noGrp="1"/>
          </p:cNvSpPr>
          <p:nvPr>
            <p:ph idx="1"/>
          </p:nvPr>
        </p:nvSpPr>
        <p:spPr>
          <a:xfrm>
            <a:off x="1154113" y="5184775"/>
            <a:ext cx="7700962" cy="1289050"/>
          </a:xfrm>
          <a:ln/>
        </p:spPr>
        <p:txBody>
          <a:bodyPr vert="horz" wrap="square" lIns="91440" tIns="45720" rIns="91440" bIns="45720" anchor="t" anchorCtr="0"/>
          <a:p>
            <a:pPr eaLnBrk="1" hangingPunct="1">
              <a:buSzPct val="90000"/>
            </a:pPr>
            <a:r>
              <a:rPr lang="en-US" altLang="zh-CN" sz="2400" kern="1200" dirty="0">
                <a:latin typeface="+mn-lt"/>
                <a:ea typeface="+mn-ea"/>
                <a:cs typeface="+mn-cs"/>
              </a:rPr>
              <a:t>TSAPs (Transport Service Access Point), </a:t>
            </a:r>
            <a:endParaRPr lang="en-US" altLang="zh-CN" sz="2400" kern="1200" dirty="0">
              <a:latin typeface="+mn-lt"/>
              <a:ea typeface="+mn-ea"/>
              <a:cs typeface="+mn-cs"/>
            </a:endParaRPr>
          </a:p>
          <a:p>
            <a:pPr eaLnBrk="1" hangingPunct="1">
              <a:buSzPct val="90000"/>
            </a:pPr>
            <a:r>
              <a:rPr lang="en-US" altLang="zh-CN" sz="2400" kern="1200" dirty="0">
                <a:latin typeface="+mn-lt"/>
                <a:ea typeface="+mn-ea"/>
                <a:cs typeface="+mn-cs"/>
              </a:rPr>
              <a:t>NSAPs and transport connections. </a:t>
            </a:r>
            <a:endParaRPr lang="en-US" altLang="zh-CN" sz="2400" kern="1200" dirty="0">
              <a:latin typeface="+mn-lt"/>
              <a:ea typeface="+mn-ea"/>
              <a:cs typeface="+mn-cs"/>
            </a:endParaRPr>
          </a:p>
          <a:p>
            <a:pPr eaLnBrk="1" hangingPunct="1">
              <a:buSzPct val="90000"/>
            </a:pPr>
            <a:r>
              <a:rPr lang="en-US" altLang="zh-CN" sz="2400" kern="1200" dirty="0">
                <a:latin typeface="+mn-lt"/>
                <a:ea typeface="+mn-ea"/>
                <a:cs typeface="+mn-cs"/>
              </a:rPr>
              <a:t>IP addresses are examples of NSAPs.</a:t>
            </a:r>
            <a:endParaRPr lang="en-US" altLang="zh-CN" sz="2400" kern="1200" dirty="0">
              <a:latin typeface="+mn-lt"/>
              <a:ea typeface="+mn-ea"/>
              <a:cs typeface="+mn-cs"/>
            </a:endParaRPr>
          </a:p>
        </p:txBody>
      </p:sp>
      <p:pic>
        <p:nvPicPr>
          <p:cNvPr id="151556" name="Picture 4" descr="6-08"/>
          <p:cNvPicPr>
            <a:picLocks noChangeAspect="1"/>
          </p:cNvPicPr>
          <p:nvPr/>
        </p:nvPicPr>
        <p:blipFill>
          <a:blip r:embed="rId1"/>
          <a:stretch>
            <a:fillRect/>
          </a:stretch>
        </p:blipFill>
        <p:spPr>
          <a:xfrm>
            <a:off x="1965325" y="1092200"/>
            <a:ext cx="4799013" cy="3987800"/>
          </a:xfrm>
          <a:prstGeom prst="rect">
            <a:avLst/>
          </a:prstGeom>
          <a:noFill/>
          <a:ln w="9525">
            <a:noFill/>
          </a:ln>
        </p:spPr>
      </p:pic>
      <p:sp>
        <p:nvSpPr>
          <p:cNvPr id="151557" name="灯片编号占位符 1"/>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1200" dirty="0">
                <a:solidFill>
                  <a:srgbClr val="898989"/>
                </a:solidFill>
                <a:latin typeface="Arial" panose="020B0604020202020204" pitchFamily="34" charset="0"/>
                <a:ea typeface="微软雅黑" panose="020B0503020204020204" pitchFamily="34" charset="-122"/>
              </a:rPr>
            </a:fld>
            <a:endParaRPr lang="zh-CN" altLang="en-US" sz="1200" dirty="0">
              <a:solidFill>
                <a:srgbClr val="898989"/>
              </a:solidFill>
              <a:latin typeface="Arial" panose="020B0604020202020204" pitchFamily="34" charset="0"/>
              <a:ea typeface="微软雅黑" panose="020B0503020204020204" pitchFamily="34" charset="-122"/>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Rectangle 1026"/>
          <p:cNvSpPr>
            <a:spLocks noGrp="1" noChangeArrowheads="1"/>
          </p:cNvSpPr>
          <p:nvPr>
            <p:ph type="title"/>
          </p:nvPr>
        </p:nvSpPr>
        <p:spPr>
          <a:xfrm>
            <a:off x="250825" y="-127000"/>
            <a:ext cx="8642350" cy="1014413"/>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000" b="1" i="0" u="none" strike="noStrike" kern="1200" cap="all" spc="50" normalizeH="0" baseline="0" noProof="0">
                <a:ln w="15875">
                  <a:noFill/>
                </a:ln>
                <a:solidFill>
                  <a:schemeClr val="bg2">
                    <a:lumMod val="25000"/>
                  </a:schemeClr>
                </a:solidFill>
                <a:effectLst/>
                <a:uLnTx/>
                <a:uFillTx/>
                <a:latin typeface="+mj-lt"/>
                <a:ea typeface="+mj-ea"/>
                <a:cs typeface="+mj-cs"/>
              </a:rPr>
              <a:t>端口 </a:t>
            </a:r>
            <a:endParaRPr kumimoji="0" lang="zh-CN" altLang="en-US" sz="4000" b="1" i="0" u="none" strike="noStrike" kern="1200" cap="all" spc="50" normalizeH="0" baseline="0" noProof="0">
              <a:ln w="15875">
                <a:noFill/>
              </a:ln>
              <a:solidFill>
                <a:schemeClr val="bg2">
                  <a:lumMod val="25000"/>
                </a:schemeClr>
              </a:solidFill>
              <a:effectLst/>
              <a:uLnTx/>
              <a:uFillTx/>
              <a:latin typeface="+mj-lt"/>
              <a:ea typeface="+mj-ea"/>
              <a:cs typeface="+mj-cs"/>
            </a:endParaRPr>
          </a:p>
        </p:txBody>
      </p:sp>
      <p:sp>
        <p:nvSpPr>
          <p:cNvPr id="299011" name="Rectangle 1027"/>
          <p:cNvSpPr>
            <a:spLocks noGrp="1"/>
          </p:cNvSpPr>
          <p:nvPr>
            <p:ph idx="1"/>
          </p:nvPr>
        </p:nvSpPr>
        <p:spPr>
          <a:xfrm>
            <a:off x="250825" y="904875"/>
            <a:ext cx="8875713" cy="5343525"/>
          </a:xfrm>
          <a:ln/>
        </p:spPr>
        <p:txBody>
          <a:bodyPr vert="horz" wrap="square" lIns="91440" tIns="45720" rIns="91440" bIns="45720" anchor="t" anchorCtr="0"/>
          <a:p>
            <a:pPr algn="just" eaLnBrk="1" hangingPunct="1">
              <a:buSzPct val="90000"/>
            </a:pPr>
            <a:r>
              <a:rPr lang="zh-CN" altLang="en-US" sz="2800" kern="1200" dirty="0">
                <a:latin typeface="微软雅黑" panose="020B0503020204020204" pitchFamily="34" charset="-122"/>
                <a:ea typeface="+mn-ea"/>
                <a:cs typeface="+mn-cs"/>
              </a:rPr>
              <a:t>端口用一个 </a:t>
            </a:r>
            <a:r>
              <a:rPr lang="zh-CN" altLang="en-US" sz="2800" kern="1200" dirty="0">
                <a:solidFill>
                  <a:srgbClr val="0070C0"/>
                </a:solidFill>
                <a:latin typeface="微软雅黑" panose="020B0503020204020204" pitchFamily="34" charset="-122"/>
                <a:ea typeface="+mn-ea"/>
                <a:cs typeface="+mn-cs"/>
              </a:rPr>
              <a:t>16 </a:t>
            </a:r>
            <a:r>
              <a:rPr lang="en-US" altLang="zh-CN" sz="2800" kern="1200" dirty="0">
                <a:solidFill>
                  <a:srgbClr val="0070C0"/>
                </a:solidFill>
                <a:latin typeface="微软雅黑" panose="020B0503020204020204" pitchFamily="34" charset="-122"/>
                <a:ea typeface="+mn-ea"/>
                <a:cs typeface="+mn-cs"/>
              </a:rPr>
              <a:t>bit </a:t>
            </a:r>
            <a:r>
              <a:rPr lang="zh-CN" altLang="en-US" sz="2800" kern="1200" dirty="0">
                <a:solidFill>
                  <a:srgbClr val="0070C0"/>
                </a:solidFill>
                <a:latin typeface="微软雅黑" panose="020B0503020204020204" pitchFamily="34" charset="-122"/>
                <a:ea typeface="+mn-ea"/>
                <a:cs typeface="+mn-cs"/>
              </a:rPr>
              <a:t>端口号</a:t>
            </a:r>
            <a:r>
              <a:rPr lang="zh-CN" altLang="en-US" sz="2800" kern="1200" dirty="0">
                <a:latin typeface="微软雅黑" panose="020B0503020204020204" pitchFamily="34" charset="-122"/>
                <a:ea typeface="+mn-ea"/>
                <a:cs typeface="+mn-cs"/>
              </a:rPr>
              <a:t>进行标志。</a:t>
            </a:r>
            <a:endParaRPr lang="zh-CN" altLang="en-US" sz="2800" kern="1200" dirty="0">
              <a:latin typeface="微软雅黑" panose="020B0503020204020204" pitchFamily="34" charset="-122"/>
              <a:ea typeface="+mn-ea"/>
              <a:cs typeface="+mn-cs"/>
            </a:endParaRPr>
          </a:p>
          <a:p>
            <a:pPr algn="just" eaLnBrk="1" hangingPunct="1">
              <a:buSzPct val="90000"/>
            </a:pPr>
            <a:r>
              <a:rPr lang="zh-CN" altLang="en-US" sz="2800" kern="1200" dirty="0">
                <a:latin typeface="微软雅黑" panose="020B0503020204020204" pitchFamily="34" charset="-122"/>
                <a:ea typeface="+mn-ea"/>
                <a:cs typeface="+mn-cs"/>
              </a:rPr>
              <a:t>端口号只具有本地意义，即端口号只是为了标志本计算机应用层中的</a:t>
            </a:r>
            <a:r>
              <a:rPr lang="zh-CN" altLang="en-US" sz="2800" kern="1200" dirty="0">
                <a:solidFill>
                  <a:srgbClr val="0070C0"/>
                </a:solidFill>
                <a:latin typeface="微软雅黑" panose="020B0503020204020204" pitchFamily="34" charset="-122"/>
                <a:ea typeface="+mn-ea"/>
                <a:cs typeface="+mn-cs"/>
              </a:rPr>
              <a:t>各进程</a:t>
            </a:r>
            <a:r>
              <a:rPr lang="zh-CN" altLang="en-US" sz="2800" kern="1200" dirty="0">
                <a:latin typeface="微软雅黑" panose="020B0503020204020204" pitchFamily="34" charset="-122"/>
                <a:ea typeface="+mn-ea"/>
                <a:cs typeface="+mn-cs"/>
              </a:rPr>
              <a:t>。在因特网中不同计算机的相同端口号是没有联系的。</a:t>
            </a:r>
            <a:endParaRPr lang="zh-CN" altLang="en-US" sz="2800" kern="1200" dirty="0">
              <a:latin typeface="微软雅黑" panose="020B0503020204020204" pitchFamily="34" charset="-122"/>
              <a:ea typeface="+mn-ea"/>
              <a:cs typeface="+mn-cs"/>
            </a:endParaRPr>
          </a:p>
          <a:p>
            <a:pPr eaLnBrk="1" hangingPunct="1">
              <a:buSzPct val="90000"/>
            </a:pPr>
            <a:r>
              <a:rPr lang="zh-CN" altLang="en-US" sz="2800" kern="1200" dirty="0">
                <a:solidFill>
                  <a:srgbClr val="FF0000"/>
                </a:solidFill>
                <a:latin typeface="微软雅黑" panose="020B0503020204020204" pitchFamily="34" charset="-122"/>
                <a:ea typeface="+mn-ea"/>
                <a:cs typeface="+mn-cs"/>
              </a:rPr>
              <a:t>两类端口：</a:t>
            </a:r>
            <a:endParaRPr lang="zh-CN" altLang="en-US" sz="2800" kern="1200" dirty="0">
              <a:solidFill>
                <a:srgbClr val="FF0000"/>
              </a:solidFill>
              <a:latin typeface="微软雅黑" panose="020B0503020204020204" pitchFamily="34" charset="-122"/>
              <a:ea typeface="+mn-ea"/>
              <a:cs typeface="+mn-cs"/>
            </a:endParaRPr>
          </a:p>
          <a:p>
            <a:pPr eaLnBrk="1" hangingPunct="1">
              <a:buSzPct val="90000"/>
            </a:pPr>
            <a:r>
              <a:rPr lang="zh-CN" altLang="en-US" sz="2800" kern="1200" dirty="0">
                <a:solidFill>
                  <a:srgbClr val="0070C0"/>
                </a:solidFill>
                <a:latin typeface="微软雅黑" panose="020B0503020204020204" pitchFamily="34" charset="-122"/>
                <a:ea typeface="+mn-ea"/>
                <a:cs typeface="+mn-cs"/>
              </a:rPr>
              <a:t>一类是熟知端口(</a:t>
            </a:r>
            <a:r>
              <a:rPr lang="en-US" altLang="zh-CN" sz="2800" kern="1200" dirty="0">
                <a:solidFill>
                  <a:srgbClr val="0070C0"/>
                </a:solidFill>
                <a:latin typeface="微软雅黑" panose="020B0503020204020204" pitchFamily="34" charset="-122"/>
                <a:ea typeface="+mn-ea"/>
                <a:cs typeface="+mn-cs"/>
              </a:rPr>
              <a:t>well-known ports)</a:t>
            </a:r>
            <a:r>
              <a:rPr lang="zh-CN" altLang="en-US" sz="2800" kern="1200" dirty="0">
                <a:latin typeface="微软雅黑" panose="020B0503020204020204" pitchFamily="34" charset="-122"/>
                <a:ea typeface="+mn-ea"/>
                <a:cs typeface="+mn-cs"/>
              </a:rPr>
              <a:t>，其数值一般为 0~1023。如： </a:t>
            </a:r>
            <a:r>
              <a:rPr lang="en-US" altLang="zh-CN" sz="2800" kern="1200" dirty="0">
                <a:solidFill>
                  <a:srgbClr val="FF0000"/>
                </a:solidFill>
                <a:latin typeface="微软雅黑" panose="020B0503020204020204" pitchFamily="34" charset="-122"/>
                <a:ea typeface="+mn-ea"/>
                <a:cs typeface="+mn-cs"/>
              </a:rPr>
              <a:t>Web HTTP: 80，File FTP: 20, 21，Email SMTP: 25</a:t>
            </a:r>
            <a:r>
              <a:rPr lang="zh-CN" altLang="en-US" sz="2800" kern="1200" dirty="0">
                <a:latin typeface="微软雅黑" panose="020B0503020204020204" pitchFamily="34" charset="-122"/>
                <a:ea typeface="+mn-ea"/>
                <a:cs typeface="+mn-cs"/>
              </a:rPr>
              <a:t>等等。当一种新的应用程序出现时，必须为它指派一个熟知端口。</a:t>
            </a:r>
            <a:endParaRPr lang="zh-CN" altLang="en-US" sz="2800" kern="1200" dirty="0">
              <a:latin typeface="微软雅黑" panose="020B0503020204020204" pitchFamily="34" charset="-122"/>
              <a:ea typeface="+mn-ea"/>
              <a:cs typeface="+mn-cs"/>
            </a:endParaRPr>
          </a:p>
          <a:p>
            <a:pPr eaLnBrk="1" hangingPunct="1">
              <a:buSzPct val="90000"/>
            </a:pPr>
            <a:r>
              <a:rPr lang="zh-CN" altLang="en-US" sz="2800" kern="1200" dirty="0">
                <a:solidFill>
                  <a:srgbClr val="0070C0"/>
                </a:solidFill>
                <a:latin typeface="微软雅黑" panose="020B0503020204020204" pitchFamily="34" charset="-122"/>
                <a:ea typeface="+mn-ea"/>
                <a:cs typeface="+mn-cs"/>
              </a:rPr>
              <a:t>另一类则是一般端口1024~65535，</a:t>
            </a:r>
            <a:r>
              <a:rPr lang="zh-CN" altLang="en-US" sz="2800" kern="1200" dirty="0">
                <a:latin typeface="微软雅黑" panose="020B0503020204020204" pitchFamily="34" charset="-122"/>
                <a:ea typeface="+mn-ea"/>
                <a:cs typeface="+mn-cs"/>
              </a:rPr>
              <a:t>用来随时分配给请求通信的客户进程。 </a:t>
            </a:r>
            <a:endParaRPr lang="zh-CN" altLang="en-US" sz="2800" kern="1200" dirty="0">
              <a:latin typeface="微软雅黑" panose="020B0503020204020204" pitchFamily="34" charset="-122"/>
              <a:ea typeface="+mn-ea"/>
              <a:cs typeface="+mn-cs"/>
            </a:endParaRPr>
          </a:p>
          <a:p>
            <a:pPr algn="just" eaLnBrk="1" hangingPunct="1">
              <a:buSzPct val="90000"/>
            </a:pPr>
            <a:endParaRPr lang="zh-CN" altLang="en-US" sz="2800" kern="1200" dirty="0">
              <a:latin typeface="微软雅黑" panose="020B0503020204020204" pitchFamily="34" charset="-122"/>
              <a:ea typeface="+mn-ea"/>
              <a:cs typeface="+mn-cs"/>
            </a:endParaRPr>
          </a:p>
        </p:txBody>
      </p:sp>
      <p:sp>
        <p:nvSpPr>
          <p:cNvPr id="153604" name="灯片编号占位符 1"/>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1200" dirty="0">
                <a:solidFill>
                  <a:srgbClr val="898989"/>
                </a:solidFill>
                <a:latin typeface="Arial" panose="020B0604020202020204" pitchFamily="34" charset="0"/>
                <a:ea typeface="微软雅黑" panose="020B0503020204020204" pitchFamily="34" charset="-122"/>
              </a:rPr>
            </a:fld>
            <a:endParaRPr lang="zh-CN" altLang="en-US" sz="1200" dirty="0">
              <a:solidFill>
                <a:srgbClr val="898989"/>
              </a:solidFill>
              <a:latin typeface="Arial" panose="020B0604020202020204" pitchFamily="34" charset="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99011">
                                            <p:txEl>
                                              <p:charRg st="0" end="22"/>
                                            </p:txEl>
                                          </p:spTgt>
                                        </p:tgtEl>
                                        <p:attrNameLst>
                                          <p:attrName>style.visibility</p:attrName>
                                        </p:attrNameLst>
                                      </p:cBhvr>
                                      <p:to>
                                        <p:strVal val="visible"/>
                                      </p:to>
                                    </p:set>
                                    <p:animEffect transition="in" filter="wipe(down)">
                                      <p:cBhvr>
                                        <p:cTn id="7" dur="500"/>
                                        <p:tgtEl>
                                          <p:spTgt spid="299011">
                                            <p:txEl>
                                              <p:charRg st="0" end="2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99011">
                                            <p:txEl>
                                              <p:charRg st="22" end="80"/>
                                            </p:txEl>
                                          </p:spTgt>
                                        </p:tgtEl>
                                        <p:attrNameLst>
                                          <p:attrName>style.visibility</p:attrName>
                                        </p:attrNameLst>
                                      </p:cBhvr>
                                      <p:to>
                                        <p:strVal val="visible"/>
                                      </p:to>
                                    </p:set>
                                    <p:animEffect transition="in" filter="wipe(up)">
                                      <p:cBhvr>
                                        <p:cTn id="12" dur="500"/>
                                        <p:tgtEl>
                                          <p:spTgt spid="299011">
                                            <p:txEl>
                                              <p:charRg st="22" end="8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9011">
                                            <p:txEl>
                                              <p:charRg st="80" end="86"/>
                                            </p:txEl>
                                          </p:spTgt>
                                        </p:tgtEl>
                                        <p:attrNameLst>
                                          <p:attrName>style.visibility</p:attrName>
                                        </p:attrNameLst>
                                      </p:cBhvr>
                                      <p:to>
                                        <p:strVal val="visible"/>
                                      </p:to>
                                    </p:set>
                                    <p:animEffect transition="in" filter="wipe(left)">
                                      <p:cBhvr>
                                        <p:cTn id="17" dur="500"/>
                                        <p:tgtEl>
                                          <p:spTgt spid="299011">
                                            <p:txEl>
                                              <p:charRg st="80" end="8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99011">
                                            <p:txEl>
                                              <p:charRg st="86" end="203"/>
                                            </p:txEl>
                                          </p:spTgt>
                                        </p:tgtEl>
                                        <p:attrNameLst>
                                          <p:attrName>style.visibility</p:attrName>
                                        </p:attrNameLst>
                                      </p:cBhvr>
                                      <p:to>
                                        <p:strVal val="visible"/>
                                      </p:to>
                                    </p:set>
                                    <p:animEffect transition="in" filter="wipe(up)">
                                      <p:cBhvr>
                                        <p:cTn id="22" dur="500"/>
                                        <p:tgtEl>
                                          <p:spTgt spid="299011">
                                            <p:txEl>
                                              <p:charRg st="86" end="20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99011">
                                            <p:txEl>
                                              <p:charRg st="203" end="242"/>
                                            </p:txEl>
                                          </p:spTgt>
                                        </p:tgtEl>
                                        <p:attrNameLst>
                                          <p:attrName>style.visibility</p:attrName>
                                        </p:attrNameLst>
                                      </p:cBhvr>
                                      <p:to>
                                        <p:strVal val="visible"/>
                                      </p:to>
                                    </p:set>
                                    <p:animEffect transition="in" filter="wipe(up)">
                                      <p:cBhvr>
                                        <p:cTn id="27" dur="500"/>
                                        <p:tgtEl>
                                          <p:spTgt spid="299011">
                                            <p:txEl>
                                              <p:charRg st="203" end="24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011" grpId="0"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8" name="Rectangle 2"/>
          <p:cNvSpPr>
            <a:spLocks noGrp="1" noChangeArrowheads="1"/>
          </p:cNvSpPr>
          <p:nvPr>
            <p:ph type="title"/>
          </p:nvPr>
        </p:nvSpPr>
        <p:spPr>
          <a:xfrm>
            <a:off x="711200" y="-28575"/>
            <a:ext cx="7793038" cy="839788"/>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838200" marR="0" lvl="0" indent="-838200" algn="ctr" defTabSz="914400" rtl="0" eaLnBrk="1" fontAlgn="base" latinLnBrk="0" hangingPunct="1">
              <a:lnSpc>
                <a:spcPct val="100000"/>
              </a:lnSpc>
              <a:spcBef>
                <a:spcPct val="0"/>
              </a:spcBef>
              <a:spcAft>
                <a:spcPct val="0"/>
              </a:spcAft>
              <a:buClrTx/>
              <a:buSzTx/>
              <a:buFontTx/>
              <a:buNone/>
              <a:defRPr/>
            </a:pPr>
            <a:r>
              <a:rPr kumimoji="0" lang="zh-CN" altLang="en-US" sz="4000" b="1" i="0" u="none" strike="noStrike" kern="1200" cap="all" spc="50" normalizeH="0" baseline="0" noProof="0">
                <a:ln w="15875">
                  <a:noFill/>
                </a:ln>
                <a:solidFill>
                  <a:schemeClr val="bg2">
                    <a:lumMod val="25000"/>
                  </a:schemeClr>
                </a:solidFill>
                <a:effectLst/>
                <a:uLnTx/>
                <a:uFillTx/>
                <a:latin typeface="微软雅黑" panose="020B0503020204020204" pitchFamily="34" charset="-122"/>
                <a:ea typeface="+mj-ea"/>
                <a:cs typeface="+mj-cs"/>
              </a:rPr>
              <a:t>套接字(</a:t>
            </a:r>
            <a:r>
              <a:rPr kumimoji="0" lang="en-US" altLang="zh-CN" sz="4000" b="1" i="0" u="none" strike="noStrike" kern="1200" cap="all" spc="50" normalizeH="0" baseline="0" noProof="0">
                <a:ln w="15875">
                  <a:noFill/>
                </a:ln>
                <a:solidFill>
                  <a:schemeClr val="bg2">
                    <a:lumMod val="25000"/>
                  </a:schemeClr>
                </a:solidFill>
                <a:effectLst/>
                <a:uLnTx/>
                <a:uFillTx/>
                <a:latin typeface="微软雅黑" panose="020B0503020204020204" pitchFamily="34" charset="-122"/>
                <a:ea typeface="+mj-ea"/>
                <a:cs typeface="+mj-cs"/>
              </a:rPr>
              <a:t>socket)</a:t>
            </a:r>
            <a:r>
              <a:rPr kumimoji="0" lang="en-US" altLang="zh-CN" sz="4000" b="1" i="0" u="none" strike="noStrike" kern="1200" cap="all" spc="50" normalizeH="0" baseline="0" noProof="0">
                <a:ln w="15875">
                  <a:noFill/>
                </a:ln>
                <a:solidFill>
                  <a:schemeClr val="bg1"/>
                </a:solidFill>
                <a:effectLst/>
                <a:uLnTx/>
                <a:uFillTx/>
                <a:latin typeface="微软雅黑" panose="020B0503020204020204" pitchFamily="34" charset="-122"/>
                <a:ea typeface="+mj-ea"/>
                <a:cs typeface="+mj-cs"/>
              </a:rPr>
              <a:t> </a:t>
            </a:r>
            <a:endParaRPr kumimoji="0" lang="en-US" altLang="zh-CN" sz="4000" b="1" i="0" u="none" strike="noStrike" kern="1200" cap="all" spc="50" normalizeH="0" baseline="0" noProof="0">
              <a:ln w="15875">
                <a:noFill/>
              </a:ln>
              <a:solidFill>
                <a:schemeClr val="bg1"/>
              </a:solidFill>
              <a:effectLst/>
              <a:uLnTx/>
              <a:uFillTx/>
              <a:latin typeface="微软雅黑" panose="020B0503020204020204" pitchFamily="34" charset="-122"/>
              <a:ea typeface="+mj-ea"/>
              <a:cs typeface="+mj-cs"/>
            </a:endParaRPr>
          </a:p>
        </p:txBody>
      </p:sp>
      <p:sp>
        <p:nvSpPr>
          <p:cNvPr id="21507" name="Rectangle 3"/>
          <p:cNvSpPr>
            <a:spLocks noGrp="1" noChangeArrowheads="1"/>
          </p:cNvSpPr>
          <p:nvPr>
            <p:ph idx="1"/>
          </p:nvPr>
        </p:nvSpPr>
        <p:spPr>
          <a:xfrm>
            <a:off x="577850" y="1182688"/>
            <a:ext cx="8059738" cy="2017713"/>
          </a:xfrm>
        </p:spPr>
        <p:txBody>
          <a:bodyPr vert="horz" wrap="square" lIns="91440" tIns="45720" rIns="91440" bIns="45720" numCol="1" rtlCol="0" anchor="t" anchorCtr="0" compatLnSpc="1">
            <a:normAutofit lnSpcReduction="10000"/>
          </a:bodyPr>
          <a:lstStyle/>
          <a:p>
            <a:pPr marL="0" marR="0" lvl="0" indent="0" algn="just" defTabSz="914400" rtl="0" eaLnBrk="1" fontAlgn="auto" latinLnBrk="0" hangingPunct="1">
              <a:lnSpc>
                <a:spcPct val="100000"/>
              </a:lnSpc>
              <a:spcBef>
                <a:spcPct val="20000"/>
              </a:spcBef>
              <a:spcAft>
                <a:spcPts val="0"/>
              </a:spcAft>
              <a:buClr>
                <a:schemeClr val="tx2"/>
              </a:buClr>
              <a:buSzPct val="90000"/>
              <a:buFont typeface="Wingdings" panose="05000000000000000000" pitchFamily="2" charset="2"/>
              <a:buChar char="Ø"/>
              <a:defRPr/>
            </a:pPr>
            <a:r>
              <a:rPr kumimoji="0" lang="en-US" altLang="zh-CN" sz="3200" b="0" i="0" u="none" strike="noStrike" kern="1200" cap="none" spc="0" normalizeH="0" baseline="0" noProof="0" dirty="0">
                <a:ln>
                  <a:noFill/>
                </a:ln>
                <a:solidFill>
                  <a:schemeClr val="tx1"/>
                </a:solidFill>
                <a:effectLst/>
                <a:uLnTx/>
                <a:uFillTx/>
                <a:latin typeface="微软雅黑" panose="020B0503020204020204" pitchFamily="34" charset="-122"/>
                <a:ea typeface="+mn-ea"/>
                <a:cs typeface="+mn-cs"/>
              </a:rPr>
              <a:t>TCP </a:t>
            </a:r>
            <a:r>
              <a:rPr kumimoji="0" lang="zh-CN" altLang="en-US" sz="3200" b="0" i="0" u="none" strike="noStrike" kern="1200" cap="none" spc="0" normalizeH="0" baseline="0" noProof="0" dirty="0">
                <a:ln>
                  <a:noFill/>
                </a:ln>
                <a:solidFill>
                  <a:schemeClr val="tx1"/>
                </a:solidFill>
                <a:effectLst/>
                <a:uLnTx/>
                <a:uFillTx/>
                <a:latin typeface="微软雅黑" panose="020B0503020204020204" pitchFamily="34" charset="-122"/>
                <a:ea typeface="+mn-ea"/>
                <a:cs typeface="+mn-cs"/>
              </a:rPr>
              <a:t>使用“连接”(而不仅仅是“端口”)作为最基本的抽象，同时将 </a:t>
            </a:r>
            <a:r>
              <a:rPr kumimoji="0" lang="en-US" altLang="zh-CN" sz="3200" b="0" i="0" u="none" strike="noStrike" kern="1200" cap="none" spc="0" normalizeH="0" baseline="0" noProof="0" dirty="0">
                <a:ln>
                  <a:noFill/>
                </a:ln>
                <a:solidFill>
                  <a:schemeClr val="tx1"/>
                </a:solidFill>
                <a:effectLst/>
                <a:uLnTx/>
                <a:uFillTx/>
                <a:latin typeface="微软雅黑" panose="020B0503020204020204" pitchFamily="34" charset="-122"/>
                <a:ea typeface="+mn-ea"/>
                <a:cs typeface="+mn-cs"/>
              </a:rPr>
              <a:t>TCP </a:t>
            </a:r>
            <a:r>
              <a:rPr kumimoji="0" lang="zh-CN" altLang="en-US" sz="3200" b="0" i="0" u="none" strike="noStrike" kern="1200" cap="none" spc="0" normalizeH="0" baseline="0" noProof="0" dirty="0">
                <a:ln>
                  <a:noFill/>
                </a:ln>
                <a:solidFill>
                  <a:schemeClr val="tx1"/>
                </a:solidFill>
                <a:effectLst/>
                <a:uLnTx/>
                <a:uFillTx/>
                <a:latin typeface="微软雅黑" panose="020B0503020204020204" pitchFamily="34" charset="-122"/>
                <a:ea typeface="+mn-ea"/>
                <a:cs typeface="+mn-cs"/>
              </a:rPr>
              <a:t>连接的端点称为</a:t>
            </a:r>
            <a:r>
              <a:rPr kumimoji="0" lang="zh-CN" altLang="en-US" sz="3200" b="0" i="0" u="none" strike="noStrike" kern="1200" cap="none" spc="0" normalizeH="0" baseline="0" noProof="0" dirty="0">
                <a:ln>
                  <a:noFill/>
                </a:ln>
                <a:solidFill>
                  <a:srgbClr val="FF0000"/>
                </a:solidFill>
                <a:effectLst/>
                <a:uLnTx/>
                <a:uFillTx/>
                <a:latin typeface="微软雅黑" panose="020B0503020204020204" pitchFamily="34" charset="-122"/>
                <a:ea typeface="+mn-ea"/>
                <a:cs typeface="+mn-cs"/>
              </a:rPr>
              <a:t>套接字</a:t>
            </a:r>
            <a:r>
              <a:rPr kumimoji="0" lang="zh-CN" altLang="en-US" sz="3200" b="0" i="0" u="none" strike="noStrike" kern="1200" cap="none" spc="0" normalizeH="0" baseline="0" noProof="0" dirty="0">
                <a:ln>
                  <a:noFill/>
                </a:ln>
                <a:solidFill>
                  <a:schemeClr val="tx1"/>
                </a:solidFill>
                <a:effectLst/>
                <a:uLnTx/>
                <a:uFillTx/>
                <a:latin typeface="微软雅黑" panose="020B0503020204020204" pitchFamily="34" charset="-122"/>
                <a:ea typeface="+mn-ea"/>
                <a:cs typeface="+mn-cs"/>
              </a:rPr>
              <a:t>(</a:t>
            </a:r>
            <a:r>
              <a:rPr kumimoji="0" lang="en-US" altLang="zh-CN" sz="3200" b="0" i="0" u="none" strike="noStrike" kern="1200" cap="none" spc="0" normalizeH="0" baseline="0" noProof="0" dirty="0">
                <a:ln>
                  <a:noFill/>
                </a:ln>
                <a:solidFill>
                  <a:schemeClr val="tx1"/>
                </a:solidFill>
                <a:effectLst/>
                <a:uLnTx/>
                <a:uFillTx/>
                <a:latin typeface="微软雅黑" panose="020B0503020204020204" pitchFamily="34" charset="-122"/>
                <a:ea typeface="+mn-ea"/>
                <a:cs typeface="+mn-cs"/>
              </a:rPr>
              <a:t>socket)</a:t>
            </a:r>
            <a:r>
              <a:rPr kumimoji="0" lang="zh-CN" altLang="en-US" sz="3200" b="0" i="0" u="none" strike="noStrike" kern="1200" cap="none" spc="0" normalizeH="0" baseline="0" noProof="0" dirty="0">
                <a:ln>
                  <a:noFill/>
                </a:ln>
                <a:solidFill>
                  <a:schemeClr val="tx1"/>
                </a:solidFill>
                <a:effectLst/>
                <a:uLnTx/>
                <a:uFillTx/>
                <a:latin typeface="微软雅黑" panose="020B0503020204020204" pitchFamily="34" charset="-122"/>
                <a:ea typeface="+mn-ea"/>
                <a:cs typeface="+mn-cs"/>
              </a:rPr>
              <a:t>。</a:t>
            </a:r>
            <a:endParaRPr kumimoji="0" lang="zh-CN" altLang="en-US" sz="3200" b="0" i="0" u="none" strike="noStrike" kern="1200" cap="none" spc="0" normalizeH="0" baseline="0" noProof="0" dirty="0">
              <a:ln>
                <a:noFill/>
              </a:ln>
              <a:solidFill>
                <a:schemeClr val="tx1"/>
              </a:solidFill>
              <a:effectLst/>
              <a:uLnTx/>
              <a:uFillTx/>
              <a:latin typeface="微软雅黑" panose="020B0503020204020204" pitchFamily="34" charset="-122"/>
              <a:ea typeface="+mn-ea"/>
              <a:cs typeface="+mn-cs"/>
            </a:endParaRPr>
          </a:p>
          <a:p>
            <a:pPr marL="342900" marR="0" lvl="0" indent="-342900" algn="just" defTabSz="914400" rtl="0" eaLnBrk="1" fontAlgn="auto" latinLnBrk="0" hangingPunct="1">
              <a:lnSpc>
                <a:spcPct val="100000"/>
              </a:lnSpc>
              <a:spcBef>
                <a:spcPct val="20000"/>
              </a:spcBef>
              <a:spcAft>
                <a:spcPts val="0"/>
              </a:spcAft>
              <a:buClr>
                <a:schemeClr val="tx2"/>
              </a:buClr>
              <a:buSzPct val="90000"/>
              <a:buFont typeface="Wingdings" panose="05000000000000000000" pitchFamily="2" charset="2"/>
              <a:buChar char="Ø"/>
              <a:defRPr/>
            </a:pPr>
            <a:r>
              <a:rPr kumimoji="0" lang="zh-CN" altLang="en-US" sz="3200" b="0" i="0" u="none" strike="noStrike" kern="1200" cap="none" spc="0" normalizeH="0" baseline="0" noProof="0" dirty="0">
                <a:ln>
                  <a:noFill/>
                </a:ln>
                <a:solidFill>
                  <a:schemeClr val="tx1"/>
                </a:solidFill>
                <a:effectLst/>
                <a:uLnTx/>
                <a:uFillTx/>
                <a:latin typeface="微软雅黑" panose="020B0503020204020204" pitchFamily="34" charset="-122"/>
                <a:ea typeface="+mn-ea"/>
                <a:cs typeface="+mn-cs"/>
              </a:rPr>
              <a:t>套接字和端口、</a:t>
            </a:r>
            <a:r>
              <a:rPr kumimoji="0" lang="en-US" altLang="zh-CN" sz="3200" b="0" i="0" u="none" strike="noStrike" kern="1200" cap="none" spc="0" normalizeH="0" baseline="0" noProof="0" dirty="0">
                <a:ln>
                  <a:noFill/>
                </a:ln>
                <a:solidFill>
                  <a:schemeClr val="tx1"/>
                </a:solidFill>
                <a:effectLst/>
                <a:uLnTx/>
                <a:uFillTx/>
                <a:latin typeface="微软雅黑" panose="020B0503020204020204" pitchFamily="34" charset="-122"/>
                <a:ea typeface="+mn-ea"/>
                <a:cs typeface="+mn-cs"/>
              </a:rPr>
              <a:t>IP </a:t>
            </a:r>
            <a:r>
              <a:rPr kumimoji="0" lang="zh-CN" altLang="en-US" sz="3200" b="0" i="0" u="none" strike="noStrike" kern="1200" cap="none" spc="0" normalizeH="0" baseline="0" noProof="0" dirty="0">
                <a:ln>
                  <a:noFill/>
                </a:ln>
                <a:solidFill>
                  <a:schemeClr val="tx1"/>
                </a:solidFill>
                <a:effectLst/>
                <a:uLnTx/>
                <a:uFillTx/>
                <a:latin typeface="微软雅黑" panose="020B0503020204020204" pitchFamily="34" charset="-122"/>
                <a:ea typeface="+mn-ea"/>
                <a:cs typeface="+mn-cs"/>
              </a:rPr>
              <a:t>地址的关系是：  </a:t>
            </a:r>
            <a:endParaRPr kumimoji="0" lang="zh-CN" altLang="en-US" sz="3200" b="0" i="0" u="none" strike="noStrike" kern="1200" cap="none" spc="0" normalizeH="0" baseline="0" noProof="0" dirty="0">
              <a:ln>
                <a:noFill/>
              </a:ln>
              <a:solidFill>
                <a:schemeClr val="tx1"/>
              </a:solidFill>
              <a:effectLst/>
              <a:uLnTx/>
              <a:uFillTx/>
              <a:latin typeface="微软雅黑" panose="020B0503020204020204" pitchFamily="34" charset="-122"/>
              <a:ea typeface="+mn-ea"/>
              <a:cs typeface="+mn-cs"/>
            </a:endParaRPr>
          </a:p>
        </p:txBody>
      </p:sp>
      <p:grpSp>
        <p:nvGrpSpPr>
          <p:cNvPr id="2" name="Group 4"/>
          <p:cNvGrpSpPr/>
          <p:nvPr/>
        </p:nvGrpSpPr>
        <p:grpSpPr>
          <a:xfrm>
            <a:off x="3016250" y="3721100"/>
            <a:ext cx="2352675" cy="887413"/>
            <a:chOff x="2098" y="2513"/>
            <a:chExt cx="1482" cy="559"/>
          </a:xfrm>
        </p:grpSpPr>
        <p:sp>
          <p:nvSpPr>
            <p:cNvPr id="154639" name="Text Box 5"/>
            <p:cNvSpPr txBox="1"/>
            <p:nvPr/>
          </p:nvSpPr>
          <p:spPr>
            <a:xfrm>
              <a:off x="2472" y="2513"/>
              <a:ext cx="734"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400" dirty="0">
                  <a:solidFill>
                    <a:srgbClr val="333399"/>
                  </a:solidFill>
                  <a:latin typeface="Arial" panose="020B0604020202020204" pitchFamily="34" charset="0"/>
                </a:rPr>
                <a:t>IP </a:t>
              </a:r>
              <a:r>
                <a:rPr lang="zh-CN" altLang="en-US" sz="2400" dirty="0">
                  <a:solidFill>
                    <a:srgbClr val="333399"/>
                  </a:solidFill>
                  <a:latin typeface="Arial" panose="020B0604020202020204" pitchFamily="34" charset="0"/>
                </a:rPr>
                <a:t>地址</a:t>
              </a:r>
              <a:endParaRPr lang="zh-CN" altLang="en-US" sz="2400" dirty="0">
                <a:solidFill>
                  <a:srgbClr val="333399"/>
                </a:solidFill>
                <a:latin typeface="Arial" panose="020B0604020202020204" pitchFamily="34" charset="0"/>
              </a:endParaRPr>
            </a:p>
          </p:txBody>
        </p:sp>
        <p:sp>
          <p:nvSpPr>
            <p:cNvPr id="154640" name="Rectangle 6"/>
            <p:cNvSpPr/>
            <p:nvPr/>
          </p:nvSpPr>
          <p:spPr>
            <a:xfrm>
              <a:off x="2098" y="2797"/>
              <a:ext cx="1482" cy="275"/>
            </a:xfrm>
            <a:prstGeom prst="rect">
              <a:avLst/>
            </a:prstGeom>
            <a:solidFill>
              <a:srgbClr val="FFFF99"/>
            </a:solidFill>
            <a:ln w="9525" cap="flat" cmpd="sng">
              <a:solidFill>
                <a:schemeClr val="tx1"/>
              </a:solidFill>
              <a:prstDash val="solid"/>
              <a:miter/>
              <a:headEnd type="none" w="med" len="med"/>
              <a:tailEnd type="none" w="med" len="med"/>
            </a:ln>
            <a:effectLst>
              <a:outerShdw dist="35921" dir="2699999" algn="ctr" rotWithShape="0">
                <a:schemeClr val="tx1"/>
              </a:outerShdw>
            </a:effectLst>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000" dirty="0">
                  <a:solidFill>
                    <a:srgbClr val="333399"/>
                  </a:solidFill>
                  <a:latin typeface="Arial" panose="020B0604020202020204" pitchFamily="34" charset="0"/>
                </a:rPr>
                <a:t>131.6.23.13 </a:t>
              </a:r>
              <a:endParaRPr lang="zh-CN" altLang="en-US" sz="2000" dirty="0">
                <a:solidFill>
                  <a:srgbClr val="333399"/>
                </a:solidFill>
                <a:latin typeface="Arial" panose="020B0604020202020204" pitchFamily="34" charset="0"/>
              </a:endParaRPr>
            </a:p>
          </p:txBody>
        </p:sp>
      </p:grpSp>
      <p:grpSp>
        <p:nvGrpSpPr>
          <p:cNvPr id="3" name="Group 7"/>
          <p:cNvGrpSpPr/>
          <p:nvPr/>
        </p:nvGrpSpPr>
        <p:grpSpPr>
          <a:xfrm>
            <a:off x="5897563" y="3721100"/>
            <a:ext cx="1312862" cy="868363"/>
            <a:chOff x="3913" y="2513"/>
            <a:chExt cx="827" cy="547"/>
          </a:xfrm>
        </p:grpSpPr>
        <p:sp>
          <p:nvSpPr>
            <p:cNvPr id="154637" name="Text Box 8"/>
            <p:cNvSpPr txBox="1"/>
            <p:nvPr/>
          </p:nvSpPr>
          <p:spPr>
            <a:xfrm>
              <a:off x="3958" y="2513"/>
              <a:ext cx="782" cy="2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400" dirty="0">
                  <a:solidFill>
                    <a:srgbClr val="333399"/>
                  </a:solidFill>
                  <a:latin typeface="Arial" panose="020B0604020202020204" pitchFamily="34" charset="0"/>
                </a:rPr>
                <a:t>端口号</a:t>
              </a:r>
              <a:endParaRPr lang="zh-CN" altLang="en-US" sz="2400" dirty="0">
                <a:solidFill>
                  <a:srgbClr val="333399"/>
                </a:solidFill>
                <a:latin typeface="Arial" panose="020B0604020202020204" pitchFamily="34" charset="0"/>
              </a:endParaRPr>
            </a:p>
          </p:txBody>
        </p:sp>
        <p:sp>
          <p:nvSpPr>
            <p:cNvPr id="154638" name="Rectangle 9"/>
            <p:cNvSpPr/>
            <p:nvPr/>
          </p:nvSpPr>
          <p:spPr>
            <a:xfrm>
              <a:off x="3913" y="2785"/>
              <a:ext cx="706" cy="275"/>
            </a:xfrm>
            <a:prstGeom prst="rect">
              <a:avLst/>
            </a:prstGeom>
            <a:solidFill>
              <a:srgbClr val="CCECFF"/>
            </a:solidFill>
            <a:ln w="9525" cap="flat" cmpd="sng">
              <a:solidFill>
                <a:schemeClr val="tx1"/>
              </a:solidFill>
              <a:prstDash val="solid"/>
              <a:miter/>
              <a:headEnd type="none" w="med" len="med"/>
              <a:tailEnd type="none" w="med" len="med"/>
            </a:ln>
            <a:effectLst>
              <a:outerShdw dist="35921" dir="2699999" algn="ctr" rotWithShape="0">
                <a:schemeClr val="tx1"/>
              </a:outerShdw>
            </a:effectLst>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000" dirty="0">
                  <a:solidFill>
                    <a:srgbClr val="333399"/>
                  </a:solidFill>
                  <a:latin typeface="Arial" panose="020B0604020202020204" pitchFamily="34" charset="0"/>
                </a:rPr>
                <a:t>1500</a:t>
              </a:r>
              <a:endParaRPr lang="zh-CN" altLang="en-US" sz="2000" dirty="0">
                <a:solidFill>
                  <a:srgbClr val="333399"/>
                </a:solidFill>
                <a:latin typeface="Arial" panose="020B0604020202020204" pitchFamily="34" charset="0"/>
              </a:endParaRPr>
            </a:p>
          </p:txBody>
        </p:sp>
      </p:grpSp>
      <p:grpSp>
        <p:nvGrpSpPr>
          <p:cNvPr id="4" name="Group 10"/>
          <p:cNvGrpSpPr/>
          <p:nvPr/>
        </p:nvGrpSpPr>
        <p:grpSpPr>
          <a:xfrm>
            <a:off x="847725" y="5018088"/>
            <a:ext cx="6191250" cy="519112"/>
            <a:chOff x="738" y="3330"/>
            <a:chExt cx="3900" cy="327"/>
          </a:xfrm>
        </p:grpSpPr>
        <p:sp>
          <p:nvSpPr>
            <p:cNvPr id="154635" name="Rectangle 11"/>
            <p:cNvSpPr/>
            <p:nvPr/>
          </p:nvSpPr>
          <p:spPr>
            <a:xfrm>
              <a:off x="2098" y="3346"/>
              <a:ext cx="2540" cy="275"/>
            </a:xfrm>
            <a:prstGeom prst="rect">
              <a:avLst/>
            </a:prstGeom>
            <a:solidFill>
              <a:srgbClr val="FFCCFF"/>
            </a:solidFill>
            <a:ln w="9525" cap="flat" cmpd="sng">
              <a:solidFill>
                <a:schemeClr val="tx1"/>
              </a:solidFill>
              <a:prstDash val="solid"/>
              <a:miter/>
              <a:headEnd type="none" w="med" len="med"/>
              <a:tailEnd type="none" w="med" len="med"/>
            </a:ln>
            <a:effectLst>
              <a:outerShdw dist="35921" dir="2699999" algn="ctr" rotWithShape="0">
                <a:schemeClr val="tx1"/>
              </a:outerShdw>
            </a:effectLst>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000" dirty="0">
                  <a:solidFill>
                    <a:srgbClr val="333399"/>
                  </a:solidFill>
                  <a:latin typeface="Arial" panose="020B0604020202020204" pitchFamily="34" charset="0"/>
                </a:rPr>
                <a:t>     131.6.23.13                    1500</a:t>
              </a:r>
              <a:endParaRPr lang="zh-CN" altLang="en-US" sz="2000" dirty="0">
                <a:solidFill>
                  <a:srgbClr val="333399"/>
                </a:solidFill>
                <a:latin typeface="Arial" panose="020B0604020202020204" pitchFamily="34" charset="0"/>
              </a:endParaRPr>
            </a:p>
          </p:txBody>
        </p:sp>
        <p:sp>
          <p:nvSpPr>
            <p:cNvPr id="154636" name="Text Box 12"/>
            <p:cNvSpPr txBox="1"/>
            <p:nvPr/>
          </p:nvSpPr>
          <p:spPr>
            <a:xfrm>
              <a:off x="738" y="3330"/>
              <a:ext cx="764"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800" dirty="0">
                  <a:solidFill>
                    <a:srgbClr val="FF0000"/>
                  </a:solidFill>
                  <a:latin typeface="Arial" panose="020B0604020202020204" pitchFamily="34" charset="0"/>
                </a:rPr>
                <a:t>socket</a:t>
              </a:r>
              <a:endParaRPr lang="en-US" altLang="zh-CN" sz="2800" dirty="0">
                <a:solidFill>
                  <a:srgbClr val="FF0000"/>
                </a:solidFill>
                <a:latin typeface="Arial" panose="020B0604020202020204" pitchFamily="34" charset="0"/>
              </a:endParaRPr>
            </a:p>
          </p:txBody>
        </p:sp>
      </p:grpSp>
      <p:grpSp>
        <p:nvGrpSpPr>
          <p:cNvPr id="5" name="Group 13"/>
          <p:cNvGrpSpPr/>
          <p:nvPr/>
        </p:nvGrpSpPr>
        <p:grpSpPr>
          <a:xfrm>
            <a:off x="4024313" y="4608513"/>
            <a:ext cx="2651125" cy="522287"/>
            <a:chOff x="2733" y="3072"/>
            <a:chExt cx="1670" cy="329"/>
          </a:xfrm>
        </p:grpSpPr>
        <p:sp>
          <p:nvSpPr>
            <p:cNvPr id="154633" name="AutoShape 14"/>
            <p:cNvSpPr/>
            <p:nvPr/>
          </p:nvSpPr>
          <p:spPr>
            <a:xfrm>
              <a:off x="2733" y="3072"/>
              <a:ext cx="211" cy="329"/>
            </a:xfrm>
            <a:prstGeom prst="downArrow">
              <a:avLst>
                <a:gd name="adj1" fmla="val 50000"/>
                <a:gd name="adj2" fmla="val 56305"/>
              </a:avLst>
            </a:prstGeom>
            <a:solidFill>
              <a:schemeClr val="accent1"/>
            </a:solidFill>
            <a:ln w="9525"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54634" name="AutoShape 15"/>
            <p:cNvSpPr/>
            <p:nvPr/>
          </p:nvSpPr>
          <p:spPr>
            <a:xfrm>
              <a:off x="4191" y="3072"/>
              <a:ext cx="212" cy="329"/>
            </a:xfrm>
            <a:prstGeom prst="downArrow">
              <a:avLst>
                <a:gd name="adj1" fmla="val 50000"/>
                <a:gd name="adj2" fmla="val 56040"/>
              </a:avLst>
            </a:prstGeom>
            <a:solidFill>
              <a:schemeClr val="accent1"/>
            </a:solidFill>
            <a:ln w="9525"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grpSp>
      <p:sp>
        <p:nvSpPr>
          <p:cNvPr id="154632" name="灯片编号占位符 5"/>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1200" dirty="0">
                <a:solidFill>
                  <a:srgbClr val="898989"/>
                </a:solidFill>
                <a:latin typeface="Arial" panose="020B0604020202020204" pitchFamily="34" charset="0"/>
                <a:ea typeface="微软雅黑" panose="020B0503020204020204" pitchFamily="34" charset="-122"/>
              </a:rPr>
            </a:fld>
            <a:endParaRPr lang="zh-CN" altLang="en-US" sz="1200" dirty="0">
              <a:solidFill>
                <a:srgbClr val="898989"/>
              </a:solidFill>
              <a:latin typeface="Arial" panose="020B0604020202020204" pitchFamily="34" charset="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par>
                          <p:cTn id="11" fill="hold">
                            <p:stCondLst>
                              <p:cond delay="500"/>
                            </p:stCondLst>
                            <p:childTnLst>
                              <p:par>
                                <p:cTn id="12" presetID="22" presetClass="entr" presetSubtype="1" fill="hold" nodeType="afterEffect">
                                  <p:stCondLst>
                                    <p:cond delay="500"/>
                                  </p:stCondLst>
                                  <p:childTnLst>
                                    <p:set>
                                      <p:cBhvr>
                                        <p:cTn id="13" dur="1" fill="hold">
                                          <p:stCondLst>
                                            <p:cond delay="0"/>
                                          </p:stCondLst>
                                        </p:cTn>
                                        <p:tgtEl>
                                          <p:spTgt spid="5"/>
                                        </p:tgtEl>
                                        <p:attrNameLst>
                                          <p:attrName>style.visibility</p:attrName>
                                        </p:attrNameLst>
                                      </p:cBhvr>
                                      <p:to>
                                        <p:strVal val="visible"/>
                                      </p:to>
                                    </p:set>
                                    <p:animEffect transition="in" filter="wipe(up)">
                                      <p:cBhvr>
                                        <p:cTn id="14" dur="500"/>
                                        <p:tgtEl>
                                          <p:spTgt spid="5"/>
                                        </p:tgtEl>
                                      </p:cBhvr>
                                    </p:animEffect>
                                  </p:childTnLst>
                                </p:cTn>
                              </p:par>
                            </p:childTnLst>
                          </p:cTn>
                        </p:par>
                        <p:par>
                          <p:cTn id="15" fill="hold">
                            <p:stCondLst>
                              <p:cond delay="1500"/>
                            </p:stCondLst>
                            <p:childTnLst>
                              <p:par>
                                <p:cTn id="16" presetID="22" presetClass="entr" presetSubtype="1" fill="hold" nodeType="afterEffect">
                                  <p:stCondLst>
                                    <p:cond delay="500"/>
                                  </p:stCondLst>
                                  <p:childTnLst>
                                    <p:set>
                                      <p:cBhvr>
                                        <p:cTn id="17" dur="1" fill="hold">
                                          <p:stCondLst>
                                            <p:cond delay="0"/>
                                          </p:stCondLst>
                                        </p:cTn>
                                        <p:tgtEl>
                                          <p:spTgt spid="4"/>
                                        </p:tgtEl>
                                        <p:attrNameLst>
                                          <p:attrName>style.visibility</p:attrName>
                                        </p:attrNameLst>
                                      </p:cBhvr>
                                      <p:to>
                                        <p:strVal val="visible"/>
                                      </p:to>
                                    </p:set>
                                    <p:animEffect transition="in" filter="wipe(up)">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2" name="Rectangle 2"/>
          <p:cNvSpPr>
            <a:spLocks noGrp="1" noChangeArrowheads="1"/>
          </p:cNvSpPr>
          <p:nvPr>
            <p:ph type="title"/>
          </p:nvPr>
        </p:nvSpPr>
        <p:spPr>
          <a:xfrm>
            <a:off x="201613" y="-80963"/>
            <a:ext cx="8942388" cy="914401"/>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1200" cap="all" spc="50" normalizeH="0" baseline="0" noProof="0">
                <a:ln w="15875">
                  <a:noFill/>
                </a:ln>
                <a:solidFill>
                  <a:schemeClr val="bg2">
                    <a:lumMod val="25000"/>
                  </a:schemeClr>
                </a:solidFill>
                <a:effectLst/>
                <a:uLnTx/>
                <a:uFillTx/>
                <a:latin typeface="+mj-lt"/>
                <a:ea typeface="+mj-ea"/>
                <a:cs typeface="+mj-cs"/>
              </a:rPr>
              <a:t>6.2.2 Connection Establishment</a:t>
            </a:r>
            <a:r>
              <a:rPr kumimoji="0" lang="zh-CN" altLang="en-US" sz="4000" b="1" i="0" u="none" strike="noStrike" kern="1200" cap="all" spc="50" normalizeH="0" baseline="0" noProof="0">
                <a:ln w="15875">
                  <a:noFill/>
                </a:ln>
                <a:solidFill>
                  <a:schemeClr val="bg2">
                    <a:lumMod val="25000"/>
                  </a:schemeClr>
                </a:solidFill>
                <a:effectLst/>
                <a:uLnTx/>
                <a:uFillTx/>
                <a:latin typeface="+mj-lt"/>
                <a:ea typeface="+mj-ea"/>
                <a:cs typeface="+mj-cs"/>
              </a:rPr>
              <a:t> </a:t>
            </a:r>
            <a:endParaRPr kumimoji="0" lang="zh-CN" altLang="en-US" sz="4000" b="1" i="0" u="none" strike="noStrike" kern="1200" cap="all" spc="50" normalizeH="0" baseline="0" noProof="0">
              <a:ln w="15875">
                <a:noFill/>
              </a:ln>
              <a:solidFill>
                <a:schemeClr val="bg2">
                  <a:lumMod val="25000"/>
                </a:schemeClr>
              </a:solidFill>
              <a:effectLst/>
              <a:uLnTx/>
              <a:uFillTx/>
              <a:latin typeface="+mj-lt"/>
              <a:ea typeface="+mj-ea"/>
              <a:cs typeface="+mj-cs"/>
            </a:endParaRPr>
          </a:p>
        </p:txBody>
      </p:sp>
      <p:sp>
        <p:nvSpPr>
          <p:cNvPr id="48131" name="Rectangle 3"/>
          <p:cNvSpPr txBox="1"/>
          <p:nvPr/>
        </p:nvSpPr>
        <p:spPr>
          <a:xfrm>
            <a:off x="419100" y="1176338"/>
            <a:ext cx="8305800" cy="4724400"/>
          </a:xfrm>
          <a:prstGeom prst="rect">
            <a:avLst/>
          </a:prstGeom>
          <a:noFill/>
          <a:ln w="9525">
            <a:noFill/>
          </a:ln>
        </p:spPr>
        <p:txBody>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609600" lvl="0" indent="-609600">
              <a:lnSpc>
                <a:spcPct val="110000"/>
              </a:lnSpc>
              <a:buClr>
                <a:schemeClr val="accent2"/>
              </a:buClr>
              <a:buSzTx/>
              <a:buFont typeface="Wingdings" panose="05000000000000000000" pitchFamily="2" charset="2"/>
              <a:buChar char="u"/>
            </a:pPr>
            <a:r>
              <a:rPr lang="zh-CN" altLang="en-US" sz="2800" dirty="0">
                <a:latin typeface="Times New Roman" panose="02020603050405020304" pitchFamily="18" charset="0"/>
                <a:ea typeface="微软雅黑" panose="020B0503020204020204" pitchFamily="34" charset="-122"/>
              </a:rPr>
              <a:t>通信子网的不可靠性 </a:t>
            </a:r>
            <a:endParaRPr lang="zh-CN" altLang="en-US" sz="2800" dirty="0">
              <a:latin typeface="Times New Roman" panose="02020603050405020304" pitchFamily="18" charset="0"/>
              <a:ea typeface="微软雅黑" panose="020B0503020204020204" pitchFamily="34" charset="-122"/>
            </a:endParaRPr>
          </a:p>
          <a:p>
            <a:pPr marL="609600" lvl="0" indent="-609600">
              <a:lnSpc>
                <a:spcPct val="110000"/>
              </a:lnSpc>
              <a:buClr>
                <a:schemeClr val="accent2"/>
              </a:buClr>
              <a:buSzTx/>
              <a:buFont typeface="Wingdings" panose="05000000000000000000" pitchFamily="2" charset="2"/>
              <a:buChar char="u"/>
            </a:pPr>
            <a:r>
              <a:rPr lang="zh-CN" altLang="en-US" sz="2800" dirty="0">
                <a:latin typeface="Times New Roman" panose="02020603050405020304" pitchFamily="18" charset="0"/>
                <a:ea typeface="微软雅黑" panose="020B0503020204020204" pitchFamily="34" charset="-122"/>
              </a:rPr>
              <a:t>通信子网中存在着延时和分组的丢失，以及由于延时和丢失而带来的重复分组 </a:t>
            </a:r>
            <a:endParaRPr lang="zh-CN" altLang="en-US" sz="2800" dirty="0">
              <a:latin typeface="Times New Roman" panose="02020603050405020304" pitchFamily="18" charset="0"/>
              <a:ea typeface="微软雅黑" panose="020B0503020204020204" pitchFamily="34" charset="-122"/>
            </a:endParaRPr>
          </a:p>
          <a:p>
            <a:pPr marL="609600" lvl="0" indent="-609600">
              <a:lnSpc>
                <a:spcPct val="110000"/>
              </a:lnSpc>
              <a:buClr>
                <a:schemeClr val="accent2"/>
              </a:buClr>
              <a:buSzTx/>
              <a:buFont typeface="Wingdings" panose="05000000000000000000" pitchFamily="2" charset="2"/>
              <a:buChar char="u"/>
            </a:pPr>
            <a:r>
              <a:rPr lang="zh-CN" altLang="en-US" sz="2800" dirty="0">
                <a:latin typeface="Times New Roman" panose="02020603050405020304" pitchFamily="18" charset="0"/>
                <a:ea typeface="微软雅黑" panose="020B0503020204020204" pitchFamily="34" charset="-122"/>
              </a:rPr>
              <a:t>由于通信子网的</a:t>
            </a:r>
            <a:r>
              <a:rPr lang="zh-CN" altLang="en-US" sz="2800" dirty="0">
                <a:solidFill>
                  <a:srgbClr val="0070C0"/>
                </a:solidFill>
                <a:latin typeface="Times New Roman" panose="02020603050405020304" pitchFamily="18" charset="0"/>
                <a:ea typeface="微软雅黑" panose="020B0503020204020204" pitchFamily="34" charset="-122"/>
              </a:rPr>
              <a:t>尽力而为</a:t>
            </a:r>
            <a:r>
              <a:rPr lang="zh-CN" altLang="en-US" sz="2800" dirty="0">
                <a:latin typeface="Times New Roman" panose="02020603050405020304" pitchFamily="18" charset="0"/>
                <a:ea typeface="微软雅黑" panose="020B0503020204020204" pitchFamily="34" charset="-122"/>
              </a:rPr>
              <a:t>的传输原则，一个早已超时的分组最终还是到达了目的端，所以有必要将分组的生命周期限制在一个适当的范围内 </a:t>
            </a:r>
            <a:endParaRPr lang="zh-CN" altLang="en-US" sz="2800" dirty="0">
              <a:latin typeface="Times New Roman" panose="02020603050405020304" pitchFamily="18" charset="0"/>
              <a:ea typeface="微软雅黑" panose="020B0503020204020204" pitchFamily="34" charset="-122"/>
            </a:endParaRPr>
          </a:p>
          <a:p>
            <a:pPr marL="609600" lvl="0" indent="-609600">
              <a:lnSpc>
                <a:spcPct val="110000"/>
              </a:lnSpc>
              <a:buClr>
                <a:schemeClr val="accent2"/>
              </a:buClr>
              <a:buSzTx/>
              <a:buFont typeface="Wingdings" panose="05000000000000000000" pitchFamily="2" charset="2"/>
              <a:buChar char="u"/>
            </a:pPr>
            <a:r>
              <a:rPr lang="zh-CN" altLang="en-US" sz="2800" dirty="0">
                <a:latin typeface="Times New Roman" panose="02020603050405020304" pitchFamily="18" charset="0"/>
                <a:ea typeface="微软雅黑" panose="020B0503020204020204" pitchFamily="34" charset="-122"/>
              </a:rPr>
              <a:t>连接建立时，如何处理过期分组，保证连接的唯一性是连接建立过程中首要考虑的问题 </a:t>
            </a:r>
            <a:endParaRPr lang="zh-CN" altLang="en-US" sz="2800" dirty="0">
              <a:latin typeface="Times New Roman" panose="02020603050405020304" pitchFamily="18" charset="0"/>
              <a:ea typeface="微软雅黑" panose="020B0503020204020204" pitchFamily="34" charset="-122"/>
            </a:endParaRPr>
          </a:p>
          <a:p>
            <a:pPr marL="609600" lvl="0" indent="-609600">
              <a:lnSpc>
                <a:spcPct val="110000"/>
              </a:lnSpc>
              <a:buClr>
                <a:schemeClr val="accent2"/>
              </a:buClr>
              <a:buSzTx/>
              <a:buFont typeface="Wingdings" panose="05000000000000000000" pitchFamily="2" charset="2"/>
              <a:buChar char="u"/>
            </a:pPr>
            <a:r>
              <a:rPr lang="zh-CN" altLang="en-US" sz="2800" dirty="0">
                <a:latin typeface="Times New Roman" panose="02020603050405020304" pitchFamily="18" charset="0"/>
                <a:ea typeface="微软雅黑" panose="020B0503020204020204" pitchFamily="34" charset="-122"/>
              </a:rPr>
              <a:t>常用的方法是： </a:t>
            </a:r>
            <a:r>
              <a:rPr lang="zh-CN" altLang="en-US" sz="2800" dirty="0">
                <a:solidFill>
                  <a:srgbClr val="FF0000"/>
                </a:solidFill>
                <a:latin typeface="Times New Roman" panose="02020603050405020304" pitchFamily="18" charset="0"/>
                <a:ea typeface="微软雅黑" panose="020B0503020204020204" pitchFamily="34" charset="-122"/>
              </a:rPr>
              <a:t>三次握手法 </a:t>
            </a:r>
            <a:endParaRPr lang="zh-CN" altLang="en-US" sz="2800" dirty="0">
              <a:solidFill>
                <a:srgbClr val="FF0000"/>
              </a:solidFill>
              <a:latin typeface="Times New Roman" panose="02020603050405020304" pitchFamily="18" charset="0"/>
              <a:ea typeface="微软雅黑" panose="020B0503020204020204" pitchFamily="34" charset="-122"/>
            </a:endParaRPr>
          </a:p>
        </p:txBody>
      </p:sp>
      <p:sp>
        <p:nvSpPr>
          <p:cNvPr id="155652" name="灯片编号占位符 1"/>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1200" dirty="0">
                <a:solidFill>
                  <a:srgbClr val="898989"/>
                </a:solidFill>
                <a:latin typeface="Arial" panose="020B0604020202020204" pitchFamily="34" charset="0"/>
                <a:ea typeface="微软雅黑" panose="020B0503020204020204" pitchFamily="34" charset="-122"/>
              </a:rPr>
            </a:fld>
            <a:endParaRPr lang="zh-CN" altLang="en-US" sz="1200" dirty="0">
              <a:solidFill>
                <a:srgbClr val="898989"/>
              </a:solidFill>
              <a:latin typeface="Arial" panose="020B0604020202020204" pitchFamily="34" charset="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8131">
                                            <p:txEl>
                                              <p:charRg st="0" end="11"/>
                                            </p:txEl>
                                          </p:spTgt>
                                        </p:tgtEl>
                                        <p:attrNameLst>
                                          <p:attrName>style.visibility</p:attrName>
                                        </p:attrNameLst>
                                      </p:cBhvr>
                                      <p:to>
                                        <p:strVal val="visible"/>
                                      </p:to>
                                    </p:set>
                                    <p:animEffect transition="in" filter="fade">
                                      <p:cBhvr>
                                        <p:cTn id="7" dur="1000"/>
                                        <p:tgtEl>
                                          <p:spTgt spid="48131">
                                            <p:txEl>
                                              <p:charRg st="0" end="11"/>
                                            </p:txEl>
                                          </p:spTgt>
                                        </p:tgtEl>
                                      </p:cBhvr>
                                    </p:animEffect>
                                    <p:anim calcmode="lin" valueType="num">
                                      <p:cBhvr>
                                        <p:cTn id="8" dur="1000" fill="hold"/>
                                        <p:tgtEl>
                                          <p:spTgt spid="48131">
                                            <p:txEl>
                                              <p:charRg st="0" end="11"/>
                                            </p:txEl>
                                          </p:spTgt>
                                        </p:tgtEl>
                                        <p:attrNameLst>
                                          <p:attrName>ppt_x</p:attrName>
                                        </p:attrNameLst>
                                      </p:cBhvr>
                                      <p:tavLst>
                                        <p:tav tm="0">
                                          <p:val>
                                            <p:strVal val="#ppt_x"/>
                                          </p:val>
                                        </p:tav>
                                        <p:tav tm="100000">
                                          <p:val>
                                            <p:strVal val="#ppt_x"/>
                                          </p:val>
                                        </p:tav>
                                      </p:tavLst>
                                    </p:anim>
                                    <p:anim calcmode="lin" valueType="num">
                                      <p:cBhvr>
                                        <p:cTn id="9" dur="1000" fill="hold"/>
                                        <p:tgtEl>
                                          <p:spTgt spid="48131">
                                            <p:txEl>
                                              <p:charRg st="0" end="1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8131">
                                            <p:txEl>
                                              <p:charRg st="11" end="47"/>
                                            </p:txEl>
                                          </p:spTgt>
                                        </p:tgtEl>
                                        <p:attrNameLst>
                                          <p:attrName>style.visibility</p:attrName>
                                        </p:attrNameLst>
                                      </p:cBhvr>
                                      <p:to>
                                        <p:strVal val="visible"/>
                                      </p:to>
                                    </p:set>
                                    <p:animEffect transition="in" filter="fade">
                                      <p:cBhvr>
                                        <p:cTn id="14" dur="1000"/>
                                        <p:tgtEl>
                                          <p:spTgt spid="48131">
                                            <p:txEl>
                                              <p:charRg st="11" end="47"/>
                                            </p:txEl>
                                          </p:spTgt>
                                        </p:tgtEl>
                                      </p:cBhvr>
                                    </p:animEffect>
                                    <p:anim calcmode="lin" valueType="num">
                                      <p:cBhvr>
                                        <p:cTn id="15" dur="1000" fill="hold"/>
                                        <p:tgtEl>
                                          <p:spTgt spid="48131">
                                            <p:txEl>
                                              <p:charRg st="11" end="47"/>
                                            </p:txEl>
                                          </p:spTgt>
                                        </p:tgtEl>
                                        <p:attrNameLst>
                                          <p:attrName>ppt_x</p:attrName>
                                        </p:attrNameLst>
                                      </p:cBhvr>
                                      <p:tavLst>
                                        <p:tav tm="0">
                                          <p:val>
                                            <p:strVal val="#ppt_x"/>
                                          </p:val>
                                        </p:tav>
                                        <p:tav tm="100000">
                                          <p:val>
                                            <p:strVal val="#ppt_x"/>
                                          </p:val>
                                        </p:tav>
                                      </p:tavLst>
                                    </p:anim>
                                    <p:anim calcmode="lin" valueType="num">
                                      <p:cBhvr>
                                        <p:cTn id="16" dur="1000" fill="hold"/>
                                        <p:tgtEl>
                                          <p:spTgt spid="48131">
                                            <p:txEl>
                                              <p:charRg st="11" end="47"/>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8131">
                                            <p:txEl>
                                              <p:charRg st="47" end="110"/>
                                            </p:txEl>
                                          </p:spTgt>
                                        </p:tgtEl>
                                        <p:attrNameLst>
                                          <p:attrName>style.visibility</p:attrName>
                                        </p:attrNameLst>
                                      </p:cBhvr>
                                      <p:to>
                                        <p:strVal val="visible"/>
                                      </p:to>
                                    </p:set>
                                    <p:animEffect transition="in" filter="fade">
                                      <p:cBhvr>
                                        <p:cTn id="21" dur="1000"/>
                                        <p:tgtEl>
                                          <p:spTgt spid="48131">
                                            <p:txEl>
                                              <p:charRg st="47" end="110"/>
                                            </p:txEl>
                                          </p:spTgt>
                                        </p:tgtEl>
                                      </p:cBhvr>
                                    </p:animEffect>
                                    <p:anim calcmode="lin" valueType="num">
                                      <p:cBhvr>
                                        <p:cTn id="22" dur="1000" fill="hold"/>
                                        <p:tgtEl>
                                          <p:spTgt spid="48131">
                                            <p:txEl>
                                              <p:charRg st="47" end="110"/>
                                            </p:txEl>
                                          </p:spTgt>
                                        </p:tgtEl>
                                        <p:attrNameLst>
                                          <p:attrName>ppt_x</p:attrName>
                                        </p:attrNameLst>
                                      </p:cBhvr>
                                      <p:tavLst>
                                        <p:tav tm="0">
                                          <p:val>
                                            <p:strVal val="#ppt_x"/>
                                          </p:val>
                                        </p:tav>
                                        <p:tav tm="100000">
                                          <p:val>
                                            <p:strVal val="#ppt_x"/>
                                          </p:val>
                                        </p:tav>
                                      </p:tavLst>
                                    </p:anim>
                                    <p:anim calcmode="lin" valueType="num">
                                      <p:cBhvr>
                                        <p:cTn id="23" dur="1000" fill="hold"/>
                                        <p:tgtEl>
                                          <p:spTgt spid="48131">
                                            <p:txEl>
                                              <p:charRg st="47" end="11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8131">
                                            <p:txEl>
                                              <p:charRg st="110" end="150"/>
                                            </p:txEl>
                                          </p:spTgt>
                                        </p:tgtEl>
                                        <p:attrNameLst>
                                          <p:attrName>style.visibility</p:attrName>
                                        </p:attrNameLst>
                                      </p:cBhvr>
                                      <p:to>
                                        <p:strVal val="visible"/>
                                      </p:to>
                                    </p:set>
                                    <p:animEffect transition="in" filter="fade">
                                      <p:cBhvr>
                                        <p:cTn id="28" dur="1000"/>
                                        <p:tgtEl>
                                          <p:spTgt spid="48131">
                                            <p:txEl>
                                              <p:charRg st="110" end="150"/>
                                            </p:txEl>
                                          </p:spTgt>
                                        </p:tgtEl>
                                      </p:cBhvr>
                                    </p:animEffect>
                                    <p:anim calcmode="lin" valueType="num">
                                      <p:cBhvr>
                                        <p:cTn id="29" dur="1000" fill="hold"/>
                                        <p:tgtEl>
                                          <p:spTgt spid="48131">
                                            <p:txEl>
                                              <p:charRg st="110" end="150"/>
                                            </p:txEl>
                                          </p:spTgt>
                                        </p:tgtEl>
                                        <p:attrNameLst>
                                          <p:attrName>ppt_x</p:attrName>
                                        </p:attrNameLst>
                                      </p:cBhvr>
                                      <p:tavLst>
                                        <p:tav tm="0">
                                          <p:val>
                                            <p:strVal val="#ppt_x"/>
                                          </p:val>
                                        </p:tav>
                                        <p:tav tm="100000">
                                          <p:val>
                                            <p:strVal val="#ppt_x"/>
                                          </p:val>
                                        </p:tav>
                                      </p:tavLst>
                                    </p:anim>
                                    <p:anim calcmode="lin" valueType="num">
                                      <p:cBhvr>
                                        <p:cTn id="30" dur="1000" fill="hold"/>
                                        <p:tgtEl>
                                          <p:spTgt spid="48131">
                                            <p:txEl>
                                              <p:charRg st="110" end="15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8131">
                                            <p:txEl>
                                              <p:charRg st="150" end="165"/>
                                            </p:txEl>
                                          </p:spTgt>
                                        </p:tgtEl>
                                        <p:attrNameLst>
                                          <p:attrName>style.visibility</p:attrName>
                                        </p:attrNameLst>
                                      </p:cBhvr>
                                      <p:to>
                                        <p:strVal val="visible"/>
                                      </p:to>
                                    </p:set>
                                    <p:animEffect transition="in" filter="fade">
                                      <p:cBhvr>
                                        <p:cTn id="35" dur="1000"/>
                                        <p:tgtEl>
                                          <p:spTgt spid="48131">
                                            <p:txEl>
                                              <p:charRg st="150" end="165"/>
                                            </p:txEl>
                                          </p:spTgt>
                                        </p:tgtEl>
                                      </p:cBhvr>
                                    </p:animEffect>
                                    <p:anim calcmode="lin" valueType="num">
                                      <p:cBhvr>
                                        <p:cTn id="36" dur="1000" fill="hold"/>
                                        <p:tgtEl>
                                          <p:spTgt spid="48131">
                                            <p:txEl>
                                              <p:charRg st="150" end="165"/>
                                            </p:txEl>
                                          </p:spTgt>
                                        </p:tgtEl>
                                        <p:attrNameLst>
                                          <p:attrName>ppt_x</p:attrName>
                                        </p:attrNameLst>
                                      </p:cBhvr>
                                      <p:tavLst>
                                        <p:tav tm="0">
                                          <p:val>
                                            <p:strVal val="#ppt_x"/>
                                          </p:val>
                                        </p:tav>
                                        <p:tav tm="100000">
                                          <p:val>
                                            <p:strVal val="#ppt_x"/>
                                          </p:val>
                                        </p:tav>
                                      </p:tavLst>
                                    </p:anim>
                                    <p:anim calcmode="lin" valueType="num">
                                      <p:cBhvr>
                                        <p:cTn id="37" dur="1000" fill="hold"/>
                                        <p:tgtEl>
                                          <p:spTgt spid="48131">
                                            <p:txEl>
                                              <p:charRg st="150" end="16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30" name="Rectangle 2"/>
          <p:cNvSpPr>
            <a:spLocks noGrp="1" noChangeArrowheads="1"/>
          </p:cNvSpPr>
          <p:nvPr>
            <p:ph type="title"/>
          </p:nvPr>
        </p:nvSpPr>
        <p:spPr>
          <a:xfrm>
            <a:off x="742950" y="-158750"/>
            <a:ext cx="7772400" cy="11430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000" b="1" i="0" u="none" strike="noStrike" kern="1200" cap="all" spc="50" normalizeH="0" baseline="0" noProof="0">
                <a:ln w="15875">
                  <a:noFill/>
                </a:ln>
                <a:solidFill>
                  <a:schemeClr val="bg2">
                    <a:lumMod val="25000"/>
                  </a:schemeClr>
                </a:solidFill>
                <a:effectLst/>
                <a:uLnTx/>
                <a:uFillTx/>
                <a:latin typeface="+mj-lt"/>
                <a:ea typeface="+mj-ea"/>
                <a:cs typeface="+mj-cs"/>
              </a:rPr>
              <a:t>正常的连接建立过程 </a:t>
            </a:r>
            <a:endParaRPr kumimoji="0" lang="zh-CN" altLang="en-US" sz="4000" b="1" i="0" u="none" strike="noStrike" kern="1200" cap="all" spc="50" normalizeH="0" baseline="0" noProof="0">
              <a:ln w="15875">
                <a:noFill/>
              </a:ln>
              <a:solidFill>
                <a:schemeClr val="bg2">
                  <a:lumMod val="25000"/>
                </a:schemeClr>
              </a:solidFill>
              <a:effectLst/>
              <a:uLnTx/>
              <a:uFillTx/>
              <a:latin typeface="+mj-lt"/>
              <a:ea typeface="+mj-ea"/>
              <a:cs typeface="+mj-cs"/>
            </a:endParaRPr>
          </a:p>
        </p:txBody>
      </p:sp>
      <p:sp>
        <p:nvSpPr>
          <p:cNvPr id="156675" name="Rectangle 3"/>
          <p:cNvSpPr txBox="1"/>
          <p:nvPr/>
        </p:nvSpPr>
        <p:spPr>
          <a:xfrm>
            <a:off x="669925" y="1244600"/>
            <a:ext cx="5003800" cy="579438"/>
          </a:xfrm>
          <a:prstGeom prst="rect">
            <a:avLst/>
          </a:prstGeom>
          <a:noFill/>
          <a:ln w="9525">
            <a:noFill/>
          </a:ln>
        </p:spPr>
        <p:txBody>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609600" lvl="0" indent="-609600">
              <a:buClr>
                <a:schemeClr val="accent2"/>
              </a:buClr>
              <a:buSzTx/>
              <a:buFontTx/>
              <a:buNone/>
            </a:pPr>
            <a:r>
              <a:rPr lang="zh-CN" altLang="en-US" sz="2800" dirty="0">
                <a:solidFill>
                  <a:srgbClr val="FF0000"/>
                </a:solidFill>
                <a:latin typeface="Times New Roman" panose="02020603050405020304" pitchFamily="18" charset="0"/>
                <a:ea typeface="微软雅黑" panose="020B0503020204020204" pitchFamily="34" charset="-122"/>
              </a:rPr>
              <a:t>正常连接的三次握手过程</a:t>
            </a:r>
            <a:endParaRPr lang="zh-CN" altLang="en-US" sz="2800" dirty="0">
              <a:solidFill>
                <a:srgbClr val="FF0000"/>
              </a:solidFill>
              <a:latin typeface="Times New Roman" panose="02020603050405020304" pitchFamily="18" charset="0"/>
              <a:ea typeface="微软雅黑" panose="020B0503020204020204" pitchFamily="34" charset="-122"/>
            </a:endParaRPr>
          </a:p>
        </p:txBody>
      </p:sp>
      <p:sp>
        <p:nvSpPr>
          <p:cNvPr id="156676" name="Text Box 6"/>
          <p:cNvSpPr txBox="1"/>
          <p:nvPr/>
        </p:nvSpPr>
        <p:spPr>
          <a:xfrm>
            <a:off x="450850" y="5678488"/>
            <a:ext cx="4371975" cy="533400"/>
          </a:xfrm>
          <a:prstGeom prst="rect">
            <a:avLst/>
          </a:prstGeom>
          <a:noFill/>
          <a:ln w="9525">
            <a:noFill/>
          </a:ln>
        </p:spPr>
        <p:txBody>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spcBef>
                <a:spcPct val="0"/>
              </a:spcBef>
              <a:buClrTx/>
              <a:buSzTx/>
              <a:buFontTx/>
              <a:buNone/>
            </a:pPr>
            <a:r>
              <a:rPr lang="en-US" altLang="zh-CN" sz="2000" b="1" dirty="0">
                <a:latin typeface="Arial" panose="020B0604020202020204" pitchFamily="34" charset="0"/>
                <a:ea typeface="楷体_GB2312" pitchFamily="49" charset="-122"/>
              </a:rPr>
              <a:t>P501 Fig. 6-11</a:t>
            </a:r>
            <a:endParaRPr lang="en-US" altLang="zh-CN" sz="2000" b="1" dirty="0">
              <a:latin typeface="Arial" panose="020B0604020202020204" pitchFamily="34" charset="0"/>
              <a:ea typeface="楷体_GB2312" pitchFamily="49" charset="-122"/>
            </a:endParaRPr>
          </a:p>
          <a:p>
            <a:pPr marL="0" lvl="0" indent="0">
              <a:spcBef>
                <a:spcPct val="0"/>
              </a:spcBef>
              <a:buClrTx/>
              <a:buSzTx/>
              <a:buFontTx/>
              <a:buNone/>
            </a:pPr>
            <a:r>
              <a:rPr lang="en-US" altLang="zh-CN" sz="2000" b="1" dirty="0">
                <a:latin typeface="Arial" panose="020B0604020202020204" pitchFamily="34" charset="0"/>
                <a:ea typeface="楷体_GB2312" pitchFamily="49" charset="-122"/>
              </a:rPr>
              <a:t> </a:t>
            </a:r>
            <a:r>
              <a:rPr lang="zh-CN" altLang="en-US" sz="2000" b="1" dirty="0">
                <a:latin typeface="Arial" panose="020B0604020202020204" pitchFamily="34" charset="0"/>
                <a:ea typeface="楷体_GB2312" pitchFamily="49" charset="-122"/>
              </a:rPr>
              <a:t>采用三次握手方法建立的正常情况</a:t>
            </a:r>
            <a:endParaRPr lang="zh-CN" altLang="en-US" sz="2000" b="1" dirty="0">
              <a:latin typeface="Arial" panose="020B0604020202020204" pitchFamily="34" charset="0"/>
              <a:ea typeface="楷体_GB2312" pitchFamily="49" charset="-122"/>
            </a:endParaRPr>
          </a:p>
        </p:txBody>
      </p:sp>
      <p:grpSp>
        <p:nvGrpSpPr>
          <p:cNvPr id="156677" name="Group 25"/>
          <p:cNvGrpSpPr/>
          <p:nvPr/>
        </p:nvGrpSpPr>
        <p:grpSpPr>
          <a:xfrm>
            <a:off x="755650" y="1919288"/>
            <a:ext cx="3373438" cy="3552825"/>
            <a:chOff x="574" y="1366"/>
            <a:chExt cx="2125" cy="2238"/>
          </a:xfrm>
        </p:grpSpPr>
        <p:sp>
          <p:nvSpPr>
            <p:cNvPr id="156681" name="Rectangle 7"/>
            <p:cNvSpPr/>
            <p:nvPr/>
          </p:nvSpPr>
          <p:spPr>
            <a:xfrm>
              <a:off x="799" y="1569"/>
              <a:ext cx="241" cy="1947"/>
            </a:xfrm>
            <a:prstGeom prst="rect">
              <a:avLst/>
            </a:prstGeom>
            <a:no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b="1" dirty="0">
                <a:latin typeface="Arial" panose="020B0604020202020204" pitchFamily="34" charset="0"/>
                <a:ea typeface="微软雅黑" panose="020B0503020204020204" pitchFamily="34" charset="-122"/>
              </a:endParaRPr>
            </a:p>
          </p:txBody>
        </p:sp>
        <p:sp>
          <p:nvSpPr>
            <p:cNvPr id="156682" name="Rectangle 8"/>
            <p:cNvSpPr/>
            <p:nvPr/>
          </p:nvSpPr>
          <p:spPr>
            <a:xfrm>
              <a:off x="2336" y="1569"/>
              <a:ext cx="240" cy="1947"/>
            </a:xfrm>
            <a:prstGeom prst="rect">
              <a:avLst/>
            </a:prstGeom>
            <a:no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b="1" dirty="0">
                <a:latin typeface="Arial" panose="020B0604020202020204" pitchFamily="34" charset="0"/>
                <a:ea typeface="微软雅黑" panose="020B0503020204020204" pitchFamily="34" charset="-122"/>
              </a:endParaRPr>
            </a:p>
          </p:txBody>
        </p:sp>
        <p:sp>
          <p:nvSpPr>
            <p:cNvPr id="156683" name="Line 9"/>
            <p:cNvSpPr/>
            <p:nvPr/>
          </p:nvSpPr>
          <p:spPr>
            <a:xfrm>
              <a:off x="1041" y="2896"/>
              <a:ext cx="1292" cy="320"/>
            </a:xfrm>
            <a:prstGeom prst="line">
              <a:avLst/>
            </a:prstGeom>
            <a:ln w="9525" cap="flat" cmpd="sng">
              <a:solidFill>
                <a:schemeClr val="tx1"/>
              </a:solidFill>
              <a:prstDash val="solid"/>
              <a:headEnd type="none" w="med" len="med"/>
              <a:tailEnd type="triangle" w="sm" len="lg"/>
            </a:ln>
          </p:spPr>
        </p:sp>
        <p:sp>
          <p:nvSpPr>
            <p:cNvPr id="156684" name="Line 10"/>
            <p:cNvSpPr/>
            <p:nvPr/>
          </p:nvSpPr>
          <p:spPr>
            <a:xfrm flipV="1">
              <a:off x="1041" y="2277"/>
              <a:ext cx="1282" cy="315"/>
            </a:xfrm>
            <a:prstGeom prst="line">
              <a:avLst/>
            </a:prstGeom>
            <a:ln w="9525" cap="flat" cmpd="sng">
              <a:solidFill>
                <a:schemeClr val="tx1"/>
              </a:solidFill>
              <a:prstDash val="solid"/>
              <a:headEnd type="triangle" w="sm" len="lg"/>
              <a:tailEnd type="none" w="sm" len="lg"/>
            </a:ln>
          </p:spPr>
        </p:sp>
        <p:sp>
          <p:nvSpPr>
            <p:cNvPr id="156685" name="Text Box 11"/>
            <p:cNvSpPr txBox="1"/>
            <p:nvPr/>
          </p:nvSpPr>
          <p:spPr>
            <a:xfrm>
              <a:off x="574" y="2469"/>
              <a:ext cx="187" cy="221"/>
            </a:xfrm>
            <a:prstGeom prst="rect">
              <a:avLst/>
            </a:prstGeom>
            <a:noFill/>
            <a:ln w="9525">
              <a:noFill/>
            </a:ln>
          </p:spPr>
          <p:txBody>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just">
                <a:spcBef>
                  <a:spcPct val="0"/>
                </a:spcBef>
                <a:buClrTx/>
                <a:buSzTx/>
                <a:buFontTx/>
                <a:buNone/>
              </a:pPr>
              <a:r>
                <a:rPr lang="en-US" altLang="zh-CN" sz="1600" b="1" dirty="0">
                  <a:latin typeface="Times New Roman" panose="02020603050405020304" pitchFamily="18" charset="0"/>
                  <a:ea typeface="微软雅黑" panose="020B0503020204020204" pitchFamily="34" charset="-122"/>
                </a:rPr>
                <a:t>t</a:t>
              </a:r>
              <a:endParaRPr lang="en-US" altLang="zh-CN" sz="1600" b="1" dirty="0">
                <a:latin typeface="Times New Roman" panose="02020603050405020304" pitchFamily="18" charset="0"/>
                <a:ea typeface="微软雅黑" panose="020B0503020204020204" pitchFamily="34" charset="-122"/>
              </a:endParaRPr>
            </a:p>
          </p:txBody>
        </p:sp>
        <p:sp>
          <p:nvSpPr>
            <p:cNvPr id="156686" name="Line 12"/>
            <p:cNvSpPr/>
            <p:nvPr/>
          </p:nvSpPr>
          <p:spPr>
            <a:xfrm>
              <a:off x="721" y="2336"/>
              <a:ext cx="0" cy="516"/>
            </a:xfrm>
            <a:prstGeom prst="line">
              <a:avLst/>
            </a:prstGeom>
            <a:ln w="9525" cap="flat" cmpd="sng">
              <a:solidFill>
                <a:schemeClr val="tx1"/>
              </a:solidFill>
              <a:prstDash val="solid"/>
              <a:headEnd type="none" w="med" len="med"/>
              <a:tailEnd type="triangle" w="sm" len="lg"/>
            </a:ln>
          </p:spPr>
        </p:sp>
        <p:sp>
          <p:nvSpPr>
            <p:cNvPr id="156687" name="Text Box 13"/>
            <p:cNvSpPr txBox="1"/>
            <p:nvPr/>
          </p:nvSpPr>
          <p:spPr>
            <a:xfrm rot="840000">
              <a:off x="995" y="2845"/>
              <a:ext cx="1421" cy="221"/>
            </a:xfrm>
            <a:prstGeom prst="rect">
              <a:avLst/>
            </a:prstGeom>
            <a:noFill/>
            <a:ln w="9525">
              <a:noFill/>
            </a:ln>
          </p:spPr>
          <p:txBody>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spcBef>
                  <a:spcPct val="0"/>
                </a:spcBef>
                <a:buClrTx/>
                <a:buSzTx/>
                <a:buFontTx/>
                <a:buNone/>
              </a:pPr>
              <a:r>
                <a:rPr lang="en-US" altLang="zh-CN" sz="1600" b="1" dirty="0">
                  <a:latin typeface="Arial" panose="020B0604020202020204" pitchFamily="34" charset="0"/>
                  <a:ea typeface="微软雅黑" panose="020B0503020204020204" pitchFamily="34" charset="-122"/>
                </a:rPr>
                <a:t>DATA(seq=x,ACK=y)</a:t>
              </a:r>
              <a:endParaRPr lang="en-US" altLang="zh-CN" sz="1600" b="1" dirty="0">
                <a:latin typeface="Arial" panose="020B0604020202020204" pitchFamily="34" charset="0"/>
                <a:ea typeface="微软雅黑" panose="020B0503020204020204" pitchFamily="34" charset="-122"/>
              </a:endParaRPr>
            </a:p>
          </p:txBody>
        </p:sp>
        <p:sp>
          <p:nvSpPr>
            <p:cNvPr id="156688" name="Text Box 14"/>
            <p:cNvSpPr txBox="1"/>
            <p:nvPr/>
          </p:nvSpPr>
          <p:spPr>
            <a:xfrm rot="-840000">
              <a:off x="1036" y="2225"/>
              <a:ext cx="1288" cy="222"/>
            </a:xfrm>
            <a:prstGeom prst="rect">
              <a:avLst/>
            </a:prstGeom>
            <a:noFill/>
            <a:ln w="9525">
              <a:noFill/>
            </a:ln>
          </p:spPr>
          <p:txBody>
            <a:bodyPr lIns="0" rIns="0" anchor="ctr" anchorCtr="1"/>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nSpc>
                  <a:spcPct val="96000"/>
                </a:lnSpc>
                <a:spcBef>
                  <a:spcPct val="0"/>
                </a:spcBef>
                <a:spcAft>
                  <a:spcPts val="300"/>
                </a:spcAft>
                <a:buClrTx/>
                <a:buSzTx/>
                <a:buFontTx/>
                <a:buNone/>
              </a:pPr>
              <a:r>
                <a:rPr lang="en-US" altLang="zh-CN" sz="1600" b="1" dirty="0">
                  <a:latin typeface="Arial" panose="020B0604020202020204" pitchFamily="34" charset="0"/>
                  <a:ea typeface="楷体_GB2312" pitchFamily="49" charset="-122"/>
                </a:rPr>
                <a:t>ACC(seq=y,ACK=x)</a:t>
              </a:r>
              <a:endParaRPr lang="en-US" altLang="zh-CN" sz="1600" b="1" dirty="0">
                <a:latin typeface="Arial" panose="020B0604020202020204" pitchFamily="34" charset="0"/>
                <a:ea typeface="楷体_GB2312" pitchFamily="49" charset="-122"/>
              </a:endParaRPr>
            </a:p>
          </p:txBody>
        </p:sp>
        <p:sp>
          <p:nvSpPr>
            <p:cNvPr id="156689" name="Text Box 15"/>
            <p:cNvSpPr txBox="1"/>
            <p:nvPr/>
          </p:nvSpPr>
          <p:spPr>
            <a:xfrm rot="840000">
              <a:off x="1241" y="1731"/>
              <a:ext cx="841" cy="221"/>
            </a:xfrm>
            <a:prstGeom prst="rect">
              <a:avLst/>
            </a:prstGeom>
            <a:noFill/>
            <a:ln w="9525">
              <a:noFill/>
            </a:ln>
          </p:spPr>
          <p:txBody>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spcBef>
                  <a:spcPct val="0"/>
                </a:spcBef>
                <a:buClrTx/>
                <a:buSzTx/>
                <a:buFontTx/>
                <a:buNone/>
              </a:pPr>
              <a:r>
                <a:rPr lang="en-US" altLang="zh-CN" sz="1600" b="1" dirty="0">
                  <a:latin typeface="Arial" panose="020B0604020202020204" pitchFamily="34" charset="0"/>
                  <a:ea typeface="微软雅黑" panose="020B0503020204020204" pitchFamily="34" charset="-122"/>
                </a:rPr>
                <a:t>CR(seq=x)</a:t>
              </a:r>
              <a:endParaRPr lang="en-US" altLang="zh-CN" sz="1600" b="1" dirty="0">
                <a:latin typeface="Arial" panose="020B0604020202020204" pitchFamily="34" charset="0"/>
                <a:ea typeface="微软雅黑" panose="020B0503020204020204" pitchFamily="34" charset="-122"/>
              </a:endParaRPr>
            </a:p>
          </p:txBody>
        </p:sp>
        <p:sp>
          <p:nvSpPr>
            <p:cNvPr id="156690" name="Text Box 16"/>
            <p:cNvSpPr txBox="1"/>
            <p:nvPr/>
          </p:nvSpPr>
          <p:spPr>
            <a:xfrm>
              <a:off x="707" y="1366"/>
              <a:ext cx="468" cy="221"/>
            </a:xfrm>
            <a:prstGeom prst="rect">
              <a:avLst/>
            </a:prstGeom>
            <a:noFill/>
            <a:ln w="9525">
              <a:noFill/>
            </a:ln>
          </p:spPr>
          <p:txBody>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spcBef>
                  <a:spcPct val="0"/>
                </a:spcBef>
                <a:buClrTx/>
                <a:buSzTx/>
                <a:buFontTx/>
                <a:buNone/>
              </a:pPr>
              <a:r>
                <a:rPr lang="zh-CN" altLang="en-US" sz="1600" b="1" dirty="0">
                  <a:latin typeface="Arial" panose="020B0604020202020204" pitchFamily="34" charset="0"/>
                  <a:ea typeface="幼圆" panose="02010509060101010101" pitchFamily="49" charset="-122"/>
                </a:rPr>
                <a:t>主机</a:t>
              </a:r>
              <a:r>
                <a:rPr lang="en-US" altLang="zh-CN" sz="1600" b="1" dirty="0">
                  <a:latin typeface="Arial" panose="020B0604020202020204" pitchFamily="34" charset="0"/>
                  <a:ea typeface="微软雅黑" panose="020B0503020204020204" pitchFamily="34" charset="-122"/>
                </a:rPr>
                <a:t>1</a:t>
              </a:r>
              <a:endParaRPr lang="en-US" altLang="zh-CN" sz="1600" b="1" dirty="0">
                <a:latin typeface="Arial" panose="020B0604020202020204" pitchFamily="34" charset="0"/>
                <a:ea typeface="微软雅黑" panose="020B0503020204020204" pitchFamily="34" charset="-122"/>
              </a:endParaRPr>
            </a:p>
          </p:txBody>
        </p:sp>
        <p:sp>
          <p:nvSpPr>
            <p:cNvPr id="156691" name="Text Box 17"/>
            <p:cNvSpPr txBox="1"/>
            <p:nvPr/>
          </p:nvSpPr>
          <p:spPr>
            <a:xfrm>
              <a:off x="2231" y="1366"/>
              <a:ext cx="468" cy="221"/>
            </a:xfrm>
            <a:prstGeom prst="rect">
              <a:avLst/>
            </a:prstGeom>
            <a:noFill/>
            <a:ln w="9525">
              <a:noFill/>
            </a:ln>
          </p:spPr>
          <p:txBody>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spcBef>
                  <a:spcPct val="0"/>
                </a:spcBef>
                <a:buClrTx/>
                <a:buSzTx/>
                <a:buFontTx/>
                <a:buNone/>
              </a:pPr>
              <a:r>
                <a:rPr lang="zh-CN" altLang="en-US" sz="1600" b="1" dirty="0">
                  <a:latin typeface="Arial" panose="020B0604020202020204" pitchFamily="34" charset="0"/>
                  <a:ea typeface="幼圆" panose="02010509060101010101" pitchFamily="49" charset="-122"/>
                </a:rPr>
                <a:t>主机</a:t>
              </a:r>
              <a:r>
                <a:rPr lang="en-US" altLang="zh-CN" sz="1600" b="1" dirty="0">
                  <a:latin typeface="Arial" panose="020B0604020202020204" pitchFamily="34" charset="0"/>
                  <a:ea typeface="微软雅黑" panose="020B0503020204020204" pitchFamily="34" charset="-122"/>
                </a:rPr>
                <a:t>2</a:t>
              </a:r>
              <a:endParaRPr lang="en-US" altLang="zh-CN" sz="1600" b="1" dirty="0">
                <a:latin typeface="Arial" panose="020B0604020202020204" pitchFamily="34" charset="0"/>
                <a:ea typeface="微软雅黑" panose="020B0503020204020204" pitchFamily="34" charset="-122"/>
              </a:endParaRPr>
            </a:p>
          </p:txBody>
        </p:sp>
        <p:sp>
          <p:nvSpPr>
            <p:cNvPr id="156692" name="Text Box 18"/>
            <p:cNvSpPr txBox="1"/>
            <p:nvPr/>
          </p:nvSpPr>
          <p:spPr>
            <a:xfrm>
              <a:off x="1175" y="3368"/>
              <a:ext cx="841" cy="236"/>
            </a:xfrm>
            <a:prstGeom prst="rect">
              <a:avLst/>
            </a:prstGeom>
            <a:noFill/>
            <a:ln w="9525">
              <a:noFill/>
            </a:ln>
          </p:spPr>
          <p:txBody>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spcBef>
                  <a:spcPct val="0"/>
                </a:spcBef>
                <a:buClrTx/>
                <a:buSzTx/>
                <a:buFontTx/>
                <a:buNone/>
              </a:pPr>
              <a:r>
                <a:rPr lang="en-US" altLang="zh-CN" sz="1600" b="1" dirty="0">
                  <a:latin typeface="Arial" panose="020B0604020202020204" pitchFamily="34" charset="0"/>
                  <a:ea typeface="楷体_GB2312" pitchFamily="49" charset="-122"/>
                </a:rPr>
                <a:t>(a)</a:t>
              </a:r>
              <a:r>
                <a:rPr lang="zh-CN" altLang="en-US" sz="1600" b="1" dirty="0">
                  <a:latin typeface="Arial" panose="020B0604020202020204" pitchFamily="34" charset="0"/>
                  <a:ea typeface="楷体_GB2312" pitchFamily="49" charset="-122"/>
                </a:rPr>
                <a:t>正常操作</a:t>
              </a:r>
              <a:endParaRPr lang="zh-CN" altLang="en-US" sz="1600" b="1" dirty="0">
                <a:latin typeface="Arial" panose="020B0604020202020204" pitchFamily="34" charset="0"/>
                <a:ea typeface="楷体_GB2312" pitchFamily="49" charset="-122"/>
              </a:endParaRPr>
            </a:p>
          </p:txBody>
        </p:sp>
        <p:sp>
          <p:nvSpPr>
            <p:cNvPr id="156693" name="Line 19"/>
            <p:cNvSpPr/>
            <p:nvPr/>
          </p:nvSpPr>
          <p:spPr>
            <a:xfrm>
              <a:off x="1035" y="1807"/>
              <a:ext cx="1292" cy="320"/>
            </a:xfrm>
            <a:prstGeom prst="line">
              <a:avLst/>
            </a:prstGeom>
            <a:ln w="9525" cap="flat" cmpd="sng">
              <a:solidFill>
                <a:schemeClr val="tx1"/>
              </a:solidFill>
              <a:prstDash val="solid"/>
              <a:headEnd type="none" w="med" len="med"/>
              <a:tailEnd type="triangle" w="sm" len="lg"/>
            </a:ln>
          </p:spPr>
        </p:sp>
      </p:grpSp>
      <p:sp>
        <p:nvSpPr>
          <p:cNvPr id="156678" name="Text Box 21"/>
          <p:cNvSpPr txBox="1"/>
          <p:nvPr/>
        </p:nvSpPr>
        <p:spPr>
          <a:xfrm>
            <a:off x="4129088" y="1693863"/>
            <a:ext cx="4870450" cy="36385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lnSpc>
                <a:spcPct val="120000"/>
              </a:lnSpc>
              <a:spcBef>
                <a:spcPct val="50000"/>
              </a:spcBef>
              <a:buClr>
                <a:schemeClr val="tx1"/>
              </a:buClr>
              <a:buSzPct val="80000"/>
              <a:buFont typeface="Wingdings" panose="05000000000000000000" pitchFamily="2" charset="2"/>
              <a:buNone/>
            </a:pPr>
            <a:r>
              <a:rPr lang="zh-CN" altLang="en-US" sz="2400" dirty="0">
                <a:solidFill>
                  <a:srgbClr val="0070C0"/>
                </a:solidFill>
                <a:latin typeface="微软雅黑" panose="020B0503020204020204" pitchFamily="34" charset="-122"/>
                <a:ea typeface="微软雅黑" panose="020B0503020204020204" pitchFamily="34" charset="-122"/>
              </a:rPr>
              <a:t>主机</a:t>
            </a:r>
            <a:r>
              <a:rPr lang="en-US" altLang="zh-CN" sz="2400" dirty="0">
                <a:solidFill>
                  <a:srgbClr val="0070C0"/>
                </a:solidFill>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发出的连接请求序号为</a:t>
            </a:r>
            <a:r>
              <a:rPr lang="en-US" altLang="zh-CN" sz="2400" dirty="0">
                <a:solidFill>
                  <a:srgbClr val="0070C0"/>
                </a:solidFill>
                <a:latin typeface="微软雅黑" panose="020B0503020204020204" pitchFamily="34" charset="-122"/>
                <a:ea typeface="微软雅黑" panose="020B0503020204020204" pitchFamily="34" charset="-122"/>
              </a:rPr>
              <a:t>x(seq=x)</a:t>
            </a:r>
            <a:r>
              <a:rPr lang="zh-CN" altLang="en-US" sz="2400" dirty="0">
                <a:latin typeface="微软雅黑" panose="020B0503020204020204" pitchFamily="34" charset="-122"/>
                <a:ea typeface="微软雅黑" panose="020B0503020204020204" pitchFamily="34" charset="-122"/>
              </a:rPr>
              <a:t>，</a:t>
            </a:r>
            <a:r>
              <a:rPr lang="zh-CN" altLang="en-US" sz="2400" dirty="0">
                <a:solidFill>
                  <a:srgbClr val="0070C0"/>
                </a:solidFill>
                <a:latin typeface="微软雅黑" panose="020B0503020204020204" pitchFamily="34" charset="-122"/>
                <a:ea typeface="微软雅黑" panose="020B0503020204020204" pitchFamily="34" charset="-122"/>
              </a:rPr>
              <a:t>主机</a:t>
            </a:r>
            <a:r>
              <a:rPr lang="en-US" altLang="zh-CN" sz="2400" dirty="0">
                <a:solidFill>
                  <a:srgbClr val="0070C0"/>
                </a:solidFill>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应答接受</a:t>
            </a:r>
            <a:r>
              <a:rPr lang="zh-CN" altLang="en-US" sz="2400" dirty="0">
                <a:solidFill>
                  <a:srgbClr val="0070C0"/>
                </a:solidFill>
                <a:latin typeface="微软雅黑" panose="020B0503020204020204" pitchFamily="34" charset="-122"/>
                <a:ea typeface="微软雅黑" panose="020B0503020204020204" pitchFamily="34" charset="-122"/>
              </a:rPr>
              <a:t>主机</a:t>
            </a:r>
            <a:r>
              <a:rPr lang="en-US" altLang="zh-CN" sz="2400" dirty="0">
                <a:solidFill>
                  <a:srgbClr val="0070C0"/>
                </a:solidFill>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的连接请求，并声明自己的序列号为</a:t>
            </a:r>
            <a:r>
              <a:rPr lang="en-US" altLang="zh-CN" sz="2400" dirty="0">
                <a:solidFill>
                  <a:srgbClr val="0070C0"/>
                </a:solidFill>
                <a:latin typeface="微软雅黑" panose="020B0503020204020204" pitchFamily="34" charset="-122"/>
                <a:ea typeface="微软雅黑" panose="020B0503020204020204" pitchFamily="34" charset="-122"/>
              </a:rPr>
              <a:t>y(seq=y,ACK=x)</a:t>
            </a:r>
            <a:r>
              <a:rPr lang="zh-CN" altLang="en-US" sz="2400" dirty="0">
                <a:latin typeface="微软雅黑" panose="020B0503020204020204" pitchFamily="34" charset="-122"/>
                <a:ea typeface="微软雅黑" panose="020B0503020204020204" pitchFamily="34" charset="-122"/>
              </a:rPr>
              <a:t>，</a:t>
            </a:r>
            <a:r>
              <a:rPr lang="zh-CN" altLang="en-US" sz="2400" dirty="0">
                <a:solidFill>
                  <a:srgbClr val="0070C0"/>
                </a:solidFill>
                <a:latin typeface="微软雅黑" panose="020B0503020204020204" pitchFamily="34" charset="-122"/>
                <a:ea typeface="微软雅黑" panose="020B0503020204020204" pitchFamily="34" charset="-122"/>
              </a:rPr>
              <a:t>主机</a:t>
            </a:r>
            <a:r>
              <a:rPr lang="en-US" altLang="zh-CN" sz="2400" dirty="0">
                <a:solidFill>
                  <a:srgbClr val="0070C0"/>
                </a:solidFill>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收到确认后发送第一个数据</a:t>
            </a:r>
            <a:r>
              <a:rPr lang="en-US" altLang="zh-CN" sz="2400" dirty="0">
                <a:latin typeface="微软雅黑" panose="020B0503020204020204" pitchFamily="34" charset="-122"/>
                <a:ea typeface="微软雅黑" panose="020B0503020204020204" pitchFamily="34" charset="-122"/>
              </a:rPr>
              <a:t>TPDU</a:t>
            </a:r>
            <a:r>
              <a:rPr lang="zh-CN" altLang="en-US" sz="2400" dirty="0">
                <a:latin typeface="微软雅黑" panose="020B0503020204020204" pitchFamily="34" charset="-122"/>
                <a:ea typeface="微软雅黑" panose="020B0503020204020204" pitchFamily="34" charset="-122"/>
              </a:rPr>
              <a:t>并确认</a:t>
            </a:r>
            <a:r>
              <a:rPr lang="zh-CN" altLang="en-US" sz="2400" dirty="0">
                <a:solidFill>
                  <a:srgbClr val="0070C0"/>
                </a:solidFill>
                <a:latin typeface="微软雅黑" panose="020B0503020204020204" pitchFamily="34" charset="-122"/>
                <a:ea typeface="微软雅黑" panose="020B0503020204020204" pitchFamily="34" charset="-122"/>
              </a:rPr>
              <a:t>主机</a:t>
            </a:r>
            <a:r>
              <a:rPr lang="en-US" altLang="zh-CN" sz="2400" dirty="0">
                <a:solidFill>
                  <a:srgbClr val="0070C0"/>
                </a:solidFill>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的序列号</a:t>
            </a:r>
            <a:r>
              <a:rPr lang="en-US" altLang="zh-CN" sz="2400" dirty="0">
                <a:solidFill>
                  <a:srgbClr val="0070C0"/>
                </a:solidFill>
                <a:latin typeface="微软雅黑" panose="020B0503020204020204" pitchFamily="34" charset="-122"/>
                <a:ea typeface="微软雅黑" panose="020B0503020204020204" pitchFamily="34" charset="-122"/>
              </a:rPr>
              <a:t>(seq=x,ACK=y</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，至此，整个连接建立过程正常结束，数据传输已正式开始 </a:t>
            </a:r>
            <a:endParaRPr lang="zh-CN" altLang="en-US" sz="2400" dirty="0">
              <a:latin typeface="微软雅黑" panose="020B0503020204020204" pitchFamily="34" charset="-122"/>
              <a:ea typeface="微软雅黑" panose="020B0503020204020204" pitchFamily="34" charset="-122"/>
            </a:endParaRPr>
          </a:p>
        </p:txBody>
      </p:sp>
      <p:sp>
        <p:nvSpPr>
          <p:cNvPr id="156679" name="Rectangle 22"/>
          <p:cNvSpPr/>
          <p:nvPr/>
        </p:nvSpPr>
        <p:spPr>
          <a:xfrm>
            <a:off x="4040188" y="5337175"/>
            <a:ext cx="4708525" cy="641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1800" b="1" dirty="0">
                <a:solidFill>
                  <a:srgbClr val="FF0000"/>
                </a:solidFill>
                <a:latin typeface="Arial" panose="020B0604020202020204" pitchFamily="34" charset="0"/>
                <a:ea typeface="楷体_GB2312" pitchFamily="49" charset="-122"/>
              </a:rPr>
              <a:t>CR</a:t>
            </a:r>
            <a:r>
              <a:rPr lang="zh-CN" altLang="en-US" sz="1800" b="1" dirty="0">
                <a:solidFill>
                  <a:srgbClr val="FF0000"/>
                </a:solidFill>
                <a:latin typeface="Arial" panose="020B0604020202020204" pitchFamily="34" charset="0"/>
                <a:ea typeface="楷体_GB2312" pitchFamily="49" charset="-122"/>
              </a:rPr>
              <a:t>：</a:t>
            </a:r>
            <a:r>
              <a:rPr lang="en-US" altLang="zh-CN" sz="1800" b="1" dirty="0">
                <a:solidFill>
                  <a:srgbClr val="FF0000"/>
                </a:solidFill>
                <a:latin typeface="Arial" panose="020B0604020202020204" pitchFamily="34" charset="0"/>
                <a:ea typeface="楷体_GB2312" pitchFamily="49" charset="-122"/>
              </a:rPr>
              <a:t>Connection Request</a:t>
            </a:r>
            <a:r>
              <a:rPr lang="zh-CN" altLang="en-US" sz="1800" b="1" dirty="0">
                <a:solidFill>
                  <a:srgbClr val="FF0000"/>
                </a:solidFill>
                <a:latin typeface="Arial" panose="020B0604020202020204" pitchFamily="34" charset="0"/>
                <a:ea typeface="楷体_GB2312" pitchFamily="49" charset="-122"/>
              </a:rPr>
              <a:t>（连接请求）</a:t>
            </a:r>
            <a:endParaRPr lang="zh-CN" altLang="en-US" sz="1800" b="1" dirty="0">
              <a:solidFill>
                <a:srgbClr val="FF0000"/>
              </a:solidFill>
              <a:latin typeface="Arial" panose="020B0604020202020204" pitchFamily="34" charset="0"/>
              <a:ea typeface="楷体_GB2312" pitchFamily="49" charset="-122"/>
            </a:endParaRPr>
          </a:p>
          <a:p>
            <a:pPr marL="0" lvl="0" indent="0">
              <a:spcBef>
                <a:spcPct val="0"/>
              </a:spcBef>
              <a:buClrTx/>
              <a:buSzTx/>
              <a:buFontTx/>
              <a:buNone/>
            </a:pPr>
            <a:r>
              <a:rPr lang="en-US" altLang="zh-CN" sz="1800" b="1" dirty="0">
                <a:solidFill>
                  <a:srgbClr val="FF0000"/>
                </a:solidFill>
                <a:latin typeface="Arial" panose="020B0604020202020204" pitchFamily="34" charset="0"/>
                <a:ea typeface="楷体_GB2312" pitchFamily="49" charset="-122"/>
              </a:rPr>
              <a:t>ACC</a:t>
            </a:r>
            <a:r>
              <a:rPr lang="zh-CN" altLang="en-US" sz="1800" b="1" dirty="0">
                <a:solidFill>
                  <a:srgbClr val="FF0000"/>
                </a:solidFill>
                <a:latin typeface="Arial" panose="020B0604020202020204" pitchFamily="34" charset="0"/>
                <a:ea typeface="楷体_GB2312" pitchFamily="49" charset="-122"/>
              </a:rPr>
              <a:t>：</a:t>
            </a:r>
            <a:r>
              <a:rPr lang="en-US" altLang="zh-CN" sz="1800" b="1" dirty="0">
                <a:solidFill>
                  <a:srgbClr val="FF0000"/>
                </a:solidFill>
                <a:latin typeface="Arial" panose="020B0604020202020204" pitchFamily="34" charset="0"/>
                <a:ea typeface="楷体_GB2312" pitchFamily="49" charset="-122"/>
              </a:rPr>
              <a:t>Connection Accepted</a:t>
            </a:r>
            <a:r>
              <a:rPr lang="zh-CN" altLang="en-US" sz="1800" b="1" dirty="0">
                <a:solidFill>
                  <a:srgbClr val="FF0000"/>
                </a:solidFill>
                <a:latin typeface="Arial" panose="020B0604020202020204" pitchFamily="34" charset="0"/>
                <a:ea typeface="楷体_GB2312" pitchFamily="49" charset="-122"/>
              </a:rPr>
              <a:t>（接受连接） </a:t>
            </a:r>
            <a:endParaRPr lang="zh-CN" altLang="en-US" sz="1800" b="1" dirty="0">
              <a:solidFill>
                <a:srgbClr val="FF0000"/>
              </a:solidFill>
              <a:latin typeface="Arial" panose="020B0604020202020204" pitchFamily="34" charset="0"/>
              <a:ea typeface="微软雅黑" panose="020B0503020204020204" pitchFamily="34" charset="-122"/>
            </a:endParaRPr>
          </a:p>
        </p:txBody>
      </p:sp>
      <p:sp>
        <p:nvSpPr>
          <p:cNvPr id="156680" name="灯片编号占位符 1"/>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1200" dirty="0">
                <a:solidFill>
                  <a:srgbClr val="898989"/>
                </a:solidFill>
                <a:latin typeface="Arial" panose="020B0604020202020204" pitchFamily="34" charset="0"/>
                <a:ea typeface="微软雅黑" panose="020B0503020204020204" pitchFamily="34" charset="-122"/>
              </a:rPr>
            </a:fld>
            <a:endParaRPr lang="zh-CN" altLang="en-US" sz="1200" dirty="0">
              <a:solidFill>
                <a:srgbClr val="898989"/>
              </a:solidFill>
              <a:latin typeface="Arial" panose="020B0604020202020204" pitchFamily="34" charset="0"/>
              <a:ea typeface="微软雅黑" panose="020B0503020204020204" pitchFamily="34" charset="-122"/>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2" name="Rectangle 2"/>
          <p:cNvSpPr>
            <a:spLocks noGrp="1" noChangeArrowheads="1"/>
          </p:cNvSpPr>
          <p:nvPr>
            <p:ph type="title"/>
          </p:nvPr>
        </p:nvSpPr>
        <p:spPr>
          <a:xfrm>
            <a:off x="685800" y="1588"/>
            <a:ext cx="7772400" cy="838199"/>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000" b="1" i="0" u="none" strike="noStrike" kern="1200" cap="all" spc="50" normalizeH="0" baseline="0" noProof="0">
                <a:ln w="15875">
                  <a:noFill/>
                </a:ln>
                <a:solidFill>
                  <a:schemeClr val="bg2">
                    <a:lumMod val="25000"/>
                  </a:schemeClr>
                </a:solidFill>
                <a:effectLst/>
                <a:uLnTx/>
                <a:uFillTx/>
                <a:latin typeface="微软雅黑" panose="020B0503020204020204" pitchFamily="34" charset="-122"/>
                <a:ea typeface="+mj-ea"/>
                <a:cs typeface="+mj-cs"/>
              </a:rPr>
              <a:t>对称释放</a:t>
            </a:r>
            <a:r>
              <a:rPr kumimoji="0" lang="en-US" altLang="zh-CN" sz="4000" b="1" i="0" u="none" strike="noStrike" kern="1200" cap="all" spc="50" normalizeH="0" baseline="0" noProof="0">
                <a:ln w="15875">
                  <a:noFill/>
                </a:ln>
                <a:solidFill>
                  <a:schemeClr val="bg2">
                    <a:lumMod val="25000"/>
                  </a:schemeClr>
                </a:solidFill>
                <a:effectLst/>
                <a:uLnTx/>
                <a:uFillTx/>
                <a:latin typeface="微软雅黑" panose="020B0503020204020204" pitchFamily="34" charset="-122"/>
                <a:ea typeface="+mj-ea"/>
                <a:cs typeface="+mj-cs"/>
              </a:rPr>
              <a:t>1</a:t>
            </a:r>
            <a:endParaRPr kumimoji="0" lang="en-US" altLang="zh-CN" sz="4000" b="1" i="0" u="none" strike="noStrike" kern="1200" cap="all" spc="50" normalizeH="0" baseline="0" noProof="0">
              <a:ln w="15875">
                <a:noFill/>
              </a:ln>
              <a:solidFill>
                <a:schemeClr val="bg2">
                  <a:lumMod val="25000"/>
                </a:schemeClr>
              </a:solidFill>
              <a:effectLst/>
              <a:uLnTx/>
              <a:uFillTx/>
              <a:latin typeface="微软雅黑" panose="020B0503020204020204" pitchFamily="34" charset="-122"/>
              <a:ea typeface="+mj-ea"/>
              <a:cs typeface="+mj-cs"/>
            </a:endParaRPr>
          </a:p>
        </p:txBody>
      </p:sp>
      <p:sp>
        <p:nvSpPr>
          <p:cNvPr id="58371" name="Rectangle 3"/>
          <p:cNvSpPr txBox="1"/>
          <p:nvPr/>
        </p:nvSpPr>
        <p:spPr>
          <a:xfrm>
            <a:off x="601663" y="1082675"/>
            <a:ext cx="7772400" cy="685800"/>
          </a:xfrm>
          <a:prstGeom prst="rect">
            <a:avLst/>
          </a:prstGeom>
          <a:noFill/>
          <a:ln w="9525">
            <a:noFill/>
          </a:ln>
        </p:spPr>
        <p:txBody>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609600" lvl="0" indent="-609600">
              <a:buClr>
                <a:schemeClr val="accent2"/>
              </a:buClr>
              <a:buSzTx/>
              <a:buFontTx/>
              <a:buNone/>
            </a:pPr>
            <a:r>
              <a:rPr lang="zh-CN" altLang="en-US" sz="2800" dirty="0">
                <a:solidFill>
                  <a:srgbClr val="FF0000"/>
                </a:solidFill>
                <a:latin typeface="Times New Roman" panose="02020603050405020304" pitchFamily="18" charset="0"/>
                <a:ea typeface="微软雅黑" panose="020B0503020204020204" pitchFamily="34" charset="-122"/>
              </a:rPr>
              <a:t>三次握手的正常情况 </a:t>
            </a:r>
            <a:endParaRPr lang="zh-CN" altLang="en-US" sz="2800" dirty="0">
              <a:solidFill>
                <a:srgbClr val="FF0000"/>
              </a:solidFill>
              <a:latin typeface="Times New Roman" panose="02020603050405020304" pitchFamily="18" charset="0"/>
              <a:ea typeface="微软雅黑" panose="020B0503020204020204" pitchFamily="34" charset="-122"/>
            </a:endParaRPr>
          </a:p>
        </p:txBody>
      </p:sp>
      <p:sp>
        <p:nvSpPr>
          <p:cNvPr id="58372" name="Text Box 16"/>
          <p:cNvSpPr txBox="1"/>
          <p:nvPr/>
        </p:nvSpPr>
        <p:spPr>
          <a:xfrm>
            <a:off x="649288" y="5610225"/>
            <a:ext cx="4191000" cy="468313"/>
          </a:xfrm>
          <a:prstGeom prst="rect">
            <a:avLst/>
          </a:prstGeom>
          <a:noFill/>
          <a:ln w="9525">
            <a:noFill/>
          </a:ln>
        </p:spPr>
        <p:txBody>
          <a:bodyPr lIns="36000" tIns="36000" rIns="36000" bIns="3600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nSpc>
                <a:spcPct val="92000"/>
              </a:lnSpc>
              <a:spcBef>
                <a:spcPct val="0"/>
              </a:spcBef>
              <a:buClrTx/>
              <a:buSzTx/>
              <a:buFontTx/>
              <a:buNone/>
            </a:pPr>
            <a:r>
              <a:rPr lang="en-US" altLang="zh-CN" sz="2000" dirty="0">
                <a:latin typeface="微软雅黑" panose="020B0503020204020204" pitchFamily="34" charset="-122"/>
                <a:ea typeface="微软雅黑" panose="020B0503020204020204" pitchFamily="34" charset="-122"/>
              </a:rPr>
              <a:t>P505 Fig. 6-14(a)</a:t>
            </a:r>
            <a:endParaRPr lang="en-US" altLang="zh-CN" sz="2000" dirty="0">
              <a:latin typeface="微软雅黑" panose="020B0503020204020204" pitchFamily="34" charset="-122"/>
              <a:ea typeface="微软雅黑" panose="020B0503020204020204" pitchFamily="34" charset="-122"/>
            </a:endParaRPr>
          </a:p>
          <a:p>
            <a:pPr marL="0" lvl="0" indent="0">
              <a:lnSpc>
                <a:spcPct val="92000"/>
              </a:lnSpc>
              <a:spcBef>
                <a:spcPct val="0"/>
              </a:spcBef>
              <a:buClrTx/>
              <a:buSzTx/>
              <a:buFontTx/>
              <a:buNone/>
            </a:pPr>
            <a:r>
              <a:rPr lang="zh-CN" altLang="en-US" sz="2000" dirty="0">
                <a:latin typeface="微软雅黑" panose="020B0503020204020204" pitchFamily="34" charset="-122"/>
                <a:ea typeface="微软雅黑" panose="020B0503020204020204" pitchFamily="34" charset="-122"/>
              </a:rPr>
              <a:t>三次握手的连接正常释放情况</a:t>
            </a:r>
            <a:endParaRPr lang="zh-CN" altLang="en-US" sz="2000" dirty="0">
              <a:latin typeface="微软雅黑" panose="020B0503020204020204" pitchFamily="34" charset="-122"/>
              <a:ea typeface="微软雅黑" panose="020B0503020204020204" pitchFamily="34" charset="-122"/>
            </a:endParaRPr>
          </a:p>
        </p:txBody>
      </p:sp>
      <p:grpSp>
        <p:nvGrpSpPr>
          <p:cNvPr id="58373" name="Group 22"/>
          <p:cNvGrpSpPr/>
          <p:nvPr/>
        </p:nvGrpSpPr>
        <p:grpSpPr>
          <a:xfrm>
            <a:off x="685800" y="1701800"/>
            <a:ext cx="3581400" cy="3582988"/>
            <a:chOff x="528" y="1344"/>
            <a:chExt cx="2256" cy="2257"/>
          </a:xfrm>
        </p:grpSpPr>
        <p:sp>
          <p:nvSpPr>
            <p:cNvPr id="157704" name="Rectangle 5"/>
            <p:cNvSpPr/>
            <p:nvPr/>
          </p:nvSpPr>
          <p:spPr>
            <a:xfrm>
              <a:off x="528" y="1532"/>
              <a:ext cx="679" cy="2069"/>
            </a:xfrm>
            <a:prstGeom prst="rect">
              <a:avLst/>
            </a:prstGeom>
            <a:no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b="1" dirty="0">
                <a:latin typeface="Arial" panose="020B0604020202020204" pitchFamily="34" charset="0"/>
                <a:ea typeface="微软雅黑" panose="020B0503020204020204" pitchFamily="34" charset="-122"/>
              </a:endParaRPr>
            </a:p>
          </p:txBody>
        </p:sp>
        <p:sp>
          <p:nvSpPr>
            <p:cNvPr id="157705" name="Rectangle 6"/>
            <p:cNvSpPr/>
            <p:nvPr/>
          </p:nvSpPr>
          <p:spPr>
            <a:xfrm>
              <a:off x="2083" y="1532"/>
              <a:ext cx="701" cy="2069"/>
            </a:xfrm>
            <a:prstGeom prst="rect">
              <a:avLst/>
            </a:prstGeom>
            <a:no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b="1" dirty="0">
                <a:latin typeface="Arial" panose="020B0604020202020204" pitchFamily="34" charset="0"/>
                <a:ea typeface="微软雅黑" panose="020B0503020204020204" pitchFamily="34" charset="-122"/>
              </a:endParaRPr>
            </a:p>
          </p:txBody>
        </p:sp>
        <p:sp>
          <p:nvSpPr>
            <p:cNvPr id="157706" name="Line 7"/>
            <p:cNvSpPr/>
            <p:nvPr/>
          </p:nvSpPr>
          <p:spPr>
            <a:xfrm>
              <a:off x="1207" y="1640"/>
              <a:ext cx="876" cy="269"/>
            </a:xfrm>
            <a:prstGeom prst="line">
              <a:avLst/>
            </a:prstGeom>
            <a:ln w="9525" cap="flat" cmpd="sng">
              <a:solidFill>
                <a:schemeClr val="tx1"/>
              </a:solidFill>
              <a:prstDash val="solid"/>
              <a:headEnd type="none" w="med" len="med"/>
              <a:tailEnd type="triangle" w="sm" len="lg"/>
            </a:ln>
          </p:spPr>
        </p:sp>
        <p:sp>
          <p:nvSpPr>
            <p:cNvPr id="157707" name="Text Box 8"/>
            <p:cNvSpPr txBox="1"/>
            <p:nvPr/>
          </p:nvSpPr>
          <p:spPr>
            <a:xfrm>
              <a:off x="528" y="1344"/>
              <a:ext cx="2256" cy="223"/>
            </a:xfrm>
            <a:prstGeom prst="rect">
              <a:avLst/>
            </a:prstGeom>
            <a:noFill/>
            <a:ln w="9525">
              <a:noFill/>
            </a:ln>
          </p:spPr>
          <p:txBody>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nSpc>
                  <a:spcPct val="72000"/>
                </a:lnSpc>
                <a:spcBef>
                  <a:spcPct val="0"/>
                </a:spcBef>
                <a:buClrTx/>
                <a:buSzTx/>
                <a:buFontTx/>
                <a:buNone/>
              </a:pPr>
              <a:r>
                <a:rPr lang="zh-CN" altLang="en-US" sz="1600" b="1" dirty="0">
                  <a:latin typeface="Arial" panose="020B0604020202020204" pitchFamily="34" charset="0"/>
                  <a:ea typeface="幼圆" panose="02010509060101010101" pitchFamily="49" charset="-122"/>
                </a:rPr>
                <a:t>主机</a:t>
              </a:r>
              <a:r>
                <a:rPr lang="en-US" altLang="zh-CN" sz="1600" b="1" dirty="0">
                  <a:latin typeface="Arial" panose="020B0604020202020204" pitchFamily="34" charset="0"/>
                  <a:ea typeface="幼圆" panose="02010509060101010101" pitchFamily="49" charset="-122"/>
                </a:rPr>
                <a:t>1                                  </a:t>
              </a:r>
              <a:r>
                <a:rPr lang="zh-CN" altLang="en-US" sz="1600" b="1" dirty="0">
                  <a:latin typeface="Arial" panose="020B0604020202020204" pitchFamily="34" charset="0"/>
                  <a:ea typeface="幼圆" panose="02010509060101010101" pitchFamily="49" charset="-122"/>
                </a:rPr>
                <a:t>主机</a:t>
              </a:r>
              <a:r>
                <a:rPr lang="en-US" altLang="zh-CN" sz="1600" b="1" dirty="0">
                  <a:latin typeface="Arial" panose="020B0604020202020204" pitchFamily="34" charset="0"/>
                  <a:ea typeface="幼圆" panose="02010509060101010101" pitchFamily="49" charset="-122"/>
                </a:rPr>
                <a:t>2</a:t>
              </a:r>
              <a:endParaRPr lang="en-US" altLang="zh-CN" sz="1600" b="1" dirty="0">
                <a:latin typeface="Arial" panose="020B0604020202020204" pitchFamily="34" charset="0"/>
                <a:ea typeface="幼圆" panose="02010509060101010101" pitchFamily="49" charset="-122"/>
              </a:endParaRPr>
            </a:p>
          </p:txBody>
        </p:sp>
        <p:sp>
          <p:nvSpPr>
            <p:cNvPr id="157708" name="Text Box 9"/>
            <p:cNvSpPr txBox="1"/>
            <p:nvPr/>
          </p:nvSpPr>
          <p:spPr>
            <a:xfrm>
              <a:off x="528" y="1550"/>
              <a:ext cx="679" cy="341"/>
            </a:xfrm>
            <a:prstGeom prst="rect">
              <a:avLst/>
            </a:prstGeom>
            <a:noFill/>
            <a:ln w="9525">
              <a:noFill/>
            </a:ln>
          </p:spPr>
          <p:txBody>
            <a:bodyPr lIns="0" tIns="36000" rIns="0" bIns="3600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nSpc>
                  <a:spcPct val="90000"/>
                </a:lnSpc>
                <a:spcBef>
                  <a:spcPct val="0"/>
                </a:spcBef>
                <a:buClrTx/>
                <a:buSzTx/>
                <a:buFontTx/>
                <a:buNone/>
              </a:pPr>
              <a:r>
                <a:rPr lang="zh-CN" altLang="en-US" sz="1600" b="1" dirty="0">
                  <a:latin typeface="Arial" panose="020B0604020202020204" pitchFamily="34" charset="0"/>
                  <a:ea typeface="幼圆" panose="02010509060101010101" pitchFamily="49" charset="-122"/>
                </a:rPr>
                <a:t>发送</a:t>
              </a:r>
              <a:r>
                <a:rPr lang="en-US" altLang="zh-CN" sz="1600" b="1" dirty="0">
                  <a:latin typeface="Arial" panose="020B0604020202020204" pitchFamily="34" charset="0"/>
                  <a:ea typeface="幼圆" panose="02010509060101010101" pitchFamily="49" charset="-122"/>
                </a:rPr>
                <a:t>DR</a:t>
              </a:r>
              <a:r>
                <a:rPr lang="zh-CN" altLang="en-US" sz="1600" b="1" dirty="0">
                  <a:latin typeface="Arial" panose="020B0604020202020204" pitchFamily="34" charset="0"/>
                  <a:ea typeface="幼圆" panose="02010509060101010101" pitchFamily="49" charset="-122"/>
                </a:rPr>
                <a:t>并启动计时器</a:t>
              </a:r>
              <a:endParaRPr lang="zh-CN" altLang="en-US" sz="1600" b="1" dirty="0">
                <a:latin typeface="Arial" panose="020B0604020202020204" pitchFamily="34" charset="0"/>
                <a:ea typeface="幼圆" panose="02010509060101010101" pitchFamily="49" charset="-122"/>
              </a:endParaRPr>
            </a:p>
          </p:txBody>
        </p:sp>
        <p:sp>
          <p:nvSpPr>
            <p:cNvPr id="157709" name="Text Box 10"/>
            <p:cNvSpPr txBox="1"/>
            <p:nvPr/>
          </p:nvSpPr>
          <p:spPr>
            <a:xfrm>
              <a:off x="528" y="2417"/>
              <a:ext cx="679" cy="252"/>
            </a:xfrm>
            <a:prstGeom prst="rect">
              <a:avLst/>
            </a:prstGeom>
            <a:noFill/>
            <a:ln w="9525">
              <a:noFill/>
            </a:ln>
          </p:spPr>
          <p:txBody>
            <a:bodyPr lIns="36000" tIns="36000" rIns="36000" bIns="3600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spcBef>
                  <a:spcPct val="0"/>
                </a:spcBef>
                <a:buClrTx/>
                <a:buSzTx/>
                <a:buFontTx/>
                <a:buNone/>
              </a:pPr>
              <a:r>
                <a:rPr lang="zh-CN" altLang="en-US" sz="1600" b="1" dirty="0">
                  <a:latin typeface="Arial" panose="020B0604020202020204" pitchFamily="34" charset="0"/>
                  <a:ea typeface="幼圆" panose="02010509060101010101" pitchFamily="49" charset="-122"/>
                </a:rPr>
                <a:t>释放连接</a:t>
              </a:r>
              <a:endParaRPr lang="zh-CN" altLang="en-US" sz="1600" b="1" dirty="0">
                <a:latin typeface="Arial" panose="020B0604020202020204" pitchFamily="34" charset="0"/>
                <a:ea typeface="幼圆" panose="02010509060101010101" pitchFamily="49" charset="-122"/>
              </a:endParaRPr>
            </a:p>
          </p:txBody>
        </p:sp>
        <p:sp>
          <p:nvSpPr>
            <p:cNvPr id="157710" name="Text Box 11"/>
            <p:cNvSpPr txBox="1"/>
            <p:nvPr/>
          </p:nvSpPr>
          <p:spPr>
            <a:xfrm>
              <a:off x="528" y="2737"/>
              <a:ext cx="679" cy="252"/>
            </a:xfrm>
            <a:prstGeom prst="rect">
              <a:avLst/>
            </a:prstGeom>
            <a:noFill/>
            <a:ln w="9525">
              <a:noFill/>
            </a:ln>
          </p:spPr>
          <p:txBody>
            <a:bodyPr lIns="36000" tIns="36000" rIns="36000" bIns="3600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spcBef>
                  <a:spcPct val="0"/>
                </a:spcBef>
                <a:buClrTx/>
                <a:buSzTx/>
                <a:buFontTx/>
                <a:buNone/>
              </a:pPr>
              <a:r>
                <a:rPr lang="zh-CN" altLang="en-US" sz="1600" b="1" dirty="0">
                  <a:latin typeface="Arial" panose="020B0604020202020204" pitchFamily="34" charset="0"/>
                  <a:ea typeface="幼圆" panose="02010509060101010101" pitchFamily="49" charset="-122"/>
                </a:rPr>
                <a:t>发送</a:t>
              </a:r>
              <a:r>
                <a:rPr lang="en-US" altLang="zh-CN" sz="1600" b="1" dirty="0">
                  <a:latin typeface="Arial" panose="020B0604020202020204" pitchFamily="34" charset="0"/>
                  <a:ea typeface="幼圆" panose="02010509060101010101" pitchFamily="49" charset="-122"/>
                </a:rPr>
                <a:t>ACK</a:t>
              </a:r>
              <a:endParaRPr lang="en-US" altLang="zh-CN" sz="1600" b="1" dirty="0">
                <a:latin typeface="Arial" panose="020B0604020202020204" pitchFamily="34" charset="0"/>
                <a:ea typeface="幼圆" panose="02010509060101010101" pitchFamily="49" charset="-122"/>
              </a:endParaRPr>
            </a:p>
          </p:txBody>
        </p:sp>
        <p:sp>
          <p:nvSpPr>
            <p:cNvPr id="157711" name="Text Box 12"/>
            <p:cNvSpPr txBox="1"/>
            <p:nvPr/>
          </p:nvSpPr>
          <p:spPr>
            <a:xfrm>
              <a:off x="2083" y="1994"/>
              <a:ext cx="701" cy="342"/>
            </a:xfrm>
            <a:prstGeom prst="rect">
              <a:avLst/>
            </a:prstGeom>
            <a:noFill/>
            <a:ln w="9525">
              <a:noFill/>
            </a:ln>
          </p:spPr>
          <p:txBody>
            <a:bodyPr lIns="36000" tIns="36000" rIns="36000" bIns="3600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spcBef>
                  <a:spcPct val="0"/>
                </a:spcBef>
                <a:buClrTx/>
                <a:buSzTx/>
                <a:buFontTx/>
                <a:buNone/>
              </a:pPr>
              <a:r>
                <a:rPr lang="zh-CN" altLang="en-US" sz="1600" b="1" dirty="0">
                  <a:latin typeface="Arial" panose="020B0604020202020204" pitchFamily="34" charset="0"/>
                  <a:ea typeface="幼圆" panose="02010509060101010101" pitchFamily="49" charset="-122"/>
                </a:rPr>
                <a:t>发送</a:t>
              </a:r>
              <a:r>
                <a:rPr lang="en-US" altLang="zh-CN" sz="1600" b="1" dirty="0">
                  <a:latin typeface="Arial" panose="020B0604020202020204" pitchFamily="34" charset="0"/>
                  <a:ea typeface="幼圆" panose="02010509060101010101" pitchFamily="49" charset="-122"/>
                </a:rPr>
                <a:t>DR</a:t>
              </a:r>
              <a:r>
                <a:rPr lang="zh-CN" altLang="en-US" sz="1600" b="1" dirty="0">
                  <a:latin typeface="Arial" panose="020B0604020202020204" pitchFamily="34" charset="0"/>
                  <a:ea typeface="幼圆" panose="02010509060101010101" pitchFamily="49" charset="-122"/>
                </a:rPr>
                <a:t>并启动计时器</a:t>
              </a:r>
              <a:endParaRPr lang="zh-CN" altLang="en-US" sz="1600" b="1" dirty="0">
                <a:latin typeface="Arial" panose="020B0604020202020204" pitchFamily="34" charset="0"/>
                <a:ea typeface="幼圆" panose="02010509060101010101" pitchFamily="49" charset="-122"/>
              </a:endParaRPr>
            </a:p>
          </p:txBody>
        </p:sp>
        <p:sp>
          <p:nvSpPr>
            <p:cNvPr id="157712" name="Text Box 13"/>
            <p:cNvSpPr txBox="1"/>
            <p:nvPr/>
          </p:nvSpPr>
          <p:spPr>
            <a:xfrm>
              <a:off x="2083" y="3025"/>
              <a:ext cx="701" cy="234"/>
            </a:xfrm>
            <a:prstGeom prst="rect">
              <a:avLst/>
            </a:prstGeom>
            <a:noFill/>
            <a:ln w="9525">
              <a:noFill/>
            </a:ln>
          </p:spPr>
          <p:txBody>
            <a:bodyPr lIns="36000" tIns="36000" rIns="36000" bIns="3600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spcBef>
                  <a:spcPct val="0"/>
                </a:spcBef>
                <a:buClrTx/>
                <a:buSzTx/>
                <a:buFontTx/>
                <a:buNone/>
              </a:pPr>
              <a:r>
                <a:rPr lang="zh-CN" altLang="en-US" sz="1600" b="1" dirty="0">
                  <a:latin typeface="Arial" panose="020B0604020202020204" pitchFamily="34" charset="0"/>
                  <a:ea typeface="幼圆" panose="02010509060101010101" pitchFamily="49" charset="-122"/>
                </a:rPr>
                <a:t>释放连接</a:t>
              </a:r>
              <a:endParaRPr lang="zh-CN" altLang="en-US" sz="1600" b="1" dirty="0">
                <a:latin typeface="Arial" panose="020B0604020202020204" pitchFamily="34" charset="0"/>
                <a:ea typeface="幼圆" panose="02010509060101010101" pitchFamily="49" charset="-122"/>
              </a:endParaRPr>
            </a:p>
          </p:txBody>
        </p:sp>
        <p:sp>
          <p:nvSpPr>
            <p:cNvPr id="157713" name="Line 14"/>
            <p:cNvSpPr/>
            <p:nvPr/>
          </p:nvSpPr>
          <p:spPr>
            <a:xfrm flipH="1">
              <a:off x="1207" y="2233"/>
              <a:ext cx="876" cy="270"/>
            </a:xfrm>
            <a:prstGeom prst="line">
              <a:avLst/>
            </a:prstGeom>
            <a:ln w="9525" cap="flat" cmpd="sng">
              <a:solidFill>
                <a:schemeClr val="tx1"/>
              </a:solidFill>
              <a:prstDash val="solid"/>
              <a:headEnd type="none" w="med" len="med"/>
              <a:tailEnd type="triangle" w="sm" len="lg"/>
            </a:ln>
          </p:spPr>
        </p:sp>
        <p:sp>
          <p:nvSpPr>
            <p:cNvPr id="157714" name="Line 15"/>
            <p:cNvSpPr/>
            <p:nvPr/>
          </p:nvSpPr>
          <p:spPr>
            <a:xfrm>
              <a:off x="1207" y="2863"/>
              <a:ext cx="876" cy="252"/>
            </a:xfrm>
            <a:prstGeom prst="line">
              <a:avLst/>
            </a:prstGeom>
            <a:ln w="9525" cap="flat" cmpd="sng">
              <a:solidFill>
                <a:schemeClr val="tx1"/>
              </a:solidFill>
              <a:prstDash val="solid"/>
              <a:headEnd type="none" w="med" len="med"/>
              <a:tailEnd type="triangle" w="sm" len="lg"/>
            </a:ln>
          </p:spPr>
        </p:sp>
        <p:sp>
          <p:nvSpPr>
            <p:cNvPr id="157715" name="Text Box 17"/>
            <p:cNvSpPr txBox="1"/>
            <p:nvPr/>
          </p:nvSpPr>
          <p:spPr>
            <a:xfrm>
              <a:off x="1495" y="1568"/>
              <a:ext cx="315" cy="251"/>
            </a:xfrm>
            <a:prstGeom prst="rect">
              <a:avLst/>
            </a:prstGeom>
            <a:noFill/>
            <a:ln w="9525">
              <a:noFill/>
            </a:ln>
          </p:spPr>
          <p:txBody>
            <a:bodyPr lIns="36000" tIns="36000" rIns="36000" bIns="3600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spcBef>
                  <a:spcPct val="0"/>
                </a:spcBef>
                <a:buClrTx/>
                <a:buSzTx/>
                <a:buFontTx/>
                <a:buNone/>
              </a:pPr>
              <a:r>
                <a:rPr lang="en-US" altLang="zh-CN" sz="1600" b="1" dirty="0">
                  <a:latin typeface="Arial" panose="020B0604020202020204" pitchFamily="34" charset="0"/>
                  <a:ea typeface="幼圆" panose="02010509060101010101" pitchFamily="49" charset="-122"/>
                </a:rPr>
                <a:t>DR</a:t>
              </a:r>
              <a:endParaRPr lang="en-US" altLang="zh-CN" sz="1600" b="1" dirty="0">
                <a:latin typeface="Arial" panose="020B0604020202020204" pitchFamily="34" charset="0"/>
                <a:ea typeface="幼圆" panose="02010509060101010101" pitchFamily="49" charset="-122"/>
              </a:endParaRPr>
            </a:p>
          </p:txBody>
        </p:sp>
        <p:sp>
          <p:nvSpPr>
            <p:cNvPr id="157716" name="Text Box 18"/>
            <p:cNvSpPr txBox="1"/>
            <p:nvPr/>
          </p:nvSpPr>
          <p:spPr>
            <a:xfrm>
              <a:off x="1495" y="2165"/>
              <a:ext cx="315" cy="252"/>
            </a:xfrm>
            <a:prstGeom prst="rect">
              <a:avLst/>
            </a:prstGeom>
            <a:noFill/>
            <a:ln w="9525">
              <a:noFill/>
            </a:ln>
          </p:spPr>
          <p:txBody>
            <a:bodyPr lIns="36000" tIns="36000" rIns="36000" bIns="3600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spcBef>
                  <a:spcPct val="0"/>
                </a:spcBef>
                <a:buClrTx/>
                <a:buSzTx/>
                <a:buFontTx/>
                <a:buNone/>
              </a:pPr>
              <a:r>
                <a:rPr lang="en-US" altLang="zh-CN" sz="1600" b="1" dirty="0">
                  <a:latin typeface="Arial" panose="020B0604020202020204" pitchFamily="34" charset="0"/>
                  <a:ea typeface="幼圆" panose="02010509060101010101" pitchFamily="49" charset="-122"/>
                </a:rPr>
                <a:t>DR</a:t>
              </a:r>
              <a:endParaRPr lang="en-US" altLang="zh-CN" sz="1600" b="1" dirty="0">
                <a:latin typeface="Arial" panose="020B0604020202020204" pitchFamily="34" charset="0"/>
                <a:ea typeface="幼圆" panose="02010509060101010101" pitchFamily="49" charset="-122"/>
              </a:endParaRPr>
            </a:p>
          </p:txBody>
        </p:sp>
        <p:sp>
          <p:nvSpPr>
            <p:cNvPr id="157717" name="Text Box 19"/>
            <p:cNvSpPr txBox="1"/>
            <p:nvPr/>
          </p:nvSpPr>
          <p:spPr>
            <a:xfrm>
              <a:off x="1509" y="2773"/>
              <a:ext cx="316" cy="252"/>
            </a:xfrm>
            <a:prstGeom prst="rect">
              <a:avLst/>
            </a:prstGeom>
            <a:noFill/>
            <a:ln w="9525">
              <a:noFill/>
            </a:ln>
          </p:spPr>
          <p:txBody>
            <a:bodyPr lIns="0" tIns="36000" rIns="0" bIns="36000" anchor="ctr" anchorCtr="1"/>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spcBef>
                  <a:spcPct val="0"/>
                </a:spcBef>
                <a:buClrTx/>
                <a:buSzTx/>
                <a:buFontTx/>
                <a:buNone/>
              </a:pPr>
              <a:r>
                <a:rPr lang="en-US" altLang="zh-CN" sz="1600" b="1" dirty="0">
                  <a:latin typeface="Arial" panose="020B0604020202020204" pitchFamily="34" charset="0"/>
                  <a:ea typeface="幼圆" panose="02010509060101010101" pitchFamily="49" charset="-122"/>
                </a:rPr>
                <a:t>ACK</a:t>
              </a:r>
              <a:endParaRPr lang="en-US" altLang="zh-CN" sz="1600" b="1" dirty="0">
                <a:latin typeface="Arial" panose="020B0604020202020204" pitchFamily="34" charset="0"/>
                <a:ea typeface="幼圆" panose="02010509060101010101" pitchFamily="49" charset="-122"/>
              </a:endParaRPr>
            </a:p>
          </p:txBody>
        </p:sp>
      </p:grpSp>
      <p:sp>
        <p:nvSpPr>
          <p:cNvPr id="58374" name="Text Box 20"/>
          <p:cNvSpPr txBox="1"/>
          <p:nvPr/>
        </p:nvSpPr>
        <p:spPr>
          <a:xfrm>
            <a:off x="4627563" y="1452563"/>
            <a:ext cx="4268787" cy="489426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50000"/>
              </a:spcBef>
              <a:buClr>
                <a:schemeClr val="tx1"/>
              </a:buClr>
              <a:buSzPct val="80000"/>
              <a:buFont typeface="Wingdings" panose="05000000000000000000" pitchFamily="2" charset="2"/>
              <a:buNone/>
            </a:pPr>
            <a:r>
              <a:rPr lang="zh-CN" altLang="en-US" sz="2400" dirty="0">
                <a:solidFill>
                  <a:srgbClr val="0070C0"/>
                </a:solidFill>
                <a:latin typeface="微软雅黑" panose="020B0503020204020204" pitchFamily="34" charset="-122"/>
                <a:ea typeface="微软雅黑" panose="020B0503020204020204" pitchFamily="34" charset="-122"/>
              </a:rPr>
              <a:t>主机</a:t>
            </a:r>
            <a:r>
              <a:rPr lang="en-US" altLang="zh-CN" sz="2400" dirty="0">
                <a:solidFill>
                  <a:srgbClr val="0070C0"/>
                </a:solidFill>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在结束数据传输后决定释放</a:t>
            </a:r>
            <a:r>
              <a:rPr lang="zh-CN" altLang="en-US" sz="2400" b="1" dirty="0">
                <a:latin typeface="微软雅黑" panose="020B0503020204020204" pitchFamily="34" charset="-122"/>
                <a:ea typeface="微软雅黑" panose="020B0503020204020204" pitchFamily="34" charset="-122"/>
              </a:rPr>
              <a:t>连接</a:t>
            </a:r>
            <a:r>
              <a:rPr lang="zh-CN" altLang="en-US" sz="2400" dirty="0">
                <a:latin typeface="微软雅黑" panose="020B0503020204020204" pitchFamily="34" charset="-122"/>
                <a:ea typeface="微软雅黑" panose="020B0503020204020204" pitchFamily="34" charset="-122"/>
              </a:rPr>
              <a:t>，于是</a:t>
            </a:r>
            <a:r>
              <a:rPr lang="zh-CN" altLang="en-US" sz="2400" dirty="0">
                <a:solidFill>
                  <a:srgbClr val="0070C0"/>
                </a:solidFill>
                <a:latin typeface="微软雅黑" panose="020B0503020204020204" pitchFamily="34" charset="-122"/>
                <a:ea typeface="微软雅黑" panose="020B0503020204020204" pitchFamily="34" charset="-122"/>
              </a:rPr>
              <a:t>发送</a:t>
            </a:r>
            <a:r>
              <a:rPr lang="en-US" altLang="zh-CN" sz="2400" dirty="0">
                <a:solidFill>
                  <a:srgbClr val="0070C0"/>
                </a:solidFill>
                <a:latin typeface="微软雅黑" panose="020B0503020204020204" pitchFamily="34" charset="-122"/>
                <a:ea typeface="微软雅黑" panose="020B0503020204020204" pitchFamily="34" charset="-122"/>
              </a:rPr>
              <a:t>DR</a:t>
            </a:r>
            <a:r>
              <a:rPr lang="zh-CN" altLang="en-US" sz="2400" dirty="0">
                <a:solidFill>
                  <a:srgbClr val="0070C0"/>
                </a:solidFill>
                <a:latin typeface="微软雅黑" panose="020B0503020204020204" pitchFamily="34" charset="-122"/>
                <a:ea typeface="微软雅黑" panose="020B0503020204020204" pitchFamily="34" charset="-122"/>
              </a:rPr>
              <a:t>并启动计时器</a:t>
            </a:r>
            <a:r>
              <a:rPr lang="zh-CN" altLang="en-US" sz="2400" dirty="0">
                <a:latin typeface="微软雅黑" panose="020B0503020204020204" pitchFamily="34" charset="-122"/>
                <a:ea typeface="微软雅黑" panose="020B0503020204020204" pitchFamily="34" charset="-122"/>
              </a:rPr>
              <a:t>，</a:t>
            </a:r>
            <a:r>
              <a:rPr lang="zh-CN" altLang="en-US" sz="2400" dirty="0">
                <a:solidFill>
                  <a:srgbClr val="0070C0"/>
                </a:solidFill>
                <a:latin typeface="微软雅黑" panose="020B0503020204020204" pitchFamily="34" charset="-122"/>
                <a:ea typeface="微软雅黑" panose="020B0503020204020204" pitchFamily="34" charset="-122"/>
              </a:rPr>
              <a:t>主机</a:t>
            </a:r>
            <a:r>
              <a:rPr lang="en-US" altLang="zh-CN" sz="2400" dirty="0">
                <a:solidFill>
                  <a:srgbClr val="0070C0"/>
                </a:solidFill>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在收到</a:t>
            </a:r>
            <a:r>
              <a:rPr lang="zh-CN" altLang="en-US" sz="2400" dirty="0">
                <a:solidFill>
                  <a:srgbClr val="0070C0"/>
                </a:solidFill>
                <a:latin typeface="微软雅黑" panose="020B0503020204020204" pitchFamily="34" charset="-122"/>
                <a:ea typeface="微软雅黑" panose="020B0503020204020204" pitchFamily="34" charset="-122"/>
              </a:rPr>
              <a:t>主机</a:t>
            </a:r>
            <a:r>
              <a:rPr lang="en-US" altLang="zh-CN" sz="2400" dirty="0">
                <a:solidFill>
                  <a:srgbClr val="0070C0"/>
                </a:solidFill>
                <a:latin typeface="微软雅黑" panose="020B0503020204020204" pitchFamily="34" charset="-122"/>
                <a:ea typeface="微软雅黑" panose="020B0503020204020204" pitchFamily="34" charset="-122"/>
              </a:rPr>
              <a:t>1</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的</a:t>
            </a:r>
            <a:r>
              <a:rPr lang="en-US" altLang="zh-CN" sz="2400" dirty="0">
                <a:latin typeface="微软雅黑" panose="020B0503020204020204" pitchFamily="34" charset="-122"/>
                <a:ea typeface="微软雅黑" panose="020B0503020204020204" pitchFamily="34" charset="-122"/>
              </a:rPr>
              <a:t>DR</a:t>
            </a:r>
            <a:r>
              <a:rPr lang="zh-CN" altLang="en-US" sz="2400" dirty="0">
                <a:latin typeface="微软雅黑" panose="020B0503020204020204" pitchFamily="34" charset="-122"/>
                <a:ea typeface="微软雅黑" panose="020B0503020204020204" pitchFamily="34" charset="-122"/>
              </a:rPr>
              <a:t>后同意释放连接，也</a:t>
            </a:r>
            <a:r>
              <a:rPr lang="zh-CN" altLang="en-US" sz="2400" dirty="0">
                <a:solidFill>
                  <a:srgbClr val="0070C0"/>
                </a:solidFill>
                <a:latin typeface="微软雅黑" panose="020B0503020204020204" pitchFamily="34" charset="-122"/>
                <a:ea typeface="微软雅黑" panose="020B0503020204020204" pitchFamily="34" charset="-122"/>
              </a:rPr>
              <a:t>发送</a:t>
            </a:r>
            <a:r>
              <a:rPr lang="en-US" altLang="zh-CN" sz="2400" dirty="0">
                <a:solidFill>
                  <a:srgbClr val="0070C0"/>
                </a:solidFill>
                <a:latin typeface="微软雅黑" panose="020B0503020204020204" pitchFamily="34" charset="-122"/>
                <a:ea typeface="微软雅黑" panose="020B0503020204020204" pitchFamily="34" charset="-122"/>
              </a:rPr>
              <a:t>DR</a:t>
            </a:r>
            <a:r>
              <a:rPr lang="zh-CN" altLang="en-US" sz="2400" dirty="0">
                <a:solidFill>
                  <a:srgbClr val="0070C0"/>
                </a:solidFill>
                <a:latin typeface="微软雅黑" panose="020B0503020204020204" pitchFamily="34" charset="-122"/>
                <a:ea typeface="微软雅黑" panose="020B0503020204020204" pitchFamily="34" charset="-122"/>
              </a:rPr>
              <a:t>并启动计时器，主机</a:t>
            </a:r>
            <a:r>
              <a:rPr lang="en-US" altLang="zh-CN" sz="2400" dirty="0">
                <a:solidFill>
                  <a:srgbClr val="0070C0"/>
                </a:solidFill>
                <a:latin typeface="微软雅黑" panose="020B0503020204020204" pitchFamily="34" charset="-122"/>
                <a:ea typeface="微软雅黑" panose="020B0503020204020204" pitchFamily="34" charset="-122"/>
              </a:rPr>
              <a:t>1</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在计时器没有超时前收到</a:t>
            </a:r>
            <a:r>
              <a:rPr lang="zh-CN" altLang="en-US" sz="2400" dirty="0">
                <a:solidFill>
                  <a:srgbClr val="0070C0"/>
                </a:solidFill>
                <a:latin typeface="微软雅黑" panose="020B0503020204020204" pitchFamily="34" charset="-122"/>
                <a:ea typeface="微软雅黑" panose="020B0503020204020204" pitchFamily="34" charset="-122"/>
              </a:rPr>
              <a:t>主机</a:t>
            </a:r>
            <a:r>
              <a:rPr lang="en-US" altLang="zh-CN" sz="2400" dirty="0">
                <a:solidFill>
                  <a:srgbClr val="0070C0"/>
                </a:solidFill>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的</a:t>
            </a:r>
            <a:r>
              <a:rPr lang="en-US" altLang="zh-CN" sz="2400" dirty="0">
                <a:latin typeface="微软雅黑" panose="020B0503020204020204" pitchFamily="34" charset="-122"/>
                <a:ea typeface="微软雅黑" panose="020B0503020204020204" pitchFamily="34" charset="-122"/>
              </a:rPr>
              <a:t>DR</a:t>
            </a:r>
            <a:r>
              <a:rPr lang="zh-CN" altLang="en-US" sz="2400" dirty="0">
                <a:latin typeface="微软雅黑" panose="020B0503020204020204" pitchFamily="34" charset="-122"/>
                <a:ea typeface="微软雅黑" panose="020B0503020204020204" pitchFamily="34" charset="-122"/>
              </a:rPr>
              <a:t>，便正式释放连接并</a:t>
            </a:r>
            <a:r>
              <a:rPr lang="zh-CN" altLang="en-US" sz="2400" dirty="0">
                <a:solidFill>
                  <a:srgbClr val="0070C0"/>
                </a:solidFill>
                <a:latin typeface="微软雅黑" panose="020B0503020204020204" pitchFamily="34" charset="-122"/>
                <a:ea typeface="微软雅黑" panose="020B0503020204020204" pitchFamily="34" charset="-122"/>
              </a:rPr>
              <a:t>发送</a:t>
            </a:r>
            <a:r>
              <a:rPr lang="en-US" altLang="zh-CN" sz="2400" dirty="0">
                <a:solidFill>
                  <a:srgbClr val="0070C0"/>
                </a:solidFill>
                <a:latin typeface="微软雅黑" panose="020B0503020204020204" pitchFamily="34" charset="-122"/>
                <a:ea typeface="微软雅黑" panose="020B0503020204020204" pitchFamily="34" charset="-122"/>
              </a:rPr>
              <a:t>ACK</a:t>
            </a:r>
            <a:r>
              <a:rPr lang="zh-CN" altLang="en-US" sz="2400" dirty="0">
                <a:latin typeface="微软雅黑" panose="020B0503020204020204" pitchFamily="34" charset="-122"/>
                <a:ea typeface="微软雅黑" panose="020B0503020204020204" pitchFamily="34" charset="-122"/>
              </a:rPr>
              <a:t>，</a:t>
            </a:r>
            <a:r>
              <a:rPr lang="zh-CN" altLang="en-US" sz="2400" dirty="0">
                <a:solidFill>
                  <a:srgbClr val="0070C0"/>
                </a:solidFill>
                <a:latin typeface="微软雅黑" panose="020B0503020204020204" pitchFamily="34" charset="-122"/>
                <a:ea typeface="微软雅黑" panose="020B0503020204020204" pitchFamily="34" charset="-122"/>
              </a:rPr>
              <a:t>主机</a:t>
            </a:r>
            <a:r>
              <a:rPr lang="en-US" altLang="zh-CN" sz="2400" dirty="0">
                <a:solidFill>
                  <a:srgbClr val="0070C0"/>
                </a:solidFill>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也在计时器没有超时前收到</a:t>
            </a:r>
            <a:r>
              <a:rPr lang="zh-CN" altLang="en-US" sz="2400" dirty="0">
                <a:solidFill>
                  <a:srgbClr val="0070C0"/>
                </a:solidFill>
                <a:latin typeface="微软雅黑" panose="020B0503020204020204" pitchFamily="34" charset="-122"/>
                <a:ea typeface="微软雅黑" panose="020B0503020204020204" pitchFamily="34" charset="-122"/>
              </a:rPr>
              <a:t>主机</a:t>
            </a:r>
            <a:r>
              <a:rPr lang="en-US" altLang="zh-CN" sz="2400" dirty="0">
                <a:solidFill>
                  <a:srgbClr val="0070C0"/>
                </a:solidFill>
                <a:latin typeface="微软雅黑" panose="020B0503020204020204" pitchFamily="34" charset="-122"/>
                <a:ea typeface="微软雅黑" panose="020B0503020204020204" pitchFamily="34" charset="-122"/>
              </a:rPr>
              <a:t>1</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的</a:t>
            </a:r>
            <a:r>
              <a:rPr lang="en-US" altLang="zh-CN" sz="2400" dirty="0">
                <a:latin typeface="微软雅黑" panose="020B0503020204020204" pitchFamily="34" charset="-122"/>
                <a:ea typeface="微软雅黑" panose="020B0503020204020204" pitchFamily="34" charset="-122"/>
              </a:rPr>
              <a:t>ACK</a:t>
            </a:r>
            <a:r>
              <a:rPr lang="zh-CN" altLang="en-US" sz="2400" dirty="0">
                <a:latin typeface="微软雅黑" panose="020B0503020204020204" pitchFamily="34" charset="-122"/>
                <a:ea typeface="微软雅黑" panose="020B0503020204020204" pitchFamily="34" charset="-122"/>
              </a:rPr>
              <a:t>，于是也释放了连接，至此整个数据传输过程，包括建立连接、传输数据和释放连接的过程正常结束 。</a:t>
            </a:r>
            <a:endParaRPr lang="zh-CN" altLang="en-US" sz="2400" dirty="0">
              <a:latin typeface="微软雅黑" panose="020B0503020204020204" pitchFamily="34" charset="-122"/>
              <a:ea typeface="微软雅黑" panose="020B0503020204020204" pitchFamily="34" charset="-122"/>
            </a:endParaRPr>
          </a:p>
        </p:txBody>
      </p:sp>
      <p:sp>
        <p:nvSpPr>
          <p:cNvPr id="157703" name="灯片编号占位符 1"/>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1200" dirty="0">
                <a:solidFill>
                  <a:srgbClr val="898989"/>
                </a:solidFill>
                <a:latin typeface="Arial" panose="020B0604020202020204" pitchFamily="34" charset="0"/>
                <a:ea typeface="微软雅黑" panose="020B0503020204020204" pitchFamily="34" charset="-122"/>
              </a:rPr>
            </a:fld>
            <a:endParaRPr lang="zh-CN" altLang="en-US" sz="1200" dirty="0">
              <a:solidFill>
                <a:srgbClr val="898989"/>
              </a:solidFill>
              <a:latin typeface="Arial" panose="020B0604020202020204" pitchFamily="34" charset="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8371"/>
                                        </p:tgtEl>
                                        <p:attrNameLst>
                                          <p:attrName>style.visibility</p:attrName>
                                        </p:attrNameLst>
                                      </p:cBhvr>
                                      <p:to>
                                        <p:strVal val="visible"/>
                                      </p:to>
                                    </p:set>
                                    <p:animEffect transition="in" filter="barn(inVertical)">
                                      <p:cBhvr>
                                        <p:cTn id="7" dur="500"/>
                                        <p:tgtEl>
                                          <p:spTgt spid="5837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8373"/>
                                        </p:tgtEl>
                                        <p:attrNameLst>
                                          <p:attrName>style.visibility</p:attrName>
                                        </p:attrNameLst>
                                      </p:cBhvr>
                                      <p:to>
                                        <p:strVal val="visible"/>
                                      </p:to>
                                    </p:set>
                                    <p:animEffect transition="in" filter="barn(inVertical)">
                                      <p:cBhvr>
                                        <p:cTn id="12" dur="500"/>
                                        <p:tgtEl>
                                          <p:spTgt spid="58373"/>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583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8374"/>
                                        </p:tgtEl>
                                        <p:attrNameLst>
                                          <p:attrName>style.visibility</p:attrName>
                                        </p:attrNameLst>
                                      </p:cBhvr>
                                      <p:to>
                                        <p:strVal val="visible"/>
                                      </p:to>
                                    </p:set>
                                    <p:animEffect transition="in" filter="fade">
                                      <p:cBhvr>
                                        <p:cTn id="19" dur="1000"/>
                                        <p:tgtEl>
                                          <p:spTgt spid="58374"/>
                                        </p:tgtEl>
                                      </p:cBhvr>
                                    </p:animEffect>
                                    <p:anim calcmode="lin" valueType="num">
                                      <p:cBhvr>
                                        <p:cTn id="20" dur="1000" fill="hold"/>
                                        <p:tgtEl>
                                          <p:spTgt spid="58374"/>
                                        </p:tgtEl>
                                        <p:attrNameLst>
                                          <p:attrName>ppt_x</p:attrName>
                                        </p:attrNameLst>
                                      </p:cBhvr>
                                      <p:tavLst>
                                        <p:tav tm="0">
                                          <p:val>
                                            <p:strVal val="#ppt_x"/>
                                          </p:val>
                                        </p:tav>
                                        <p:tav tm="100000">
                                          <p:val>
                                            <p:strVal val="#ppt_x"/>
                                          </p:val>
                                        </p:tav>
                                      </p:tavLst>
                                    </p:anim>
                                    <p:anim calcmode="lin" valueType="num">
                                      <p:cBhvr>
                                        <p:cTn id="21" dur="1000" fill="hold"/>
                                        <p:tgtEl>
                                          <p:spTgt spid="583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1" grpId="0"/>
      <p:bldP spid="58372" grpId="0"/>
      <p:bldP spid="58374"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5394" name="Rectangle 2"/>
          <p:cNvSpPr>
            <a:spLocks noGrp="1" noChangeArrowheads="1"/>
          </p:cNvSpPr>
          <p:nvPr>
            <p:ph type="title"/>
          </p:nvPr>
        </p:nvSpPr>
        <p:spPr>
          <a:xfrm>
            <a:off x="685800" y="228600"/>
            <a:ext cx="7772400" cy="12192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000" b="1" i="0" u="none" strike="noStrike" kern="1200" cap="all" spc="50" normalizeH="0" baseline="0" noProof="0">
                <a:ln w="15875">
                  <a:noFill/>
                </a:ln>
                <a:solidFill>
                  <a:schemeClr val="tx2"/>
                </a:solidFill>
                <a:effectLst/>
                <a:uLnTx/>
                <a:uFillTx/>
                <a:latin typeface="+mj-lt"/>
                <a:ea typeface="+mj-ea"/>
                <a:cs typeface="+mj-cs"/>
              </a:rPr>
              <a:t>6.4 </a:t>
            </a:r>
            <a:r>
              <a:rPr kumimoji="0" lang="en-US" altLang="zh-CN" sz="4000" b="1" i="0" u="none" strike="noStrike" kern="1200" cap="all" spc="50" normalizeH="0" baseline="0" noProof="0">
                <a:ln w="15875">
                  <a:noFill/>
                </a:ln>
                <a:solidFill>
                  <a:schemeClr val="tx2"/>
                </a:solidFill>
                <a:effectLst/>
                <a:uLnTx/>
                <a:uFillTx/>
                <a:latin typeface="+mj-lt"/>
                <a:ea typeface="+mj-ea"/>
                <a:cs typeface="+mj-cs"/>
              </a:rPr>
              <a:t>The Internet Transport Protocols: UDP</a:t>
            </a:r>
            <a:endParaRPr kumimoji="0" lang="zh-CN" altLang="en-US" sz="4000" b="1" i="0" u="none" strike="noStrike" kern="1200" cap="all" spc="50" normalizeH="0" baseline="0" noProof="0">
              <a:ln w="15875">
                <a:noFill/>
              </a:ln>
              <a:solidFill>
                <a:schemeClr val="tx2"/>
              </a:solidFill>
              <a:effectLst/>
              <a:uLnTx/>
              <a:uFillTx/>
              <a:latin typeface="+mj-lt"/>
              <a:ea typeface="+mj-ea"/>
              <a:cs typeface="+mj-cs"/>
            </a:endParaRPr>
          </a:p>
        </p:txBody>
      </p:sp>
      <p:sp>
        <p:nvSpPr>
          <p:cNvPr id="158723" name="Text Box 3"/>
          <p:cNvSpPr txBox="1"/>
          <p:nvPr/>
        </p:nvSpPr>
        <p:spPr>
          <a:xfrm>
            <a:off x="517525" y="1771650"/>
            <a:ext cx="8016875" cy="10668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b="1" dirty="0">
                <a:latin typeface="Times New Roman" panose="02020603050405020304" pitchFamily="18" charset="0"/>
                <a:ea typeface="宋体" panose="02010600030101010101" pitchFamily="2" charset="-122"/>
              </a:rPr>
              <a:t>The Internet has two main protocols in the transport layer:</a:t>
            </a:r>
            <a:endParaRPr lang="zh-CN" altLang="en-US" b="1" dirty="0">
              <a:latin typeface="Times New Roman" panose="02020603050405020304" pitchFamily="18" charset="0"/>
              <a:ea typeface="宋体" panose="02010600030101010101" pitchFamily="2" charset="-122"/>
            </a:endParaRPr>
          </a:p>
        </p:txBody>
      </p:sp>
      <p:sp>
        <p:nvSpPr>
          <p:cNvPr id="158724" name="Text Box 4"/>
          <p:cNvSpPr txBox="1"/>
          <p:nvPr/>
        </p:nvSpPr>
        <p:spPr>
          <a:xfrm>
            <a:off x="1104900" y="3306763"/>
            <a:ext cx="4722813" cy="5794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b="1" dirty="0">
                <a:solidFill>
                  <a:srgbClr val="903638"/>
                </a:solidFill>
                <a:latin typeface="Times New Roman" panose="02020603050405020304" pitchFamily="18" charset="0"/>
                <a:ea typeface="宋体" panose="02010600030101010101" pitchFamily="2" charset="-122"/>
              </a:rPr>
              <a:t>1. connectionless protocol </a:t>
            </a:r>
            <a:endParaRPr lang="zh-CN" altLang="en-US" b="1" dirty="0">
              <a:solidFill>
                <a:srgbClr val="903638"/>
              </a:solidFill>
              <a:latin typeface="Times New Roman" panose="02020603050405020304" pitchFamily="18" charset="0"/>
              <a:ea typeface="宋体" panose="02010600030101010101" pitchFamily="2" charset="-122"/>
            </a:endParaRPr>
          </a:p>
        </p:txBody>
      </p:sp>
      <p:sp>
        <p:nvSpPr>
          <p:cNvPr id="158725" name="Text Box 5"/>
          <p:cNvSpPr txBox="1"/>
          <p:nvPr/>
        </p:nvSpPr>
        <p:spPr>
          <a:xfrm>
            <a:off x="1127125" y="4525963"/>
            <a:ext cx="5589588" cy="5794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b="1" dirty="0">
                <a:solidFill>
                  <a:srgbClr val="903638"/>
                </a:solidFill>
                <a:latin typeface="Times New Roman" panose="02020603050405020304" pitchFamily="18" charset="0"/>
                <a:ea typeface="宋体" panose="02010600030101010101" pitchFamily="2" charset="-122"/>
              </a:rPr>
              <a:t>2. connection-oriented protocol</a:t>
            </a:r>
            <a:endParaRPr lang="zh-CN" altLang="en-US" b="1" dirty="0">
              <a:solidFill>
                <a:srgbClr val="903638"/>
              </a:solidFill>
              <a:latin typeface="Times New Roman" panose="02020603050405020304" pitchFamily="18" charset="0"/>
              <a:ea typeface="宋体" panose="02010600030101010101" pitchFamily="2" charset="-122"/>
            </a:endParaRPr>
          </a:p>
        </p:txBody>
      </p:sp>
      <p:sp>
        <p:nvSpPr>
          <p:cNvPr id="158726" name="AutoShape 6"/>
          <p:cNvSpPr/>
          <p:nvPr/>
        </p:nvSpPr>
        <p:spPr>
          <a:xfrm>
            <a:off x="6858000" y="3657600"/>
            <a:ext cx="1600200" cy="457200"/>
          </a:xfrm>
          <a:prstGeom prst="wedgeRectCallout">
            <a:avLst>
              <a:gd name="adj1" fmla="val -114088"/>
              <a:gd name="adj2" fmla="val -70139"/>
            </a:avLst>
          </a:prstGeom>
          <a:noFill/>
          <a:ln w="19050"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400" dirty="0">
                <a:latin typeface="Times New Roman" panose="02020603050405020304" pitchFamily="18" charset="0"/>
                <a:ea typeface="宋体" panose="02010600030101010101" pitchFamily="2" charset="-122"/>
              </a:rPr>
              <a:t>UDP</a:t>
            </a:r>
            <a:endParaRPr lang="zh-CN" altLang="en-US" sz="2400" dirty="0">
              <a:latin typeface="Times New Roman" panose="02020603050405020304" pitchFamily="18" charset="0"/>
              <a:ea typeface="宋体" panose="02010600030101010101" pitchFamily="2" charset="-122"/>
            </a:endParaRPr>
          </a:p>
        </p:txBody>
      </p:sp>
      <p:sp>
        <p:nvSpPr>
          <p:cNvPr id="158727" name="AutoShape 7"/>
          <p:cNvSpPr/>
          <p:nvPr/>
        </p:nvSpPr>
        <p:spPr>
          <a:xfrm>
            <a:off x="6858000" y="5486400"/>
            <a:ext cx="1981200" cy="457200"/>
          </a:xfrm>
          <a:prstGeom prst="wedgeRectCallout">
            <a:avLst>
              <a:gd name="adj1" fmla="val -60898"/>
              <a:gd name="adj2" fmla="val -186111"/>
            </a:avLst>
          </a:prstGeom>
          <a:noFill/>
          <a:ln w="19050"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400" dirty="0">
                <a:latin typeface="Times New Roman" panose="02020603050405020304" pitchFamily="18" charset="0"/>
                <a:ea typeface="宋体" panose="02010600030101010101" pitchFamily="2" charset="-122"/>
              </a:rPr>
              <a:t>TCP</a:t>
            </a:r>
            <a:endParaRPr lang="en-US" altLang="zh-CN" sz="2400" dirty="0">
              <a:latin typeface="Times New Roman" panose="02020603050405020304" pitchFamily="18" charset="0"/>
              <a:ea typeface="宋体" panose="02010600030101010101"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8" name="Rectangle 2"/>
          <p:cNvSpPr>
            <a:spLocks noGrp="1" noChangeArrowheads="1"/>
          </p:cNvSpPr>
          <p:nvPr>
            <p:ph type="title"/>
          </p:nvPr>
        </p:nvSpPr>
        <p:spPr>
          <a:xfrm>
            <a:off x="611188" y="188913"/>
            <a:ext cx="7772400" cy="11430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all" spc="50" normalizeH="0" baseline="0" noProof="0">
                <a:ln w="15875">
                  <a:noFill/>
                </a:ln>
                <a:solidFill>
                  <a:schemeClr val="tx2"/>
                </a:solidFill>
                <a:effectLst/>
                <a:uLnTx/>
                <a:uFillTx/>
                <a:latin typeface="+mj-lt"/>
                <a:ea typeface="+mj-ea"/>
                <a:cs typeface="+mj-cs"/>
              </a:rPr>
              <a:t>The TCP/IP Reference Model</a:t>
            </a:r>
            <a:endParaRPr kumimoji="0" lang="zh-CN" altLang="en-US" sz="3600" b="1" i="0" u="none" strike="noStrike" kern="1200" cap="all" spc="50" normalizeH="0" baseline="0" noProof="0">
              <a:ln w="15875">
                <a:noFill/>
              </a:ln>
              <a:solidFill>
                <a:schemeClr val="tx2"/>
              </a:solidFill>
              <a:effectLst/>
              <a:uLnTx/>
              <a:uFillTx/>
              <a:latin typeface="+mj-lt"/>
              <a:ea typeface="+mj-ea"/>
              <a:cs typeface="+mj-cs"/>
            </a:endParaRPr>
          </a:p>
        </p:txBody>
      </p:sp>
      <p:pic>
        <p:nvPicPr>
          <p:cNvPr id="75780" name="Picture 4" descr="1-21"/>
          <p:cNvPicPr>
            <a:picLocks noChangeAspect="1"/>
          </p:cNvPicPr>
          <p:nvPr/>
        </p:nvPicPr>
        <p:blipFill>
          <a:blip r:embed="rId1"/>
          <a:stretch>
            <a:fillRect/>
          </a:stretch>
        </p:blipFill>
        <p:spPr>
          <a:xfrm>
            <a:off x="971550" y="1341438"/>
            <a:ext cx="7148513" cy="4249737"/>
          </a:xfrm>
          <a:prstGeom prst="rect">
            <a:avLst/>
          </a:prstGeom>
          <a:noFill/>
          <a:ln w="9525">
            <a:noFill/>
          </a:ln>
        </p:spPr>
      </p:pic>
      <p:sp>
        <p:nvSpPr>
          <p:cNvPr id="75781" name="Text Box 5"/>
          <p:cNvSpPr txBox="1"/>
          <p:nvPr/>
        </p:nvSpPr>
        <p:spPr>
          <a:xfrm>
            <a:off x="1979613" y="5805488"/>
            <a:ext cx="5256212" cy="46196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400" b="1" dirty="0">
                <a:latin typeface="Times New Roman" panose="02020603050405020304" pitchFamily="18" charset="0"/>
                <a:ea typeface="宋体" panose="02010600030101010101" pitchFamily="2" charset="-122"/>
              </a:rPr>
              <a:t>The TCP/IP reference model</a:t>
            </a:r>
            <a:endParaRPr lang="zh-CN" altLang="en-US" sz="2400" dirty="0">
              <a:latin typeface="Times New Roman" panose="02020603050405020304" pitchFamily="18" charset="0"/>
              <a:ea typeface="宋体" panose="02010600030101010101" pitchFamily="2" charset="-122"/>
            </a:endParaRPr>
          </a:p>
        </p:txBody>
      </p:sp>
      <p:sp>
        <p:nvSpPr>
          <p:cNvPr id="6" name="Rectangle 5"/>
          <p:cNvSpPr/>
          <p:nvPr/>
        </p:nvSpPr>
        <p:spPr>
          <a:xfrm>
            <a:off x="6372225" y="4724400"/>
            <a:ext cx="1066800" cy="228600"/>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zh-CN" altLang="en-US" sz="1400" dirty="0">
                <a:latin typeface="Times New Roman" panose="02020603050405020304" pitchFamily="18" charset="0"/>
                <a:ea typeface="宋体" panose="02010600030101010101" pitchFamily="2" charset="-122"/>
              </a:rPr>
              <a:t>网络接口层</a:t>
            </a:r>
            <a:endParaRPr lang="zh-CN" altLang="en-US" sz="1400" dirty="0">
              <a:latin typeface="Times New Roman" panose="02020603050405020304" pitchFamily="18" charset="0"/>
              <a:ea typeface="宋体" panose="02010600030101010101" pitchFamily="2" charset="-122"/>
            </a:endParaRPr>
          </a:p>
        </p:txBody>
      </p:sp>
      <p:sp>
        <p:nvSpPr>
          <p:cNvPr id="7" name="Rectangle 5"/>
          <p:cNvSpPr/>
          <p:nvPr/>
        </p:nvSpPr>
        <p:spPr>
          <a:xfrm>
            <a:off x="6372225" y="4208463"/>
            <a:ext cx="1066800" cy="228600"/>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zh-CN" altLang="en-US" sz="1400" dirty="0">
                <a:latin typeface="Times New Roman" panose="02020603050405020304" pitchFamily="18" charset="0"/>
                <a:ea typeface="宋体" panose="02010600030101010101" pitchFamily="2" charset="-122"/>
              </a:rPr>
              <a:t>互联层</a:t>
            </a:r>
            <a:endParaRPr lang="zh-CN" altLang="en-US" sz="1400"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780"/>
                                        </p:tgtEl>
                                        <p:attrNameLst>
                                          <p:attrName>style.visibility</p:attrName>
                                        </p:attrNameLst>
                                      </p:cBhvr>
                                      <p:to>
                                        <p:strVal val="visible"/>
                                      </p:to>
                                    </p:set>
                                    <p:animEffect transition="in" filter="fade">
                                      <p:cBhvr>
                                        <p:cTn id="7" dur="500"/>
                                        <p:tgtEl>
                                          <p:spTgt spid="75780"/>
                                        </p:tgtEl>
                                      </p:cBhvr>
                                    </p:animEffect>
                                  </p:childTnLst>
                                </p:cTn>
                              </p:par>
                              <p:par>
                                <p:cTn id="8" presetID="10" presetClass="entr" presetSubtype="0" fill="hold" nodeType="withEffect">
                                  <p:stCondLst>
                                    <p:cond delay="0"/>
                                  </p:stCondLst>
                                  <p:childTnLst>
                                    <p:set>
                                      <p:cBhvr>
                                        <p:cTn id="9" dur="1" fill="hold">
                                          <p:stCondLst>
                                            <p:cond delay="0"/>
                                          </p:stCondLst>
                                        </p:cTn>
                                        <p:tgtEl>
                                          <p:spTgt spid="75781">
                                            <p:txEl>
                                              <p:charRg st="0" end="27"/>
                                            </p:txEl>
                                          </p:spTgt>
                                        </p:tgtEl>
                                        <p:attrNameLst>
                                          <p:attrName>style.visibility</p:attrName>
                                        </p:attrNameLst>
                                      </p:cBhvr>
                                      <p:to>
                                        <p:strVal val="visible"/>
                                      </p:to>
                                    </p:set>
                                    <p:animEffect transition="in" filter="fade">
                                      <p:cBhvr>
                                        <p:cTn id="10" dur="500"/>
                                        <p:tgtEl>
                                          <p:spTgt spid="75781">
                                            <p:txEl>
                                              <p:charRg st="0" end="27"/>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10" name="Rectangle 2"/>
          <p:cNvSpPr>
            <a:spLocks noGrp="1" noChangeArrowheads="1"/>
          </p:cNvSpPr>
          <p:nvPr>
            <p:ph type="title"/>
          </p:nvPr>
        </p:nvSpPr>
        <p:spPr>
          <a:xfrm>
            <a:off x="666750" y="-144463"/>
            <a:ext cx="7772400" cy="1143001"/>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1200" cap="all" spc="50" normalizeH="0" baseline="0" noProof="0">
                <a:ln w="15875">
                  <a:noFill/>
                </a:ln>
                <a:solidFill>
                  <a:schemeClr val="bg2">
                    <a:lumMod val="25000"/>
                  </a:schemeClr>
                </a:solidFill>
                <a:effectLst/>
                <a:uLnTx/>
                <a:uFillTx/>
                <a:latin typeface="+mj-lt"/>
                <a:ea typeface="+mj-ea"/>
                <a:cs typeface="+mj-cs"/>
              </a:rPr>
              <a:t>6.4.1 UDP</a:t>
            </a:r>
            <a:r>
              <a:rPr kumimoji="0" lang="zh-CN" altLang="en-US" sz="4000" b="1" i="0" u="none" strike="noStrike" kern="1200" cap="all" spc="50" normalizeH="0" baseline="0" noProof="0">
                <a:ln w="15875">
                  <a:noFill/>
                </a:ln>
                <a:solidFill>
                  <a:schemeClr val="bg2">
                    <a:lumMod val="25000"/>
                  </a:schemeClr>
                </a:solidFill>
                <a:effectLst/>
                <a:uLnTx/>
                <a:uFillTx/>
                <a:latin typeface="+mj-lt"/>
                <a:ea typeface="+mj-ea"/>
                <a:cs typeface="+mj-cs"/>
              </a:rPr>
              <a:t>简介</a:t>
            </a:r>
            <a:endParaRPr kumimoji="0" lang="zh-CN" altLang="en-US" sz="4000" b="1" i="0" u="none" strike="noStrike" kern="1200" cap="all" spc="50" normalizeH="0" baseline="0" noProof="0">
              <a:ln w="15875">
                <a:noFill/>
              </a:ln>
              <a:solidFill>
                <a:schemeClr val="bg2">
                  <a:lumMod val="25000"/>
                </a:schemeClr>
              </a:solidFill>
              <a:effectLst/>
              <a:uLnTx/>
              <a:uFillTx/>
              <a:latin typeface="+mj-lt"/>
              <a:ea typeface="+mj-ea"/>
              <a:cs typeface="+mj-cs"/>
            </a:endParaRPr>
          </a:p>
        </p:txBody>
      </p:sp>
      <p:sp>
        <p:nvSpPr>
          <p:cNvPr id="71683" name="Rectangle 3"/>
          <p:cNvSpPr txBox="1"/>
          <p:nvPr/>
        </p:nvSpPr>
        <p:spPr>
          <a:xfrm>
            <a:off x="539750" y="1466850"/>
            <a:ext cx="8026400" cy="3924300"/>
          </a:xfrm>
          <a:prstGeom prst="rect">
            <a:avLst/>
          </a:prstGeom>
          <a:noFill/>
          <a:ln w="9525">
            <a:noFill/>
          </a:ln>
        </p:spPr>
        <p:txBody>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609600" lvl="0" indent="-609600">
              <a:lnSpc>
                <a:spcPct val="140000"/>
              </a:lnSpc>
              <a:spcBef>
                <a:spcPct val="50000"/>
              </a:spcBef>
              <a:buClr>
                <a:schemeClr val="accent2"/>
              </a:buClr>
              <a:buSzTx/>
              <a:buFont typeface="Wingdings" panose="05000000000000000000" pitchFamily="2" charset="2"/>
              <a:buChar char="u"/>
            </a:pPr>
            <a:r>
              <a:rPr lang="en-US" altLang="zh-CN" sz="2800" dirty="0">
                <a:latin typeface="Times New Roman" panose="02020603050405020304" pitchFamily="18" charset="0"/>
                <a:ea typeface="微软雅黑" panose="020B0503020204020204" pitchFamily="34" charset="-122"/>
              </a:rPr>
              <a:t>UDP</a:t>
            </a:r>
            <a:r>
              <a:rPr lang="zh-CN" altLang="en-US" sz="2800" dirty="0">
                <a:latin typeface="Times New Roman" panose="02020603050405020304" pitchFamily="18" charset="0"/>
                <a:ea typeface="微软雅黑" panose="020B0503020204020204" pitchFamily="34" charset="-122"/>
              </a:rPr>
              <a:t>协议是</a:t>
            </a:r>
            <a:r>
              <a:rPr lang="zh-CN" altLang="en-US" sz="2800" dirty="0">
                <a:solidFill>
                  <a:srgbClr val="FF0000"/>
                </a:solidFill>
                <a:latin typeface="Times New Roman" panose="02020603050405020304" pitchFamily="18" charset="0"/>
                <a:ea typeface="微软雅黑" panose="020B0503020204020204" pitchFamily="34" charset="-122"/>
              </a:rPr>
              <a:t>无连接</a:t>
            </a:r>
            <a:r>
              <a:rPr lang="zh-CN" altLang="en-US" sz="2800" dirty="0">
                <a:latin typeface="Times New Roman" panose="02020603050405020304" pitchFamily="18" charset="0"/>
                <a:ea typeface="微软雅黑" panose="020B0503020204020204" pitchFamily="34" charset="-122"/>
              </a:rPr>
              <a:t>的数据报协议，它不提供可靠性服务，但其相应的协议开销也较小、效率较高 </a:t>
            </a:r>
            <a:endParaRPr lang="zh-CN" altLang="en-US" sz="2800" dirty="0">
              <a:latin typeface="Times New Roman" panose="02020603050405020304" pitchFamily="18" charset="0"/>
              <a:ea typeface="微软雅黑" panose="020B0503020204020204" pitchFamily="34" charset="-122"/>
            </a:endParaRPr>
          </a:p>
          <a:p>
            <a:pPr marL="609600" lvl="0" indent="-609600">
              <a:lnSpc>
                <a:spcPct val="140000"/>
              </a:lnSpc>
              <a:spcBef>
                <a:spcPct val="50000"/>
              </a:spcBef>
              <a:buClr>
                <a:schemeClr val="accent2"/>
              </a:buClr>
              <a:buSzTx/>
              <a:buFont typeface="Wingdings" panose="05000000000000000000" pitchFamily="2" charset="2"/>
              <a:buChar char="u"/>
            </a:pPr>
            <a:r>
              <a:rPr lang="zh-CN" altLang="en-US" sz="2800" dirty="0">
                <a:solidFill>
                  <a:srgbClr val="FF0000"/>
                </a:solidFill>
                <a:latin typeface="Times New Roman" panose="02020603050405020304" pitchFamily="18" charset="0"/>
                <a:ea typeface="微软雅黑" panose="020B0503020204020204" pitchFamily="34" charset="-122"/>
              </a:rPr>
              <a:t>域名系统</a:t>
            </a:r>
            <a:r>
              <a:rPr lang="en-US" altLang="zh-CN" sz="2800" dirty="0">
                <a:solidFill>
                  <a:srgbClr val="FF0000"/>
                </a:solidFill>
                <a:latin typeface="Times New Roman" panose="02020603050405020304" pitchFamily="18" charset="0"/>
                <a:ea typeface="微软雅黑" panose="020B0503020204020204" pitchFamily="34" charset="-122"/>
              </a:rPr>
              <a:t>DNS</a:t>
            </a:r>
            <a:r>
              <a:rPr lang="zh-CN" altLang="en-US" sz="2800" dirty="0">
                <a:solidFill>
                  <a:srgbClr val="FF0000"/>
                </a:solidFill>
                <a:latin typeface="Times New Roman" panose="02020603050405020304" pitchFamily="18" charset="0"/>
                <a:ea typeface="微软雅黑" panose="020B0503020204020204" pitchFamily="34" charset="-122"/>
              </a:rPr>
              <a:t>、简单网络管理协议</a:t>
            </a:r>
            <a:r>
              <a:rPr lang="en-US" altLang="zh-CN" sz="2800" dirty="0">
                <a:solidFill>
                  <a:srgbClr val="FF0000"/>
                </a:solidFill>
                <a:latin typeface="Times New Roman" panose="02020603050405020304" pitchFamily="18" charset="0"/>
                <a:ea typeface="微软雅黑" panose="020B0503020204020204" pitchFamily="34" charset="-122"/>
              </a:rPr>
              <a:t>SNMP</a:t>
            </a:r>
            <a:r>
              <a:rPr lang="zh-CN" altLang="en-US" sz="2800" dirty="0">
                <a:latin typeface="Times New Roman" panose="02020603050405020304" pitchFamily="18" charset="0"/>
                <a:ea typeface="微软雅黑" panose="020B0503020204020204" pitchFamily="34" charset="-122"/>
              </a:rPr>
              <a:t>使用的传输层协议是</a:t>
            </a:r>
            <a:r>
              <a:rPr lang="en-US" altLang="zh-CN" sz="2800" dirty="0">
                <a:solidFill>
                  <a:srgbClr val="FF0000"/>
                </a:solidFill>
                <a:latin typeface="Times New Roman" panose="02020603050405020304" pitchFamily="18" charset="0"/>
                <a:ea typeface="微软雅黑" panose="020B0503020204020204" pitchFamily="34" charset="-122"/>
              </a:rPr>
              <a:t>UDP</a:t>
            </a:r>
            <a:endParaRPr lang="en-US" altLang="zh-CN" sz="2800" dirty="0">
              <a:solidFill>
                <a:srgbClr val="FF0000"/>
              </a:solidFill>
              <a:latin typeface="Times New Roman" panose="02020603050405020304" pitchFamily="18" charset="0"/>
              <a:ea typeface="微软雅黑" panose="020B0503020204020204" pitchFamily="34" charset="-122"/>
            </a:endParaRPr>
          </a:p>
        </p:txBody>
      </p:sp>
      <p:sp>
        <p:nvSpPr>
          <p:cNvPr id="159748" name="灯片编号占位符 1"/>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1200" dirty="0">
                <a:solidFill>
                  <a:srgbClr val="898989"/>
                </a:solidFill>
                <a:latin typeface="Arial" panose="020B0604020202020204" pitchFamily="34" charset="0"/>
                <a:ea typeface="微软雅黑" panose="020B0503020204020204" pitchFamily="34" charset="-122"/>
              </a:rPr>
            </a:fld>
            <a:endParaRPr lang="zh-CN" altLang="en-US" sz="1200" dirty="0">
              <a:solidFill>
                <a:srgbClr val="898989"/>
              </a:solidFill>
              <a:latin typeface="Arial" panose="020B0604020202020204" pitchFamily="34" charset="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1683"/>
                                        </p:tgtEl>
                                        <p:attrNameLst>
                                          <p:attrName>style.visibility</p:attrName>
                                        </p:attrNameLst>
                                      </p:cBhvr>
                                      <p:to>
                                        <p:strVal val="visible"/>
                                      </p:to>
                                    </p:set>
                                    <p:animEffect transition="in" filter="wipe(up)">
                                      <p:cBhvr>
                                        <p:cTn id="7" dur="500"/>
                                        <p:tgtEl>
                                          <p:spTgt spid="716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3"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6418" name="Rectangle 2"/>
          <p:cNvSpPr>
            <a:spLocks noGrp="1" noChangeArrowheads="1"/>
          </p:cNvSpPr>
          <p:nvPr>
            <p:ph type="title"/>
          </p:nvPr>
        </p:nvSpPr>
        <p:spPr>
          <a:xfrm>
            <a:off x="685800" y="152400"/>
            <a:ext cx="7772400" cy="8382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000" b="1" i="0" u="none" strike="noStrike" kern="1200" cap="all" spc="50" normalizeH="0" baseline="0" noProof="0">
                <a:ln w="15875">
                  <a:noFill/>
                </a:ln>
                <a:solidFill>
                  <a:schemeClr val="tx2"/>
                </a:solidFill>
                <a:effectLst/>
                <a:uLnTx/>
                <a:uFillTx/>
                <a:latin typeface="+mj-lt"/>
                <a:ea typeface="+mj-ea"/>
                <a:cs typeface="+mj-cs"/>
              </a:rPr>
              <a:t>6.4.1 </a:t>
            </a:r>
            <a:r>
              <a:rPr kumimoji="0" lang="en-US" altLang="zh-CN" sz="4000" b="1" i="0" u="none" strike="noStrike" kern="1200" cap="all" spc="50" normalizeH="0" baseline="0" noProof="0">
                <a:ln w="15875">
                  <a:noFill/>
                </a:ln>
                <a:solidFill>
                  <a:schemeClr val="tx2"/>
                </a:solidFill>
                <a:effectLst/>
                <a:uLnTx/>
                <a:uFillTx/>
                <a:latin typeface="+mj-lt"/>
                <a:ea typeface="+mj-ea"/>
                <a:cs typeface="+mj-cs"/>
              </a:rPr>
              <a:t>Introduction to UDP</a:t>
            </a:r>
            <a:endParaRPr kumimoji="0" lang="zh-CN" altLang="en-US" sz="4000" b="1" i="0" u="none" strike="noStrike" kern="1200" cap="all" spc="50" normalizeH="0" baseline="0" noProof="0">
              <a:ln w="15875">
                <a:noFill/>
              </a:ln>
              <a:solidFill>
                <a:schemeClr val="tx2"/>
              </a:solidFill>
              <a:effectLst/>
              <a:uLnTx/>
              <a:uFillTx/>
              <a:latin typeface="+mj-lt"/>
              <a:ea typeface="+mj-ea"/>
              <a:cs typeface="+mj-cs"/>
            </a:endParaRPr>
          </a:p>
        </p:txBody>
      </p:sp>
      <p:sp>
        <p:nvSpPr>
          <p:cNvPr id="108548" name="Text Box 3"/>
          <p:cNvSpPr txBox="1">
            <a:spLocks noChangeArrowheads="1"/>
          </p:cNvSpPr>
          <p:nvPr/>
        </p:nvSpPr>
        <p:spPr bwMode="auto">
          <a:xfrm>
            <a:off x="381000" y="1187450"/>
            <a:ext cx="2251075" cy="641350"/>
          </a:xfrm>
          <a:prstGeom prst="rect">
            <a:avLst/>
          </a:prstGeom>
          <a:noFill/>
          <a:ln>
            <a:noFill/>
          </a:ln>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3600" b="1" i="0" u="none" strike="noStrike" kern="1200" cap="none" spc="0" normalizeH="0" baseline="0" noProof="0" dirty="0">
                <a:ln>
                  <a:noFill/>
                </a:ln>
                <a:solidFill>
                  <a:srgbClr val="903638"/>
                </a:solidFill>
                <a:effectLst/>
                <a:uLnTx/>
                <a:uFillTx/>
                <a:latin typeface="+mn-ea"/>
                <a:ea typeface="+mn-ea"/>
                <a:cs typeface="+mn-cs"/>
              </a:rPr>
              <a:t>UDP</a:t>
            </a:r>
            <a:r>
              <a:rPr kumimoji="0" lang="zh-CN" altLang="en-US" sz="3600" b="1" i="0" u="none" strike="noStrike" kern="1200" cap="none" spc="0" normalizeH="0" baseline="0" noProof="0" dirty="0">
                <a:ln>
                  <a:noFill/>
                </a:ln>
                <a:solidFill>
                  <a:srgbClr val="903638"/>
                </a:solidFill>
                <a:effectLst/>
                <a:uLnTx/>
                <a:uFillTx/>
                <a:latin typeface="+mn-ea"/>
                <a:ea typeface="+mn-ea"/>
                <a:cs typeface="+mn-cs"/>
              </a:rPr>
              <a:t>头格式</a:t>
            </a:r>
            <a:endParaRPr kumimoji="0" lang="zh-CN" altLang="en-US" sz="3600" b="1" i="0" u="none" strike="noStrike" kern="1200" cap="none" spc="0" normalizeH="0" baseline="0" noProof="0" dirty="0">
              <a:ln>
                <a:noFill/>
              </a:ln>
              <a:solidFill>
                <a:srgbClr val="903638"/>
              </a:solidFill>
              <a:effectLst/>
              <a:uLnTx/>
              <a:uFillTx/>
              <a:latin typeface="+mn-ea"/>
              <a:ea typeface="+mn-ea"/>
              <a:cs typeface="+mn-cs"/>
            </a:endParaRPr>
          </a:p>
        </p:txBody>
      </p:sp>
      <p:pic>
        <p:nvPicPr>
          <p:cNvPr id="160772" name="Picture 4" descr="6-23"/>
          <p:cNvPicPr>
            <a:picLocks noChangeAspect="1"/>
          </p:cNvPicPr>
          <p:nvPr/>
        </p:nvPicPr>
        <p:blipFill>
          <a:blip r:embed="rId1"/>
          <a:stretch>
            <a:fillRect/>
          </a:stretch>
        </p:blipFill>
        <p:spPr>
          <a:xfrm>
            <a:off x="533400" y="2133600"/>
            <a:ext cx="8207375" cy="1905000"/>
          </a:xfrm>
          <a:prstGeom prst="rect">
            <a:avLst/>
          </a:prstGeom>
          <a:noFill/>
          <a:ln w="9525">
            <a:noFill/>
          </a:ln>
        </p:spPr>
      </p:pic>
      <p:sp>
        <p:nvSpPr>
          <p:cNvPr id="160773" name="Text Box 5"/>
          <p:cNvSpPr txBox="1"/>
          <p:nvPr/>
        </p:nvSpPr>
        <p:spPr>
          <a:xfrm>
            <a:off x="533400" y="4313238"/>
            <a:ext cx="8153400" cy="155416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b="1" dirty="0">
                <a:latin typeface="宋体" panose="02010600030101010101" pitchFamily="2" charset="-122"/>
                <a:ea typeface="宋体" panose="02010600030101010101" pitchFamily="2" charset="-122"/>
              </a:rPr>
              <a:t>    UDP</a:t>
            </a:r>
            <a:r>
              <a:rPr lang="zh-CN" altLang="en-US" b="1" dirty="0">
                <a:latin typeface="宋体" panose="02010600030101010101" pitchFamily="2" charset="-122"/>
                <a:ea typeface="宋体" panose="02010600030101010101" pitchFamily="2" charset="-122"/>
              </a:rPr>
              <a:t>只在</a:t>
            </a:r>
            <a:r>
              <a:rPr lang="en-US" altLang="zh-CN" b="1" dirty="0">
                <a:latin typeface="宋体" panose="02010600030101010101" pitchFamily="2" charset="-122"/>
                <a:ea typeface="宋体" panose="02010600030101010101" pitchFamily="2" charset="-122"/>
              </a:rPr>
              <a:t>IP</a:t>
            </a:r>
            <a:r>
              <a:rPr lang="zh-CN" altLang="en-US" b="1" dirty="0">
                <a:latin typeface="宋体" panose="02010600030101010101" pitchFamily="2" charset="-122"/>
                <a:ea typeface="宋体" panose="02010600030101010101" pitchFamily="2" charset="-122"/>
              </a:rPr>
              <a:t>的数据报服务之上增加了很少一点的功能，即端口的功能和差错检测的功能。</a:t>
            </a:r>
            <a:endParaRPr lang="zh-CN" altLang="en-US" b="1" dirty="0">
              <a:latin typeface="宋体" panose="02010600030101010101" pitchFamily="2" charset="-122"/>
              <a:ea typeface="宋体" panose="02010600030101010101" pitchFamily="2" charset="-122"/>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Rectangle 2"/>
          <p:cNvSpPr>
            <a:spLocks noGrp="1" noChangeArrowheads="1"/>
          </p:cNvSpPr>
          <p:nvPr>
            <p:ph type="title"/>
          </p:nvPr>
        </p:nvSpPr>
        <p:spPr>
          <a:xfrm>
            <a:off x="685800" y="609600"/>
            <a:ext cx="7772400" cy="9144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1200" cap="all" spc="50" normalizeH="0" baseline="0" noProof="0">
                <a:ln w="15875">
                  <a:noFill/>
                </a:ln>
                <a:solidFill>
                  <a:schemeClr val="tx2"/>
                </a:solidFill>
                <a:effectLst>
                  <a:outerShdw blurRad="38100" dist="38100" dir="2700000" algn="tl">
                    <a:srgbClr val="C0C0C0"/>
                  </a:outerShdw>
                </a:effectLst>
                <a:uLnTx/>
                <a:uFillTx/>
                <a:latin typeface="+mj-lt"/>
                <a:ea typeface="+mj-ea"/>
                <a:cs typeface="+mj-cs"/>
              </a:rPr>
              <a:t>UDP</a:t>
            </a:r>
            <a:r>
              <a:rPr kumimoji="0" lang="zh-CN" altLang="en-US" sz="4000" b="1" i="0" u="none" strike="noStrike" kern="1200" cap="all" spc="50" normalizeH="0" baseline="0" noProof="0">
                <a:ln w="15875">
                  <a:noFill/>
                </a:ln>
                <a:solidFill>
                  <a:schemeClr val="tx2"/>
                </a:solidFill>
                <a:effectLst>
                  <a:outerShdw blurRad="38100" dist="38100" dir="2700000" algn="tl">
                    <a:srgbClr val="C0C0C0"/>
                  </a:outerShdw>
                </a:effectLst>
                <a:uLnTx/>
                <a:uFillTx/>
                <a:latin typeface="+mj-lt"/>
                <a:ea typeface="+mj-ea"/>
                <a:cs typeface="+mj-cs"/>
              </a:rPr>
              <a:t>的数据段格式 </a:t>
            </a:r>
            <a:endParaRPr kumimoji="0" lang="zh-CN" altLang="en-US" sz="4000" b="1" i="0" u="none" strike="noStrike" kern="1200" cap="all" spc="50" normalizeH="0" baseline="0" noProof="0">
              <a:ln w="15875">
                <a:noFill/>
              </a:ln>
              <a:solidFill>
                <a:schemeClr val="tx2"/>
              </a:solidFill>
              <a:effectLst>
                <a:outerShdw blurRad="38100" dist="38100" dir="2700000" algn="tl">
                  <a:srgbClr val="C0C0C0"/>
                </a:outerShdw>
              </a:effectLst>
              <a:uLnTx/>
              <a:uFillTx/>
              <a:latin typeface="+mj-lt"/>
              <a:ea typeface="+mj-ea"/>
              <a:cs typeface="+mj-cs"/>
            </a:endParaRPr>
          </a:p>
        </p:txBody>
      </p:sp>
      <p:sp>
        <p:nvSpPr>
          <p:cNvPr id="13" name="Rectangle 3"/>
          <p:cNvSpPr txBox="1">
            <a:spLocks noChangeArrowheads="1"/>
          </p:cNvSpPr>
          <p:nvPr/>
        </p:nvSpPr>
        <p:spPr bwMode="auto">
          <a:xfrm>
            <a:off x="539750" y="3479800"/>
            <a:ext cx="8208963" cy="2973388"/>
          </a:xfrm>
          <a:prstGeom prst="rect">
            <a:avLst/>
          </a:prstGeom>
          <a:noFill/>
          <a:ln w="9525">
            <a:noFill/>
            <a:miter lim="800000"/>
          </a:ln>
        </p:spPr>
        <p:txBody>
          <a:bodyPr/>
          <a:lstStyle/>
          <a:p>
            <a:pPr marL="609600" marR="0" indent="-609600" defTabSz="914400" fontAlgn="auto">
              <a:lnSpc>
                <a:spcPct val="120000"/>
              </a:lnSpc>
              <a:spcBef>
                <a:spcPct val="20000"/>
              </a:spcBef>
              <a:spcAft>
                <a:spcPts val="0"/>
              </a:spcAft>
              <a:buClr>
                <a:srgbClr val="903638"/>
              </a:buClr>
              <a:buSzTx/>
              <a:buFont typeface="Wingdings" panose="05000000000000000000" pitchFamily="2" charset="2"/>
              <a:buChar char="u"/>
              <a:defRPr/>
            </a:pPr>
            <a:r>
              <a:rPr kumimoji="0" lang="en-US" altLang="zh-CN" sz="2400" b="1" kern="1200" cap="none" spc="0" normalizeH="0" baseline="0" noProof="0" dirty="0">
                <a:effectLst>
                  <a:outerShdw blurRad="38100" dist="38100" dir="2700000" algn="tl">
                    <a:srgbClr val="C0C0C0"/>
                  </a:outerShdw>
                </a:effectLst>
                <a:latin typeface="+mn-lt"/>
                <a:ea typeface="+mn-ea"/>
                <a:cs typeface="+mn-cs"/>
              </a:rPr>
              <a:t>UDP</a:t>
            </a:r>
            <a:r>
              <a:rPr kumimoji="0" lang="zh-CN" altLang="en-US" sz="2400" b="1" kern="1200" cap="none" spc="0" normalizeH="0" baseline="0" noProof="0" dirty="0">
                <a:effectLst>
                  <a:outerShdw blurRad="38100" dist="38100" dir="2700000" algn="tl">
                    <a:srgbClr val="C0C0C0"/>
                  </a:outerShdw>
                </a:effectLst>
                <a:latin typeface="+mn-lt"/>
                <a:ea typeface="+mn-ea"/>
                <a:cs typeface="+mn-cs"/>
              </a:rPr>
              <a:t>源端口：</a:t>
            </a:r>
            <a:r>
              <a:rPr kumimoji="0" lang="en-US" altLang="zh-CN" sz="2400" b="1" kern="1200" cap="none" spc="0" normalizeH="0" baseline="0" noProof="0" dirty="0">
                <a:effectLst>
                  <a:outerShdw blurRad="38100" dist="38100" dir="2700000" algn="tl">
                    <a:srgbClr val="C0C0C0"/>
                  </a:outerShdw>
                </a:effectLst>
                <a:latin typeface="+mn-lt"/>
                <a:ea typeface="+mn-ea"/>
                <a:cs typeface="+mn-cs"/>
              </a:rPr>
              <a:t>UDP</a:t>
            </a:r>
            <a:r>
              <a:rPr kumimoji="0" lang="zh-CN" altLang="en-US" sz="2400" b="1" kern="1200" cap="none" spc="0" normalizeH="0" baseline="0" noProof="0" dirty="0">
                <a:effectLst>
                  <a:outerShdw blurRad="38100" dist="38100" dir="2700000" algn="tl">
                    <a:srgbClr val="C0C0C0"/>
                  </a:outerShdw>
                </a:effectLst>
                <a:latin typeface="+mn-lt"/>
                <a:ea typeface="+mn-ea"/>
                <a:cs typeface="+mn-cs"/>
              </a:rPr>
              <a:t>端口号，当不需要返回数据时，源端口域置</a:t>
            </a:r>
            <a:r>
              <a:rPr kumimoji="0" lang="en-US" altLang="zh-CN" sz="2400" b="1" kern="1200" cap="none" spc="0" normalizeH="0" baseline="0" noProof="0" dirty="0">
                <a:effectLst>
                  <a:outerShdw blurRad="38100" dist="38100" dir="2700000" algn="tl">
                    <a:srgbClr val="C0C0C0"/>
                  </a:outerShdw>
                </a:effectLst>
                <a:latin typeface="+mn-lt"/>
                <a:ea typeface="+mn-ea"/>
                <a:cs typeface="+mn-cs"/>
              </a:rPr>
              <a:t>0 </a:t>
            </a:r>
            <a:endParaRPr kumimoji="0" lang="en-US" altLang="zh-CN" sz="2400" b="1" kern="1200" cap="none" spc="0" normalizeH="0" baseline="0" noProof="0" dirty="0">
              <a:effectLst>
                <a:outerShdw blurRad="38100" dist="38100" dir="2700000" algn="tl">
                  <a:srgbClr val="C0C0C0"/>
                </a:outerShdw>
              </a:effectLst>
              <a:latin typeface="+mn-lt"/>
              <a:ea typeface="+mn-ea"/>
              <a:cs typeface="+mn-cs"/>
            </a:endParaRPr>
          </a:p>
          <a:p>
            <a:pPr marL="609600" marR="0" indent="-609600" defTabSz="914400" fontAlgn="auto">
              <a:lnSpc>
                <a:spcPct val="120000"/>
              </a:lnSpc>
              <a:spcBef>
                <a:spcPct val="20000"/>
              </a:spcBef>
              <a:spcAft>
                <a:spcPts val="0"/>
              </a:spcAft>
              <a:buClr>
                <a:srgbClr val="903638"/>
              </a:buClr>
              <a:buSzTx/>
              <a:buFont typeface="Wingdings" panose="05000000000000000000" pitchFamily="2" charset="2"/>
              <a:buChar char="u"/>
              <a:defRPr/>
            </a:pPr>
            <a:r>
              <a:rPr kumimoji="0" lang="en-US" altLang="zh-CN" sz="2400" b="1" kern="1200" cap="none" spc="0" normalizeH="0" baseline="0" noProof="0" dirty="0">
                <a:effectLst>
                  <a:outerShdw blurRad="38100" dist="38100" dir="2700000" algn="tl">
                    <a:srgbClr val="C0C0C0"/>
                  </a:outerShdw>
                </a:effectLst>
                <a:latin typeface="+mn-lt"/>
                <a:ea typeface="+mn-ea"/>
                <a:cs typeface="+mn-cs"/>
              </a:rPr>
              <a:t>UDP</a:t>
            </a:r>
            <a:r>
              <a:rPr kumimoji="0" lang="zh-CN" altLang="en-US" sz="2400" b="1" kern="1200" cap="none" spc="0" normalizeH="0" baseline="0" noProof="0" dirty="0">
                <a:effectLst>
                  <a:outerShdw blurRad="38100" dist="38100" dir="2700000" algn="tl">
                    <a:srgbClr val="C0C0C0"/>
                  </a:outerShdw>
                </a:effectLst>
                <a:latin typeface="+mn-lt"/>
                <a:ea typeface="+mn-ea"/>
                <a:cs typeface="+mn-cs"/>
              </a:rPr>
              <a:t>目的端口：</a:t>
            </a:r>
            <a:r>
              <a:rPr kumimoji="0" lang="en-US" altLang="zh-CN" sz="2400" b="1" kern="1200" cap="none" spc="0" normalizeH="0" baseline="0" noProof="0" dirty="0">
                <a:effectLst>
                  <a:outerShdw blurRad="38100" dist="38100" dir="2700000" algn="tl">
                    <a:srgbClr val="C0C0C0"/>
                  </a:outerShdw>
                </a:effectLst>
                <a:latin typeface="+mn-lt"/>
                <a:ea typeface="+mn-ea"/>
                <a:cs typeface="+mn-cs"/>
              </a:rPr>
              <a:t>UDP</a:t>
            </a:r>
            <a:r>
              <a:rPr kumimoji="0" lang="zh-CN" altLang="en-US" sz="2400" b="1" kern="1200" cap="none" spc="0" normalizeH="0" baseline="0" noProof="0" dirty="0">
                <a:effectLst>
                  <a:outerShdw blurRad="38100" dist="38100" dir="2700000" algn="tl">
                    <a:srgbClr val="C0C0C0"/>
                  </a:outerShdw>
                </a:effectLst>
                <a:latin typeface="+mn-lt"/>
                <a:ea typeface="+mn-ea"/>
                <a:cs typeface="+mn-cs"/>
              </a:rPr>
              <a:t>端口号 </a:t>
            </a:r>
            <a:endParaRPr kumimoji="0" lang="zh-CN" altLang="en-US" sz="2400" b="1" kern="1200" cap="none" spc="0" normalizeH="0" baseline="0" noProof="0" dirty="0">
              <a:effectLst>
                <a:outerShdw blurRad="38100" dist="38100" dir="2700000" algn="tl">
                  <a:srgbClr val="C0C0C0"/>
                </a:outerShdw>
              </a:effectLst>
              <a:latin typeface="+mn-lt"/>
              <a:ea typeface="+mn-ea"/>
              <a:cs typeface="+mn-cs"/>
            </a:endParaRPr>
          </a:p>
          <a:p>
            <a:pPr marL="609600" marR="0" indent="-609600" defTabSz="914400" fontAlgn="auto">
              <a:lnSpc>
                <a:spcPct val="120000"/>
              </a:lnSpc>
              <a:spcBef>
                <a:spcPct val="20000"/>
              </a:spcBef>
              <a:spcAft>
                <a:spcPts val="0"/>
              </a:spcAft>
              <a:buClr>
                <a:srgbClr val="903638"/>
              </a:buClr>
              <a:buSzTx/>
              <a:buFont typeface="Wingdings" panose="05000000000000000000" pitchFamily="2" charset="2"/>
              <a:buChar char="u"/>
              <a:defRPr/>
            </a:pPr>
            <a:r>
              <a:rPr kumimoji="0" lang="en-US" altLang="zh-CN" sz="2400" b="1" kern="1200" cap="none" spc="0" normalizeH="0" baseline="0" noProof="0" dirty="0">
                <a:effectLst>
                  <a:outerShdw blurRad="38100" dist="38100" dir="2700000" algn="tl">
                    <a:srgbClr val="C0C0C0"/>
                  </a:outerShdw>
                </a:effectLst>
                <a:latin typeface="+mn-lt"/>
                <a:ea typeface="+mn-ea"/>
                <a:cs typeface="+mn-cs"/>
              </a:rPr>
              <a:t>UDP</a:t>
            </a:r>
            <a:r>
              <a:rPr kumimoji="0" lang="zh-CN" altLang="en-US" sz="2400" b="1" kern="1200" cap="none" spc="0" normalizeH="0" baseline="0" noProof="0" dirty="0">
                <a:effectLst>
                  <a:outerShdw blurRad="38100" dist="38100" dir="2700000" algn="tl">
                    <a:srgbClr val="C0C0C0"/>
                  </a:outerShdw>
                </a:effectLst>
                <a:latin typeface="+mn-lt"/>
                <a:ea typeface="+mn-ea"/>
                <a:cs typeface="+mn-cs"/>
              </a:rPr>
              <a:t>长度：整个数据段的长度，包括头部和数据部分以字节计，最小为</a:t>
            </a:r>
            <a:r>
              <a:rPr kumimoji="0" lang="en-US" altLang="zh-CN" sz="2400" b="1" kern="1200" cap="none" spc="0" normalizeH="0" baseline="0" noProof="0" dirty="0">
                <a:solidFill>
                  <a:srgbClr val="FF0000"/>
                </a:solidFill>
                <a:effectLst>
                  <a:outerShdw blurRad="38100" dist="38100" dir="2700000" algn="tl">
                    <a:srgbClr val="C0C0C0"/>
                  </a:outerShdw>
                </a:effectLst>
                <a:latin typeface="+mn-lt"/>
                <a:ea typeface="+mn-ea"/>
                <a:cs typeface="+mn-cs"/>
              </a:rPr>
              <a:t>8</a:t>
            </a:r>
            <a:r>
              <a:rPr kumimoji="0" lang="en-US" altLang="zh-CN" sz="2400" b="1" kern="1200" cap="none" spc="0" normalizeH="0" baseline="0" noProof="0" dirty="0">
                <a:effectLst>
                  <a:outerShdw blurRad="38100" dist="38100" dir="2700000" algn="tl">
                    <a:srgbClr val="C0C0C0"/>
                  </a:outerShdw>
                </a:effectLst>
                <a:latin typeface="+mn-lt"/>
                <a:ea typeface="+mn-ea"/>
                <a:cs typeface="+mn-cs"/>
              </a:rPr>
              <a:t>(</a:t>
            </a:r>
            <a:r>
              <a:rPr kumimoji="0" lang="zh-CN" altLang="en-US" sz="2400" b="1" kern="1200" cap="none" spc="0" normalizeH="0" baseline="0" noProof="0" dirty="0">
                <a:effectLst>
                  <a:outerShdw blurRad="38100" dist="38100" dir="2700000" algn="tl">
                    <a:srgbClr val="C0C0C0"/>
                  </a:outerShdw>
                </a:effectLst>
                <a:latin typeface="+mn-lt"/>
                <a:ea typeface="+mn-ea"/>
                <a:cs typeface="+mn-cs"/>
              </a:rPr>
              <a:t>仅头部长度</a:t>
            </a:r>
            <a:r>
              <a:rPr kumimoji="0" lang="en-US" altLang="zh-CN" sz="2400" b="1" kern="1200" cap="none" spc="0" normalizeH="0" baseline="0" noProof="0" dirty="0">
                <a:effectLst>
                  <a:outerShdw blurRad="38100" dist="38100" dir="2700000" algn="tl">
                    <a:srgbClr val="C0C0C0"/>
                  </a:outerShdw>
                </a:effectLst>
                <a:latin typeface="+mn-lt"/>
                <a:ea typeface="+mn-ea"/>
                <a:cs typeface="+mn-cs"/>
              </a:rPr>
              <a:t>), </a:t>
            </a:r>
            <a:r>
              <a:rPr kumimoji="0" lang="zh-CN" altLang="en-US" sz="2400" b="1" kern="1200" cap="none" spc="0" normalizeH="0" baseline="0" noProof="0" dirty="0">
                <a:effectLst>
                  <a:outerShdw blurRad="38100" dist="38100" dir="2700000" algn="tl">
                    <a:srgbClr val="C0C0C0"/>
                  </a:outerShdw>
                </a:effectLst>
                <a:latin typeface="+mn-lt"/>
                <a:ea typeface="+mn-ea"/>
                <a:cs typeface="+mn-cs"/>
              </a:rPr>
              <a:t>最大为 </a:t>
            </a:r>
            <a:r>
              <a:rPr kumimoji="0" lang="en-US" altLang="zh-CN" sz="2400" b="1" kern="1200" cap="none" spc="0" normalizeH="0" baseline="0" noProof="0" dirty="0">
                <a:solidFill>
                  <a:srgbClr val="FF0000"/>
                </a:solidFill>
                <a:effectLst>
                  <a:outerShdw blurRad="38100" dist="38100" dir="2700000" algn="tl">
                    <a:srgbClr val="C0C0C0"/>
                  </a:outerShdw>
                </a:effectLst>
                <a:latin typeface="+mn-lt"/>
                <a:ea typeface="+mn-ea"/>
                <a:cs typeface="+mn-cs"/>
              </a:rPr>
              <a:t>65515</a:t>
            </a:r>
            <a:endParaRPr kumimoji="0" lang="en-US" altLang="zh-CN" sz="2400" b="1" kern="1200" cap="none" spc="0" normalizeH="0" baseline="0" noProof="0" dirty="0">
              <a:solidFill>
                <a:srgbClr val="FF0000"/>
              </a:solidFill>
              <a:effectLst>
                <a:outerShdw blurRad="38100" dist="38100" dir="2700000" algn="tl">
                  <a:srgbClr val="C0C0C0"/>
                </a:outerShdw>
              </a:effectLst>
              <a:latin typeface="+mn-lt"/>
              <a:ea typeface="+mn-ea"/>
              <a:cs typeface="+mn-cs"/>
            </a:endParaRPr>
          </a:p>
          <a:p>
            <a:pPr marL="609600" marR="0" indent="-609600" defTabSz="914400" fontAlgn="auto">
              <a:lnSpc>
                <a:spcPct val="120000"/>
              </a:lnSpc>
              <a:spcBef>
                <a:spcPct val="20000"/>
              </a:spcBef>
              <a:spcAft>
                <a:spcPts val="0"/>
              </a:spcAft>
              <a:buClr>
                <a:srgbClr val="903638"/>
              </a:buClr>
              <a:buSzTx/>
              <a:buFont typeface="Wingdings" panose="05000000000000000000" pitchFamily="2" charset="2"/>
              <a:buChar char="u"/>
              <a:defRPr/>
            </a:pPr>
            <a:r>
              <a:rPr kumimoji="0" lang="en-US" altLang="zh-CN" sz="2400" b="1" kern="1200" cap="none" spc="0" normalizeH="0" baseline="0" noProof="0" dirty="0">
                <a:effectLst>
                  <a:outerShdw blurRad="38100" dist="38100" dir="2700000" algn="tl">
                    <a:srgbClr val="C0C0C0"/>
                  </a:outerShdw>
                </a:effectLst>
                <a:latin typeface="+mn-lt"/>
                <a:ea typeface="+mn-ea"/>
                <a:cs typeface="+mn-cs"/>
              </a:rPr>
              <a:t>UDP</a:t>
            </a:r>
            <a:r>
              <a:rPr kumimoji="0" lang="zh-CN" altLang="en-US" sz="2400" b="1" kern="1200" cap="none" spc="0" normalizeH="0" baseline="0" noProof="0" dirty="0">
                <a:effectLst>
                  <a:outerShdw blurRad="38100" dist="38100" dir="2700000" algn="tl">
                    <a:srgbClr val="C0C0C0"/>
                  </a:outerShdw>
                </a:effectLst>
                <a:latin typeface="+mn-lt"/>
                <a:ea typeface="+mn-ea"/>
                <a:cs typeface="+mn-cs"/>
              </a:rPr>
              <a:t>校验和：可选域，全</a:t>
            </a:r>
            <a:r>
              <a:rPr kumimoji="0" lang="en-US" altLang="zh-CN" sz="2400" b="1" kern="1200" cap="none" spc="0" normalizeH="0" baseline="0" noProof="0" dirty="0">
                <a:effectLst>
                  <a:outerShdw blurRad="38100" dist="38100" dir="2700000" algn="tl">
                    <a:srgbClr val="C0C0C0"/>
                  </a:outerShdw>
                </a:effectLst>
                <a:latin typeface="+mn-lt"/>
                <a:ea typeface="+mn-ea"/>
                <a:cs typeface="+mn-cs"/>
              </a:rPr>
              <a:t>0</a:t>
            </a:r>
            <a:r>
              <a:rPr kumimoji="0" lang="zh-CN" altLang="en-US" sz="2400" b="1" kern="1200" cap="none" spc="0" normalizeH="0" baseline="0" noProof="0" dirty="0">
                <a:effectLst>
                  <a:outerShdw blurRad="38100" dist="38100" dir="2700000" algn="tl">
                    <a:srgbClr val="C0C0C0"/>
                  </a:outerShdw>
                </a:effectLst>
                <a:latin typeface="+mn-lt"/>
                <a:ea typeface="+mn-ea"/>
                <a:cs typeface="+mn-cs"/>
              </a:rPr>
              <a:t>为未选，全</a:t>
            </a:r>
            <a:r>
              <a:rPr kumimoji="0" lang="en-US" altLang="zh-CN" sz="2400" b="1" kern="1200" cap="none" spc="0" normalizeH="0" baseline="0" noProof="0" dirty="0">
                <a:effectLst>
                  <a:outerShdw blurRad="38100" dist="38100" dir="2700000" algn="tl">
                    <a:srgbClr val="C0C0C0"/>
                  </a:outerShdw>
                </a:effectLst>
                <a:latin typeface="+mn-lt"/>
                <a:ea typeface="+mn-ea"/>
                <a:cs typeface="+mn-cs"/>
              </a:rPr>
              <a:t>1</a:t>
            </a:r>
            <a:r>
              <a:rPr kumimoji="0" lang="zh-CN" altLang="en-US" sz="2400" b="1" kern="1200" cap="none" spc="0" normalizeH="0" baseline="0" noProof="0" dirty="0">
                <a:effectLst>
                  <a:outerShdw blurRad="38100" dist="38100" dir="2700000" algn="tl">
                    <a:srgbClr val="C0C0C0"/>
                  </a:outerShdw>
                </a:effectLst>
                <a:latin typeface="+mn-lt"/>
                <a:ea typeface="+mn-ea"/>
                <a:cs typeface="+mn-cs"/>
              </a:rPr>
              <a:t>表示校验和为</a:t>
            </a:r>
            <a:r>
              <a:rPr kumimoji="0" lang="en-US" altLang="zh-CN" sz="2400" b="1" kern="1200" cap="none" spc="0" normalizeH="0" baseline="0" noProof="0" dirty="0">
                <a:effectLst>
                  <a:outerShdw blurRad="38100" dist="38100" dir="2700000" algn="tl">
                    <a:srgbClr val="C0C0C0"/>
                  </a:outerShdw>
                </a:effectLst>
                <a:latin typeface="+mn-lt"/>
                <a:ea typeface="+mn-ea"/>
                <a:cs typeface="+mn-cs"/>
              </a:rPr>
              <a:t>0 </a:t>
            </a:r>
            <a:endParaRPr kumimoji="0" lang="en-US" altLang="zh-CN" sz="2400" b="1" kern="1200" cap="none" spc="0" normalizeH="0" baseline="0" noProof="0" dirty="0">
              <a:effectLst>
                <a:outerShdw blurRad="38100" dist="38100" dir="2700000" algn="tl">
                  <a:srgbClr val="C0C0C0"/>
                </a:outerShdw>
              </a:effectLst>
              <a:latin typeface="+mn-lt"/>
              <a:ea typeface="+mn-ea"/>
              <a:cs typeface="+mn-cs"/>
            </a:endParaRPr>
          </a:p>
        </p:txBody>
      </p:sp>
      <p:sp>
        <p:nvSpPr>
          <p:cNvPr id="14" name="Rectangle 4"/>
          <p:cNvSpPr>
            <a:spLocks noChangeArrowheads="1"/>
          </p:cNvSpPr>
          <p:nvPr/>
        </p:nvSpPr>
        <p:spPr bwMode="auto">
          <a:xfrm>
            <a:off x="5830888" y="1757363"/>
            <a:ext cx="190500" cy="369888"/>
          </a:xfrm>
          <a:prstGeom prst="rect">
            <a:avLst/>
          </a:prstGeom>
          <a:noFill/>
          <a:ln w="9525">
            <a:noFill/>
            <a:miter lim="800000"/>
          </a:ln>
          <a:effectLst/>
        </p:spPr>
        <p:txBody>
          <a:bodyPr>
            <a:spAutoFit/>
          </a:bodyPr>
          <a:lstStyle/>
          <a:p>
            <a:pPr marL="0" marR="0" lvl="0" indent="0" algn="l" defTabSz="914400" rtl="0" eaLnBrk="1" fontAlgn="auto" latinLnBrk="0" hangingPunct="1">
              <a:lnSpc>
                <a:spcPct val="100000"/>
              </a:lnSpc>
              <a:spcBef>
                <a:spcPct val="20000"/>
              </a:spcBef>
              <a:spcAft>
                <a:spcPts val="0"/>
              </a:spcAft>
              <a:buClr>
                <a:schemeClr val="tx1"/>
              </a:buClr>
              <a:buSzPct val="80000"/>
              <a:buFont typeface="Wingdings" panose="05000000000000000000" pitchFamily="2" charset="2"/>
              <a:buNone/>
              <a:defRPr/>
            </a:pPr>
            <a:endParaRPr kumimoji="0" lang="zh-CN" altLang="zh-CN" sz="1800" b="1"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mn-lt"/>
              <a:ea typeface="楷体_GB2312" pitchFamily="49" charset="-122"/>
              <a:cs typeface="+mn-cs"/>
            </a:endParaRPr>
          </a:p>
        </p:txBody>
      </p:sp>
      <p:graphicFrame>
        <p:nvGraphicFramePr>
          <p:cNvPr id="15" name="Group 32"/>
          <p:cNvGraphicFramePr>
            <a:graphicFrameLocks noGrp="1"/>
          </p:cNvGraphicFramePr>
          <p:nvPr/>
        </p:nvGraphicFramePr>
        <p:xfrm>
          <a:off x="1524000" y="1524000"/>
          <a:ext cx="6096000" cy="1320800"/>
        </p:xfrm>
        <a:graphic>
          <a:graphicData uri="http://schemas.openxmlformats.org/drawingml/2006/table">
            <a:tbl>
              <a:tblPr/>
              <a:tblGrid>
                <a:gridCol w="1524000"/>
                <a:gridCol w="1524000"/>
                <a:gridCol w="1524000"/>
                <a:gridCol w="1524000"/>
              </a:tblGrid>
              <a:tr h="279400">
                <a:tc>
                  <a:txBody>
                    <a:bodyPr/>
                    <a:lstStyle>
                      <a:lvl1pPr eaLnBrk="0" hangingPunct="0">
                        <a:spcBef>
                          <a:spcPct val="20000"/>
                        </a:spcBef>
                        <a:buClr>
                          <a:schemeClr val="tx2"/>
                        </a:buClr>
                        <a:buSzPct val="90000"/>
                        <a:buFont typeface="Cambria" panose="02040503050406030204" pitchFamily="18" charset="0"/>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100000"/>
                        <a:buFont typeface="Cambria" panose="02040503050406030204" pitchFamily="18" charset="0"/>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60000"/>
                        <a:buFont typeface="Wingdings 2" panose="05020102010507070707" pitchFamily="18"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90000"/>
                        <a:buFont typeface="Calibri" panose="020F0502020204030204" pitchFamily="34" charset="0"/>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pPr>
                      <a:r>
                        <a:rPr kumimoji="1" lang="en-US" altLang="zh-CN" sz="1400" b="0" i="0" u="none" strike="noStrike" cap="none" normalizeH="0" baseline="0" dirty="0">
                          <a:ln>
                            <a:noFill/>
                          </a:ln>
                          <a:solidFill>
                            <a:schemeClr val="tx1"/>
                          </a:solidFill>
                          <a:effectLst/>
                          <a:latin typeface="Arial" panose="020B0604020202020204" pitchFamily="34" charset="0"/>
                          <a:ea typeface="楷体_GB2312" pitchFamily="49" charset="-122"/>
                        </a:rPr>
                        <a:t>0</a:t>
                      </a:r>
                      <a:endParaRPr kumimoji="1" lang="en-US" altLang="zh-CN" sz="1400" b="0" i="0" u="none" strike="noStrike" cap="none" normalizeH="0" baseline="0" dirty="0">
                        <a:ln>
                          <a:noFill/>
                        </a:ln>
                        <a:solidFill>
                          <a:schemeClr val="tx1"/>
                        </a:solidFill>
                        <a:effectLst/>
                        <a:latin typeface="Arial" panose="020B0604020202020204" pitchFamily="34" charset="0"/>
                        <a:ea typeface="楷体_GB2312" pitchFamily="49" charset="-122"/>
                      </a:endParaRPr>
                    </a:p>
                  </a:txBody>
                  <a:tcPr marL="38100" marR="0"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Cambria" panose="02040503050406030204" pitchFamily="18" charset="0"/>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100000"/>
                        <a:buFont typeface="Cambria" panose="02040503050406030204" pitchFamily="18" charset="0"/>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60000"/>
                        <a:buFont typeface="Wingdings 2" panose="05020102010507070707" pitchFamily="18"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90000"/>
                        <a:buFont typeface="Calibri" panose="020F0502020204030204" pitchFamily="34" charset="0"/>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pPr>
                      <a:r>
                        <a:rPr kumimoji="1" lang="en-US" altLang="zh-CN" sz="1400" b="0" i="0" u="none" strike="noStrike" cap="none" normalizeH="0" baseline="0">
                          <a:ln>
                            <a:noFill/>
                          </a:ln>
                          <a:solidFill>
                            <a:schemeClr val="tx1"/>
                          </a:solidFill>
                          <a:effectLst/>
                          <a:latin typeface="Arial" panose="020B0604020202020204" pitchFamily="34" charset="0"/>
                          <a:ea typeface="楷体_GB2312" pitchFamily="49" charset="-122"/>
                        </a:rPr>
                        <a:t>8</a:t>
                      </a:r>
                      <a:endParaRPr kumimoji="1" lang="en-US" altLang="zh-CN" sz="1400" b="0" i="0" u="none" strike="noStrike" cap="none" normalizeH="0" baseline="0">
                        <a:ln>
                          <a:noFill/>
                        </a:ln>
                        <a:solidFill>
                          <a:schemeClr val="tx1"/>
                        </a:solidFill>
                        <a:effectLst/>
                        <a:latin typeface="Arial" panose="020B0604020202020204" pitchFamily="34" charset="0"/>
                        <a:ea typeface="楷体_GB2312" pitchFamily="49" charset="-122"/>
                      </a:endParaRPr>
                    </a:p>
                  </a:txBody>
                  <a:tcPr marL="38100" marR="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Cambria" panose="02040503050406030204" pitchFamily="18" charset="0"/>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100000"/>
                        <a:buFont typeface="Cambria" panose="02040503050406030204" pitchFamily="18" charset="0"/>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60000"/>
                        <a:buFont typeface="Wingdings 2" panose="05020102010507070707" pitchFamily="18"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90000"/>
                        <a:buFont typeface="Calibri" panose="020F0502020204030204" pitchFamily="34" charset="0"/>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pPr>
                      <a:r>
                        <a:rPr kumimoji="1" lang="en-US" altLang="zh-CN" sz="1400" b="0" i="0" u="none" strike="noStrike" cap="none" normalizeH="0" baseline="0">
                          <a:ln>
                            <a:noFill/>
                          </a:ln>
                          <a:solidFill>
                            <a:schemeClr val="tx1"/>
                          </a:solidFill>
                          <a:effectLst/>
                          <a:latin typeface="Arial" panose="020B0604020202020204" pitchFamily="34" charset="0"/>
                          <a:ea typeface="楷体_GB2312" pitchFamily="49" charset="-122"/>
                        </a:rPr>
                        <a:t>16</a:t>
                      </a:r>
                      <a:endParaRPr kumimoji="1" lang="en-US" altLang="zh-CN" sz="1400" b="0" i="0" u="none" strike="noStrike" cap="none" normalizeH="0" baseline="0">
                        <a:ln>
                          <a:noFill/>
                        </a:ln>
                        <a:solidFill>
                          <a:schemeClr val="tx1"/>
                        </a:solidFill>
                        <a:effectLst/>
                        <a:latin typeface="Arial" panose="020B0604020202020204" pitchFamily="34" charset="0"/>
                        <a:ea typeface="楷体_GB2312" pitchFamily="49" charset="-122"/>
                      </a:endParaRPr>
                    </a:p>
                  </a:txBody>
                  <a:tcPr marL="38100" marR="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Cambria" panose="02040503050406030204" pitchFamily="18" charset="0"/>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100000"/>
                        <a:buFont typeface="Cambria" panose="02040503050406030204" pitchFamily="18" charset="0"/>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60000"/>
                        <a:buFont typeface="Wingdings 2" panose="05020102010507070707" pitchFamily="18"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90000"/>
                        <a:buFont typeface="Calibri" panose="020F0502020204030204" pitchFamily="34" charset="0"/>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9pPr>
                    </a:lstStyle>
                    <a:p>
                      <a:pPr marL="0" marR="0" lvl="0" indent="0" algn="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pPr>
                      <a:r>
                        <a:rPr kumimoji="1" lang="en-US" altLang="zh-CN" sz="1400" b="0" i="0" u="none" strike="noStrike" cap="none" normalizeH="0" baseline="0">
                          <a:ln>
                            <a:noFill/>
                          </a:ln>
                          <a:solidFill>
                            <a:schemeClr val="tx1"/>
                          </a:solidFill>
                          <a:effectLst/>
                          <a:latin typeface="Arial" panose="020B0604020202020204" pitchFamily="34" charset="0"/>
                          <a:ea typeface="楷体_GB2312" pitchFamily="49" charset="-122"/>
                        </a:rPr>
                        <a:t>31</a:t>
                      </a:r>
                      <a:endParaRPr kumimoji="1" lang="en-US" altLang="zh-CN" sz="1400" b="0" i="0" u="none" strike="noStrike" cap="none" normalizeH="0" baseline="0">
                        <a:ln>
                          <a:noFill/>
                        </a:ln>
                        <a:solidFill>
                          <a:schemeClr val="tx1"/>
                        </a:solidFill>
                        <a:effectLst/>
                        <a:latin typeface="Arial" panose="020B0604020202020204" pitchFamily="34" charset="0"/>
                        <a:ea typeface="楷体_GB2312" pitchFamily="49" charset="-122"/>
                      </a:endParaRPr>
                    </a:p>
                  </a:txBody>
                  <a:tcPr marL="38100" marR="0"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r>
              <a:tr h="508000">
                <a:tc gridSpan="2">
                  <a:txBody>
                    <a:bodyPr/>
                    <a:lstStyle>
                      <a:lvl1pPr eaLnBrk="0" hangingPunct="0">
                        <a:spcBef>
                          <a:spcPct val="20000"/>
                        </a:spcBef>
                        <a:buClr>
                          <a:schemeClr val="tx2"/>
                        </a:buClr>
                        <a:buSzPct val="90000"/>
                        <a:buFont typeface="Cambria" panose="02040503050406030204" pitchFamily="18" charset="0"/>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100000"/>
                        <a:buFont typeface="Cambria" panose="02040503050406030204" pitchFamily="18" charset="0"/>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60000"/>
                        <a:buFont typeface="Wingdings 2" panose="05020102010507070707" pitchFamily="18"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90000"/>
                        <a:buFont typeface="Calibri" panose="020F0502020204030204" pitchFamily="34" charset="0"/>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pPr>
                      <a:r>
                        <a:rPr kumimoji="1" lang="en-US" altLang="zh-CN" sz="2400" b="1" i="0" u="none" strike="noStrike" cap="none" normalizeH="0" baseline="0">
                          <a:ln>
                            <a:noFill/>
                          </a:ln>
                          <a:solidFill>
                            <a:schemeClr val="tx1"/>
                          </a:solidFill>
                          <a:effectLst/>
                          <a:latin typeface="Arial" panose="020B0604020202020204" pitchFamily="34" charset="0"/>
                          <a:ea typeface="楷体_GB2312" pitchFamily="49" charset="-122"/>
                        </a:rPr>
                        <a:t>UDP</a:t>
                      </a:r>
                      <a:r>
                        <a:rPr kumimoji="1" lang="zh-CN" altLang="en-US" sz="2400" b="1" i="0" u="none" strike="noStrike" cap="none" normalizeH="0" baseline="0">
                          <a:ln>
                            <a:noFill/>
                          </a:ln>
                          <a:solidFill>
                            <a:schemeClr val="tx1"/>
                          </a:solidFill>
                          <a:effectLst/>
                          <a:latin typeface="Arial" panose="020B0604020202020204" pitchFamily="34" charset="0"/>
                          <a:ea typeface="楷体_GB2312" pitchFamily="49" charset="-122"/>
                        </a:rPr>
                        <a:t>源端口</a:t>
                      </a:r>
                      <a:endParaRPr kumimoji="1" lang="zh-CN" altLang="en-US" sz="2400" b="1" i="0" u="none" strike="noStrike" cap="none" normalizeH="0" baseline="0">
                        <a:ln>
                          <a:noFill/>
                        </a:ln>
                        <a:solidFill>
                          <a:schemeClr val="tx1"/>
                        </a:solidFill>
                        <a:effectLst/>
                        <a:latin typeface="Arial" panose="020B0604020202020204" pitchFamily="34" charset="0"/>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cPr/>
                </a:tc>
                <a:tc gridSpan="2">
                  <a:txBody>
                    <a:bodyPr/>
                    <a:lstStyle>
                      <a:lvl1pPr eaLnBrk="0" hangingPunct="0">
                        <a:spcBef>
                          <a:spcPct val="20000"/>
                        </a:spcBef>
                        <a:buClr>
                          <a:schemeClr val="tx2"/>
                        </a:buClr>
                        <a:buSzPct val="90000"/>
                        <a:buFont typeface="Cambria" panose="02040503050406030204" pitchFamily="18" charset="0"/>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100000"/>
                        <a:buFont typeface="Cambria" panose="02040503050406030204" pitchFamily="18" charset="0"/>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60000"/>
                        <a:buFont typeface="Wingdings 2" panose="05020102010507070707" pitchFamily="18"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90000"/>
                        <a:buFont typeface="Calibri" panose="020F0502020204030204" pitchFamily="34" charset="0"/>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pPr>
                      <a:r>
                        <a:rPr kumimoji="1" lang="en-US" altLang="zh-CN" sz="2400" b="1" i="0" u="none" strike="noStrike" cap="none" normalizeH="0" baseline="0">
                          <a:ln>
                            <a:noFill/>
                          </a:ln>
                          <a:solidFill>
                            <a:schemeClr val="tx1"/>
                          </a:solidFill>
                          <a:effectLst/>
                          <a:latin typeface="Arial" panose="020B0604020202020204" pitchFamily="34" charset="0"/>
                          <a:ea typeface="楷体_GB2312" pitchFamily="49" charset="-122"/>
                        </a:rPr>
                        <a:t>UDP</a:t>
                      </a:r>
                      <a:r>
                        <a:rPr kumimoji="1" lang="zh-CN" altLang="en-US" sz="2400" b="1" i="0" u="none" strike="noStrike" cap="none" normalizeH="0" baseline="0">
                          <a:ln>
                            <a:noFill/>
                          </a:ln>
                          <a:solidFill>
                            <a:schemeClr val="tx1"/>
                          </a:solidFill>
                          <a:effectLst/>
                          <a:latin typeface="Arial" panose="020B0604020202020204" pitchFamily="34" charset="0"/>
                          <a:ea typeface="楷体_GB2312" pitchFamily="49" charset="-122"/>
                        </a:rPr>
                        <a:t>目的端口</a:t>
                      </a:r>
                      <a:endParaRPr kumimoji="1" lang="zh-CN" altLang="en-US" sz="2400" b="1" i="0" u="none" strike="noStrike" cap="none" normalizeH="0" baseline="0">
                        <a:ln>
                          <a:noFill/>
                        </a:ln>
                        <a:solidFill>
                          <a:schemeClr val="tx1"/>
                        </a:solidFill>
                        <a:effectLst/>
                        <a:latin typeface="Arial" panose="020B0604020202020204" pitchFamily="34"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cPr/>
                </a:tc>
              </a:tr>
              <a:tr h="508000">
                <a:tc gridSpan="2">
                  <a:txBody>
                    <a:bodyPr/>
                    <a:lstStyle>
                      <a:lvl1pPr eaLnBrk="0" hangingPunct="0">
                        <a:spcBef>
                          <a:spcPct val="20000"/>
                        </a:spcBef>
                        <a:buClr>
                          <a:schemeClr val="tx2"/>
                        </a:buClr>
                        <a:buSzPct val="90000"/>
                        <a:buFont typeface="Cambria" panose="02040503050406030204" pitchFamily="18" charset="0"/>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100000"/>
                        <a:buFont typeface="Cambria" panose="02040503050406030204" pitchFamily="18" charset="0"/>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60000"/>
                        <a:buFont typeface="Wingdings 2" panose="05020102010507070707" pitchFamily="18"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90000"/>
                        <a:buFont typeface="Calibri" panose="020F0502020204030204" pitchFamily="34" charset="0"/>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pPr>
                      <a:r>
                        <a:rPr kumimoji="1" lang="en-US" altLang="zh-CN" sz="2400" b="1" i="0" u="none" strike="noStrike" cap="none" normalizeH="0" baseline="0">
                          <a:ln>
                            <a:noFill/>
                          </a:ln>
                          <a:solidFill>
                            <a:schemeClr val="tx1"/>
                          </a:solidFill>
                          <a:effectLst/>
                          <a:latin typeface="Arial" panose="020B0604020202020204" pitchFamily="34" charset="0"/>
                          <a:ea typeface="楷体_GB2312" pitchFamily="49" charset="-122"/>
                        </a:rPr>
                        <a:t>UDP</a:t>
                      </a:r>
                      <a:r>
                        <a:rPr kumimoji="1" lang="zh-CN" altLang="en-US" sz="2400" b="1" i="0" u="none" strike="noStrike" cap="none" normalizeH="0" baseline="0">
                          <a:ln>
                            <a:noFill/>
                          </a:ln>
                          <a:solidFill>
                            <a:schemeClr val="tx1"/>
                          </a:solidFill>
                          <a:effectLst/>
                          <a:latin typeface="Arial" panose="020B0604020202020204" pitchFamily="34" charset="0"/>
                          <a:ea typeface="楷体_GB2312" pitchFamily="49" charset="-122"/>
                        </a:rPr>
                        <a:t>长度</a:t>
                      </a:r>
                      <a:endParaRPr kumimoji="1" lang="zh-CN" altLang="en-US" sz="2400" b="1" i="0" u="none" strike="noStrike" cap="none" normalizeH="0" baseline="0">
                        <a:ln>
                          <a:noFill/>
                        </a:ln>
                        <a:solidFill>
                          <a:schemeClr val="tx1"/>
                        </a:solidFill>
                        <a:effectLst/>
                        <a:latin typeface="Arial" panose="020B0604020202020204" pitchFamily="34" charset="0"/>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cPr/>
                </a:tc>
                <a:tc gridSpan="2">
                  <a:txBody>
                    <a:bodyPr/>
                    <a:lstStyle>
                      <a:lvl1pPr eaLnBrk="0" hangingPunct="0">
                        <a:spcBef>
                          <a:spcPct val="20000"/>
                        </a:spcBef>
                        <a:buClr>
                          <a:schemeClr val="tx2"/>
                        </a:buClr>
                        <a:buSzPct val="90000"/>
                        <a:buFont typeface="Cambria" panose="02040503050406030204" pitchFamily="18" charset="0"/>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100000"/>
                        <a:buFont typeface="Cambria" panose="02040503050406030204" pitchFamily="18" charset="0"/>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60000"/>
                        <a:buFont typeface="Wingdings 2" panose="05020102010507070707" pitchFamily="18"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90000"/>
                        <a:buFont typeface="Calibri" panose="020F0502020204030204" pitchFamily="34" charset="0"/>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pPr>
                      <a:r>
                        <a:rPr kumimoji="1" lang="en-US" altLang="zh-CN" sz="2400" b="1" i="0" u="none" strike="noStrike" cap="none" normalizeH="0" baseline="0" dirty="0">
                          <a:ln>
                            <a:noFill/>
                          </a:ln>
                          <a:solidFill>
                            <a:schemeClr val="tx1"/>
                          </a:solidFill>
                          <a:effectLst/>
                          <a:latin typeface="Arial" panose="020B0604020202020204" pitchFamily="34" charset="0"/>
                          <a:ea typeface="楷体_GB2312" pitchFamily="49" charset="-122"/>
                        </a:rPr>
                        <a:t>UDP</a:t>
                      </a:r>
                      <a:r>
                        <a:rPr kumimoji="1" lang="zh-CN" altLang="en-US" sz="2400" b="1" i="0" u="none" strike="noStrike" cap="none" normalizeH="0" baseline="0" dirty="0">
                          <a:ln>
                            <a:noFill/>
                          </a:ln>
                          <a:solidFill>
                            <a:schemeClr val="tx1"/>
                          </a:solidFill>
                          <a:effectLst/>
                          <a:latin typeface="Arial" panose="020B0604020202020204" pitchFamily="34" charset="0"/>
                          <a:ea typeface="楷体_GB2312" pitchFamily="49" charset="-122"/>
                        </a:rPr>
                        <a:t>校验和（可选）</a:t>
                      </a:r>
                      <a:endParaRPr kumimoji="1" lang="zh-CN" altLang="en-US" sz="2400" b="1" i="0" u="none" strike="noStrike" cap="none" normalizeH="0" baseline="0" dirty="0">
                        <a:ln>
                          <a:noFill/>
                        </a:ln>
                        <a:solidFill>
                          <a:schemeClr val="tx1"/>
                        </a:solidFill>
                        <a:effectLst/>
                        <a:latin typeface="Arial" panose="020B0604020202020204" pitchFamily="34"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cPr/>
                </a:tc>
              </a:tr>
            </a:tbl>
          </a:graphicData>
        </a:graphic>
      </p:graphicFrame>
      <p:sp>
        <p:nvSpPr>
          <p:cNvPr id="16" name="Text Box 31"/>
          <p:cNvSpPr txBox="1">
            <a:spLocks noChangeArrowheads="1"/>
          </p:cNvSpPr>
          <p:nvPr/>
        </p:nvSpPr>
        <p:spPr bwMode="auto">
          <a:xfrm>
            <a:off x="2514600" y="2965450"/>
            <a:ext cx="4191000" cy="311150"/>
          </a:xfrm>
          <a:prstGeom prst="rect">
            <a:avLst/>
          </a:prstGeom>
          <a:noFill/>
          <a:ln w="9525">
            <a:noFill/>
            <a:miter lim="800000"/>
          </a:ln>
        </p:spPr>
        <p:txBody>
          <a:bodyPr/>
          <a:lstStyle/>
          <a:p>
            <a:pPr marR="0" defTabSz="914400" fontAlgn="auto">
              <a:spcBef>
                <a:spcPts val="0"/>
              </a:spcBef>
              <a:spcAft>
                <a:spcPts val="0"/>
              </a:spcAft>
              <a:buClrTx/>
              <a:buSzTx/>
              <a:buFontTx/>
              <a:buNone/>
              <a:defRPr/>
            </a:pPr>
            <a:r>
              <a:rPr kumimoji="0" lang="en-US" altLang="zh-CN" sz="1600" b="1" kern="1200" cap="none" spc="0" normalizeH="0" baseline="0" noProof="0" dirty="0">
                <a:effectLst>
                  <a:outerShdw blurRad="38100" dist="38100" dir="2700000" algn="tl">
                    <a:srgbClr val="000000">
                      <a:alpha val="43137"/>
                    </a:srgbClr>
                  </a:outerShdw>
                </a:effectLst>
                <a:latin typeface="+mn-lt"/>
                <a:ea typeface="楷体_GB2312" pitchFamily="49" charset="-122"/>
                <a:cs typeface="+mn-cs"/>
              </a:rPr>
              <a:t>Fig. 6-23 UDP</a:t>
            </a:r>
            <a:r>
              <a:rPr kumimoji="0" lang="zh-CN" altLang="en-US" sz="1600" b="1" kern="1200" cap="none" spc="0" normalizeH="0" baseline="0" noProof="0" dirty="0">
                <a:effectLst>
                  <a:outerShdw blurRad="38100" dist="38100" dir="2700000" algn="tl">
                    <a:srgbClr val="000000">
                      <a:alpha val="43137"/>
                    </a:srgbClr>
                  </a:outerShdw>
                </a:effectLst>
                <a:latin typeface="+mn-lt"/>
                <a:ea typeface="楷体_GB2312" pitchFamily="49" charset="-122"/>
                <a:cs typeface="+mn-cs"/>
              </a:rPr>
              <a:t>的头部格式</a:t>
            </a:r>
            <a:endParaRPr kumimoji="0" lang="zh-CN" altLang="en-US" sz="1600" b="1" kern="1200" cap="none" spc="0" normalizeH="0" baseline="0" noProof="0" dirty="0">
              <a:effectLst>
                <a:outerShdw blurRad="38100" dist="38100" dir="2700000" algn="tl">
                  <a:srgbClr val="000000">
                    <a:alpha val="43137"/>
                  </a:srgbClr>
                </a:outerShdw>
              </a:effectLst>
              <a:latin typeface="+mn-lt"/>
              <a:ea typeface="楷体_GB2312" pitchFamily="49" charset="-122"/>
              <a:cs typeface="+mn-cs"/>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6" name="Rectangle 2"/>
          <p:cNvSpPr>
            <a:spLocks noGrp="1" noChangeArrowheads="1"/>
          </p:cNvSpPr>
          <p:nvPr>
            <p:ph type="title"/>
          </p:nvPr>
        </p:nvSpPr>
        <p:spPr>
          <a:xfrm>
            <a:off x="685800" y="-127000"/>
            <a:ext cx="7772400" cy="11430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1200" cap="all" spc="50" normalizeH="0" baseline="0" noProof="0">
                <a:ln w="15875">
                  <a:noFill/>
                </a:ln>
                <a:solidFill>
                  <a:schemeClr val="bg2">
                    <a:lumMod val="25000"/>
                  </a:schemeClr>
                </a:solidFill>
                <a:effectLst/>
                <a:uLnTx/>
                <a:uFillTx/>
                <a:latin typeface="微软雅黑" panose="020B0503020204020204" pitchFamily="34" charset="-122"/>
                <a:ea typeface="楷体_GB2312" pitchFamily="49" charset="-122"/>
                <a:cs typeface="+mj-cs"/>
              </a:rPr>
              <a:t>UDP</a:t>
            </a:r>
            <a:r>
              <a:rPr kumimoji="0" lang="zh-CN" altLang="en-US" sz="4000" b="1" i="0" u="none" strike="noStrike" kern="1200" cap="all" spc="50" normalizeH="0" baseline="0" noProof="0">
                <a:ln w="15875">
                  <a:noFill/>
                </a:ln>
                <a:solidFill>
                  <a:schemeClr val="bg2">
                    <a:lumMod val="25000"/>
                  </a:schemeClr>
                </a:solidFill>
                <a:effectLst/>
                <a:uLnTx/>
                <a:uFillTx/>
                <a:latin typeface="微软雅黑" panose="020B0503020204020204" pitchFamily="34" charset="-122"/>
                <a:ea typeface="+mj-ea"/>
                <a:cs typeface="+mj-cs"/>
              </a:rPr>
              <a:t>数据段的封装 </a:t>
            </a:r>
            <a:endParaRPr kumimoji="0" lang="zh-CN" altLang="en-US" sz="4000" b="1" i="0" u="none" strike="noStrike" kern="1200" cap="all" spc="50" normalizeH="0" baseline="0" noProof="0">
              <a:ln w="15875">
                <a:noFill/>
              </a:ln>
              <a:solidFill>
                <a:schemeClr val="bg2">
                  <a:lumMod val="25000"/>
                </a:schemeClr>
              </a:solidFill>
              <a:effectLst/>
              <a:uLnTx/>
              <a:uFillTx/>
              <a:latin typeface="微软雅黑" panose="020B0503020204020204" pitchFamily="34" charset="-122"/>
              <a:ea typeface="+mj-ea"/>
              <a:cs typeface="+mj-cs"/>
            </a:endParaRPr>
          </a:p>
        </p:txBody>
      </p:sp>
      <p:graphicFrame>
        <p:nvGraphicFramePr>
          <p:cNvPr id="8" name="Group 27"/>
          <p:cNvGraphicFramePr>
            <a:graphicFrameLocks noGrp="1"/>
          </p:cNvGraphicFramePr>
          <p:nvPr/>
        </p:nvGraphicFramePr>
        <p:xfrm>
          <a:off x="1390650" y="2055813"/>
          <a:ext cx="6096000" cy="2003425"/>
        </p:xfrm>
        <a:graphic>
          <a:graphicData uri="http://schemas.openxmlformats.org/drawingml/2006/table">
            <a:tbl>
              <a:tblPr/>
              <a:tblGrid>
                <a:gridCol w="2032000"/>
                <a:gridCol w="812800"/>
                <a:gridCol w="3251200"/>
              </a:tblGrid>
              <a:tr h="810919">
                <a:tc>
                  <a:txBody>
                    <a:bodyPr/>
                    <a:lstStyle/>
                    <a:p>
                      <a:pPr marL="0" marR="0" lvl="0" indent="0" algn="l"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pPr>
                      <a:endParaRPr kumimoji="1" lang="zh-CN" altLang="zh-CN" sz="2400" b="1" i="0" u="none" strike="noStrike" cap="none" normalizeH="0" baseline="0" dirty="0">
                        <a:ln>
                          <a:noFill/>
                        </a:ln>
                        <a:solidFill>
                          <a:schemeClr val="tx1"/>
                        </a:solidFill>
                        <a:effectLst/>
                        <a:latin typeface="Arial" panose="020B0604020202020204" pitchFamily="34" charset="0"/>
                        <a:ea typeface="楷体_GB2312" pitchFamily="49" charset="-122"/>
                      </a:endParaRPr>
                    </a:p>
                  </a:txBody>
                  <a:tcPr marL="76200" marR="76200" marT="38109" marB="38109" anchor="ctr" anchorCtr="1" horzOverflow="overflow">
                    <a:lnL cap="flat">
                      <a:noFill/>
                    </a:lnL>
                    <a:lnR w="28575" cap="flat" cmpd="sng" algn="ctr">
                      <a:solidFill>
                        <a:schemeClr val="tx1"/>
                      </a:solidFill>
                      <a:prstDash val="solid"/>
                      <a:round/>
                      <a:headEnd type="none" w="med" len="med"/>
                      <a:tailEnd type="none" w="med" len="med"/>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pPr>
                      <a:r>
                        <a:rPr kumimoji="1" lang="en-US" altLang="zh-CN" sz="2400" b="1" i="0" u="none" strike="noStrike" cap="none" normalizeH="0" baseline="0">
                          <a:ln>
                            <a:noFill/>
                          </a:ln>
                          <a:solidFill>
                            <a:schemeClr val="tx1"/>
                          </a:solidFill>
                          <a:effectLst/>
                          <a:latin typeface="Arial" panose="020B0604020202020204" pitchFamily="34" charset="0"/>
                          <a:ea typeface="楷体_GB2312" pitchFamily="49" charset="-122"/>
                        </a:rPr>
                        <a:t>UDP</a:t>
                      </a:r>
                      <a:r>
                        <a:rPr kumimoji="1" lang="zh-CN" altLang="en-US" sz="2400" b="1" i="0" u="none" strike="noStrike" cap="none" normalizeH="0" baseline="0">
                          <a:ln>
                            <a:noFill/>
                          </a:ln>
                          <a:solidFill>
                            <a:schemeClr val="tx1"/>
                          </a:solidFill>
                          <a:effectLst/>
                          <a:latin typeface="Arial" panose="020B0604020202020204" pitchFamily="34" charset="0"/>
                          <a:ea typeface="楷体_GB2312" pitchFamily="49" charset="-122"/>
                        </a:rPr>
                        <a:t>头部</a:t>
                      </a:r>
                      <a:endParaRPr kumimoji="1" lang="zh-CN" altLang="en-US" sz="2400" b="1" i="0" u="none" strike="noStrike" cap="none" normalizeH="0" baseline="0">
                        <a:ln>
                          <a:noFill/>
                        </a:ln>
                        <a:solidFill>
                          <a:schemeClr val="tx1"/>
                        </a:solidFill>
                        <a:effectLst/>
                        <a:latin typeface="Arial" panose="020B0604020202020204" pitchFamily="34" charset="0"/>
                        <a:ea typeface="楷体_GB2312" pitchFamily="49" charset="-122"/>
                      </a:endParaRPr>
                    </a:p>
                  </a:txBody>
                  <a:tcPr marL="0" marR="0" marT="39610" marB="3961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pPr>
                      <a:r>
                        <a:rPr kumimoji="1" lang="en-US" altLang="zh-CN" sz="2400" b="1" i="0" u="none" strike="noStrike" cap="none" normalizeH="0" baseline="0">
                          <a:ln>
                            <a:noFill/>
                          </a:ln>
                          <a:solidFill>
                            <a:schemeClr val="tx1"/>
                          </a:solidFill>
                          <a:effectLst/>
                          <a:latin typeface="Arial" panose="020B0604020202020204" pitchFamily="34" charset="0"/>
                          <a:ea typeface="楷体_GB2312" pitchFamily="49" charset="-122"/>
                        </a:rPr>
                        <a:t>UDP</a:t>
                      </a:r>
                      <a:r>
                        <a:rPr kumimoji="1" lang="zh-CN" altLang="en-US" sz="2400" b="1" i="0" u="none" strike="noStrike" cap="none" normalizeH="0" baseline="0">
                          <a:ln>
                            <a:noFill/>
                          </a:ln>
                          <a:solidFill>
                            <a:schemeClr val="tx1"/>
                          </a:solidFill>
                          <a:effectLst/>
                          <a:latin typeface="Arial" panose="020B0604020202020204" pitchFamily="34" charset="0"/>
                          <a:ea typeface="楷体_GB2312" pitchFamily="49" charset="-122"/>
                        </a:rPr>
                        <a:t>数据区</a:t>
                      </a:r>
                      <a:endParaRPr kumimoji="1" lang="zh-CN" altLang="en-US" sz="2400" b="1" i="0" u="none" strike="noStrike" cap="none" normalizeH="0" baseline="0">
                        <a:ln>
                          <a:noFill/>
                        </a:ln>
                        <a:solidFill>
                          <a:schemeClr val="tx1"/>
                        </a:solidFill>
                        <a:effectLst/>
                        <a:latin typeface="Arial" panose="020B0604020202020204" pitchFamily="34" charset="0"/>
                        <a:ea typeface="楷体_GB2312" pitchFamily="49" charset="-122"/>
                      </a:endParaRPr>
                    </a:p>
                  </a:txBody>
                  <a:tcPr marL="76200" marR="76200" marT="38109" marB="38109"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427143">
                <a:tc>
                  <a:txBody>
                    <a:bodyPr/>
                    <a:lstStyle/>
                    <a:p>
                      <a:pPr marL="0" marR="0" lvl="0" indent="0" algn="l"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pPr>
                      <a:endParaRPr kumimoji="1" lang="zh-CN" altLang="zh-CN" sz="800" b="1" i="0" u="none" strike="noStrike" cap="none" normalizeH="0" baseline="0">
                        <a:ln>
                          <a:noFill/>
                        </a:ln>
                        <a:solidFill>
                          <a:schemeClr val="tx1"/>
                        </a:solidFill>
                        <a:effectLst/>
                        <a:latin typeface="Arial" panose="020B0604020202020204" pitchFamily="34" charset="0"/>
                        <a:ea typeface="楷体_GB2312" pitchFamily="49" charset="-122"/>
                      </a:endParaRPr>
                    </a:p>
                  </a:txBody>
                  <a:tcPr marL="76200" marR="76200" marT="0" marB="0" anchor="ctr" anchorCtr="1" horzOverflow="overflow">
                    <a:lnL cap="flat">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pPr>
                      <a:endParaRPr kumimoji="1" lang="zh-CN" altLang="zh-CN" sz="800" b="1" i="0" u="none" strike="noStrike" cap="none" normalizeH="0" baseline="0">
                        <a:ln>
                          <a:noFill/>
                        </a:ln>
                        <a:solidFill>
                          <a:schemeClr val="tx1"/>
                        </a:solidFill>
                        <a:effectLst/>
                        <a:latin typeface="Arial" panose="020B0604020202020204" pitchFamily="34" charset="0"/>
                        <a:ea typeface="楷体_GB2312" pitchFamily="49" charset="-122"/>
                      </a:endParaRPr>
                    </a:p>
                  </a:txBody>
                  <a:tcPr marL="76200" marR="76200" marT="0" marB="0" anchor="ctr" anchorCtr="1" horzOverflow="overflow">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pPr>
                      <a:endParaRPr kumimoji="1" lang="zh-CN" altLang="zh-CN" sz="800" b="1" i="0" u="none" strike="noStrike" cap="none" normalizeH="0" baseline="0" dirty="0">
                        <a:ln>
                          <a:noFill/>
                        </a:ln>
                        <a:solidFill>
                          <a:schemeClr val="tx1"/>
                        </a:solidFill>
                        <a:effectLst/>
                        <a:latin typeface="Arial" panose="020B0604020202020204" pitchFamily="34" charset="0"/>
                        <a:ea typeface="楷体_GB2312" pitchFamily="49" charset="-122"/>
                      </a:endParaRPr>
                    </a:p>
                  </a:txBody>
                  <a:tcPr marL="76200" marR="76200" marT="0" marB="0" anchor="ctr" anchorCtr="1" horzOverflow="overflow">
                    <a:lnL>
                      <a:noFill/>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765363">
                <a:tc>
                  <a:txBody>
                    <a:bodyPr/>
                    <a:lstStyle/>
                    <a:p>
                      <a:pPr marL="0" marR="0" lvl="0" indent="0" algn="l"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pPr>
                      <a:r>
                        <a:rPr kumimoji="1" lang="en-US" altLang="zh-CN" sz="2400" b="1" i="0" u="none" strike="noStrike" cap="none" normalizeH="0" baseline="0" dirty="0">
                          <a:ln>
                            <a:noFill/>
                          </a:ln>
                          <a:solidFill>
                            <a:schemeClr val="tx1"/>
                          </a:solidFill>
                          <a:effectLst/>
                          <a:latin typeface="Arial" panose="020B0604020202020204" pitchFamily="34" charset="0"/>
                          <a:ea typeface="楷体_GB2312" pitchFamily="49" charset="-122"/>
                        </a:rPr>
                        <a:t>IP</a:t>
                      </a:r>
                      <a:r>
                        <a:rPr kumimoji="1" lang="zh-CN" altLang="en-US" sz="2400" b="1" i="0" u="none" strike="noStrike" cap="none" normalizeH="0" baseline="0" dirty="0">
                          <a:ln>
                            <a:noFill/>
                          </a:ln>
                          <a:solidFill>
                            <a:schemeClr val="tx1"/>
                          </a:solidFill>
                          <a:effectLst/>
                          <a:latin typeface="Arial" panose="020B0604020202020204" pitchFamily="34" charset="0"/>
                          <a:ea typeface="楷体_GB2312" pitchFamily="49" charset="-122"/>
                        </a:rPr>
                        <a:t>头部</a:t>
                      </a:r>
                      <a:endParaRPr kumimoji="1" lang="zh-CN" altLang="en-US" sz="2400" b="1" i="0" u="none" strike="noStrike" cap="none" normalizeH="0" baseline="0" dirty="0">
                        <a:ln>
                          <a:noFill/>
                        </a:ln>
                        <a:solidFill>
                          <a:schemeClr val="tx1"/>
                        </a:solidFill>
                        <a:effectLst/>
                        <a:latin typeface="Arial" panose="020B0604020202020204" pitchFamily="34" charset="0"/>
                        <a:ea typeface="楷体_GB2312" pitchFamily="49" charset="-122"/>
                      </a:endParaRPr>
                    </a:p>
                  </a:txBody>
                  <a:tcPr marL="76200" marR="76200" marT="38109" marB="38109"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pPr>
                      <a:r>
                        <a:rPr kumimoji="1" lang="en-US" altLang="zh-CN" sz="2400" b="1" i="0" u="none" strike="noStrike" cap="none" normalizeH="0" baseline="0" dirty="0">
                          <a:ln>
                            <a:noFill/>
                          </a:ln>
                          <a:solidFill>
                            <a:schemeClr val="tx1"/>
                          </a:solidFill>
                          <a:effectLst/>
                          <a:latin typeface="Arial" panose="020B0604020202020204" pitchFamily="34" charset="0"/>
                          <a:ea typeface="楷体_GB2312" pitchFamily="49" charset="-122"/>
                        </a:rPr>
                        <a:t>IP</a:t>
                      </a:r>
                      <a:r>
                        <a:rPr kumimoji="1" lang="zh-CN" altLang="en-US" sz="2400" b="1" i="0" u="none" strike="noStrike" cap="none" normalizeH="0" baseline="0" dirty="0">
                          <a:ln>
                            <a:noFill/>
                          </a:ln>
                          <a:solidFill>
                            <a:schemeClr val="tx1"/>
                          </a:solidFill>
                          <a:effectLst/>
                          <a:latin typeface="Arial" panose="020B0604020202020204" pitchFamily="34" charset="0"/>
                          <a:ea typeface="楷体_GB2312" pitchFamily="49" charset="-122"/>
                        </a:rPr>
                        <a:t>数据区</a:t>
                      </a:r>
                      <a:endParaRPr kumimoji="1" lang="zh-CN" altLang="en-US" sz="2400" b="1" i="0" u="none" strike="noStrike" cap="none" normalizeH="0" baseline="0" dirty="0">
                        <a:ln>
                          <a:noFill/>
                        </a:ln>
                        <a:solidFill>
                          <a:schemeClr val="tx1"/>
                        </a:solidFill>
                        <a:effectLst/>
                        <a:latin typeface="Arial" panose="020B0604020202020204" pitchFamily="34" charset="0"/>
                        <a:ea typeface="楷体_GB2312" pitchFamily="49" charset="-122"/>
                      </a:endParaRPr>
                    </a:p>
                  </a:txBody>
                  <a:tcPr marL="76200" marR="76200" marT="38109" marB="38109"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cPr/>
                </a:tc>
              </a:tr>
            </a:tbl>
          </a:graphicData>
        </a:graphic>
      </p:graphicFrame>
      <p:sp>
        <p:nvSpPr>
          <p:cNvPr id="162838" name="AutoShape 3"/>
          <p:cNvSpPr/>
          <p:nvPr/>
        </p:nvSpPr>
        <p:spPr>
          <a:xfrm rot="-5400000">
            <a:off x="5280025" y="1025525"/>
            <a:ext cx="347663" cy="4064000"/>
          </a:xfrm>
          <a:prstGeom prst="leftBrace">
            <a:avLst>
              <a:gd name="adj1" fmla="val 97412"/>
              <a:gd name="adj2" fmla="val 49819"/>
            </a:avLst>
          </a:prstGeom>
          <a:noFill/>
          <a:ln w="19050"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62839" name="灯片编号占位符 1"/>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1200" dirty="0">
                <a:solidFill>
                  <a:srgbClr val="898989"/>
                </a:solidFill>
                <a:latin typeface="Arial" panose="020B0604020202020204" pitchFamily="34" charset="0"/>
                <a:ea typeface="微软雅黑" panose="020B0503020204020204" pitchFamily="34" charset="-122"/>
              </a:rPr>
            </a:fld>
            <a:endParaRPr lang="zh-CN" altLang="en-US" sz="1200" dirty="0">
              <a:solidFill>
                <a:srgbClr val="898989"/>
              </a:solidFill>
              <a:latin typeface="Arial" panose="020B0604020202020204" pitchFamily="34" charset="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30" name="Rectangle 2"/>
          <p:cNvSpPr>
            <a:spLocks noGrp="1" noChangeArrowheads="1"/>
          </p:cNvSpPr>
          <p:nvPr>
            <p:ph type="title"/>
          </p:nvPr>
        </p:nvSpPr>
        <p:spPr>
          <a:xfrm>
            <a:off x="685800" y="334962"/>
            <a:ext cx="7772400" cy="1143001"/>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1200" cap="all" spc="50" normalizeH="0" baseline="0" noProof="0">
                <a:ln w="15875">
                  <a:noFill/>
                </a:ln>
                <a:solidFill>
                  <a:schemeClr val="bg2">
                    <a:lumMod val="25000"/>
                  </a:schemeClr>
                </a:solidFill>
                <a:effectLst/>
                <a:uLnTx/>
                <a:uFillTx/>
                <a:latin typeface="+mj-lt"/>
                <a:ea typeface="+mj-ea"/>
                <a:cs typeface="+mj-cs"/>
              </a:rPr>
              <a:t>UDP (User Datagram Protocol)</a:t>
            </a:r>
            <a:endParaRPr kumimoji="0" lang="en-US" altLang="zh-CN" sz="4000" b="1" i="0" u="none" strike="noStrike" kern="1200" cap="all" spc="50" normalizeH="0" baseline="0" noProof="0">
              <a:ln w="15875">
                <a:noFill/>
              </a:ln>
              <a:solidFill>
                <a:schemeClr val="bg2">
                  <a:lumMod val="25000"/>
                </a:schemeClr>
              </a:solidFill>
              <a:effectLst/>
              <a:uLnTx/>
              <a:uFillTx/>
              <a:latin typeface="+mj-lt"/>
              <a:ea typeface="+mj-ea"/>
              <a:cs typeface="+mj-cs"/>
            </a:endParaRPr>
          </a:p>
        </p:txBody>
      </p:sp>
      <p:sp>
        <p:nvSpPr>
          <p:cNvPr id="76803" name="Rectangle 3"/>
          <p:cNvSpPr txBox="1"/>
          <p:nvPr/>
        </p:nvSpPr>
        <p:spPr>
          <a:xfrm>
            <a:off x="500063" y="1477963"/>
            <a:ext cx="8458200" cy="2995612"/>
          </a:xfrm>
          <a:prstGeom prst="rect">
            <a:avLst/>
          </a:prstGeom>
          <a:noFill/>
          <a:ln w="9525">
            <a:noFill/>
          </a:ln>
        </p:spPr>
        <p:txBody>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609600" lvl="0" indent="-609600">
              <a:lnSpc>
                <a:spcPct val="120000"/>
              </a:lnSpc>
              <a:spcBef>
                <a:spcPct val="40000"/>
              </a:spcBef>
              <a:buClr>
                <a:schemeClr val="accent2"/>
              </a:buClr>
              <a:buSzTx/>
              <a:buFont typeface="Wingdings" panose="05000000000000000000" pitchFamily="2" charset="2"/>
              <a:buChar char="u"/>
            </a:pPr>
            <a:r>
              <a:rPr lang="en-US" altLang="zh-CN" dirty="0">
                <a:latin typeface="微软雅黑" panose="020B0503020204020204" pitchFamily="34" charset="-122"/>
                <a:ea typeface="微软雅黑" panose="020B0503020204020204" pitchFamily="34" charset="-122"/>
              </a:rPr>
              <a:t>UDP</a:t>
            </a:r>
            <a:r>
              <a:rPr lang="zh-CN" altLang="en-US" dirty="0">
                <a:latin typeface="微软雅黑" panose="020B0503020204020204" pitchFamily="34" charset="-122"/>
                <a:ea typeface="微软雅黑" panose="020B0503020204020204" pitchFamily="34" charset="-122"/>
              </a:rPr>
              <a:t>简介</a:t>
            </a:r>
            <a:endParaRPr lang="zh-CN" altLang="en-US" dirty="0">
              <a:latin typeface="微软雅黑" panose="020B0503020204020204" pitchFamily="34" charset="-122"/>
              <a:ea typeface="微软雅黑" panose="020B0503020204020204" pitchFamily="34" charset="-122"/>
            </a:endParaRPr>
          </a:p>
          <a:p>
            <a:pPr marL="609600" lvl="0" indent="-609600">
              <a:lnSpc>
                <a:spcPct val="120000"/>
              </a:lnSpc>
              <a:spcBef>
                <a:spcPct val="40000"/>
              </a:spcBef>
              <a:buClr>
                <a:schemeClr val="accent2"/>
              </a:buClr>
              <a:buSzTx/>
              <a:buFont typeface="Wingdings" panose="05000000000000000000" pitchFamily="2" charset="2"/>
              <a:buChar char="u"/>
            </a:pPr>
            <a:r>
              <a:rPr lang="en-US" altLang="zh-CN" dirty="0">
                <a:latin typeface="微软雅黑" panose="020B0503020204020204" pitchFamily="34" charset="-122"/>
                <a:ea typeface="微软雅黑" panose="020B0503020204020204" pitchFamily="34" charset="-122"/>
              </a:rPr>
              <a:t>UDP</a:t>
            </a:r>
            <a:r>
              <a:rPr lang="zh-CN" altLang="en-US" dirty="0">
                <a:latin typeface="微软雅黑" panose="020B0503020204020204" pitchFamily="34" charset="-122"/>
                <a:ea typeface="微软雅黑" panose="020B0503020204020204" pitchFamily="34" charset="-122"/>
              </a:rPr>
              <a:t>提供服务的应用</a:t>
            </a:r>
            <a:endParaRPr lang="zh-CN" altLang="en-US" dirty="0">
              <a:latin typeface="微软雅黑" panose="020B0503020204020204" pitchFamily="34" charset="-122"/>
              <a:ea typeface="微软雅黑" panose="020B0503020204020204" pitchFamily="34" charset="-122"/>
            </a:endParaRPr>
          </a:p>
          <a:p>
            <a:pPr marL="990600" lvl="1" indent="-533400">
              <a:lnSpc>
                <a:spcPct val="120000"/>
              </a:lnSpc>
              <a:spcBef>
                <a:spcPct val="40000"/>
              </a:spcBef>
              <a:buClr>
                <a:schemeClr val="accent2"/>
              </a:buClr>
              <a:buSzTx/>
              <a:buFont typeface="Wingdings" panose="05000000000000000000" pitchFamily="2" charset="2"/>
              <a:buChar char="Ø"/>
            </a:pPr>
            <a:r>
              <a:rPr lang="en-US" altLang="zh-CN" sz="3200" dirty="0">
                <a:latin typeface="微软雅黑" panose="020B0503020204020204" pitchFamily="34" charset="-122"/>
                <a:ea typeface="微软雅黑" panose="020B0503020204020204" pitchFamily="34" charset="-122"/>
              </a:rPr>
              <a:t>RPC</a:t>
            </a:r>
            <a:r>
              <a:rPr lang="zh-CN" altLang="en-US" sz="3200" dirty="0">
                <a:latin typeface="微软雅黑" panose="020B0503020204020204" pitchFamily="34" charset="-122"/>
                <a:ea typeface="微软雅黑" panose="020B0503020204020204" pitchFamily="34" charset="-122"/>
              </a:rPr>
              <a:t>（</a:t>
            </a:r>
            <a:r>
              <a:rPr lang="en-US" altLang="zh-CN" sz="3200" dirty="0">
                <a:solidFill>
                  <a:srgbClr val="FF0000"/>
                </a:solidFill>
                <a:latin typeface="微软雅黑" panose="020B0503020204020204" pitchFamily="34" charset="-122"/>
                <a:ea typeface="微软雅黑" panose="020B0503020204020204" pitchFamily="34" charset="-122"/>
              </a:rPr>
              <a:t>Remote Procedure Call</a:t>
            </a:r>
            <a:r>
              <a:rPr lang="zh-CN" altLang="en-US" sz="3200" dirty="0">
                <a:latin typeface="微软雅黑" panose="020B0503020204020204" pitchFamily="34" charset="-122"/>
                <a:ea typeface="微软雅黑" panose="020B0503020204020204" pitchFamily="34" charset="-122"/>
              </a:rPr>
              <a:t>）</a:t>
            </a:r>
            <a:endParaRPr lang="zh-CN" altLang="en-US" sz="3200" dirty="0">
              <a:latin typeface="微软雅黑" panose="020B0503020204020204" pitchFamily="34" charset="-122"/>
              <a:ea typeface="微软雅黑" panose="020B0503020204020204" pitchFamily="34" charset="-122"/>
            </a:endParaRPr>
          </a:p>
          <a:p>
            <a:pPr marL="990600" lvl="1" indent="-533400">
              <a:lnSpc>
                <a:spcPct val="120000"/>
              </a:lnSpc>
              <a:spcBef>
                <a:spcPct val="40000"/>
              </a:spcBef>
              <a:buClr>
                <a:schemeClr val="accent2"/>
              </a:buClr>
              <a:buSzTx/>
              <a:buFont typeface="Wingdings" panose="05000000000000000000" pitchFamily="2" charset="2"/>
              <a:buChar char="Ø"/>
            </a:pPr>
            <a:r>
              <a:rPr lang="en-US" altLang="zh-CN" sz="3200" dirty="0">
                <a:latin typeface="微软雅黑" panose="020B0503020204020204" pitchFamily="34" charset="-122"/>
                <a:ea typeface="微软雅黑" panose="020B0503020204020204" pitchFamily="34" charset="-122"/>
              </a:rPr>
              <a:t>RTP</a:t>
            </a:r>
            <a:r>
              <a:rPr lang="zh-CN" altLang="en-US" sz="3200" dirty="0">
                <a:latin typeface="微软雅黑" panose="020B0503020204020204" pitchFamily="34" charset="-122"/>
                <a:ea typeface="微软雅黑" panose="020B0503020204020204" pitchFamily="34" charset="-122"/>
              </a:rPr>
              <a:t>（</a:t>
            </a:r>
            <a:r>
              <a:rPr lang="en-US" altLang="zh-CN" sz="3200" dirty="0">
                <a:solidFill>
                  <a:srgbClr val="FF0000"/>
                </a:solidFill>
                <a:latin typeface="微软雅黑" panose="020B0503020204020204" pitchFamily="34" charset="-122"/>
                <a:ea typeface="微软雅黑" panose="020B0503020204020204" pitchFamily="34" charset="-122"/>
              </a:rPr>
              <a:t>Real-Time Transport Protocol</a:t>
            </a:r>
            <a:r>
              <a:rPr lang="zh-CN" altLang="en-US" sz="3200" dirty="0">
                <a:latin typeface="微软雅黑" panose="020B0503020204020204" pitchFamily="34" charset="-122"/>
                <a:ea typeface="微软雅黑" panose="020B0503020204020204" pitchFamily="34" charset="-122"/>
              </a:rPr>
              <a:t>）</a:t>
            </a:r>
            <a:endParaRPr lang="zh-CN" altLang="en-US" sz="3200" dirty="0">
              <a:latin typeface="微软雅黑" panose="020B0503020204020204" pitchFamily="34" charset="-122"/>
              <a:ea typeface="微软雅黑" panose="020B0503020204020204" pitchFamily="34" charset="-122"/>
            </a:endParaRPr>
          </a:p>
        </p:txBody>
      </p:sp>
      <p:sp>
        <p:nvSpPr>
          <p:cNvPr id="163844" name="灯片编号占位符 1"/>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1200" dirty="0">
                <a:solidFill>
                  <a:srgbClr val="898989"/>
                </a:solidFill>
                <a:latin typeface="Arial" panose="020B0604020202020204" pitchFamily="34" charset="0"/>
                <a:ea typeface="微软雅黑" panose="020B0503020204020204" pitchFamily="34" charset="-122"/>
              </a:rPr>
            </a:fld>
            <a:endParaRPr lang="zh-CN" altLang="en-US" sz="1200" dirty="0">
              <a:solidFill>
                <a:srgbClr val="898989"/>
              </a:solidFill>
              <a:latin typeface="Arial" panose="020B0604020202020204" pitchFamily="34" charset="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6803"/>
                                        </p:tgtEl>
                                        <p:attrNameLst>
                                          <p:attrName>style.visibility</p:attrName>
                                        </p:attrNameLst>
                                      </p:cBhvr>
                                      <p:to>
                                        <p:strVal val="visible"/>
                                      </p:to>
                                    </p:set>
                                    <p:animEffect transition="in" filter="wipe(up)">
                                      <p:cBhvr>
                                        <p:cTn id="7" dur="500"/>
                                        <p:tgtEl>
                                          <p:spTgt spid="7680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6803">
                                            <p:txEl>
                                              <p:charRg st="6" end="17"/>
                                            </p:txEl>
                                          </p:spTgt>
                                        </p:tgtEl>
                                        <p:attrNameLst>
                                          <p:attrName>style.visibility</p:attrName>
                                        </p:attrNameLst>
                                      </p:cBhvr>
                                      <p:to>
                                        <p:strVal val="visible"/>
                                      </p:to>
                                    </p:set>
                                    <p:animEffect transition="in" filter="wipe(up)">
                                      <p:cBhvr>
                                        <p:cTn id="12" dur="500"/>
                                        <p:tgtEl>
                                          <p:spTgt spid="76803">
                                            <p:txEl>
                                              <p:charRg st="6" end="17"/>
                                            </p:txEl>
                                          </p:spTgt>
                                        </p:tgtEl>
                                      </p:cBhvr>
                                    </p:animEffect>
                                  </p:childTnLst>
                                </p:cTn>
                              </p:par>
                              <p:par>
                                <p:cTn id="13" presetID="22" presetClass="entr" presetSubtype="1" fill="hold" nodeType="withEffect">
                                  <p:stCondLst>
                                    <p:cond delay="0"/>
                                  </p:stCondLst>
                                  <p:childTnLst>
                                    <p:set>
                                      <p:cBhvr>
                                        <p:cTn id="14" dur="1" fill="hold">
                                          <p:stCondLst>
                                            <p:cond delay="0"/>
                                          </p:stCondLst>
                                        </p:cTn>
                                        <p:tgtEl>
                                          <p:spTgt spid="76803">
                                            <p:txEl>
                                              <p:charRg st="17" end="44"/>
                                            </p:txEl>
                                          </p:spTgt>
                                        </p:tgtEl>
                                        <p:attrNameLst>
                                          <p:attrName>style.visibility</p:attrName>
                                        </p:attrNameLst>
                                      </p:cBhvr>
                                      <p:to>
                                        <p:strVal val="visible"/>
                                      </p:to>
                                    </p:set>
                                    <p:animEffect transition="in" filter="wipe(up)">
                                      <p:cBhvr>
                                        <p:cTn id="15" dur="500"/>
                                        <p:tgtEl>
                                          <p:spTgt spid="76803">
                                            <p:txEl>
                                              <p:charRg st="17" end="44"/>
                                            </p:txEl>
                                          </p:spTgt>
                                        </p:tgtEl>
                                      </p:cBhvr>
                                    </p:animEffect>
                                  </p:childTnLst>
                                </p:cTn>
                              </p:par>
                              <p:par>
                                <p:cTn id="16" presetID="22" presetClass="entr" presetSubtype="1" fill="hold" nodeType="withEffect">
                                  <p:stCondLst>
                                    <p:cond delay="0"/>
                                  </p:stCondLst>
                                  <p:childTnLst>
                                    <p:set>
                                      <p:cBhvr>
                                        <p:cTn id="17" dur="1" fill="hold">
                                          <p:stCondLst>
                                            <p:cond delay="0"/>
                                          </p:stCondLst>
                                        </p:cTn>
                                        <p:tgtEl>
                                          <p:spTgt spid="76803">
                                            <p:txEl>
                                              <p:charRg st="44" end="78"/>
                                            </p:txEl>
                                          </p:spTgt>
                                        </p:tgtEl>
                                        <p:attrNameLst>
                                          <p:attrName>style.visibility</p:attrName>
                                        </p:attrNameLst>
                                      </p:cBhvr>
                                      <p:to>
                                        <p:strVal val="visible"/>
                                      </p:to>
                                    </p:set>
                                    <p:animEffect transition="in" filter="wipe(up)">
                                      <p:cBhvr>
                                        <p:cTn id="18" dur="500"/>
                                        <p:tgtEl>
                                          <p:spTgt spid="76803">
                                            <p:txEl>
                                              <p:charRg st="44" end="7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 2"/>
          <p:cNvSpPr>
            <a:spLocks noGrp="1" noChangeArrowheads="1"/>
          </p:cNvSpPr>
          <p:nvPr>
            <p:ph type="title"/>
          </p:nvPr>
        </p:nvSpPr>
        <p:spPr>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000" b="1" i="0" u="none" strike="noStrike" kern="1200" cap="all" spc="50" normalizeH="0" baseline="0" noProof="0">
                <a:ln w="15875">
                  <a:noFill/>
                </a:ln>
                <a:solidFill>
                  <a:schemeClr val="tx2"/>
                </a:solidFill>
                <a:effectLst>
                  <a:outerShdw blurRad="38100" dist="38100" dir="2700000" algn="tl">
                    <a:srgbClr val="C0C0C0"/>
                  </a:outerShdw>
                </a:effectLst>
                <a:uLnTx/>
                <a:uFillTx/>
                <a:latin typeface="+mj-lt"/>
                <a:ea typeface="+mj-ea"/>
                <a:cs typeface="+mj-cs"/>
              </a:rPr>
              <a:t>远程过程调用</a:t>
            </a:r>
            <a:r>
              <a:rPr kumimoji="0" lang="en-US" altLang="zh-CN" sz="4000" b="1" i="0" u="none" strike="noStrike" kern="1200" cap="all" spc="50" normalizeH="0" baseline="0" noProof="0">
                <a:ln w="15875">
                  <a:noFill/>
                </a:ln>
                <a:solidFill>
                  <a:schemeClr val="tx2"/>
                </a:solidFill>
                <a:effectLst>
                  <a:outerShdw blurRad="38100" dist="38100" dir="2700000" algn="tl">
                    <a:srgbClr val="C0C0C0"/>
                  </a:outerShdw>
                </a:effectLst>
                <a:uLnTx/>
                <a:uFillTx/>
                <a:latin typeface="+mj-lt"/>
                <a:ea typeface="+mj-ea"/>
                <a:cs typeface="+mj-cs"/>
              </a:rPr>
              <a:t>RPC</a:t>
            </a:r>
            <a:endParaRPr kumimoji="0" lang="en-US" altLang="zh-CN" sz="4000" b="1" i="0" u="none" strike="noStrike" kern="1200" cap="all" spc="50" normalizeH="0" baseline="0" noProof="0">
              <a:ln w="15875">
                <a:noFill/>
              </a:ln>
              <a:solidFill>
                <a:schemeClr val="tx2"/>
              </a:solidFill>
              <a:effectLst>
                <a:outerShdw blurRad="38100" dist="38100" dir="2700000" algn="tl">
                  <a:srgbClr val="C0C0C0"/>
                </a:outerShdw>
              </a:effectLst>
              <a:uLnTx/>
              <a:uFillTx/>
              <a:latin typeface="+mj-lt"/>
              <a:ea typeface="+mj-ea"/>
              <a:cs typeface="+mj-cs"/>
            </a:endParaRPr>
          </a:p>
        </p:txBody>
      </p:sp>
      <p:sp>
        <p:nvSpPr>
          <p:cNvPr id="10" name="Rectangle 3"/>
          <p:cNvSpPr txBox="1">
            <a:spLocks noChangeArrowheads="1"/>
          </p:cNvSpPr>
          <p:nvPr/>
        </p:nvSpPr>
        <p:spPr bwMode="auto">
          <a:xfrm>
            <a:off x="609600" y="1414463"/>
            <a:ext cx="7924800" cy="3657600"/>
          </a:xfrm>
          <a:prstGeom prst="rect">
            <a:avLst/>
          </a:prstGeom>
          <a:noFill/>
          <a:ln w="9525">
            <a:noFill/>
            <a:miter lim="800000"/>
          </a:ln>
        </p:spPr>
        <p:txBody>
          <a:bodyPr/>
          <a:lstStyle/>
          <a:p>
            <a:pPr marL="609600" marR="0" indent="-609600" defTabSz="914400" fontAlgn="auto">
              <a:lnSpc>
                <a:spcPct val="150000"/>
              </a:lnSpc>
              <a:spcBef>
                <a:spcPct val="20000"/>
              </a:spcBef>
              <a:spcAft>
                <a:spcPts val="0"/>
              </a:spcAft>
              <a:buClr>
                <a:srgbClr val="903638"/>
              </a:buClr>
              <a:buSzTx/>
              <a:buFont typeface="Wingdings" panose="05000000000000000000" pitchFamily="2" charset="2"/>
              <a:buChar char="u"/>
              <a:defRPr/>
            </a:pPr>
            <a:r>
              <a:rPr kumimoji="0" lang="zh-CN" altLang="en-US" sz="2800" b="1" kern="1200" cap="none" spc="0" normalizeH="0" baseline="0" noProof="0" dirty="0">
                <a:solidFill>
                  <a:srgbClr val="FF0000"/>
                </a:solidFill>
                <a:effectLst>
                  <a:outerShdw blurRad="38100" dist="38100" dir="2700000" algn="tl">
                    <a:srgbClr val="C0C0C0"/>
                  </a:outerShdw>
                </a:effectLst>
                <a:latin typeface="+mn-lt"/>
                <a:ea typeface="+mn-ea"/>
                <a:cs typeface="+mn-cs"/>
              </a:rPr>
              <a:t>向一台远程主机发送一个消息并获得一个应答</a:t>
            </a:r>
            <a:r>
              <a:rPr kumimoji="0" lang="zh-CN" altLang="en-US" sz="2800" b="1" kern="1200" cap="none" spc="0" normalizeH="0" baseline="0" noProof="0" dirty="0">
                <a:effectLst>
                  <a:outerShdw blurRad="38100" dist="38100" dir="2700000" algn="tl">
                    <a:srgbClr val="C0C0C0"/>
                  </a:outerShdw>
                </a:effectLst>
                <a:latin typeface="+mn-lt"/>
                <a:ea typeface="+mn-ea"/>
                <a:cs typeface="+mn-cs"/>
              </a:rPr>
              <a:t>。将网络中的请求</a:t>
            </a:r>
            <a:r>
              <a:rPr kumimoji="0" lang="en-US" altLang="zh-CN" sz="2800" b="1" kern="1200" cap="none" spc="0" normalizeH="0" baseline="0" noProof="0" dirty="0">
                <a:effectLst>
                  <a:outerShdw blurRad="38100" dist="38100" dir="2700000" algn="tl">
                    <a:srgbClr val="C0C0C0"/>
                  </a:outerShdw>
                </a:effectLst>
                <a:latin typeface="+mn-lt"/>
                <a:ea typeface="+mn-ea"/>
                <a:cs typeface="+mn-cs"/>
              </a:rPr>
              <a:t>-</a:t>
            </a:r>
            <a:r>
              <a:rPr kumimoji="0" lang="zh-CN" altLang="en-US" sz="2800" b="1" kern="1200" cap="none" spc="0" normalizeH="0" baseline="0" noProof="0" dirty="0">
                <a:effectLst>
                  <a:outerShdw blurRad="38100" dist="38100" dir="2700000" algn="tl">
                    <a:srgbClr val="C0C0C0"/>
                  </a:outerShdw>
                </a:effectLst>
                <a:latin typeface="+mn-lt"/>
                <a:ea typeface="+mn-ea"/>
                <a:cs typeface="+mn-cs"/>
              </a:rPr>
              <a:t>应答交互表示成过程调用形式，例如：调用</a:t>
            </a:r>
            <a:r>
              <a:rPr kumimoji="0" lang="en-US" altLang="zh-CN" sz="2800" b="1" kern="1200" cap="none" spc="0" normalizeH="0" baseline="0" noProof="0" dirty="0">
                <a:effectLst>
                  <a:outerShdw blurRad="38100" dist="38100" dir="2700000" algn="tl">
                    <a:srgbClr val="C0C0C0"/>
                  </a:outerShdw>
                </a:effectLst>
                <a:latin typeface="+mn-lt"/>
                <a:ea typeface="+mn-ea"/>
                <a:cs typeface="+mn-cs"/>
              </a:rPr>
              <a:t>get-IP-address</a:t>
            </a:r>
            <a:r>
              <a:rPr kumimoji="0" lang="zh-CN" altLang="en-US" sz="2800" b="1" kern="1200" cap="none" spc="0" normalizeH="0" baseline="0" noProof="0" dirty="0">
                <a:effectLst>
                  <a:outerShdw blurRad="38100" dist="38100" dir="2700000" algn="tl">
                    <a:srgbClr val="C0C0C0"/>
                  </a:outerShdw>
                </a:effectLst>
                <a:latin typeface="+mn-lt"/>
                <a:ea typeface="+mn-ea"/>
                <a:cs typeface="+mn-cs"/>
              </a:rPr>
              <a:t>（主机名）将发送一个</a:t>
            </a:r>
            <a:r>
              <a:rPr kumimoji="0" lang="en-US" altLang="zh-CN" sz="2800" b="1" kern="1200" cap="none" spc="0" normalizeH="0" baseline="0" noProof="0" dirty="0">
                <a:effectLst>
                  <a:outerShdw blurRad="38100" dist="38100" dir="2700000" algn="tl">
                    <a:srgbClr val="C0C0C0"/>
                  </a:outerShdw>
                </a:effectLst>
                <a:latin typeface="+mn-lt"/>
                <a:ea typeface="+mn-ea"/>
                <a:cs typeface="+mn-cs"/>
              </a:rPr>
              <a:t>UDP</a:t>
            </a:r>
            <a:r>
              <a:rPr kumimoji="0" lang="zh-CN" altLang="en-US" sz="2800" b="1" kern="1200" cap="none" spc="0" normalizeH="0" baseline="0" noProof="0" dirty="0">
                <a:effectLst>
                  <a:outerShdw blurRad="38100" dist="38100" dir="2700000" algn="tl">
                    <a:srgbClr val="C0C0C0"/>
                  </a:outerShdw>
                </a:effectLst>
                <a:latin typeface="+mn-lt"/>
                <a:ea typeface="+mn-ea"/>
                <a:cs typeface="+mn-cs"/>
              </a:rPr>
              <a:t>包给</a:t>
            </a:r>
            <a:r>
              <a:rPr kumimoji="0" lang="en-US" altLang="zh-CN" sz="2800" b="1" kern="1200" cap="none" spc="0" normalizeH="0" baseline="0" noProof="0" dirty="0">
                <a:effectLst>
                  <a:outerShdw blurRad="38100" dist="38100" dir="2700000" algn="tl">
                    <a:srgbClr val="C0C0C0"/>
                  </a:outerShdw>
                </a:effectLst>
                <a:latin typeface="+mn-lt"/>
                <a:ea typeface="+mn-ea"/>
                <a:cs typeface="+mn-cs"/>
              </a:rPr>
              <a:t>DNS</a:t>
            </a:r>
            <a:r>
              <a:rPr kumimoji="0" lang="zh-CN" altLang="en-US" sz="2800" b="1" kern="1200" cap="none" spc="0" normalizeH="0" baseline="0" noProof="0" dirty="0">
                <a:effectLst>
                  <a:outerShdw blurRad="38100" dist="38100" dir="2700000" algn="tl">
                    <a:srgbClr val="C0C0C0"/>
                  </a:outerShdw>
                </a:effectLst>
                <a:latin typeface="+mn-lt"/>
                <a:ea typeface="+mn-ea"/>
                <a:cs typeface="+mn-cs"/>
              </a:rPr>
              <a:t>服务器，并等待回答</a:t>
            </a:r>
            <a:endParaRPr kumimoji="0" lang="zh-CN" altLang="en-US" sz="2800" b="1" kern="1200" cap="none" spc="0" normalizeH="0" baseline="0" noProof="0" dirty="0">
              <a:effectLst>
                <a:outerShdw blurRad="38100" dist="38100" dir="2700000" algn="tl">
                  <a:srgbClr val="C0C0C0"/>
                </a:outerShdw>
              </a:effectLst>
              <a:latin typeface="+mn-lt"/>
              <a:ea typeface="+mn-ea"/>
              <a:cs typeface="+mn-cs"/>
            </a:endParaRPr>
          </a:p>
          <a:p>
            <a:pPr marL="609600" marR="0" indent="-609600" defTabSz="914400" fontAlgn="auto">
              <a:lnSpc>
                <a:spcPct val="150000"/>
              </a:lnSpc>
              <a:spcBef>
                <a:spcPct val="20000"/>
              </a:spcBef>
              <a:spcAft>
                <a:spcPts val="0"/>
              </a:spcAft>
              <a:buClr>
                <a:srgbClr val="903638"/>
              </a:buClr>
              <a:buSzTx/>
              <a:buFont typeface="Wingdings" panose="05000000000000000000" pitchFamily="2" charset="2"/>
              <a:buChar char="u"/>
              <a:defRPr/>
            </a:pPr>
            <a:r>
              <a:rPr kumimoji="0" lang="en-US" altLang="zh-CN" sz="2800" b="1" kern="1200" cap="none" spc="0" normalizeH="0" baseline="0" noProof="0" dirty="0">
                <a:effectLst>
                  <a:outerShdw blurRad="38100" dist="38100" dir="2700000" algn="tl">
                    <a:srgbClr val="C0C0C0"/>
                  </a:outerShdw>
                </a:effectLst>
                <a:latin typeface="+mn-lt"/>
                <a:ea typeface="+mn-ea"/>
                <a:cs typeface="+mn-cs"/>
              </a:rPr>
              <a:t>RPC</a:t>
            </a:r>
            <a:r>
              <a:rPr kumimoji="0" lang="zh-CN" altLang="en-US" sz="2800" b="1" kern="1200" cap="none" spc="0" normalizeH="0" baseline="0" noProof="0" dirty="0">
                <a:effectLst>
                  <a:outerShdw blurRad="38100" dist="38100" dir="2700000" algn="tl">
                    <a:srgbClr val="C0C0C0"/>
                  </a:outerShdw>
                </a:effectLst>
                <a:latin typeface="+mn-lt"/>
                <a:ea typeface="+mn-ea"/>
                <a:cs typeface="+mn-cs"/>
              </a:rPr>
              <a:t>对程序员屏蔽了网络运作的细节</a:t>
            </a:r>
            <a:endParaRPr kumimoji="0" lang="zh-CN" altLang="en-US" sz="2800" b="1" kern="1200" cap="none" spc="0" normalizeH="0" baseline="0" noProof="0" dirty="0">
              <a:effectLst>
                <a:outerShdw blurRad="38100" dist="38100" dir="2700000" algn="tl">
                  <a:srgbClr val="C0C0C0"/>
                </a:outerShdw>
              </a:effectLst>
              <a:latin typeface="+mn-lt"/>
              <a:ea typeface="+mn-ea"/>
              <a:cs typeface="+mn-cs"/>
            </a:endParaRPr>
          </a:p>
          <a:p>
            <a:pPr marL="609600" marR="0" indent="-609600" defTabSz="914400" fontAlgn="auto">
              <a:lnSpc>
                <a:spcPct val="150000"/>
              </a:lnSpc>
              <a:spcBef>
                <a:spcPct val="20000"/>
              </a:spcBef>
              <a:spcAft>
                <a:spcPts val="0"/>
              </a:spcAft>
              <a:buClr>
                <a:srgbClr val="903638"/>
              </a:buClr>
              <a:buSzTx/>
              <a:buFont typeface="Wingdings" panose="05000000000000000000" pitchFamily="2" charset="2"/>
              <a:buChar char="u"/>
              <a:defRPr/>
            </a:pPr>
            <a:r>
              <a:rPr kumimoji="0" lang="en-US" altLang="zh-CN" sz="2800" b="1" kern="1200" cap="none" spc="0" normalizeH="0" baseline="0" noProof="0" dirty="0">
                <a:effectLst>
                  <a:outerShdw blurRad="38100" dist="38100" dir="2700000" algn="tl">
                    <a:srgbClr val="C0C0C0"/>
                  </a:outerShdw>
                </a:effectLst>
                <a:latin typeface="+mn-lt"/>
                <a:ea typeface="+mn-ea"/>
                <a:cs typeface="+mn-cs"/>
              </a:rPr>
              <a:t>RPC</a:t>
            </a:r>
            <a:r>
              <a:rPr kumimoji="0" lang="zh-CN" altLang="en-US" sz="2800" b="1" kern="1200" cap="none" spc="0" normalizeH="0" baseline="0" noProof="0" dirty="0">
                <a:effectLst>
                  <a:outerShdw blurRad="38100" dist="38100" dir="2700000" algn="tl">
                    <a:srgbClr val="C0C0C0"/>
                  </a:outerShdw>
                </a:effectLst>
                <a:latin typeface="+mn-lt"/>
                <a:ea typeface="+mn-ea"/>
                <a:cs typeface="+mn-cs"/>
              </a:rPr>
              <a:t>是</a:t>
            </a:r>
            <a:r>
              <a:rPr kumimoji="0" lang="en-US" altLang="zh-CN" sz="2800" b="1" kern="1200" cap="none" spc="0" normalizeH="0" baseline="0" noProof="0" dirty="0">
                <a:effectLst>
                  <a:outerShdw blurRad="38100" dist="38100" dir="2700000" algn="tl">
                    <a:srgbClr val="C0C0C0"/>
                  </a:outerShdw>
                </a:effectLst>
                <a:latin typeface="+mn-lt"/>
                <a:ea typeface="+mn-ea"/>
                <a:cs typeface="+mn-cs"/>
              </a:rPr>
              <a:t>UDP</a:t>
            </a:r>
            <a:r>
              <a:rPr kumimoji="0" lang="zh-CN" altLang="en-US" sz="2800" b="1" kern="1200" cap="none" spc="0" normalizeH="0" baseline="0" noProof="0" dirty="0">
                <a:effectLst>
                  <a:outerShdw blurRad="38100" dist="38100" dir="2700000" algn="tl">
                    <a:srgbClr val="C0C0C0"/>
                  </a:outerShdw>
                </a:effectLst>
                <a:latin typeface="+mn-lt"/>
                <a:ea typeface="+mn-ea"/>
                <a:cs typeface="+mn-cs"/>
              </a:rPr>
              <a:t>的一个重要应用</a:t>
            </a:r>
            <a:endParaRPr kumimoji="0" lang="zh-CN" altLang="en-US" sz="2800" b="1" kern="1200" cap="none" spc="0" normalizeH="0" baseline="0" noProof="0" dirty="0">
              <a:effectLst>
                <a:outerShdw blurRad="38100" dist="38100" dir="2700000" algn="tl">
                  <a:srgbClr val="C0C0C0"/>
                </a:outerShdw>
              </a:effectLst>
              <a:latin typeface="+mn-lt"/>
              <a:ea typeface="+mn-ea"/>
              <a:cs typeface="+mn-cs"/>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6" name="Rectangle 2"/>
          <p:cNvSpPr>
            <a:spLocks noGrp="1" noChangeArrowheads="1"/>
          </p:cNvSpPr>
          <p:nvPr>
            <p:ph type="title"/>
          </p:nvPr>
        </p:nvSpPr>
        <p:spPr>
          <a:xfrm>
            <a:off x="560388" y="-196849"/>
            <a:ext cx="7954963" cy="1142999"/>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000" b="1" i="0" u="none" strike="noStrike" kern="1200" cap="all" spc="50" normalizeH="0" baseline="0" noProof="0">
                <a:ln w="15875">
                  <a:noFill/>
                </a:ln>
                <a:solidFill>
                  <a:schemeClr val="tx2"/>
                </a:solidFill>
                <a:effectLst>
                  <a:outerShdw blurRad="38100" dist="38100" dir="2700000" algn="tl">
                    <a:srgbClr val="C0C0C0"/>
                  </a:outerShdw>
                </a:effectLst>
                <a:uLnTx/>
                <a:uFillTx/>
                <a:latin typeface="+mj-lt"/>
                <a:ea typeface="+mj-ea"/>
                <a:cs typeface="+mj-cs"/>
              </a:rPr>
              <a:t>实时传输协议</a:t>
            </a:r>
            <a:r>
              <a:rPr kumimoji="0" lang="en-US" altLang="zh-CN" sz="4000" b="1" i="0" u="none" strike="noStrike" kern="1200" cap="all" spc="50" normalizeH="0" baseline="0" noProof="0">
                <a:ln w="15875">
                  <a:noFill/>
                </a:ln>
                <a:solidFill>
                  <a:schemeClr val="tx2"/>
                </a:solidFill>
                <a:effectLst>
                  <a:outerShdw blurRad="38100" dist="38100" dir="2700000" algn="tl">
                    <a:srgbClr val="C0C0C0"/>
                  </a:outerShdw>
                </a:effectLst>
                <a:uLnTx/>
                <a:uFillTx/>
                <a:latin typeface="+mj-lt"/>
                <a:ea typeface="+mj-ea"/>
                <a:cs typeface="+mj-cs"/>
              </a:rPr>
              <a:t>RTP</a:t>
            </a:r>
            <a:endParaRPr kumimoji="0" lang="en-US" altLang="zh-CN" sz="4000" b="1" i="0" u="none" strike="noStrike" kern="1200" cap="all" spc="50" normalizeH="0" baseline="0" noProof="0">
              <a:ln w="15875">
                <a:noFill/>
              </a:ln>
              <a:solidFill>
                <a:schemeClr val="tx2"/>
              </a:solidFill>
              <a:effectLst>
                <a:outerShdw blurRad="38100" dist="38100" dir="2700000" algn="tl">
                  <a:srgbClr val="C0C0C0"/>
                </a:outerShdw>
              </a:effectLst>
              <a:uLnTx/>
              <a:uFillTx/>
              <a:latin typeface="+mj-lt"/>
              <a:ea typeface="+mj-ea"/>
              <a:cs typeface="+mj-cs"/>
            </a:endParaRPr>
          </a:p>
        </p:txBody>
      </p:sp>
      <p:sp>
        <p:nvSpPr>
          <p:cNvPr id="81923" name="Rectangle 3"/>
          <p:cNvSpPr txBox="1"/>
          <p:nvPr/>
        </p:nvSpPr>
        <p:spPr>
          <a:xfrm>
            <a:off x="1200150" y="1185863"/>
            <a:ext cx="7639050" cy="2000250"/>
          </a:xfrm>
          <a:prstGeom prst="rect">
            <a:avLst/>
          </a:prstGeom>
          <a:noFill/>
          <a:ln w="9525">
            <a:noFill/>
          </a:ln>
        </p:spPr>
        <p:txBody>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609600" lvl="0" indent="-609600">
              <a:lnSpc>
                <a:spcPct val="140000"/>
              </a:lnSpc>
              <a:buClr>
                <a:schemeClr val="accent2"/>
              </a:buClr>
              <a:buSzTx/>
              <a:buFont typeface="Wingdings" panose="05000000000000000000" pitchFamily="2" charset="2"/>
              <a:buChar char="u"/>
            </a:pPr>
            <a:r>
              <a:rPr lang="en-US" altLang="zh-CN" sz="2800" dirty="0">
                <a:latin typeface="Times New Roman" panose="02020603050405020304" pitchFamily="18" charset="0"/>
                <a:ea typeface="微软雅黑" panose="020B0503020204020204" pitchFamily="34" charset="-122"/>
              </a:rPr>
              <a:t>UDP</a:t>
            </a:r>
            <a:r>
              <a:rPr lang="zh-CN" altLang="en-US" sz="2800" dirty="0">
                <a:latin typeface="Times New Roman" panose="02020603050405020304" pitchFamily="18" charset="0"/>
                <a:ea typeface="微软雅黑" panose="020B0503020204020204" pitchFamily="34" charset="-122"/>
              </a:rPr>
              <a:t>的另一个重要应用是</a:t>
            </a:r>
            <a:r>
              <a:rPr lang="en-US" altLang="zh-CN" sz="2800" dirty="0">
                <a:latin typeface="Times New Roman" panose="02020603050405020304" pitchFamily="18" charset="0"/>
                <a:ea typeface="微软雅黑" panose="020B0503020204020204" pitchFamily="34" charset="-122"/>
              </a:rPr>
              <a:t>RTP</a:t>
            </a:r>
            <a:endParaRPr lang="en-US" altLang="zh-CN" sz="2800" dirty="0">
              <a:latin typeface="Times New Roman" panose="02020603050405020304" pitchFamily="18" charset="0"/>
              <a:ea typeface="微软雅黑" panose="020B0503020204020204" pitchFamily="34" charset="-122"/>
            </a:endParaRPr>
          </a:p>
          <a:p>
            <a:pPr marL="609600" lvl="0" indent="-609600">
              <a:lnSpc>
                <a:spcPct val="140000"/>
              </a:lnSpc>
              <a:buClr>
                <a:schemeClr val="accent2"/>
              </a:buClr>
              <a:buSzTx/>
              <a:buFont typeface="Wingdings" panose="05000000000000000000" pitchFamily="2" charset="2"/>
              <a:buChar char="u"/>
            </a:pPr>
            <a:r>
              <a:rPr lang="en-US" altLang="zh-CN" sz="2800" dirty="0">
                <a:latin typeface="Times New Roman" panose="02020603050405020304" pitchFamily="18" charset="0"/>
                <a:ea typeface="微软雅黑" panose="020B0503020204020204" pitchFamily="34" charset="-122"/>
              </a:rPr>
              <a:t>RTP</a:t>
            </a:r>
            <a:r>
              <a:rPr lang="zh-CN" altLang="en-US" sz="2800" dirty="0">
                <a:latin typeface="Times New Roman" panose="02020603050405020304" pitchFamily="18" charset="0"/>
                <a:ea typeface="微软雅黑" panose="020B0503020204020204" pitchFamily="34" charset="-122"/>
              </a:rPr>
              <a:t>是一个</a:t>
            </a:r>
            <a:r>
              <a:rPr lang="zh-CN" altLang="en-US" sz="2800" dirty="0">
                <a:solidFill>
                  <a:srgbClr val="FF0000"/>
                </a:solidFill>
                <a:latin typeface="Times New Roman" panose="02020603050405020304" pitchFamily="18" charset="0"/>
                <a:ea typeface="微软雅黑" panose="020B0503020204020204" pitchFamily="34" charset="-122"/>
              </a:rPr>
              <a:t>传输层协议</a:t>
            </a:r>
            <a:r>
              <a:rPr lang="zh-CN" altLang="en-US" sz="2800" dirty="0">
                <a:latin typeface="Times New Roman" panose="02020603050405020304" pitchFamily="18" charset="0"/>
                <a:ea typeface="微软雅黑" panose="020B0503020204020204" pitchFamily="34" charset="-122"/>
              </a:rPr>
              <a:t>，但</a:t>
            </a:r>
            <a:r>
              <a:rPr lang="zh-CN" altLang="en-US" sz="2800" dirty="0">
                <a:solidFill>
                  <a:srgbClr val="FF0000"/>
                </a:solidFill>
                <a:latin typeface="Times New Roman" panose="02020603050405020304" pitchFamily="18" charset="0"/>
                <a:ea typeface="微软雅黑" panose="020B0503020204020204" pitchFamily="34" charset="-122"/>
              </a:rPr>
              <a:t>在应用层实现</a:t>
            </a:r>
            <a:endParaRPr lang="zh-CN" altLang="en-US" sz="2800" dirty="0">
              <a:solidFill>
                <a:srgbClr val="FF0000"/>
              </a:solidFill>
              <a:latin typeface="Times New Roman" panose="02020603050405020304" pitchFamily="18" charset="0"/>
              <a:ea typeface="微软雅黑" panose="020B0503020204020204" pitchFamily="34" charset="-122"/>
            </a:endParaRPr>
          </a:p>
          <a:p>
            <a:pPr marL="609600" lvl="0" indent="-609600">
              <a:lnSpc>
                <a:spcPct val="140000"/>
              </a:lnSpc>
              <a:buClr>
                <a:schemeClr val="accent2"/>
              </a:buClr>
              <a:buSzTx/>
              <a:buFont typeface="Wingdings" panose="05000000000000000000" pitchFamily="2" charset="2"/>
              <a:buChar char="u"/>
            </a:pPr>
            <a:r>
              <a:rPr lang="en-US" altLang="zh-CN" sz="2800" dirty="0">
                <a:latin typeface="Times New Roman" panose="02020603050405020304" pitchFamily="18" charset="0"/>
                <a:ea typeface="微软雅黑" panose="020B0503020204020204" pitchFamily="34" charset="-122"/>
              </a:rPr>
              <a:t>RTP</a:t>
            </a:r>
            <a:r>
              <a:rPr lang="zh-CN" altLang="en-US" sz="2800" dirty="0">
                <a:latin typeface="Times New Roman" panose="02020603050405020304" pitchFamily="18" charset="0"/>
                <a:ea typeface="微软雅黑" panose="020B0503020204020204" pitchFamily="34" charset="-122"/>
              </a:rPr>
              <a:t>是用于</a:t>
            </a:r>
            <a:r>
              <a:rPr lang="zh-CN" altLang="en-US" sz="2800" dirty="0">
                <a:solidFill>
                  <a:srgbClr val="FF0000"/>
                </a:solidFill>
                <a:latin typeface="Times New Roman" panose="02020603050405020304" pitchFamily="18" charset="0"/>
                <a:ea typeface="微软雅黑" panose="020B0503020204020204" pitchFamily="34" charset="-122"/>
              </a:rPr>
              <a:t>多媒体数据传输</a:t>
            </a:r>
            <a:r>
              <a:rPr lang="zh-CN" altLang="en-US" sz="2800" dirty="0">
                <a:latin typeface="Times New Roman" panose="02020603050405020304" pitchFamily="18" charset="0"/>
                <a:ea typeface="微软雅黑" panose="020B0503020204020204" pitchFamily="34" charset="-122"/>
              </a:rPr>
              <a:t>的协议</a:t>
            </a:r>
            <a:endParaRPr lang="zh-CN" altLang="en-US" sz="2800" dirty="0">
              <a:latin typeface="Times New Roman" panose="02020603050405020304" pitchFamily="18" charset="0"/>
              <a:ea typeface="微软雅黑" panose="020B0503020204020204" pitchFamily="34" charset="-122"/>
            </a:endParaRPr>
          </a:p>
        </p:txBody>
      </p:sp>
      <p:sp>
        <p:nvSpPr>
          <p:cNvPr id="165892" name="灯片编号占位符 1"/>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1200" dirty="0">
                <a:solidFill>
                  <a:srgbClr val="898989"/>
                </a:solidFill>
                <a:latin typeface="Arial" panose="020B0604020202020204" pitchFamily="34" charset="0"/>
                <a:ea typeface="微软雅黑" panose="020B0503020204020204" pitchFamily="34" charset="-122"/>
              </a:rPr>
            </a:fld>
            <a:endParaRPr lang="zh-CN" altLang="en-US" sz="1200" dirty="0">
              <a:solidFill>
                <a:srgbClr val="898989"/>
              </a:solidFill>
              <a:latin typeface="Arial" panose="020B0604020202020204" pitchFamily="34" charset="0"/>
              <a:ea typeface="微软雅黑" panose="020B0503020204020204" pitchFamily="34" charset="-122"/>
            </a:endParaRPr>
          </a:p>
        </p:txBody>
      </p:sp>
      <p:pic>
        <p:nvPicPr>
          <p:cNvPr id="14" name="Picture 2"/>
          <p:cNvPicPr>
            <a:picLocks noChangeAspect="1"/>
          </p:cNvPicPr>
          <p:nvPr/>
        </p:nvPicPr>
        <p:blipFill>
          <a:blip r:embed="rId1"/>
          <a:stretch>
            <a:fillRect/>
          </a:stretch>
        </p:blipFill>
        <p:spPr>
          <a:xfrm>
            <a:off x="220663" y="3246438"/>
            <a:ext cx="8634412" cy="3195637"/>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1923"/>
                                        </p:tgtEl>
                                        <p:attrNameLst>
                                          <p:attrName>style.visibility</p:attrName>
                                        </p:attrNameLst>
                                      </p:cBhvr>
                                      <p:to>
                                        <p:strVal val="visible"/>
                                      </p:to>
                                    </p:set>
                                    <p:animEffect transition="in" filter="wipe(up)">
                                      <p:cBhvr>
                                        <p:cTn id="7" dur="500"/>
                                        <p:tgtEl>
                                          <p:spTgt spid="8192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1923">
                                            <p:txEl>
                                              <p:charRg st="0" end="16"/>
                                            </p:txEl>
                                          </p:spTgt>
                                        </p:tgtEl>
                                        <p:attrNameLst>
                                          <p:attrName>style.visibility</p:attrName>
                                        </p:attrNameLst>
                                      </p:cBhvr>
                                      <p:to>
                                        <p:strVal val="visible"/>
                                      </p:to>
                                    </p:set>
                                    <p:animEffect transition="in" filter="fade">
                                      <p:cBhvr>
                                        <p:cTn id="12" dur="1000"/>
                                        <p:tgtEl>
                                          <p:spTgt spid="81923">
                                            <p:txEl>
                                              <p:charRg st="0" end="16"/>
                                            </p:txEl>
                                          </p:spTgt>
                                        </p:tgtEl>
                                      </p:cBhvr>
                                    </p:animEffect>
                                    <p:anim calcmode="lin" valueType="num">
                                      <p:cBhvr>
                                        <p:cTn id="13" dur="1000" fill="hold"/>
                                        <p:tgtEl>
                                          <p:spTgt spid="81923">
                                            <p:txEl>
                                              <p:charRg st="0" end="16"/>
                                            </p:txEl>
                                          </p:spTgt>
                                        </p:tgtEl>
                                        <p:attrNameLst>
                                          <p:attrName>ppt_x</p:attrName>
                                        </p:attrNameLst>
                                      </p:cBhvr>
                                      <p:tavLst>
                                        <p:tav tm="0">
                                          <p:val>
                                            <p:strVal val="#ppt_x"/>
                                          </p:val>
                                        </p:tav>
                                        <p:tav tm="100000">
                                          <p:val>
                                            <p:strVal val="#ppt_x"/>
                                          </p:val>
                                        </p:tav>
                                      </p:tavLst>
                                    </p:anim>
                                    <p:anim calcmode="lin" valueType="num">
                                      <p:cBhvr>
                                        <p:cTn id="14" dur="1000" fill="hold"/>
                                        <p:tgtEl>
                                          <p:spTgt spid="81923">
                                            <p:txEl>
                                              <p:charRg st="0" end="16"/>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81923">
                                            <p:txEl>
                                              <p:charRg st="16" end="36"/>
                                            </p:txEl>
                                          </p:spTgt>
                                        </p:tgtEl>
                                        <p:attrNameLst>
                                          <p:attrName>style.visibility</p:attrName>
                                        </p:attrNameLst>
                                      </p:cBhvr>
                                      <p:to>
                                        <p:strVal val="visible"/>
                                      </p:to>
                                    </p:set>
                                    <p:animEffect transition="in" filter="fade">
                                      <p:cBhvr>
                                        <p:cTn id="19" dur="1000"/>
                                        <p:tgtEl>
                                          <p:spTgt spid="81923">
                                            <p:txEl>
                                              <p:charRg st="16" end="36"/>
                                            </p:txEl>
                                          </p:spTgt>
                                        </p:tgtEl>
                                      </p:cBhvr>
                                    </p:animEffect>
                                    <p:anim calcmode="lin" valueType="num">
                                      <p:cBhvr>
                                        <p:cTn id="20" dur="1000" fill="hold"/>
                                        <p:tgtEl>
                                          <p:spTgt spid="81923">
                                            <p:txEl>
                                              <p:charRg st="16" end="36"/>
                                            </p:txEl>
                                          </p:spTgt>
                                        </p:tgtEl>
                                        <p:attrNameLst>
                                          <p:attrName>ppt_x</p:attrName>
                                        </p:attrNameLst>
                                      </p:cBhvr>
                                      <p:tavLst>
                                        <p:tav tm="0">
                                          <p:val>
                                            <p:strVal val="#ppt_x"/>
                                          </p:val>
                                        </p:tav>
                                        <p:tav tm="100000">
                                          <p:val>
                                            <p:strVal val="#ppt_x"/>
                                          </p:val>
                                        </p:tav>
                                      </p:tavLst>
                                    </p:anim>
                                    <p:anim calcmode="lin" valueType="num">
                                      <p:cBhvr>
                                        <p:cTn id="21" dur="1000" fill="hold"/>
                                        <p:tgtEl>
                                          <p:spTgt spid="81923">
                                            <p:txEl>
                                              <p:charRg st="16" end="36"/>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81923">
                                            <p:txEl>
                                              <p:charRg st="36" end="53"/>
                                            </p:txEl>
                                          </p:spTgt>
                                        </p:tgtEl>
                                        <p:attrNameLst>
                                          <p:attrName>style.visibility</p:attrName>
                                        </p:attrNameLst>
                                      </p:cBhvr>
                                      <p:to>
                                        <p:strVal val="visible"/>
                                      </p:to>
                                    </p:set>
                                    <p:animEffect transition="in" filter="fade">
                                      <p:cBhvr>
                                        <p:cTn id="26" dur="1000"/>
                                        <p:tgtEl>
                                          <p:spTgt spid="81923">
                                            <p:txEl>
                                              <p:charRg st="36" end="53"/>
                                            </p:txEl>
                                          </p:spTgt>
                                        </p:tgtEl>
                                      </p:cBhvr>
                                    </p:animEffect>
                                    <p:anim calcmode="lin" valueType="num">
                                      <p:cBhvr>
                                        <p:cTn id="27" dur="1000" fill="hold"/>
                                        <p:tgtEl>
                                          <p:spTgt spid="81923">
                                            <p:txEl>
                                              <p:charRg st="36" end="53"/>
                                            </p:txEl>
                                          </p:spTgt>
                                        </p:tgtEl>
                                        <p:attrNameLst>
                                          <p:attrName>ppt_x</p:attrName>
                                        </p:attrNameLst>
                                      </p:cBhvr>
                                      <p:tavLst>
                                        <p:tav tm="0">
                                          <p:val>
                                            <p:strVal val="#ppt_x"/>
                                          </p:val>
                                        </p:tav>
                                        <p:tav tm="100000">
                                          <p:val>
                                            <p:strVal val="#ppt_x"/>
                                          </p:val>
                                        </p:tav>
                                      </p:tavLst>
                                    </p:anim>
                                    <p:anim calcmode="lin" valueType="num">
                                      <p:cBhvr>
                                        <p:cTn id="28" dur="1000" fill="hold"/>
                                        <p:tgtEl>
                                          <p:spTgt spid="81923">
                                            <p:txEl>
                                              <p:charRg st="36" end="53"/>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3"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8" name="Rectangle 2"/>
          <p:cNvSpPr>
            <a:spLocks noGrp="1" noChangeArrowheads="1"/>
          </p:cNvSpPr>
          <p:nvPr>
            <p:ph type="title"/>
          </p:nvPr>
        </p:nvSpPr>
        <p:spPr>
          <a:xfrm>
            <a:off x="0" y="125760"/>
            <a:ext cx="9144000" cy="11430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1200" cap="all" spc="50" normalizeH="0" baseline="0" noProof="0">
                <a:ln w="15875">
                  <a:noFill/>
                </a:ln>
                <a:solidFill>
                  <a:schemeClr val="tx2"/>
                </a:solidFill>
                <a:effectLst/>
                <a:uLnTx/>
                <a:uFillTx/>
                <a:latin typeface="+mj-lt"/>
                <a:ea typeface="宋体" panose="02010600030101010101" pitchFamily="2" charset="-122"/>
                <a:cs typeface="+mj-cs"/>
              </a:rPr>
              <a:t>6.5 The Internet Transport Protocols: TCP</a:t>
            </a:r>
            <a:endParaRPr kumimoji="0" lang="en-US" altLang="zh-CN" sz="4000" b="1" i="0" u="none" strike="noStrike" kern="1200" cap="all" spc="50" normalizeH="0" baseline="0" noProof="0">
              <a:ln w="15875">
                <a:noFill/>
              </a:ln>
              <a:solidFill>
                <a:schemeClr val="tx2"/>
              </a:solidFill>
              <a:effectLst/>
              <a:uLnTx/>
              <a:uFillTx/>
              <a:latin typeface="+mj-lt"/>
              <a:ea typeface="宋体" panose="02010600030101010101" pitchFamily="2" charset="-122"/>
              <a:cs typeface="+mj-cs"/>
            </a:endParaRPr>
          </a:p>
        </p:txBody>
      </p:sp>
      <p:sp>
        <p:nvSpPr>
          <p:cNvPr id="5" name="Rectangle 3"/>
          <p:cNvSpPr txBox="1">
            <a:spLocks noChangeArrowheads="1"/>
          </p:cNvSpPr>
          <p:nvPr/>
        </p:nvSpPr>
        <p:spPr bwMode="auto">
          <a:xfrm>
            <a:off x="323850" y="1333500"/>
            <a:ext cx="8458200" cy="4572000"/>
          </a:xfrm>
          <a:prstGeom prst="rect">
            <a:avLst/>
          </a:prstGeom>
          <a:noFill/>
          <a:ln w="9525">
            <a:noFill/>
            <a:miter lim="800000"/>
          </a:ln>
        </p:spPr>
        <p:txBody>
          <a:bodyPr/>
          <a:lstStyle/>
          <a:p>
            <a:pPr marL="479425" marR="0" indent="-479425" defTabSz="914400" fontAlgn="auto">
              <a:lnSpc>
                <a:spcPct val="120000"/>
              </a:lnSpc>
              <a:spcBef>
                <a:spcPct val="20000"/>
              </a:spcBef>
              <a:spcAft>
                <a:spcPts val="0"/>
              </a:spcAft>
              <a:buClr>
                <a:srgbClr val="903638"/>
              </a:buClr>
              <a:buSzTx/>
              <a:buFont typeface="Wingdings" panose="05000000000000000000" pitchFamily="2" charset="2"/>
              <a:buChar char="u"/>
              <a:defRPr/>
            </a:pPr>
            <a:r>
              <a:rPr kumimoji="0" lang="zh-CN" altLang="en-US" sz="2600" b="1" kern="1200" cap="none" spc="0" normalizeH="0" baseline="0" noProof="0" dirty="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面向连接（</a:t>
            </a:r>
            <a:r>
              <a:rPr kumimoji="0" lang="en-US" altLang="zh-CN" sz="2600" b="1" kern="1200" cap="none" spc="0" normalizeH="0" baseline="0" noProof="0" dirty="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Connection Orientation</a:t>
            </a:r>
            <a:r>
              <a:rPr kumimoji="0" lang="zh-CN" altLang="en-US" sz="2600" b="1" kern="1200" cap="none" spc="0" normalizeH="0" baseline="0" noProof="0" dirty="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 </a:t>
            </a:r>
            <a:endParaRPr kumimoji="0" lang="zh-CN" altLang="en-US" sz="2600" b="1" kern="1200" cap="none" spc="0" normalizeH="0" baseline="0" noProof="0" dirty="0">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a:p>
            <a:pPr marL="479425" marR="0" indent="-479425" defTabSz="914400" fontAlgn="auto">
              <a:lnSpc>
                <a:spcPct val="120000"/>
              </a:lnSpc>
              <a:spcBef>
                <a:spcPct val="20000"/>
              </a:spcBef>
              <a:spcAft>
                <a:spcPts val="0"/>
              </a:spcAft>
              <a:buClr>
                <a:srgbClr val="903638"/>
              </a:buClr>
              <a:buSzTx/>
              <a:buFont typeface="Wingdings" panose="05000000000000000000" pitchFamily="2" charset="2"/>
              <a:buChar char="u"/>
              <a:defRPr/>
            </a:pPr>
            <a:r>
              <a:rPr kumimoji="0" lang="zh-CN" altLang="en-US" sz="2600" b="1" kern="1200" cap="none" spc="0" normalizeH="0" baseline="0" noProof="0" dirty="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端到端的服务（</a:t>
            </a:r>
            <a:r>
              <a:rPr kumimoji="0" lang="en-US" altLang="zh-CN" sz="2600" b="1" kern="1200" cap="none" spc="0" normalizeH="0" baseline="0" noProof="0" dirty="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End – to – End Communication</a:t>
            </a:r>
            <a:r>
              <a:rPr kumimoji="0" lang="zh-CN" altLang="en-US" sz="2600" b="1" kern="1200" cap="none" spc="0" normalizeH="0" baseline="0" noProof="0" dirty="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 </a:t>
            </a:r>
            <a:endParaRPr kumimoji="0" lang="zh-CN" altLang="en-US" sz="2600" b="1" kern="1200" cap="none" spc="0" normalizeH="0" baseline="0" noProof="0" dirty="0">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a:p>
            <a:pPr marL="479425" marR="0" indent="-479425" defTabSz="914400" fontAlgn="auto">
              <a:lnSpc>
                <a:spcPct val="120000"/>
              </a:lnSpc>
              <a:spcBef>
                <a:spcPct val="20000"/>
              </a:spcBef>
              <a:spcAft>
                <a:spcPts val="0"/>
              </a:spcAft>
              <a:buClr>
                <a:srgbClr val="903638"/>
              </a:buClr>
              <a:buSzTx/>
              <a:buFont typeface="Wingdings" panose="05000000000000000000" pitchFamily="2" charset="2"/>
              <a:buChar char="u"/>
              <a:defRPr/>
            </a:pPr>
            <a:r>
              <a:rPr kumimoji="0" lang="zh-CN" altLang="en-US" sz="2600" b="1" kern="1200" cap="none" spc="0" normalizeH="0" baseline="0" noProof="0" dirty="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完全可靠性服务（</a:t>
            </a:r>
            <a:r>
              <a:rPr kumimoji="0" lang="en-US" altLang="zh-CN" sz="2600" b="1" kern="1200" cap="none" spc="0" normalizeH="0" baseline="0" noProof="0" dirty="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Complete Reliability</a:t>
            </a:r>
            <a:r>
              <a:rPr kumimoji="0" lang="zh-CN" altLang="en-US" sz="2600" b="1" kern="1200" cap="none" spc="0" normalizeH="0" baseline="0" noProof="0" dirty="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a:t>
            </a:r>
            <a:endParaRPr kumimoji="0" lang="zh-CN" altLang="en-US" sz="2600" b="1" kern="1200" cap="none" spc="0" normalizeH="0" baseline="0" noProof="0" dirty="0">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a:p>
            <a:pPr marL="479425" marR="0" indent="-479425" defTabSz="914400" fontAlgn="auto">
              <a:lnSpc>
                <a:spcPct val="120000"/>
              </a:lnSpc>
              <a:spcBef>
                <a:spcPct val="20000"/>
              </a:spcBef>
              <a:spcAft>
                <a:spcPts val="0"/>
              </a:spcAft>
              <a:buClr>
                <a:srgbClr val="903638"/>
              </a:buClr>
              <a:buSzTx/>
              <a:buFontTx/>
              <a:buNone/>
              <a:defRPr/>
            </a:pPr>
            <a:r>
              <a:rPr kumimoji="0" lang="zh-CN" altLang="en-US" sz="2600" b="1" kern="1200" cap="none" spc="0" normalizeH="0" baseline="0" noProof="0" dirty="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 	</a:t>
            </a:r>
            <a:r>
              <a:rPr kumimoji="0" lang="en-US" altLang="zh-CN" sz="2400" b="1" kern="1200" cap="none" spc="0" normalizeH="0" baseline="0" noProof="0" dirty="0">
                <a:effectLst>
                  <a:outerShdw blurRad="38100" dist="38100" dir="2700000" algn="tl">
                    <a:srgbClr val="C0C0C0"/>
                  </a:outerShdw>
                </a:effectLst>
                <a:latin typeface="Times New Roman" panose="02020603050405020304" pitchFamily="18" charset="0"/>
                <a:ea typeface="幼圆" panose="02010509060101010101" pitchFamily="49" charset="-122"/>
                <a:cs typeface="+mn-cs"/>
              </a:rPr>
              <a:t>IP</a:t>
            </a:r>
            <a:r>
              <a:rPr kumimoji="0" lang="zh-CN" altLang="en-US" sz="2400" b="1" kern="1200" cap="none" spc="0" normalizeH="0" baseline="0" noProof="0" dirty="0">
                <a:effectLst>
                  <a:outerShdw blurRad="38100" dist="38100" dir="2700000" algn="tl">
                    <a:srgbClr val="C0C0C0"/>
                  </a:outerShdw>
                </a:effectLst>
                <a:latin typeface="Times New Roman" panose="02020603050405020304" pitchFamily="18" charset="0"/>
                <a:ea typeface="幼圆" panose="02010509060101010101" pitchFamily="49" charset="-122"/>
                <a:cs typeface="+mn-cs"/>
              </a:rPr>
              <a:t>协议不提供可靠性服务，而</a:t>
            </a:r>
            <a:r>
              <a:rPr kumimoji="0" lang="en-US" altLang="zh-CN" sz="2400" b="1" kern="1200" cap="none" spc="0" normalizeH="0" baseline="0" noProof="0" dirty="0">
                <a:effectLst>
                  <a:outerShdw blurRad="38100" dist="38100" dir="2700000" algn="tl">
                    <a:srgbClr val="C0C0C0"/>
                  </a:outerShdw>
                </a:effectLst>
                <a:latin typeface="Times New Roman" panose="02020603050405020304" pitchFamily="18" charset="0"/>
                <a:ea typeface="幼圆" panose="02010509060101010101" pitchFamily="49" charset="-122"/>
                <a:cs typeface="+mn-cs"/>
              </a:rPr>
              <a:t>TCP</a:t>
            </a:r>
            <a:r>
              <a:rPr kumimoji="0" lang="zh-CN" altLang="en-US" sz="2400" b="1" kern="1200" cap="none" spc="0" normalizeH="0" baseline="0" noProof="0" dirty="0">
                <a:effectLst>
                  <a:outerShdw blurRad="38100" dist="38100" dir="2700000" algn="tl">
                    <a:srgbClr val="C0C0C0"/>
                  </a:outerShdw>
                </a:effectLst>
                <a:latin typeface="Times New Roman" panose="02020603050405020304" pitchFamily="18" charset="0"/>
                <a:ea typeface="幼圆" panose="02010509060101010101" pitchFamily="49" charset="-122"/>
                <a:cs typeface="+mn-cs"/>
              </a:rPr>
              <a:t>将在</a:t>
            </a:r>
            <a:r>
              <a:rPr kumimoji="0" lang="en-US" altLang="zh-CN" sz="2400" b="1" kern="1200" cap="none" spc="0" normalizeH="0" baseline="0" noProof="0" dirty="0">
                <a:effectLst>
                  <a:outerShdw blurRad="38100" dist="38100" dir="2700000" algn="tl">
                    <a:srgbClr val="C0C0C0"/>
                  </a:outerShdw>
                </a:effectLst>
                <a:latin typeface="Times New Roman" panose="02020603050405020304" pitchFamily="18" charset="0"/>
                <a:ea typeface="幼圆" panose="02010509060101010101" pitchFamily="49" charset="-122"/>
                <a:cs typeface="+mn-cs"/>
              </a:rPr>
              <a:t>IP</a:t>
            </a:r>
            <a:r>
              <a:rPr kumimoji="0" lang="zh-CN" altLang="en-US" sz="2400" b="1" kern="1200" cap="none" spc="0" normalizeH="0" baseline="0" noProof="0" dirty="0">
                <a:effectLst>
                  <a:outerShdw blurRad="38100" dist="38100" dir="2700000" algn="tl">
                    <a:srgbClr val="C0C0C0"/>
                  </a:outerShdw>
                </a:effectLst>
                <a:latin typeface="Times New Roman" panose="02020603050405020304" pitchFamily="18" charset="0"/>
                <a:ea typeface="幼圆" panose="02010509060101010101" pitchFamily="49" charset="-122"/>
                <a:cs typeface="+mn-cs"/>
              </a:rPr>
              <a:t>的基础上提供可靠性服务并保证数据发送和接收次序一致</a:t>
            </a:r>
            <a:endParaRPr kumimoji="0" lang="zh-CN" altLang="en-US" sz="2400" b="1" kern="1200" cap="none" spc="0" normalizeH="0" baseline="0" noProof="0" dirty="0">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a:p>
            <a:pPr marL="479425" marR="0" indent="-479425" defTabSz="914400" fontAlgn="auto">
              <a:lnSpc>
                <a:spcPct val="120000"/>
              </a:lnSpc>
              <a:spcBef>
                <a:spcPct val="20000"/>
              </a:spcBef>
              <a:spcAft>
                <a:spcPts val="0"/>
              </a:spcAft>
              <a:buClr>
                <a:srgbClr val="903638"/>
              </a:buClr>
              <a:buSzTx/>
              <a:buFont typeface="Wingdings" panose="05000000000000000000" pitchFamily="2" charset="2"/>
              <a:buChar char="u"/>
              <a:defRPr/>
            </a:pPr>
            <a:r>
              <a:rPr kumimoji="0" lang="zh-CN" altLang="en-US" sz="2600" b="1" kern="1200" cap="none" spc="0" normalizeH="0" baseline="0" noProof="0" dirty="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全双工服务（</a:t>
            </a:r>
            <a:r>
              <a:rPr kumimoji="0" lang="en-US" altLang="zh-CN" sz="2600" b="1" kern="1200" cap="none" spc="0" normalizeH="0" baseline="0" noProof="0" dirty="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Full Duplex Communication</a:t>
            </a:r>
            <a:r>
              <a:rPr kumimoji="0" lang="zh-CN" altLang="en-US" sz="2600" b="1" kern="1200" cap="none" spc="0" normalizeH="0" baseline="0" noProof="0" dirty="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 </a:t>
            </a:r>
            <a:endParaRPr kumimoji="0" lang="zh-CN" altLang="en-US" sz="2600" b="1" kern="1200" cap="none" spc="0" normalizeH="0" baseline="0" noProof="0" dirty="0">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a:p>
            <a:pPr marL="479425" marR="0" indent="-479425" defTabSz="914400" fontAlgn="auto">
              <a:lnSpc>
                <a:spcPct val="120000"/>
              </a:lnSpc>
              <a:spcBef>
                <a:spcPct val="20000"/>
              </a:spcBef>
              <a:spcAft>
                <a:spcPts val="0"/>
              </a:spcAft>
              <a:buClr>
                <a:srgbClr val="903638"/>
              </a:buClr>
              <a:buSzTx/>
              <a:buFont typeface="Wingdings" panose="05000000000000000000" pitchFamily="2" charset="2"/>
              <a:buChar char="u"/>
              <a:defRPr/>
            </a:pPr>
            <a:r>
              <a:rPr kumimoji="0" lang="zh-CN" altLang="en-US" sz="2600" b="1" kern="1200" cap="none" spc="0" normalizeH="0" baseline="0" noProof="0" dirty="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流接口（</a:t>
            </a:r>
            <a:r>
              <a:rPr kumimoji="0" lang="en-US" altLang="zh-CN" sz="2600" b="1" kern="1200" cap="none" spc="0" normalizeH="0" baseline="0" noProof="0" dirty="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Stream Interface</a:t>
            </a:r>
            <a:r>
              <a:rPr kumimoji="0" lang="zh-CN" altLang="en-US" sz="2600" b="1" kern="1200" cap="none" spc="0" normalizeH="0" baseline="0" noProof="0" dirty="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 </a:t>
            </a:r>
            <a:endParaRPr kumimoji="0" lang="zh-CN" altLang="en-US" sz="2600" b="1" kern="1200" cap="none" spc="0" normalizeH="0" baseline="0" noProof="0" dirty="0">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a:p>
            <a:pPr marL="479425" marR="0" indent="-479425" defTabSz="914400" fontAlgn="auto">
              <a:lnSpc>
                <a:spcPct val="120000"/>
              </a:lnSpc>
              <a:spcBef>
                <a:spcPct val="20000"/>
              </a:spcBef>
              <a:spcAft>
                <a:spcPts val="0"/>
              </a:spcAft>
              <a:buClr>
                <a:srgbClr val="903638"/>
              </a:buClr>
              <a:buSzTx/>
              <a:buFont typeface="Wingdings" panose="05000000000000000000" pitchFamily="2" charset="2"/>
              <a:buChar char="u"/>
              <a:defRPr/>
            </a:pPr>
            <a:r>
              <a:rPr kumimoji="0" lang="zh-CN" altLang="en-US" sz="2600" b="1" kern="1200" cap="none" spc="0" normalizeH="0" baseline="0" noProof="0" dirty="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可靠的连接建立（</a:t>
            </a:r>
            <a:r>
              <a:rPr kumimoji="0" lang="en-US" altLang="zh-CN" sz="2600" b="1" kern="1200" cap="none" spc="0" normalizeH="0" baseline="0" noProof="0" dirty="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Reliable Connection Startup</a:t>
            </a:r>
            <a:r>
              <a:rPr kumimoji="0" lang="zh-CN" altLang="en-US" sz="2600" b="1" kern="1200" cap="none" spc="0" normalizeH="0" baseline="0" noProof="0" dirty="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 </a:t>
            </a:r>
            <a:endParaRPr kumimoji="0" lang="zh-CN" altLang="en-US" sz="2600" b="1" kern="1200" cap="none" spc="0" normalizeH="0" baseline="0" noProof="0" dirty="0">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a:p>
            <a:pPr marL="479425" marR="0" indent="-479425" defTabSz="914400" fontAlgn="auto">
              <a:lnSpc>
                <a:spcPct val="120000"/>
              </a:lnSpc>
              <a:spcBef>
                <a:spcPct val="20000"/>
              </a:spcBef>
              <a:spcAft>
                <a:spcPts val="0"/>
              </a:spcAft>
              <a:buClr>
                <a:srgbClr val="903638"/>
              </a:buClr>
              <a:buSzTx/>
              <a:buFont typeface="Wingdings" panose="05000000000000000000" pitchFamily="2" charset="2"/>
              <a:buChar char="u"/>
              <a:defRPr/>
            </a:pPr>
            <a:r>
              <a:rPr kumimoji="0" lang="zh-CN" altLang="en-US" sz="2600" b="1" kern="1200" cap="none" spc="0" normalizeH="0" baseline="0" noProof="0" dirty="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完美的连接终止（</a:t>
            </a:r>
            <a:r>
              <a:rPr kumimoji="0" lang="en-US" altLang="zh-CN" sz="2600" b="1" kern="1200" cap="none" spc="0" normalizeH="0" baseline="0" noProof="0" dirty="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Graceful Connection Shutdown</a:t>
            </a:r>
            <a:r>
              <a:rPr kumimoji="0" lang="zh-CN" altLang="en-US" sz="2600" b="1" kern="1200" cap="none" spc="0" normalizeH="0" baseline="0" noProof="0" dirty="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 </a:t>
            </a:r>
            <a:endParaRPr kumimoji="0" lang="zh-CN" altLang="en-US" sz="2600" b="1" kern="1200" cap="none" spc="0" normalizeH="0" baseline="0" noProof="0" dirty="0">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30" name="Rectangle 2"/>
          <p:cNvSpPr>
            <a:spLocks noGrp="1" noChangeArrowheads="1"/>
          </p:cNvSpPr>
          <p:nvPr>
            <p:ph type="title"/>
          </p:nvPr>
        </p:nvSpPr>
        <p:spPr>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all" spc="50" normalizeH="0" baseline="0" noProof="0">
                <a:ln w="15875">
                  <a:noFill/>
                </a:ln>
                <a:solidFill>
                  <a:schemeClr val="tx2"/>
                </a:solidFill>
                <a:effectLst/>
                <a:uLnTx/>
                <a:uFillTx/>
                <a:latin typeface="+mj-lt"/>
                <a:ea typeface="宋体" panose="02010600030101010101" pitchFamily="2" charset="-122"/>
                <a:cs typeface="+mj-cs"/>
              </a:rPr>
              <a:t>TCP </a:t>
            </a:r>
            <a:r>
              <a:rPr kumimoji="0" lang="zh-CN" altLang="en-US" sz="2800" b="1" i="0" u="none" strike="noStrike" kern="1200" cap="all" spc="50" normalizeH="0" baseline="0" noProof="0">
                <a:ln w="15875">
                  <a:noFill/>
                </a:ln>
                <a:solidFill>
                  <a:schemeClr val="tx2"/>
                </a:solidFill>
                <a:effectLst/>
                <a:uLnTx/>
                <a:uFillTx/>
                <a:latin typeface="+mj-lt"/>
                <a:ea typeface="宋体" panose="02010600030101010101" pitchFamily="2" charset="-122"/>
                <a:cs typeface="+mj-cs"/>
              </a:rPr>
              <a:t>概述</a:t>
            </a:r>
            <a:r>
              <a:rPr kumimoji="0" lang="zh-CN" altLang="en-US" sz="4000" b="1" i="0" u="none" strike="noStrike" kern="1200" cap="all" spc="50" normalizeH="0" baseline="0" noProof="0">
                <a:ln w="15875">
                  <a:noFill/>
                </a:ln>
                <a:solidFill>
                  <a:schemeClr val="tx2"/>
                </a:solidFill>
                <a:effectLst/>
                <a:uLnTx/>
                <a:uFillTx/>
                <a:latin typeface="+mj-lt"/>
                <a:ea typeface="宋体" panose="02010600030101010101" pitchFamily="2" charset="-122"/>
                <a:cs typeface="+mj-cs"/>
              </a:rPr>
              <a:t> </a:t>
            </a:r>
            <a:endParaRPr kumimoji="0" lang="zh-CN" altLang="en-US" sz="4000" b="1" i="0" u="none" strike="noStrike" kern="1200" cap="all" spc="50" normalizeH="0" baseline="0" noProof="0">
              <a:ln w="15875">
                <a:noFill/>
              </a:ln>
              <a:solidFill>
                <a:schemeClr val="tx2"/>
              </a:solidFill>
              <a:effectLst/>
              <a:uLnTx/>
              <a:uFillTx/>
              <a:latin typeface="+mj-lt"/>
              <a:ea typeface="宋体" panose="02010600030101010101" pitchFamily="2" charset="-122"/>
              <a:cs typeface="+mj-cs"/>
            </a:endParaRPr>
          </a:p>
        </p:txBody>
      </p:sp>
      <p:sp>
        <p:nvSpPr>
          <p:cNvPr id="167939" name="Text Box 3"/>
          <p:cNvSpPr txBox="1"/>
          <p:nvPr/>
        </p:nvSpPr>
        <p:spPr>
          <a:xfrm>
            <a:off x="798513" y="1684338"/>
            <a:ext cx="822325" cy="11890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7200" dirty="0">
                <a:solidFill>
                  <a:srgbClr val="333399"/>
                </a:solidFill>
                <a:latin typeface="Arial" panose="020B0604020202020204" pitchFamily="34" charset="0"/>
                <a:sym typeface="Wingdings" panose="05000000000000000000" pitchFamily="2" charset="2"/>
              </a:rPr>
              <a:t></a:t>
            </a:r>
            <a:endParaRPr lang="zh-CN" altLang="en-US" sz="7200" dirty="0">
              <a:solidFill>
                <a:srgbClr val="333399"/>
              </a:solidFill>
              <a:latin typeface="Arial" panose="020B0604020202020204" pitchFamily="34" charset="0"/>
            </a:endParaRPr>
          </a:p>
        </p:txBody>
      </p:sp>
      <p:sp>
        <p:nvSpPr>
          <p:cNvPr id="167940" name="AutoShape 4"/>
          <p:cNvSpPr/>
          <p:nvPr/>
        </p:nvSpPr>
        <p:spPr>
          <a:xfrm>
            <a:off x="3016250" y="5307013"/>
            <a:ext cx="311150" cy="163512"/>
          </a:xfrm>
          <a:prstGeom prst="rightArrow">
            <a:avLst>
              <a:gd name="adj1" fmla="val 50000"/>
              <a:gd name="adj2" fmla="val 47572"/>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宋体" panose="02010600030101010101" pitchFamily="2" charset="-122"/>
            </a:endParaRPr>
          </a:p>
        </p:txBody>
      </p:sp>
      <p:sp>
        <p:nvSpPr>
          <p:cNvPr id="167941" name="AutoShape 5"/>
          <p:cNvSpPr/>
          <p:nvPr/>
        </p:nvSpPr>
        <p:spPr>
          <a:xfrm>
            <a:off x="7418388" y="5307013"/>
            <a:ext cx="307975" cy="163512"/>
          </a:xfrm>
          <a:prstGeom prst="rightArrow">
            <a:avLst>
              <a:gd name="adj1" fmla="val 50000"/>
              <a:gd name="adj2" fmla="val 47087"/>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宋体" panose="02010600030101010101" pitchFamily="2" charset="-122"/>
            </a:endParaRPr>
          </a:p>
        </p:txBody>
      </p:sp>
      <p:sp>
        <p:nvSpPr>
          <p:cNvPr id="167942" name="AutoShape 6"/>
          <p:cNvSpPr/>
          <p:nvPr/>
        </p:nvSpPr>
        <p:spPr>
          <a:xfrm>
            <a:off x="4946650" y="5307013"/>
            <a:ext cx="311150" cy="163512"/>
          </a:xfrm>
          <a:prstGeom prst="rightArrow">
            <a:avLst>
              <a:gd name="adj1" fmla="val 50000"/>
              <a:gd name="adj2" fmla="val 47572"/>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宋体" panose="02010600030101010101" pitchFamily="2" charset="-122"/>
            </a:endParaRPr>
          </a:p>
        </p:txBody>
      </p:sp>
      <p:sp>
        <p:nvSpPr>
          <p:cNvPr id="167943" name="Text Box 7"/>
          <p:cNvSpPr txBox="1"/>
          <p:nvPr/>
        </p:nvSpPr>
        <p:spPr>
          <a:xfrm>
            <a:off x="504825" y="3370263"/>
            <a:ext cx="690563"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000" dirty="0">
                <a:solidFill>
                  <a:srgbClr val="333399"/>
                </a:solidFill>
                <a:latin typeface="Arial" panose="020B0604020202020204" pitchFamily="34" charset="0"/>
              </a:rPr>
              <a:t>端口</a:t>
            </a:r>
            <a:endParaRPr lang="zh-CN" altLang="en-US" sz="2000" dirty="0">
              <a:solidFill>
                <a:srgbClr val="333399"/>
              </a:solidFill>
              <a:latin typeface="Arial" panose="020B0604020202020204" pitchFamily="34" charset="0"/>
            </a:endParaRPr>
          </a:p>
        </p:txBody>
      </p:sp>
      <p:sp>
        <p:nvSpPr>
          <p:cNvPr id="167944" name="Line 8"/>
          <p:cNvSpPr/>
          <p:nvPr/>
        </p:nvSpPr>
        <p:spPr>
          <a:xfrm>
            <a:off x="1201738" y="2595563"/>
            <a:ext cx="7937" cy="1181100"/>
          </a:xfrm>
          <a:prstGeom prst="line">
            <a:avLst/>
          </a:prstGeom>
          <a:ln w="28575" cap="flat" cmpd="sng">
            <a:solidFill>
              <a:srgbClr val="333399"/>
            </a:solidFill>
            <a:prstDash val="solid"/>
            <a:headEnd type="none" w="med" len="med"/>
            <a:tailEnd type="triangle" w="med" len="lg"/>
          </a:ln>
        </p:spPr>
      </p:sp>
      <p:sp>
        <p:nvSpPr>
          <p:cNvPr id="167945" name="Text Box 9"/>
          <p:cNvSpPr txBox="1"/>
          <p:nvPr/>
        </p:nvSpPr>
        <p:spPr>
          <a:xfrm rot="5400000">
            <a:off x="1308100" y="3181350"/>
            <a:ext cx="438150"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000" b="1" dirty="0">
                <a:solidFill>
                  <a:srgbClr val="333399"/>
                </a:solidFill>
                <a:latin typeface="Arial" panose="020B0604020202020204" pitchFamily="34" charset="0"/>
              </a:rPr>
              <a:t>…</a:t>
            </a:r>
            <a:endParaRPr lang="en-US" altLang="zh-CN" sz="2000" b="1" dirty="0">
              <a:solidFill>
                <a:srgbClr val="333399"/>
              </a:solidFill>
              <a:latin typeface="Arial" panose="020B0604020202020204" pitchFamily="34" charset="0"/>
            </a:endParaRPr>
          </a:p>
        </p:txBody>
      </p:sp>
      <p:sp>
        <p:nvSpPr>
          <p:cNvPr id="167946" name="Text Box 10"/>
          <p:cNvSpPr txBox="1"/>
          <p:nvPr/>
        </p:nvSpPr>
        <p:spPr>
          <a:xfrm>
            <a:off x="3484563" y="5684838"/>
            <a:ext cx="2019300"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000" dirty="0">
                <a:solidFill>
                  <a:srgbClr val="333399"/>
                </a:solidFill>
                <a:latin typeface="Arial" panose="020B0604020202020204" pitchFamily="34" charset="0"/>
              </a:rPr>
              <a:t>发送</a:t>
            </a:r>
            <a:r>
              <a:rPr lang="zh-CN" altLang="en-US" sz="600" dirty="0">
                <a:solidFill>
                  <a:srgbClr val="333399"/>
                </a:solidFill>
                <a:latin typeface="Arial" panose="020B0604020202020204" pitchFamily="34" charset="0"/>
              </a:rPr>
              <a:t> </a:t>
            </a:r>
            <a:r>
              <a:rPr lang="en-US" altLang="zh-CN" sz="2000" dirty="0">
                <a:solidFill>
                  <a:srgbClr val="333399"/>
                </a:solidFill>
                <a:latin typeface="Arial" panose="020B0604020202020204" pitchFamily="34" charset="0"/>
              </a:rPr>
              <a:t>TCP</a:t>
            </a:r>
            <a:r>
              <a:rPr lang="en-US" altLang="zh-CN" sz="900" dirty="0">
                <a:solidFill>
                  <a:srgbClr val="333399"/>
                </a:solidFill>
                <a:latin typeface="Arial" panose="020B0604020202020204" pitchFamily="34" charset="0"/>
              </a:rPr>
              <a:t> </a:t>
            </a:r>
            <a:r>
              <a:rPr lang="zh-CN" altLang="en-US" sz="2000" dirty="0">
                <a:solidFill>
                  <a:srgbClr val="333399"/>
                </a:solidFill>
                <a:latin typeface="Arial" panose="020B0604020202020204" pitchFamily="34" charset="0"/>
              </a:rPr>
              <a:t>报文段</a:t>
            </a:r>
            <a:endParaRPr lang="zh-CN" altLang="en-US" sz="2000" dirty="0">
              <a:solidFill>
                <a:srgbClr val="333399"/>
              </a:solidFill>
              <a:latin typeface="Arial" panose="020B0604020202020204" pitchFamily="34" charset="0"/>
            </a:endParaRPr>
          </a:p>
        </p:txBody>
      </p:sp>
      <p:sp>
        <p:nvSpPr>
          <p:cNvPr id="167947" name="Rectangle 11"/>
          <p:cNvSpPr/>
          <p:nvPr/>
        </p:nvSpPr>
        <p:spPr>
          <a:xfrm>
            <a:off x="1365250" y="2770188"/>
            <a:ext cx="652463" cy="169862"/>
          </a:xfrm>
          <a:prstGeom prst="rect">
            <a:avLst/>
          </a:prstGeom>
          <a:solidFill>
            <a:srgbClr val="CC00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宋体" panose="02010600030101010101" pitchFamily="2" charset="-122"/>
            </a:endParaRPr>
          </a:p>
        </p:txBody>
      </p:sp>
      <p:sp>
        <p:nvSpPr>
          <p:cNvPr id="167948" name="Rectangle 12"/>
          <p:cNvSpPr/>
          <p:nvPr/>
        </p:nvSpPr>
        <p:spPr>
          <a:xfrm>
            <a:off x="1365250" y="3025775"/>
            <a:ext cx="161925" cy="174625"/>
          </a:xfrm>
          <a:prstGeom prst="rect">
            <a:avLst/>
          </a:prstGeom>
          <a:solidFill>
            <a:srgbClr val="CC00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宋体" panose="02010600030101010101" pitchFamily="2" charset="-122"/>
            </a:endParaRPr>
          </a:p>
        </p:txBody>
      </p:sp>
      <p:sp>
        <p:nvSpPr>
          <p:cNvPr id="167949" name="Rectangle 13"/>
          <p:cNvSpPr/>
          <p:nvPr/>
        </p:nvSpPr>
        <p:spPr>
          <a:xfrm>
            <a:off x="1365250" y="3541713"/>
            <a:ext cx="407988" cy="174625"/>
          </a:xfrm>
          <a:prstGeom prst="rect">
            <a:avLst/>
          </a:prstGeom>
          <a:solidFill>
            <a:srgbClr val="CC00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宋体" panose="02010600030101010101" pitchFamily="2" charset="-122"/>
            </a:endParaRPr>
          </a:p>
        </p:txBody>
      </p:sp>
      <p:sp>
        <p:nvSpPr>
          <p:cNvPr id="167950" name="Rectangle 14"/>
          <p:cNvSpPr/>
          <p:nvPr/>
        </p:nvSpPr>
        <p:spPr>
          <a:xfrm>
            <a:off x="220663" y="3886200"/>
            <a:ext cx="1962150" cy="1120775"/>
          </a:xfrm>
          <a:prstGeom prst="rect">
            <a:avLst/>
          </a:prstGeom>
          <a:solidFill>
            <a:srgbClr val="FFFF99"/>
          </a:solidFill>
          <a:ln w="19050" cap="flat" cmpd="sng">
            <a:solidFill>
              <a:schemeClr val="tx1"/>
            </a:solidFill>
            <a:prstDash val="solid"/>
            <a:miter/>
            <a:headEnd type="none" w="med" len="med"/>
            <a:tailEnd type="none" w="med" len="med"/>
          </a:ln>
          <a:effectLst>
            <a:outerShdw dist="35921" dir="2699999" algn="ctr" rotWithShape="0">
              <a:schemeClr val="bg2"/>
            </a:outerShdw>
          </a:effectLst>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400" dirty="0">
                <a:solidFill>
                  <a:srgbClr val="333399"/>
                </a:solidFill>
                <a:latin typeface="Arial" panose="020B0604020202020204" pitchFamily="34" charset="0"/>
              </a:rPr>
              <a:t>TCP</a:t>
            </a:r>
            <a:endParaRPr lang="en-US" altLang="zh-CN" sz="2400" dirty="0">
              <a:solidFill>
                <a:srgbClr val="333399"/>
              </a:solidFill>
              <a:latin typeface="Arial" panose="020B0604020202020204" pitchFamily="34" charset="0"/>
            </a:endParaRPr>
          </a:p>
          <a:p>
            <a:pPr marL="0" lvl="0" indent="0" eaLnBrk="1" hangingPunct="1">
              <a:spcBef>
                <a:spcPct val="0"/>
              </a:spcBef>
              <a:buClrTx/>
              <a:buSzTx/>
              <a:buFontTx/>
              <a:buNone/>
            </a:pPr>
            <a:endParaRPr lang="en-US" altLang="zh-CN" sz="1000" dirty="0">
              <a:solidFill>
                <a:srgbClr val="333399"/>
              </a:solidFill>
              <a:latin typeface="Arial" panose="020B0604020202020204" pitchFamily="34" charset="0"/>
            </a:endParaRPr>
          </a:p>
          <a:p>
            <a:pPr marL="0" lvl="0" indent="0" eaLnBrk="1" hangingPunct="1">
              <a:spcBef>
                <a:spcPct val="0"/>
              </a:spcBef>
              <a:buClrTx/>
              <a:buSzTx/>
              <a:buFontTx/>
              <a:buNone/>
            </a:pPr>
            <a:endParaRPr lang="zh-CN" altLang="en-US" sz="2000" dirty="0">
              <a:solidFill>
                <a:srgbClr val="333399"/>
              </a:solidFill>
              <a:latin typeface="Arial" panose="020B0604020202020204" pitchFamily="34" charset="0"/>
            </a:endParaRPr>
          </a:p>
        </p:txBody>
      </p:sp>
      <p:sp>
        <p:nvSpPr>
          <p:cNvPr id="167951" name="Line 15"/>
          <p:cNvSpPr/>
          <p:nvPr/>
        </p:nvSpPr>
        <p:spPr>
          <a:xfrm flipV="1">
            <a:off x="7985125" y="2595563"/>
            <a:ext cx="0" cy="1290637"/>
          </a:xfrm>
          <a:prstGeom prst="line">
            <a:avLst/>
          </a:prstGeom>
          <a:ln w="28575" cap="flat" cmpd="sng">
            <a:solidFill>
              <a:srgbClr val="333399"/>
            </a:solidFill>
            <a:prstDash val="solid"/>
            <a:headEnd type="none" w="med" len="med"/>
            <a:tailEnd type="triangle" w="med" len="lg"/>
          </a:ln>
        </p:spPr>
      </p:sp>
      <p:sp>
        <p:nvSpPr>
          <p:cNvPr id="167952" name="Text Box 16"/>
          <p:cNvSpPr txBox="1"/>
          <p:nvPr/>
        </p:nvSpPr>
        <p:spPr>
          <a:xfrm rot="5400000">
            <a:off x="8089900" y="3186113"/>
            <a:ext cx="438150"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000" b="1" dirty="0">
                <a:solidFill>
                  <a:srgbClr val="333399"/>
                </a:solidFill>
                <a:latin typeface="Arial" panose="020B0604020202020204" pitchFamily="34" charset="0"/>
              </a:rPr>
              <a:t>…</a:t>
            </a:r>
            <a:endParaRPr lang="en-US" altLang="zh-CN" sz="2000" b="1" dirty="0">
              <a:solidFill>
                <a:srgbClr val="333399"/>
              </a:solidFill>
              <a:latin typeface="Arial" panose="020B0604020202020204" pitchFamily="34" charset="0"/>
            </a:endParaRPr>
          </a:p>
        </p:txBody>
      </p:sp>
      <p:sp>
        <p:nvSpPr>
          <p:cNvPr id="167953" name="Rectangle 17"/>
          <p:cNvSpPr/>
          <p:nvPr/>
        </p:nvSpPr>
        <p:spPr>
          <a:xfrm>
            <a:off x="8148638" y="3541713"/>
            <a:ext cx="490537" cy="174625"/>
          </a:xfrm>
          <a:prstGeom prst="rect">
            <a:avLst/>
          </a:prstGeom>
          <a:solidFill>
            <a:srgbClr val="99CC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宋体" panose="02010600030101010101" pitchFamily="2" charset="-122"/>
            </a:endParaRPr>
          </a:p>
        </p:txBody>
      </p:sp>
      <p:sp>
        <p:nvSpPr>
          <p:cNvPr id="167954" name="Rectangle 18"/>
          <p:cNvSpPr/>
          <p:nvPr/>
        </p:nvSpPr>
        <p:spPr>
          <a:xfrm>
            <a:off x="7004050" y="3886200"/>
            <a:ext cx="1960563" cy="1120775"/>
          </a:xfrm>
          <a:prstGeom prst="rect">
            <a:avLst/>
          </a:prstGeom>
          <a:solidFill>
            <a:srgbClr val="FFFF99"/>
          </a:solidFill>
          <a:ln w="19050" cap="flat" cmpd="sng">
            <a:solidFill>
              <a:schemeClr val="tx1"/>
            </a:solidFill>
            <a:prstDash val="solid"/>
            <a:miter/>
            <a:headEnd type="none" w="med" len="med"/>
            <a:tailEnd type="none" w="med" len="med"/>
          </a:ln>
          <a:effectLst>
            <a:outerShdw dist="35921" dir="2699999" algn="ctr" rotWithShape="0">
              <a:schemeClr val="bg2"/>
            </a:outerShdw>
          </a:effectLst>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400" dirty="0">
                <a:solidFill>
                  <a:srgbClr val="333399"/>
                </a:solidFill>
                <a:latin typeface="Arial" panose="020B0604020202020204" pitchFamily="34" charset="0"/>
              </a:rPr>
              <a:t>TCP</a:t>
            </a:r>
            <a:endParaRPr lang="en-US" altLang="zh-CN" sz="2400" dirty="0">
              <a:solidFill>
                <a:srgbClr val="333399"/>
              </a:solidFill>
              <a:latin typeface="Arial" panose="020B0604020202020204" pitchFamily="34" charset="0"/>
            </a:endParaRPr>
          </a:p>
          <a:p>
            <a:pPr marL="0" lvl="0" indent="0" eaLnBrk="1" hangingPunct="1">
              <a:spcBef>
                <a:spcPct val="0"/>
              </a:spcBef>
              <a:buClrTx/>
              <a:buSzTx/>
              <a:buFontTx/>
              <a:buNone/>
            </a:pPr>
            <a:endParaRPr lang="en-US" altLang="zh-CN" sz="1000" dirty="0">
              <a:solidFill>
                <a:srgbClr val="333399"/>
              </a:solidFill>
              <a:latin typeface="Arial" panose="020B0604020202020204" pitchFamily="34" charset="0"/>
            </a:endParaRPr>
          </a:p>
          <a:p>
            <a:pPr marL="0" lvl="0" indent="0" eaLnBrk="1" hangingPunct="1">
              <a:spcBef>
                <a:spcPct val="0"/>
              </a:spcBef>
              <a:buClrTx/>
              <a:buSzTx/>
              <a:buFontTx/>
              <a:buNone/>
            </a:pPr>
            <a:endParaRPr lang="zh-CN" altLang="en-US" sz="2000" dirty="0">
              <a:solidFill>
                <a:srgbClr val="333399"/>
              </a:solidFill>
              <a:latin typeface="Arial" panose="020B0604020202020204" pitchFamily="34" charset="0"/>
            </a:endParaRPr>
          </a:p>
        </p:txBody>
      </p:sp>
      <p:sp>
        <p:nvSpPr>
          <p:cNvPr id="167955" name="Rectangle 19"/>
          <p:cNvSpPr/>
          <p:nvPr/>
        </p:nvSpPr>
        <p:spPr>
          <a:xfrm>
            <a:off x="7218363" y="4491038"/>
            <a:ext cx="1554162" cy="338137"/>
          </a:xfrm>
          <a:prstGeom prst="rect">
            <a:avLst/>
          </a:prstGeom>
          <a:solidFill>
            <a:srgbClr val="FFCCFF"/>
          </a:solidFill>
          <a:ln w="1905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000" dirty="0">
                <a:solidFill>
                  <a:srgbClr val="333399"/>
                </a:solidFill>
                <a:latin typeface="Arial" panose="020B0604020202020204" pitchFamily="34" charset="0"/>
              </a:rPr>
              <a:t>接收缓存</a:t>
            </a:r>
            <a:endParaRPr lang="zh-CN" altLang="en-US" sz="2000" dirty="0">
              <a:solidFill>
                <a:srgbClr val="333399"/>
              </a:solidFill>
              <a:latin typeface="Arial" panose="020B0604020202020204" pitchFamily="34" charset="0"/>
            </a:endParaRPr>
          </a:p>
        </p:txBody>
      </p:sp>
      <p:sp>
        <p:nvSpPr>
          <p:cNvPr id="167956" name="Freeform 20"/>
          <p:cNvSpPr/>
          <p:nvPr/>
        </p:nvSpPr>
        <p:spPr>
          <a:xfrm>
            <a:off x="1201738" y="5006975"/>
            <a:ext cx="6783387" cy="685800"/>
          </a:xfrm>
          <a:custGeom>
            <a:avLst/>
            <a:gdLst>
              <a:gd name="txL" fmla="*/ 0 w 3264"/>
              <a:gd name="txT" fmla="*/ 0 h 384"/>
              <a:gd name="txR" fmla="*/ 3264 w 3264"/>
              <a:gd name="txB" fmla="*/ 384 h 384"/>
            </a:gdLst>
            <a:ahLst/>
            <a:cxnLst>
              <a:cxn ang="0">
                <a:pos x="0" y="0"/>
              </a:cxn>
              <a:cxn ang="0">
                <a:pos x="0" y="2147483646"/>
              </a:cxn>
              <a:cxn ang="0">
                <a:pos x="2147483646" y="2147483646"/>
              </a:cxn>
              <a:cxn ang="0">
                <a:pos x="2147483646" y="0"/>
              </a:cxn>
            </a:cxnLst>
            <a:rect l="txL" t="txT" r="txR" b="txB"/>
            <a:pathLst>
              <a:path w="3264" h="384">
                <a:moveTo>
                  <a:pt x="0" y="0"/>
                </a:moveTo>
                <a:lnTo>
                  <a:pt x="0" y="384"/>
                </a:lnTo>
                <a:lnTo>
                  <a:pt x="3264" y="384"/>
                </a:lnTo>
                <a:lnTo>
                  <a:pt x="3264" y="0"/>
                </a:lnTo>
              </a:path>
            </a:pathLst>
          </a:custGeom>
          <a:noFill/>
          <a:ln w="28575" cap="flat" cmpd="sng">
            <a:solidFill>
              <a:srgbClr val="333399">
                <a:alpha val="100000"/>
              </a:srgbClr>
            </a:solidFill>
            <a:prstDash val="solid"/>
            <a:round/>
            <a:headEnd type="none" w="med" len="med"/>
            <a:tailEnd type="none" w="med" len="med"/>
          </a:ln>
        </p:spPr>
        <p:txBody>
          <a:bodyPr/>
          <a:p>
            <a:endParaRPr lang="zh-CN" altLang="en-US"/>
          </a:p>
        </p:txBody>
      </p:sp>
      <p:sp>
        <p:nvSpPr>
          <p:cNvPr id="167957" name="Rectangle 21"/>
          <p:cNvSpPr/>
          <p:nvPr/>
        </p:nvSpPr>
        <p:spPr>
          <a:xfrm>
            <a:off x="436563" y="4491038"/>
            <a:ext cx="1550987" cy="338137"/>
          </a:xfrm>
          <a:prstGeom prst="rect">
            <a:avLst/>
          </a:prstGeom>
          <a:solidFill>
            <a:srgbClr val="FFCCFF"/>
          </a:solidFill>
          <a:ln w="1905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000" dirty="0">
                <a:solidFill>
                  <a:srgbClr val="333399"/>
                </a:solidFill>
                <a:latin typeface="Arial" panose="020B0604020202020204" pitchFamily="34" charset="0"/>
              </a:rPr>
              <a:t>发送缓存</a:t>
            </a:r>
            <a:endParaRPr lang="zh-CN" altLang="en-US" sz="2000" dirty="0">
              <a:solidFill>
                <a:srgbClr val="333399"/>
              </a:solidFill>
              <a:latin typeface="Arial" panose="020B0604020202020204" pitchFamily="34" charset="0"/>
            </a:endParaRPr>
          </a:p>
        </p:txBody>
      </p:sp>
      <p:sp>
        <p:nvSpPr>
          <p:cNvPr id="167958" name="Rectangle 22"/>
          <p:cNvSpPr/>
          <p:nvPr/>
        </p:nvSpPr>
        <p:spPr>
          <a:xfrm>
            <a:off x="1609725" y="5176838"/>
            <a:ext cx="1389063" cy="344487"/>
          </a:xfrm>
          <a:prstGeom prst="rect">
            <a:avLst/>
          </a:prstGeom>
          <a:solidFill>
            <a:srgbClr val="66CCFF"/>
          </a:solidFill>
          <a:ln w="19050" cap="flat" cmpd="sng">
            <a:solidFill>
              <a:schemeClr val="tx1"/>
            </a:solidFill>
            <a:prstDash val="solid"/>
            <a:miter/>
            <a:headEnd type="none" w="med" len="med"/>
            <a:tailEnd type="none" w="med" len="med"/>
          </a:ln>
          <a:effectLst>
            <a:outerShdw dist="35921" dir="2699999" algn="ctr" rotWithShape="0">
              <a:schemeClr val="bg2"/>
            </a:outerShdw>
          </a:effectLst>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000" dirty="0">
                <a:solidFill>
                  <a:srgbClr val="333399"/>
                </a:solidFill>
                <a:latin typeface="Arial" panose="020B0604020202020204" pitchFamily="34" charset="0"/>
              </a:rPr>
              <a:t>报文段</a:t>
            </a:r>
            <a:endParaRPr lang="zh-CN" altLang="en-US" sz="2000" dirty="0">
              <a:solidFill>
                <a:srgbClr val="333399"/>
              </a:solidFill>
              <a:latin typeface="Arial" panose="020B0604020202020204" pitchFamily="34" charset="0"/>
            </a:endParaRPr>
          </a:p>
        </p:txBody>
      </p:sp>
      <p:sp>
        <p:nvSpPr>
          <p:cNvPr id="167959" name="Text Box 23"/>
          <p:cNvSpPr txBox="1"/>
          <p:nvPr/>
        </p:nvSpPr>
        <p:spPr>
          <a:xfrm>
            <a:off x="5368925" y="5065713"/>
            <a:ext cx="438150"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000" b="1" dirty="0">
                <a:solidFill>
                  <a:srgbClr val="333399"/>
                </a:solidFill>
                <a:latin typeface="Arial" panose="020B0604020202020204" pitchFamily="34" charset="0"/>
              </a:rPr>
              <a:t>…</a:t>
            </a:r>
            <a:endParaRPr lang="en-US" altLang="zh-CN" sz="2000" b="1" dirty="0">
              <a:solidFill>
                <a:srgbClr val="333399"/>
              </a:solidFill>
              <a:latin typeface="Arial" panose="020B0604020202020204" pitchFamily="34" charset="0"/>
            </a:endParaRPr>
          </a:p>
        </p:txBody>
      </p:sp>
      <p:sp>
        <p:nvSpPr>
          <p:cNvPr id="167960" name="Rectangle 24"/>
          <p:cNvSpPr/>
          <p:nvPr/>
        </p:nvSpPr>
        <p:spPr>
          <a:xfrm>
            <a:off x="3571875" y="5176838"/>
            <a:ext cx="1389063" cy="344487"/>
          </a:xfrm>
          <a:prstGeom prst="rect">
            <a:avLst/>
          </a:prstGeom>
          <a:solidFill>
            <a:srgbClr val="66CCFF"/>
          </a:solidFill>
          <a:ln w="19050" cap="flat" cmpd="sng">
            <a:solidFill>
              <a:schemeClr val="tx1"/>
            </a:solidFill>
            <a:prstDash val="solid"/>
            <a:miter/>
            <a:headEnd type="none" w="med" len="med"/>
            <a:tailEnd type="none" w="med" len="med"/>
          </a:ln>
          <a:effectLst>
            <a:outerShdw dist="35921" dir="2699999" algn="ctr" rotWithShape="0">
              <a:schemeClr val="bg2"/>
            </a:outerShdw>
          </a:effectLst>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000" dirty="0">
                <a:solidFill>
                  <a:srgbClr val="333399"/>
                </a:solidFill>
                <a:latin typeface="Arial" panose="020B0604020202020204" pitchFamily="34" charset="0"/>
              </a:rPr>
              <a:t>报文段</a:t>
            </a:r>
            <a:endParaRPr lang="zh-CN" altLang="en-US" sz="2000" dirty="0">
              <a:solidFill>
                <a:srgbClr val="333399"/>
              </a:solidFill>
              <a:latin typeface="Arial" panose="020B0604020202020204" pitchFamily="34" charset="0"/>
            </a:endParaRPr>
          </a:p>
        </p:txBody>
      </p:sp>
      <p:sp>
        <p:nvSpPr>
          <p:cNvPr id="167961" name="Rectangle 25"/>
          <p:cNvSpPr/>
          <p:nvPr/>
        </p:nvSpPr>
        <p:spPr>
          <a:xfrm>
            <a:off x="6022975" y="5176838"/>
            <a:ext cx="1389063" cy="344487"/>
          </a:xfrm>
          <a:prstGeom prst="rect">
            <a:avLst/>
          </a:prstGeom>
          <a:solidFill>
            <a:srgbClr val="66CCFF"/>
          </a:solidFill>
          <a:ln w="19050" cap="flat" cmpd="sng">
            <a:solidFill>
              <a:schemeClr val="tx1"/>
            </a:solidFill>
            <a:prstDash val="solid"/>
            <a:miter/>
            <a:headEnd type="none" w="med" len="med"/>
            <a:tailEnd type="none" w="med" len="med"/>
          </a:ln>
          <a:effectLst>
            <a:outerShdw dist="35921" dir="2699999" algn="ctr" rotWithShape="0">
              <a:schemeClr val="bg2"/>
            </a:outerShdw>
          </a:effectLst>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000" dirty="0">
                <a:solidFill>
                  <a:srgbClr val="333399"/>
                </a:solidFill>
                <a:latin typeface="Arial" panose="020B0604020202020204" pitchFamily="34" charset="0"/>
              </a:rPr>
              <a:t>报文段</a:t>
            </a:r>
            <a:endParaRPr lang="zh-CN" altLang="en-US" sz="2000" dirty="0">
              <a:solidFill>
                <a:srgbClr val="333399"/>
              </a:solidFill>
              <a:latin typeface="Arial" panose="020B0604020202020204" pitchFamily="34" charset="0"/>
            </a:endParaRPr>
          </a:p>
        </p:txBody>
      </p:sp>
      <p:sp>
        <p:nvSpPr>
          <p:cNvPr id="167962" name="Rectangle 26"/>
          <p:cNvSpPr/>
          <p:nvPr/>
        </p:nvSpPr>
        <p:spPr>
          <a:xfrm>
            <a:off x="8148638" y="3025775"/>
            <a:ext cx="490537" cy="174625"/>
          </a:xfrm>
          <a:prstGeom prst="rect">
            <a:avLst/>
          </a:prstGeom>
          <a:solidFill>
            <a:srgbClr val="99CC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宋体" panose="02010600030101010101" pitchFamily="2" charset="-122"/>
            </a:endParaRPr>
          </a:p>
        </p:txBody>
      </p:sp>
      <p:sp>
        <p:nvSpPr>
          <p:cNvPr id="167963" name="Rectangle 27"/>
          <p:cNvSpPr/>
          <p:nvPr/>
        </p:nvSpPr>
        <p:spPr>
          <a:xfrm>
            <a:off x="8148638" y="2770188"/>
            <a:ext cx="490537" cy="169862"/>
          </a:xfrm>
          <a:prstGeom prst="rect">
            <a:avLst/>
          </a:prstGeom>
          <a:solidFill>
            <a:srgbClr val="99CC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宋体" panose="02010600030101010101" pitchFamily="2" charset="-122"/>
            </a:endParaRPr>
          </a:p>
        </p:txBody>
      </p:sp>
      <p:sp>
        <p:nvSpPr>
          <p:cNvPr id="167964" name="Text Box 28"/>
          <p:cNvSpPr txBox="1"/>
          <p:nvPr/>
        </p:nvSpPr>
        <p:spPr>
          <a:xfrm>
            <a:off x="7231063" y="3395663"/>
            <a:ext cx="692150"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000" dirty="0">
                <a:solidFill>
                  <a:srgbClr val="333399"/>
                </a:solidFill>
                <a:latin typeface="Arial" panose="020B0604020202020204" pitchFamily="34" charset="0"/>
              </a:rPr>
              <a:t>端口</a:t>
            </a:r>
            <a:endParaRPr lang="zh-CN" altLang="en-US" sz="2000" dirty="0">
              <a:solidFill>
                <a:srgbClr val="333399"/>
              </a:solidFill>
              <a:latin typeface="Arial" panose="020B0604020202020204" pitchFamily="34" charset="0"/>
            </a:endParaRPr>
          </a:p>
        </p:txBody>
      </p:sp>
      <p:sp>
        <p:nvSpPr>
          <p:cNvPr id="167965" name="Text Box 29"/>
          <p:cNvSpPr txBox="1"/>
          <p:nvPr/>
        </p:nvSpPr>
        <p:spPr>
          <a:xfrm>
            <a:off x="714375" y="1514475"/>
            <a:ext cx="946150"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000" dirty="0">
                <a:solidFill>
                  <a:srgbClr val="333399"/>
                </a:solidFill>
                <a:latin typeface="Arial" panose="020B0604020202020204" pitchFamily="34" charset="0"/>
              </a:rPr>
              <a:t>发送端</a:t>
            </a:r>
            <a:endParaRPr lang="zh-CN" altLang="en-US" sz="2000" dirty="0">
              <a:solidFill>
                <a:srgbClr val="333399"/>
              </a:solidFill>
              <a:latin typeface="Arial" panose="020B0604020202020204" pitchFamily="34" charset="0"/>
            </a:endParaRPr>
          </a:p>
        </p:txBody>
      </p:sp>
      <p:sp>
        <p:nvSpPr>
          <p:cNvPr id="167966" name="Text Box 30"/>
          <p:cNvSpPr txBox="1"/>
          <p:nvPr/>
        </p:nvSpPr>
        <p:spPr>
          <a:xfrm>
            <a:off x="7493000" y="1516063"/>
            <a:ext cx="946150"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000" dirty="0">
                <a:solidFill>
                  <a:srgbClr val="333399"/>
                </a:solidFill>
                <a:latin typeface="Arial" panose="020B0604020202020204" pitchFamily="34" charset="0"/>
              </a:rPr>
              <a:t>接收端</a:t>
            </a:r>
            <a:endParaRPr lang="zh-CN" altLang="en-US" sz="2000" dirty="0">
              <a:solidFill>
                <a:srgbClr val="333399"/>
              </a:solidFill>
              <a:latin typeface="Arial" panose="020B0604020202020204" pitchFamily="34" charset="0"/>
            </a:endParaRPr>
          </a:p>
        </p:txBody>
      </p:sp>
      <p:sp>
        <p:nvSpPr>
          <p:cNvPr id="167967" name="AutoShape 31"/>
          <p:cNvSpPr/>
          <p:nvPr/>
        </p:nvSpPr>
        <p:spPr>
          <a:xfrm>
            <a:off x="2182813" y="2916238"/>
            <a:ext cx="1422400" cy="765175"/>
          </a:xfrm>
          <a:prstGeom prst="wedgeRoundRectCallout">
            <a:avLst>
              <a:gd name="adj1" fmla="val -81051"/>
              <a:gd name="adj2" fmla="val 163023"/>
              <a:gd name="adj3" fmla="val 16667"/>
            </a:avLst>
          </a:prstGeom>
          <a:solidFill>
            <a:srgbClr val="CCECFF"/>
          </a:solidFill>
          <a:ln w="9525" cap="flat" cmpd="sng">
            <a:solidFill>
              <a:schemeClr val="tx1"/>
            </a:solidFill>
            <a:prstDash val="solid"/>
            <a:miter/>
            <a:headEnd type="none" w="med" len="med"/>
            <a:tailEnd type="none" w="med" len="med"/>
          </a:ln>
          <a:effectLst>
            <a:outerShdw dist="35921" dir="2699999" algn="ctr" rotWithShape="0">
              <a:schemeClr val="bg2"/>
            </a:outerShdw>
          </a:effectLst>
        </p:spPr>
        <p:txBody>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dirty="0">
              <a:solidFill>
                <a:srgbClr val="333399"/>
              </a:solidFill>
              <a:latin typeface="Arial" panose="020B0604020202020204" pitchFamily="34" charset="0"/>
            </a:endParaRPr>
          </a:p>
        </p:txBody>
      </p:sp>
      <p:sp>
        <p:nvSpPr>
          <p:cNvPr id="167968" name="Text Box 32"/>
          <p:cNvSpPr txBox="1"/>
          <p:nvPr/>
        </p:nvSpPr>
        <p:spPr>
          <a:xfrm>
            <a:off x="2185988" y="2892425"/>
            <a:ext cx="1454150" cy="7016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000" dirty="0">
                <a:solidFill>
                  <a:srgbClr val="333399"/>
                </a:solidFill>
                <a:latin typeface="Arial" panose="020B0604020202020204" pitchFamily="34" charset="0"/>
              </a:rPr>
              <a:t>向发送缓存</a:t>
            </a:r>
            <a:endParaRPr lang="zh-CN" altLang="en-US" sz="2000" dirty="0">
              <a:solidFill>
                <a:srgbClr val="333399"/>
              </a:solidFill>
              <a:latin typeface="Arial" panose="020B0604020202020204" pitchFamily="34" charset="0"/>
            </a:endParaRPr>
          </a:p>
          <a:p>
            <a:pPr marL="0" lvl="0" indent="0" eaLnBrk="1" hangingPunct="1">
              <a:spcBef>
                <a:spcPct val="0"/>
              </a:spcBef>
              <a:buClrTx/>
              <a:buSzTx/>
              <a:buFontTx/>
              <a:buNone/>
            </a:pPr>
            <a:r>
              <a:rPr lang="zh-CN" altLang="en-US" sz="2000" dirty="0">
                <a:solidFill>
                  <a:srgbClr val="333399"/>
                </a:solidFill>
                <a:latin typeface="Arial" panose="020B0604020202020204" pitchFamily="34" charset="0"/>
              </a:rPr>
              <a:t>写入数据块</a:t>
            </a:r>
            <a:endParaRPr lang="zh-CN" altLang="en-US" sz="2000" dirty="0">
              <a:solidFill>
                <a:srgbClr val="333399"/>
              </a:solidFill>
              <a:latin typeface="Arial" panose="020B0604020202020204" pitchFamily="34" charset="0"/>
            </a:endParaRPr>
          </a:p>
        </p:txBody>
      </p:sp>
      <p:sp>
        <p:nvSpPr>
          <p:cNvPr id="167969" name="AutoShape 33"/>
          <p:cNvSpPr/>
          <p:nvPr/>
        </p:nvSpPr>
        <p:spPr>
          <a:xfrm>
            <a:off x="5102225" y="2947988"/>
            <a:ext cx="1393825" cy="765175"/>
          </a:xfrm>
          <a:prstGeom prst="wedgeRoundRectCallout">
            <a:avLst>
              <a:gd name="adj1" fmla="val 109227"/>
              <a:gd name="adj2" fmla="val 165352"/>
              <a:gd name="adj3" fmla="val 16667"/>
            </a:avLst>
          </a:prstGeom>
          <a:solidFill>
            <a:srgbClr val="CCECFF"/>
          </a:solidFill>
          <a:ln w="9525" cap="flat" cmpd="sng">
            <a:solidFill>
              <a:schemeClr val="tx1"/>
            </a:solidFill>
            <a:prstDash val="solid"/>
            <a:miter/>
            <a:headEnd type="none" w="med" len="med"/>
            <a:tailEnd type="none" w="med" len="med"/>
          </a:ln>
          <a:effectLst>
            <a:outerShdw dist="35921" dir="2699999" algn="ctr" rotWithShape="0">
              <a:schemeClr val="bg2"/>
            </a:outerShdw>
          </a:effectLst>
        </p:spPr>
        <p:txBody>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dirty="0">
              <a:solidFill>
                <a:srgbClr val="333399"/>
              </a:solidFill>
              <a:latin typeface="Arial" panose="020B0604020202020204" pitchFamily="34" charset="0"/>
            </a:endParaRPr>
          </a:p>
        </p:txBody>
      </p:sp>
      <p:sp>
        <p:nvSpPr>
          <p:cNvPr id="167970" name="Text Box 34"/>
          <p:cNvSpPr txBox="1"/>
          <p:nvPr/>
        </p:nvSpPr>
        <p:spPr>
          <a:xfrm>
            <a:off x="5075238" y="2924175"/>
            <a:ext cx="1454150" cy="7016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000" dirty="0">
                <a:solidFill>
                  <a:srgbClr val="333399"/>
                </a:solidFill>
                <a:latin typeface="Arial" panose="020B0604020202020204" pitchFamily="34" charset="0"/>
              </a:rPr>
              <a:t>从接收缓存</a:t>
            </a:r>
            <a:endParaRPr lang="zh-CN" altLang="en-US" sz="2000" dirty="0">
              <a:solidFill>
                <a:srgbClr val="333399"/>
              </a:solidFill>
              <a:latin typeface="Arial" panose="020B0604020202020204" pitchFamily="34" charset="0"/>
            </a:endParaRPr>
          </a:p>
          <a:p>
            <a:pPr marL="0" lvl="0" indent="0" eaLnBrk="1" hangingPunct="1">
              <a:spcBef>
                <a:spcPct val="0"/>
              </a:spcBef>
              <a:buClrTx/>
              <a:buSzTx/>
              <a:buFontTx/>
              <a:buNone/>
            </a:pPr>
            <a:r>
              <a:rPr lang="zh-CN" altLang="en-US" sz="2000" dirty="0">
                <a:solidFill>
                  <a:srgbClr val="333399"/>
                </a:solidFill>
                <a:latin typeface="Arial" panose="020B0604020202020204" pitchFamily="34" charset="0"/>
              </a:rPr>
              <a:t>读取数据块</a:t>
            </a:r>
            <a:endParaRPr lang="zh-CN" altLang="en-US" sz="2000" dirty="0">
              <a:solidFill>
                <a:srgbClr val="333399"/>
              </a:solidFill>
              <a:latin typeface="Arial" panose="020B0604020202020204" pitchFamily="34" charset="0"/>
            </a:endParaRPr>
          </a:p>
        </p:txBody>
      </p:sp>
      <p:sp>
        <p:nvSpPr>
          <p:cNvPr id="167971" name="Text Box 35"/>
          <p:cNvSpPr txBox="1"/>
          <p:nvPr/>
        </p:nvSpPr>
        <p:spPr>
          <a:xfrm>
            <a:off x="1444625" y="1998663"/>
            <a:ext cx="1200150"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000" dirty="0">
                <a:solidFill>
                  <a:srgbClr val="333399"/>
                </a:solidFill>
                <a:latin typeface="Arial" panose="020B0604020202020204" pitchFamily="34" charset="0"/>
              </a:rPr>
              <a:t>应用进程</a:t>
            </a:r>
            <a:endParaRPr lang="zh-CN" altLang="en-US" sz="2000" dirty="0">
              <a:solidFill>
                <a:srgbClr val="333399"/>
              </a:solidFill>
              <a:latin typeface="Arial" panose="020B0604020202020204" pitchFamily="34" charset="0"/>
            </a:endParaRPr>
          </a:p>
        </p:txBody>
      </p:sp>
      <p:sp>
        <p:nvSpPr>
          <p:cNvPr id="167972" name="Text Box 36"/>
          <p:cNvSpPr txBox="1"/>
          <p:nvPr/>
        </p:nvSpPr>
        <p:spPr>
          <a:xfrm>
            <a:off x="6594475" y="2000250"/>
            <a:ext cx="1200150"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000" dirty="0">
                <a:solidFill>
                  <a:srgbClr val="333399"/>
                </a:solidFill>
                <a:latin typeface="Arial" panose="020B0604020202020204" pitchFamily="34" charset="0"/>
              </a:rPr>
              <a:t>应用进程</a:t>
            </a:r>
            <a:endParaRPr lang="zh-CN" altLang="en-US" sz="2000" dirty="0">
              <a:solidFill>
                <a:srgbClr val="333399"/>
              </a:solidFill>
              <a:latin typeface="Arial" panose="020B0604020202020204" pitchFamily="34" charset="0"/>
            </a:endParaRPr>
          </a:p>
        </p:txBody>
      </p:sp>
      <p:sp>
        <p:nvSpPr>
          <p:cNvPr id="167973" name="Text Box 37"/>
          <p:cNvSpPr txBox="1"/>
          <p:nvPr/>
        </p:nvSpPr>
        <p:spPr>
          <a:xfrm>
            <a:off x="7575550" y="1731963"/>
            <a:ext cx="822325" cy="11890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7200" dirty="0">
                <a:solidFill>
                  <a:srgbClr val="333399"/>
                </a:solidFill>
                <a:latin typeface="Arial" panose="020B0604020202020204" pitchFamily="34" charset="0"/>
                <a:sym typeface="Wingdings" panose="05000000000000000000" pitchFamily="2" charset="2"/>
              </a:rPr>
              <a:t></a:t>
            </a:r>
            <a:endParaRPr lang="zh-CN" altLang="en-US" sz="7200" dirty="0">
              <a:solidFill>
                <a:srgbClr val="333399"/>
              </a:solidFill>
              <a:latin typeface="Arial" panose="020B0604020202020204" pitchFamily="34" charset="0"/>
            </a:endParaRPr>
          </a:p>
        </p:txBody>
      </p:sp>
      <p:sp>
        <p:nvSpPr>
          <p:cNvPr id="167974" name="Rectangle 38"/>
          <p:cNvSpPr/>
          <p:nvPr/>
        </p:nvSpPr>
        <p:spPr>
          <a:xfrm>
            <a:off x="1119188" y="3776663"/>
            <a:ext cx="179387" cy="192087"/>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宋体" panose="02010600030101010101" pitchFamily="2" charset="-122"/>
            </a:endParaRPr>
          </a:p>
        </p:txBody>
      </p:sp>
      <p:sp>
        <p:nvSpPr>
          <p:cNvPr id="167975" name="Rectangle 39"/>
          <p:cNvSpPr/>
          <p:nvPr/>
        </p:nvSpPr>
        <p:spPr>
          <a:xfrm>
            <a:off x="7889875" y="3776663"/>
            <a:ext cx="179388" cy="192087"/>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宋体" panose="02010600030101010101" pitchFamily="2" charset="-122"/>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4" name="Rectangle 2"/>
          <p:cNvSpPr>
            <a:spLocks noGrp="1" noChangeArrowheads="1"/>
          </p:cNvSpPr>
          <p:nvPr>
            <p:ph type="title"/>
          </p:nvPr>
        </p:nvSpPr>
        <p:spPr>
          <a:xfrm>
            <a:off x="685800" y="342900"/>
            <a:ext cx="7772400" cy="11430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1200" cap="all" spc="50" normalizeH="0" baseline="0" noProof="0">
                <a:ln w="15875">
                  <a:noFill/>
                </a:ln>
                <a:solidFill>
                  <a:schemeClr val="tx2"/>
                </a:solidFill>
                <a:effectLst/>
                <a:uLnTx/>
                <a:uFillTx/>
                <a:latin typeface="+mj-lt"/>
                <a:ea typeface="宋体" panose="02010600030101010101" pitchFamily="2" charset="-122"/>
                <a:cs typeface="+mj-cs"/>
              </a:rPr>
              <a:t>The TCP Service Model</a:t>
            </a:r>
            <a:endParaRPr kumimoji="0" lang="zh-CN" altLang="en-US" sz="4000" b="1" i="0" u="none" strike="noStrike" kern="1200" cap="all" spc="50" normalizeH="0" baseline="0" noProof="0">
              <a:ln w="15875">
                <a:noFill/>
              </a:ln>
              <a:solidFill>
                <a:schemeClr val="tx2"/>
              </a:solidFill>
              <a:effectLst/>
              <a:uLnTx/>
              <a:uFillTx/>
              <a:latin typeface="+mj-lt"/>
              <a:ea typeface="宋体" panose="02010600030101010101" pitchFamily="2" charset="-122"/>
              <a:cs typeface="+mj-cs"/>
            </a:endParaRPr>
          </a:p>
        </p:txBody>
      </p:sp>
      <p:sp>
        <p:nvSpPr>
          <p:cNvPr id="4" name="Rectangle 3"/>
          <p:cNvSpPr txBox="1">
            <a:spLocks noChangeArrowheads="1"/>
          </p:cNvSpPr>
          <p:nvPr/>
        </p:nvSpPr>
        <p:spPr bwMode="auto">
          <a:xfrm>
            <a:off x="685800" y="1752600"/>
            <a:ext cx="7772400" cy="3848100"/>
          </a:xfrm>
          <a:prstGeom prst="rect">
            <a:avLst/>
          </a:prstGeom>
          <a:noFill/>
          <a:ln w="9525">
            <a:noFill/>
            <a:miter lim="800000"/>
          </a:ln>
        </p:spPr>
        <p:txBody>
          <a:bodyPr/>
          <a:lstStyle/>
          <a:p>
            <a:pPr marL="609600" marR="0" indent="-609600" defTabSz="914400" fontAlgn="auto">
              <a:lnSpc>
                <a:spcPct val="130000"/>
              </a:lnSpc>
              <a:spcBef>
                <a:spcPct val="20000"/>
              </a:spcBef>
              <a:spcAft>
                <a:spcPts val="0"/>
              </a:spcAft>
              <a:buClr>
                <a:srgbClr val="903638"/>
              </a:buClr>
              <a:buSzTx/>
              <a:buFont typeface="Wingdings" panose="05000000000000000000" pitchFamily="2" charset="2"/>
              <a:buChar char="u"/>
              <a:defRPr/>
            </a:pPr>
            <a:r>
              <a:rPr kumimoji="0" lang="zh-CN" altLang="en-US" sz="3600" b="1" kern="1200" cap="none" spc="0" normalizeH="0" baseline="0" noProof="0" dirty="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端口</a:t>
            </a:r>
            <a:r>
              <a:rPr kumimoji="0" lang="en-US" altLang="zh-CN" sz="3600" b="1" kern="1200" cap="none" spc="0" normalizeH="0" baseline="0" noProof="0" dirty="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port</a:t>
            </a:r>
            <a:endParaRPr kumimoji="0" lang="en-US" altLang="zh-CN" sz="3600" b="1" kern="1200" cap="none" spc="0" normalizeH="0" baseline="0" noProof="0" dirty="0">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a:p>
            <a:pPr marL="1241425" marR="0" lvl="1" indent="-474980" algn="l" defTabSz="914400" rtl="0" eaLnBrk="0" fontAlgn="auto" latinLnBrk="0" hangingPunct="0">
              <a:lnSpc>
                <a:spcPct val="130000"/>
              </a:lnSpc>
              <a:spcBef>
                <a:spcPct val="20000"/>
              </a:spcBef>
              <a:spcAft>
                <a:spcPts val="0"/>
              </a:spcAft>
              <a:buClr>
                <a:srgbClr val="903638"/>
              </a:buClr>
              <a:buSzTx/>
              <a:buFont typeface="Wingdings" panose="05000000000000000000" pitchFamily="2" charset="2"/>
              <a:buNone/>
              <a:defRPr/>
            </a:pPr>
            <a:r>
              <a:rPr kumimoji="0" lang="en-US" altLang="zh-CN" sz="24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TCP</a:t>
            </a:r>
            <a:r>
              <a:rPr kumimoji="0" lang="zh-CN" altLang="en-US" sz="24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的</a:t>
            </a:r>
            <a:r>
              <a:rPr kumimoji="0" lang="en-US" altLang="zh-CN" sz="24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TSAP</a:t>
            </a:r>
            <a:r>
              <a:rPr kumimoji="0" lang="zh-CN" altLang="en-US" sz="24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，与某一个应用程序相关</a:t>
            </a:r>
            <a:endParaRPr kumimoji="0" lang="zh-CN" altLang="en-US" sz="24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endParaRPr>
          </a:p>
          <a:p>
            <a:pPr marL="1241425" marR="0" lvl="1" indent="-474980" algn="l" defTabSz="914400" rtl="0" eaLnBrk="0" fontAlgn="auto" latinLnBrk="0" hangingPunct="0">
              <a:lnSpc>
                <a:spcPct val="130000"/>
              </a:lnSpc>
              <a:spcBef>
                <a:spcPct val="20000"/>
              </a:spcBef>
              <a:spcAft>
                <a:spcPts val="0"/>
              </a:spcAft>
              <a:buClr>
                <a:srgbClr val="903638"/>
              </a:buClr>
              <a:buSzTx/>
              <a:buFont typeface="Wingdings" panose="05000000000000000000" pitchFamily="2" charset="2"/>
              <a:buNone/>
              <a:defRPr/>
            </a:pPr>
            <a:r>
              <a:rPr kumimoji="0" lang="zh-CN" altLang="en-US" sz="24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通用端口（</a:t>
            </a:r>
            <a:r>
              <a:rPr kumimoji="0" lang="en-US" altLang="zh-CN" sz="24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well-known port</a:t>
            </a:r>
            <a:r>
              <a:rPr kumimoji="0" lang="zh-CN" altLang="en-US" sz="24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 端口号小于</a:t>
            </a:r>
            <a:r>
              <a:rPr kumimoji="0" lang="en-US" altLang="zh-CN" sz="24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1024</a:t>
            </a:r>
            <a:endParaRPr kumimoji="0" lang="en-US" altLang="zh-CN" sz="24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endParaRPr>
          </a:p>
          <a:p>
            <a:pPr marL="1241425" marR="0" lvl="1" indent="-474980" algn="l" defTabSz="914400" rtl="0" eaLnBrk="0" fontAlgn="auto" latinLnBrk="0" hangingPunct="0">
              <a:lnSpc>
                <a:spcPct val="130000"/>
              </a:lnSpc>
              <a:spcBef>
                <a:spcPct val="20000"/>
              </a:spcBef>
              <a:spcAft>
                <a:spcPts val="0"/>
              </a:spcAft>
              <a:buClr>
                <a:srgbClr val="903638"/>
              </a:buClr>
              <a:buSzTx/>
              <a:buFont typeface="Wingdings" panose="05000000000000000000" pitchFamily="2" charset="2"/>
              <a:buNone/>
              <a:defRPr/>
            </a:pPr>
            <a:r>
              <a:rPr kumimoji="0" lang="zh-CN" altLang="en-US" sz="24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其他可由各主机自己定义</a:t>
            </a:r>
            <a:endParaRPr kumimoji="0" lang="zh-CN" altLang="en-US" sz="32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endParaRPr>
          </a:p>
          <a:p>
            <a:pPr marL="609600" marR="0" indent="-609600" defTabSz="914400" fontAlgn="auto">
              <a:lnSpc>
                <a:spcPct val="130000"/>
              </a:lnSpc>
              <a:spcBef>
                <a:spcPct val="20000"/>
              </a:spcBef>
              <a:spcAft>
                <a:spcPts val="0"/>
              </a:spcAft>
              <a:buClr>
                <a:srgbClr val="903638"/>
              </a:buClr>
              <a:buSzTx/>
              <a:buFont typeface="Wingdings" panose="05000000000000000000" pitchFamily="2" charset="2"/>
              <a:buChar char="u"/>
              <a:defRPr/>
            </a:pPr>
            <a:r>
              <a:rPr kumimoji="0" lang="zh-CN" altLang="en-US" sz="3600" b="1" kern="1200" cap="none" spc="0" normalizeH="0" baseline="0" noProof="0" dirty="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套接字</a:t>
            </a:r>
            <a:r>
              <a:rPr kumimoji="0" lang="en-US" altLang="zh-CN" sz="3600" b="1" kern="1200" cap="none" spc="0" normalizeH="0" baseline="0" noProof="0" dirty="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socket </a:t>
            </a:r>
            <a:endParaRPr kumimoji="0" lang="en-US" altLang="zh-CN" sz="3600" b="1" kern="1200" cap="none" spc="0" normalizeH="0" baseline="0" noProof="0" dirty="0">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a:p>
            <a:pPr marL="1241425" marR="0" lvl="1" indent="-474980" algn="l" defTabSz="914400" rtl="0" eaLnBrk="0" fontAlgn="auto" latinLnBrk="0" hangingPunct="0">
              <a:lnSpc>
                <a:spcPct val="130000"/>
              </a:lnSpc>
              <a:spcBef>
                <a:spcPct val="20000"/>
              </a:spcBef>
              <a:spcAft>
                <a:spcPts val="0"/>
              </a:spcAft>
              <a:buClr>
                <a:srgbClr val="903638"/>
              </a:buClr>
              <a:buSzTx/>
              <a:buFont typeface="Wingdings" panose="05000000000000000000" pitchFamily="2" charset="2"/>
              <a:buNone/>
              <a:defRPr/>
            </a:pPr>
            <a:r>
              <a:rPr kumimoji="0" lang="zh-CN" altLang="en-US" sz="24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传输层的通信端点，它</a:t>
            </a:r>
            <a:r>
              <a:rPr kumimoji="0" lang="zh-CN" altLang="en-US" sz="24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由 </a:t>
            </a:r>
            <a:r>
              <a:rPr kumimoji="0" lang="en-US" altLang="zh-CN" sz="24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IP</a:t>
            </a:r>
            <a:r>
              <a:rPr kumimoji="0" lang="zh-CN" altLang="en-US" sz="24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地址 </a:t>
            </a:r>
            <a:r>
              <a:rPr kumimoji="0" lang="en-US" altLang="zh-CN" sz="24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 </a:t>
            </a:r>
            <a:r>
              <a:rPr kumimoji="0" lang="zh-CN" altLang="en-US" sz="24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端口号 </a:t>
            </a:r>
            <a:r>
              <a:rPr kumimoji="0" lang="zh-CN" altLang="en-US" sz="24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组成</a:t>
            </a:r>
            <a:endParaRPr kumimoji="0" lang="zh-CN" altLang="en-US" sz="24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1200" cap="all" spc="50" normalizeH="0" baseline="0" noProof="0">
                <a:ln w="15875">
                  <a:noFill/>
                </a:ln>
                <a:solidFill>
                  <a:schemeClr val="tx2"/>
                </a:solidFill>
                <a:effectLst/>
                <a:uLnTx/>
                <a:uFillTx/>
                <a:latin typeface="+mj-lt"/>
                <a:ea typeface="+mj-ea"/>
                <a:cs typeface="+mj-cs"/>
              </a:rPr>
              <a:t>Chapter 2 The Physical Layer</a:t>
            </a:r>
            <a:endParaRPr kumimoji="0" lang="zh-CN" altLang="en-US" sz="4000" b="1" i="0" u="none" strike="noStrike" kern="1200" cap="all" spc="50" normalizeH="0" baseline="0" noProof="0">
              <a:ln w="15875">
                <a:noFill/>
              </a:ln>
              <a:solidFill>
                <a:schemeClr val="tx2"/>
              </a:solidFill>
              <a:effectLst/>
              <a:uLnTx/>
              <a:uFillTx/>
              <a:latin typeface="+mj-lt"/>
              <a:ea typeface="+mj-ea"/>
              <a:cs typeface="+mj-cs"/>
            </a:endParaRPr>
          </a:p>
        </p:txBody>
      </p:sp>
      <p:sp>
        <p:nvSpPr>
          <p:cNvPr id="25603" name="内容占位符 2"/>
          <p:cNvSpPr>
            <a:spLocks noGrp="1"/>
          </p:cNvSpPr>
          <p:nvPr>
            <p:ph idx="1"/>
          </p:nvPr>
        </p:nvSpPr>
        <p:spPr>
          <a:xfrm>
            <a:off x="457200" y="1600200"/>
            <a:ext cx="8686800" cy="4724400"/>
          </a:xfrm>
          <a:ln/>
        </p:spPr>
        <p:txBody>
          <a:bodyPr vert="horz" wrap="square" lIns="91440" tIns="45720" rIns="91440" bIns="45720" anchor="t" anchorCtr="0"/>
          <a:p>
            <a:pPr eaLnBrk="1" hangingPunct="1">
              <a:lnSpc>
                <a:spcPct val="150000"/>
              </a:lnSpc>
              <a:buSzPct val="90000"/>
            </a:pPr>
            <a:r>
              <a:rPr lang="en-US" altLang="zh-CN" b="1" kern="1200" dirty="0">
                <a:latin typeface="+mn-lt"/>
                <a:ea typeface="+mn-ea"/>
                <a:cs typeface="+mn-cs"/>
              </a:rPr>
              <a:t>The Theoretical Basis for Data Communication</a:t>
            </a:r>
            <a:endParaRPr lang="en-US" altLang="zh-CN" b="1" kern="1200" dirty="0">
              <a:latin typeface="+mn-lt"/>
              <a:ea typeface="+mn-ea"/>
              <a:cs typeface="+mn-cs"/>
            </a:endParaRPr>
          </a:p>
          <a:p>
            <a:pPr eaLnBrk="1" hangingPunct="1">
              <a:lnSpc>
                <a:spcPct val="150000"/>
              </a:lnSpc>
              <a:buSzPct val="90000"/>
            </a:pPr>
            <a:r>
              <a:rPr lang="en-US" altLang="zh-CN" b="1" kern="1200" dirty="0">
                <a:latin typeface="+mn-lt"/>
                <a:ea typeface="+mn-ea"/>
                <a:cs typeface="+mn-cs"/>
              </a:rPr>
              <a:t>Guided Transmission Media</a:t>
            </a:r>
            <a:endParaRPr lang="en-US" altLang="zh-CN" b="1" kern="1200" dirty="0">
              <a:latin typeface="+mn-lt"/>
              <a:ea typeface="+mn-ea"/>
              <a:cs typeface="+mn-cs"/>
            </a:endParaRPr>
          </a:p>
          <a:p>
            <a:pPr eaLnBrk="1" hangingPunct="1">
              <a:lnSpc>
                <a:spcPct val="150000"/>
              </a:lnSpc>
              <a:buSzPct val="90000"/>
            </a:pPr>
            <a:r>
              <a:rPr lang="en-US" altLang="zh-CN" b="1" kern="1200" dirty="0">
                <a:latin typeface="+mn-lt"/>
                <a:ea typeface="+mn-ea"/>
                <a:cs typeface="+mn-cs"/>
              </a:rPr>
              <a:t>The Public Switched Telephone Network</a:t>
            </a:r>
            <a:endParaRPr lang="en-US" altLang="zh-CN" b="1" kern="1200" dirty="0">
              <a:latin typeface="+mn-lt"/>
              <a:ea typeface="+mn-ea"/>
              <a:cs typeface="+mn-cs"/>
            </a:endParaRPr>
          </a:p>
          <a:p>
            <a:pPr eaLnBrk="1" hangingPunct="1">
              <a:lnSpc>
                <a:spcPct val="150000"/>
              </a:lnSpc>
              <a:buSzPct val="90000"/>
            </a:pPr>
            <a:r>
              <a:rPr lang="en-US" altLang="zh-CN" b="1" kern="1200" dirty="0">
                <a:latin typeface="+mn-lt"/>
                <a:ea typeface="+mn-ea"/>
                <a:cs typeface="+mn-cs"/>
              </a:rPr>
              <a:t>ADSL   Switching</a:t>
            </a:r>
            <a:endParaRPr lang="en-US" altLang="zh-CN" b="1" kern="1200" dirty="0">
              <a:latin typeface="+mn-lt"/>
              <a:ea typeface="+mn-ea"/>
              <a:cs typeface="+mn-cs"/>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4" name="Rectangle 2"/>
          <p:cNvSpPr>
            <a:spLocks noGrp="1" noChangeArrowheads="1"/>
          </p:cNvSpPr>
          <p:nvPr>
            <p:ph type="title"/>
          </p:nvPr>
        </p:nvSpPr>
        <p:spPr>
          <a:xfrm>
            <a:off x="0" y="-166688"/>
            <a:ext cx="9144000" cy="1143001"/>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1200" cap="all" spc="50" normalizeH="0" baseline="0" noProof="0">
                <a:ln w="15875">
                  <a:noFill/>
                </a:ln>
                <a:solidFill>
                  <a:srgbClr val="FF0000"/>
                </a:solidFill>
                <a:effectLst/>
                <a:uLnTx/>
                <a:uFillTx/>
                <a:latin typeface="+mj-lt"/>
                <a:ea typeface="+mj-ea"/>
                <a:cs typeface="+mj-cs"/>
              </a:rPr>
              <a:t>The TCP Service Model</a:t>
            </a:r>
            <a:endParaRPr kumimoji="0" lang="en-US" altLang="zh-CN" sz="4000" b="1" i="0" u="none" strike="noStrike" kern="1200" cap="all" spc="50" normalizeH="0" baseline="0" noProof="0">
              <a:ln w="15875">
                <a:noFill/>
              </a:ln>
              <a:solidFill>
                <a:srgbClr val="FF0000"/>
              </a:solidFill>
              <a:effectLst/>
              <a:uLnTx/>
              <a:uFillTx/>
              <a:latin typeface="+mj-lt"/>
              <a:ea typeface="+mj-ea"/>
              <a:cs typeface="+mj-cs"/>
            </a:endParaRPr>
          </a:p>
        </p:txBody>
      </p:sp>
      <p:sp>
        <p:nvSpPr>
          <p:cNvPr id="91139" name="Rectangle 3"/>
          <p:cNvSpPr>
            <a:spLocks noGrp="1"/>
          </p:cNvSpPr>
          <p:nvPr>
            <p:ph idx="1"/>
          </p:nvPr>
        </p:nvSpPr>
        <p:spPr>
          <a:xfrm>
            <a:off x="347663" y="6054725"/>
            <a:ext cx="9144000" cy="838200"/>
          </a:xfrm>
          <a:ln/>
        </p:spPr>
        <p:txBody>
          <a:bodyPr vert="horz" wrap="square" lIns="91440" tIns="45720" rIns="91440" bIns="45720" anchor="t" anchorCtr="0"/>
          <a:p>
            <a:pPr eaLnBrk="1" hangingPunct="1">
              <a:buSzPct val="90000"/>
            </a:pPr>
            <a:r>
              <a:rPr lang="en-US" altLang="zh-CN" sz="2000" kern="1200" dirty="0">
                <a:latin typeface="+mn-lt"/>
                <a:ea typeface="+mn-ea"/>
                <a:cs typeface="+mn-cs"/>
              </a:rPr>
              <a:t>Some assigned ports</a:t>
            </a:r>
            <a:r>
              <a:rPr lang="en-US" altLang="zh-CN" kern="1200" dirty="0">
                <a:latin typeface="+mn-lt"/>
                <a:ea typeface="+mn-ea"/>
                <a:cs typeface="+mn-cs"/>
              </a:rPr>
              <a:t>.</a:t>
            </a:r>
            <a:endParaRPr lang="en-US" altLang="zh-CN" kern="1200" dirty="0">
              <a:latin typeface="+mn-lt"/>
              <a:ea typeface="+mn-ea"/>
              <a:cs typeface="+mn-cs"/>
            </a:endParaRPr>
          </a:p>
        </p:txBody>
      </p:sp>
      <p:sp>
        <p:nvSpPr>
          <p:cNvPr id="91168" name="Rectangle 64"/>
          <p:cNvSpPr/>
          <p:nvPr/>
        </p:nvSpPr>
        <p:spPr>
          <a:xfrm>
            <a:off x="485775" y="704850"/>
            <a:ext cx="8302625" cy="2246313"/>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800" dirty="0">
                <a:latin typeface="Arial" panose="020B0604020202020204" pitchFamily="34" charset="0"/>
                <a:ea typeface="微软雅黑" panose="020B0503020204020204" pitchFamily="34" charset="-122"/>
              </a:rPr>
              <a:t>TCP service is obtained by both the sender and receiver creating end points, called </a:t>
            </a:r>
            <a:r>
              <a:rPr lang="en-US" altLang="zh-CN" sz="2800" b="1" dirty="0">
                <a:solidFill>
                  <a:srgbClr val="0070C0"/>
                </a:solidFill>
                <a:latin typeface="Arial" panose="020B0604020202020204" pitchFamily="34" charset="0"/>
                <a:ea typeface="微软雅黑" panose="020B0503020204020204" pitchFamily="34" charset="-122"/>
              </a:rPr>
              <a:t>sockets</a:t>
            </a:r>
            <a:r>
              <a:rPr lang="en-US" altLang="zh-CN" sz="2800" dirty="0">
                <a:latin typeface="Arial" panose="020B0604020202020204" pitchFamily="34" charset="0"/>
                <a:ea typeface="微软雅黑" panose="020B0503020204020204" pitchFamily="34" charset="-122"/>
              </a:rPr>
              <a:t>. Each socket has a </a:t>
            </a:r>
            <a:r>
              <a:rPr lang="en-US" altLang="zh-CN" sz="2800" b="1" dirty="0">
                <a:solidFill>
                  <a:srgbClr val="0070C0"/>
                </a:solidFill>
                <a:latin typeface="Arial" panose="020B0604020202020204" pitchFamily="34" charset="0"/>
                <a:ea typeface="微软雅黑" panose="020B0503020204020204" pitchFamily="34" charset="-122"/>
              </a:rPr>
              <a:t>socket number</a:t>
            </a:r>
            <a:r>
              <a:rPr lang="en-US" altLang="zh-CN" sz="2800" dirty="0">
                <a:solidFill>
                  <a:srgbClr val="0070C0"/>
                </a:solidFill>
                <a:latin typeface="Arial" panose="020B0604020202020204" pitchFamily="34" charset="0"/>
                <a:ea typeface="微软雅黑" panose="020B0503020204020204" pitchFamily="34" charset="-122"/>
              </a:rPr>
              <a:t> </a:t>
            </a:r>
            <a:r>
              <a:rPr lang="en-US" altLang="zh-CN" sz="2800" dirty="0">
                <a:latin typeface="Arial" panose="020B0604020202020204" pitchFamily="34" charset="0"/>
                <a:ea typeface="微软雅黑" panose="020B0503020204020204" pitchFamily="34" charset="-122"/>
              </a:rPr>
              <a:t>(address) consisting of </a:t>
            </a:r>
            <a:r>
              <a:rPr lang="en-US" altLang="zh-CN" sz="2800" dirty="0">
                <a:solidFill>
                  <a:srgbClr val="0070C0"/>
                </a:solidFill>
                <a:latin typeface="Arial" panose="020B0604020202020204" pitchFamily="34" charset="0"/>
                <a:ea typeface="微软雅黑" panose="020B0503020204020204" pitchFamily="34" charset="-122"/>
              </a:rPr>
              <a:t>the </a:t>
            </a:r>
            <a:r>
              <a:rPr lang="en-US" altLang="zh-CN" sz="2800" b="1" dirty="0">
                <a:solidFill>
                  <a:srgbClr val="0070C0"/>
                </a:solidFill>
                <a:latin typeface="Arial" panose="020B0604020202020204" pitchFamily="34" charset="0"/>
                <a:ea typeface="微软雅黑" panose="020B0503020204020204" pitchFamily="34" charset="-122"/>
              </a:rPr>
              <a:t>IP address</a:t>
            </a:r>
            <a:r>
              <a:rPr lang="en-US" altLang="zh-CN" sz="2800" dirty="0">
                <a:solidFill>
                  <a:srgbClr val="0070C0"/>
                </a:solidFill>
                <a:latin typeface="Arial" panose="020B0604020202020204" pitchFamily="34" charset="0"/>
                <a:ea typeface="微软雅黑" panose="020B0503020204020204" pitchFamily="34" charset="-122"/>
              </a:rPr>
              <a:t> </a:t>
            </a:r>
            <a:r>
              <a:rPr lang="en-US" altLang="zh-CN" sz="2800" dirty="0">
                <a:latin typeface="Arial" panose="020B0604020202020204" pitchFamily="34" charset="0"/>
                <a:ea typeface="微软雅黑" panose="020B0503020204020204" pitchFamily="34" charset="-122"/>
              </a:rPr>
              <a:t>of the host and </a:t>
            </a:r>
            <a:r>
              <a:rPr lang="en-US" altLang="zh-CN" sz="2800" dirty="0">
                <a:solidFill>
                  <a:srgbClr val="0070C0"/>
                </a:solidFill>
                <a:latin typeface="Arial" panose="020B0604020202020204" pitchFamily="34" charset="0"/>
                <a:ea typeface="微软雅黑" panose="020B0503020204020204" pitchFamily="34" charset="-122"/>
              </a:rPr>
              <a:t>a 16-bit number </a:t>
            </a:r>
            <a:r>
              <a:rPr lang="en-US" altLang="zh-CN" sz="2800" dirty="0">
                <a:latin typeface="Arial" panose="020B0604020202020204" pitchFamily="34" charset="0"/>
                <a:ea typeface="微软雅黑" panose="020B0503020204020204" pitchFamily="34" charset="-122"/>
              </a:rPr>
              <a:t>local to that host, called a </a:t>
            </a:r>
            <a:r>
              <a:rPr lang="en-US" altLang="zh-CN" sz="2800" b="1" dirty="0">
                <a:solidFill>
                  <a:srgbClr val="0070C0"/>
                </a:solidFill>
                <a:latin typeface="Arial" panose="020B0604020202020204" pitchFamily="34" charset="0"/>
                <a:ea typeface="微软雅黑" panose="020B0503020204020204" pitchFamily="34" charset="-122"/>
              </a:rPr>
              <a:t>port</a:t>
            </a:r>
            <a:r>
              <a:rPr lang="en-US" altLang="zh-CN" sz="2800" dirty="0">
                <a:latin typeface="Arial" panose="020B0604020202020204" pitchFamily="34" charset="0"/>
                <a:ea typeface="微软雅黑" panose="020B0503020204020204" pitchFamily="34" charset="-122"/>
              </a:rPr>
              <a:t>. </a:t>
            </a:r>
            <a:endParaRPr lang="en-US" altLang="zh-CN" sz="2800" dirty="0">
              <a:latin typeface="Arial" panose="020B0604020202020204" pitchFamily="34" charset="0"/>
              <a:ea typeface="微软雅黑" panose="020B0503020204020204" pitchFamily="34" charset="-122"/>
            </a:endParaRPr>
          </a:p>
        </p:txBody>
      </p:sp>
      <p:sp>
        <p:nvSpPr>
          <p:cNvPr id="169989" name="灯片编号占位符 1"/>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1200" dirty="0">
                <a:solidFill>
                  <a:srgbClr val="898989"/>
                </a:solidFill>
                <a:latin typeface="Arial" panose="020B0604020202020204" pitchFamily="34" charset="0"/>
                <a:ea typeface="微软雅黑" panose="020B0503020204020204" pitchFamily="34" charset="-122"/>
              </a:rPr>
            </a:fld>
            <a:endParaRPr lang="zh-CN" altLang="en-US" sz="1200" dirty="0">
              <a:solidFill>
                <a:srgbClr val="898989"/>
              </a:solidFill>
              <a:latin typeface="Arial" panose="020B0604020202020204" pitchFamily="34" charset="0"/>
              <a:ea typeface="微软雅黑" panose="020B0503020204020204" pitchFamily="34" charset="-122"/>
            </a:endParaRPr>
          </a:p>
        </p:txBody>
      </p:sp>
      <p:pic>
        <p:nvPicPr>
          <p:cNvPr id="66" name="Picture 2"/>
          <p:cNvPicPr>
            <a:picLocks noChangeAspect="1"/>
          </p:cNvPicPr>
          <p:nvPr/>
        </p:nvPicPr>
        <p:blipFill>
          <a:blip r:embed="rId1"/>
          <a:stretch>
            <a:fillRect/>
          </a:stretch>
        </p:blipFill>
        <p:spPr>
          <a:xfrm>
            <a:off x="2103438" y="2828925"/>
            <a:ext cx="5861050" cy="3402013"/>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1168"/>
                                        </p:tgtEl>
                                        <p:attrNameLst>
                                          <p:attrName>style.visibility</p:attrName>
                                        </p:attrNameLst>
                                      </p:cBhvr>
                                      <p:to>
                                        <p:strVal val="visible"/>
                                      </p:to>
                                    </p:set>
                                    <p:animEffect transition="in" filter="fade">
                                      <p:cBhvr>
                                        <p:cTn id="7" dur="1000"/>
                                        <p:tgtEl>
                                          <p:spTgt spid="91168"/>
                                        </p:tgtEl>
                                      </p:cBhvr>
                                    </p:animEffect>
                                    <p:anim calcmode="lin" valueType="num">
                                      <p:cBhvr>
                                        <p:cTn id="8" dur="1000" fill="hold"/>
                                        <p:tgtEl>
                                          <p:spTgt spid="91168"/>
                                        </p:tgtEl>
                                        <p:attrNameLst>
                                          <p:attrName>ppt_x</p:attrName>
                                        </p:attrNameLst>
                                      </p:cBhvr>
                                      <p:tavLst>
                                        <p:tav tm="0">
                                          <p:val>
                                            <p:strVal val="#ppt_x"/>
                                          </p:val>
                                        </p:tav>
                                        <p:tav tm="100000">
                                          <p:val>
                                            <p:strVal val="#ppt_x"/>
                                          </p:val>
                                        </p:tav>
                                      </p:tavLst>
                                    </p:anim>
                                    <p:anim calcmode="lin" valueType="num">
                                      <p:cBhvr>
                                        <p:cTn id="9" dur="1000" fill="hold"/>
                                        <p:tgtEl>
                                          <p:spTgt spid="9116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1139">
                                            <p:txEl>
                                              <p:charRg st="0" end="21"/>
                                            </p:txEl>
                                          </p:spTgt>
                                        </p:tgtEl>
                                        <p:attrNameLst>
                                          <p:attrName>style.visibility</p:attrName>
                                        </p:attrNameLst>
                                      </p:cBhvr>
                                      <p:to>
                                        <p:strVal val="visible"/>
                                      </p:to>
                                    </p:set>
                                    <p:animEffect transition="in" filter="fade">
                                      <p:cBhvr>
                                        <p:cTn id="14" dur="1000"/>
                                        <p:tgtEl>
                                          <p:spTgt spid="91139">
                                            <p:txEl>
                                              <p:charRg st="0" end="21"/>
                                            </p:txEl>
                                          </p:spTgt>
                                        </p:tgtEl>
                                      </p:cBhvr>
                                    </p:animEffect>
                                    <p:anim calcmode="lin" valueType="num">
                                      <p:cBhvr>
                                        <p:cTn id="15" dur="1000" fill="hold"/>
                                        <p:tgtEl>
                                          <p:spTgt spid="91139">
                                            <p:txEl>
                                              <p:charRg st="0" end="21"/>
                                            </p:txEl>
                                          </p:spTgt>
                                        </p:tgtEl>
                                        <p:attrNameLst>
                                          <p:attrName>ppt_x</p:attrName>
                                        </p:attrNameLst>
                                      </p:cBhvr>
                                      <p:tavLst>
                                        <p:tav tm="0">
                                          <p:val>
                                            <p:strVal val="#ppt_x"/>
                                          </p:val>
                                        </p:tav>
                                        <p:tav tm="100000">
                                          <p:val>
                                            <p:strVal val="#ppt_x"/>
                                          </p:val>
                                        </p:tav>
                                      </p:tavLst>
                                    </p:anim>
                                    <p:anim calcmode="lin" valueType="num">
                                      <p:cBhvr>
                                        <p:cTn id="16" dur="1000" fill="hold"/>
                                        <p:tgtEl>
                                          <p:spTgt spid="91139">
                                            <p:txEl>
                                              <p:charRg st="0" end="2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fade">
                                      <p:cBhvr>
                                        <p:cTn id="21"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build="p"/>
      <p:bldP spid="91168"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1538" name="Rectangle 2"/>
          <p:cNvSpPr>
            <a:spLocks noGrp="1" noChangeArrowheads="1"/>
          </p:cNvSpPr>
          <p:nvPr>
            <p:ph type="title"/>
          </p:nvPr>
        </p:nvSpPr>
        <p:spPr>
          <a:xfrm>
            <a:off x="685800" y="228600"/>
            <a:ext cx="7772400" cy="9144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000" b="1" i="0" u="none" strike="noStrike" kern="1200" cap="all" spc="50" normalizeH="0" baseline="0" noProof="0">
                <a:ln w="15875">
                  <a:noFill/>
                </a:ln>
                <a:solidFill>
                  <a:schemeClr val="tx2"/>
                </a:solidFill>
                <a:effectLst/>
                <a:uLnTx/>
                <a:uFillTx/>
                <a:latin typeface="+mj-lt"/>
                <a:ea typeface="+mj-ea"/>
                <a:cs typeface="+mj-cs"/>
              </a:rPr>
              <a:t>6.5.3 </a:t>
            </a:r>
            <a:r>
              <a:rPr kumimoji="0" lang="en-US" altLang="zh-CN" sz="4000" b="1" i="0" u="none" strike="noStrike" kern="1200" cap="all" spc="50" normalizeH="0" baseline="0" noProof="0">
                <a:ln w="15875">
                  <a:noFill/>
                </a:ln>
                <a:solidFill>
                  <a:schemeClr val="tx2"/>
                </a:solidFill>
                <a:effectLst/>
                <a:uLnTx/>
                <a:uFillTx/>
                <a:latin typeface="+mj-lt"/>
                <a:ea typeface="+mj-ea"/>
                <a:cs typeface="+mj-cs"/>
              </a:rPr>
              <a:t>The TCP Protocol</a:t>
            </a:r>
            <a:endParaRPr kumimoji="0" lang="zh-CN" altLang="en-US" sz="4000" b="1" i="0" u="none" strike="noStrike" kern="1200" cap="all" spc="50" normalizeH="0" baseline="0" noProof="0">
              <a:ln w="15875">
                <a:noFill/>
              </a:ln>
              <a:solidFill>
                <a:schemeClr val="tx2"/>
              </a:solidFill>
              <a:effectLst/>
              <a:uLnTx/>
              <a:uFillTx/>
              <a:latin typeface="+mj-lt"/>
              <a:ea typeface="+mj-ea"/>
              <a:cs typeface="+mj-cs"/>
            </a:endParaRPr>
          </a:p>
        </p:txBody>
      </p:sp>
      <p:sp>
        <p:nvSpPr>
          <p:cNvPr id="171011" name="Text Box 3"/>
          <p:cNvSpPr txBox="1"/>
          <p:nvPr/>
        </p:nvSpPr>
        <p:spPr>
          <a:xfrm>
            <a:off x="288925" y="1168400"/>
            <a:ext cx="8550275" cy="5337175"/>
          </a:xfrm>
          <a:prstGeom prst="rect">
            <a:avLst/>
          </a:prstGeom>
          <a:noFill/>
          <a:ln w="9525">
            <a:noFill/>
          </a:ln>
        </p:spPr>
        <p:txBody>
          <a:bodyPr>
            <a:spAutoFit/>
          </a:bodyPr>
          <a:p>
            <a:pPr eaLnBrk="1">
              <a:spcBef>
                <a:spcPct val="20000"/>
              </a:spcBef>
              <a:buClr>
                <a:srgbClr val="5BD17A"/>
              </a:buClr>
              <a:buFont typeface="Wingdings" panose="05000000000000000000" pitchFamily="2" charset="2"/>
            </a:pPr>
            <a:r>
              <a:rPr lang="en-US" altLang="zh-CN" sz="3200" dirty="0">
                <a:latin typeface="Comic Sans MS" panose="030F0702030302020204" pitchFamily="66" charset="0"/>
                <a:ea typeface="黑体" panose="02010609060101010101" pitchFamily="49" charset="-122"/>
              </a:rPr>
              <a:t>●</a:t>
            </a:r>
            <a:r>
              <a:rPr lang="en-US" altLang="zh-CN" sz="3200" b="1" dirty="0">
                <a:solidFill>
                  <a:schemeClr val="folHlink"/>
                </a:solidFill>
                <a:latin typeface="Comic Sans MS" panose="030F0702030302020204" pitchFamily="66" charset="0"/>
                <a:ea typeface="黑体" panose="02010609060101010101" pitchFamily="49" charset="-122"/>
              </a:rPr>
              <a:t>TCP</a:t>
            </a:r>
            <a:r>
              <a:rPr lang="zh-CN" altLang="en-US" sz="3200" b="1" dirty="0">
                <a:solidFill>
                  <a:schemeClr val="folHlink"/>
                </a:solidFill>
                <a:latin typeface="宋体" panose="02010600030101010101" pitchFamily="2" charset="-122"/>
                <a:ea typeface="黑体" panose="02010609060101010101" pitchFamily="49" charset="-122"/>
              </a:rPr>
              <a:t>协议交换的</a:t>
            </a:r>
            <a:r>
              <a:rPr lang="zh-CN" altLang="en-US" sz="3200" b="1" dirty="0">
                <a:solidFill>
                  <a:schemeClr val="folHlink"/>
                </a:solidFill>
                <a:latin typeface="Comic Sans MS" panose="030F0702030302020204" pitchFamily="66" charset="0"/>
                <a:ea typeface="黑体" panose="02010609060101010101" pitchFamily="49" charset="-122"/>
              </a:rPr>
              <a:t>数据单位</a:t>
            </a:r>
            <a:r>
              <a:rPr lang="zh-CN" altLang="en-US" sz="3200" dirty="0">
                <a:solidFill>
                  <a:schemeClr val="folHlink"/>
                </a:solidFill>
                <a:latin typeface="Comic Sans MS" panose="030F0702030302020204" pitchFamily="66" charset="0"/>
                <a:ea typeface="黑体" panose="02010609060101010101" pitchFamily="49" charset="-122"/>
              </a:rPr>
              <a:t>：段(</a:t>
            </a:r>
            <a:r>
              <a:rPr lang="en-US" altLang="zh-CN" sz="3200" dirty="0">
                <a:solidFill>
                  <a:schemeClr val="folHlink"/>
                </a:solidFill>
                <a:latin typeface="Comic Sans MS" panose="030F0702030302020204" pitchFamily="66" charset="0"/>
                <a:ea typeface="黑体" panose="02010609060101010101" pitchFamily="49" charset="-122"/>
              </a:rPr>
              <a:t>segment)</a:t>
            </a:r>
            <a:endParaRPr lang="en-US" altLang="zh-CN" sz="3200" dirty="0">
              <a:solidFill>
                <a:schemeClr val="folHlink"/>
              </a:solidFill>
              <a:latin typeface="Comic Sans MS" panose="030F0702030302020204" pitchFamily="66" charset="0"/>
              <a:ea typeface="黑体" panose="02010609060101010101" pitchFamily="49" charset="-122"/>
            </a:endParaRPr>
          </a:p>
          <a:p>
            <a:pPr lvl="1">
              <a:spcBef>
                <a:spcPct val="20000"/>
              </a:spcBef>
              <a:buClr>
                <a:srgbClr val="5BD17A"/>
              </a:buClr>
              <a:buFont typeface="ZapfDingbats" pitchFamily="82" charset="2"/>
            </a:pPr>
            <a:r>
              <a:rPr lang="zh-CN" altLang="en-US" sz="2800" b="1" dirty="0">
                <a:latin typeface="Comic Sans MS" panose="030F0702030302020204" pitchFamily="66" charset="0"/>
                <a:ea typeface="黑体" panose="02010609060101010101" pitchFamily="49" charset="-122"/>
              </a:rPr>
              <a:t>△</a:t>
            </a:r>
            <a:r>
              <a:rPr lang="zh-CN" altLang="en-US" sz="3200" b="1" dirty="0">
                <a:latin typeface="Comic Sans MS" panose="030F0702030302020204" pitchFamily="66" charset="0"/>
                <a:ea typeface="黑体" panose="02010609060101010101" pitchFamily="49" charset="-122"/>
              </a:rPr>
              <a:t>段的结构：</a:t>
            </a:r>
            <a:endParaRPr lang="zh-CN" altLang="en-US" sz="3200" b="1" dirty="0">
              <a:latin typeface="Comic Sans MS" panose="030F0702030302020204" pitchFamily="66" charset="0"/>
              <a:ea typeface="黑体" panose="02010609060101010101" pitchFamily="49" charset="-122"/>
            </a:endParaRPr>
          </a:p>
          <a:p>
            <a:pPr lvl="2">
              <a:spcBef>
                <a:spcPct val="20000"/>
              </a:spcBef>
              <a:buClr>
                <a:srgbClr val="5BD17A"/>
              </a:buClr>
              <a:buFont typeface="Wingdings" panose="05000000000000000000" pitchFamily="2" charset="2"/>
              <a:buChar char="ü"/>
            </a:pPr>
            <a:r>
              <a:rPr lang="zh-CN" altLang="en-US" sz="2800" b="1" dirty="0">
                <a:latin typeface="Comic Sans MS" panose="030F0702030302020204" pitchFamily="66" charset="0"/>
                <a:ea typeface="黑体" panose="02010609060101010101" pitchFamily="49" charset="-122"/>
              </a:rPr>
              <a:t>20字节的头部+一些字节的选项</a:t>
            </a:r>
            <a:endParaRPr lang="zh-CN" altLang="en-US" sz="2800" b="1" dirty="0">
              <a:latin typeface="Comic Sans MS" panose="030F0702030302020204" pitchFamily="66" charset="0"/>
              <a:ea typeface="黑体" panose="02010609060101010101" pitchFamily="49" charset="-122"/>
            </a:endParaRPr>
          </a:p>
          <a:p>
            <a:pPr lvl="2">
              <a:spcBef>
                <a:spcPct val="20000"/>
              </a:spcBef>
              <a:buClr>
                <a:srgbClr val="5BD17A"/>
              </a:buClr>
              <a:buFont typeface="Wingdings" panose="05000000000000000000" pitchFamily="2" charset="2"/>
              <a:buChar char="ü"/>
            </a:pPr>
            <a:r>
              <a:rPr lang="zh-CN" altLang="en-US" sz="2800" b="1" dirty="0">
                <a:latin typeface="Comic Sans MS" panose="030F0702030302020204" pitchFamily="66" charset="0"/>
                <a:ea typeface="黑体" panose="02010609060101010101" pitchFamily="49" charset="-122"/>
              </a:rPr>
              <a:t>0或多个字节的数据</a:t>
            </a:r>
            <a:endParaRPr lang="zh-CN" altLang="en-US" sz="2800" b="1" dirty="0">
              <a:latin typeface="Comic Sans MS" panose="030F0702030302020204" pitchFamily="66" charset="0"/>
              <a:ea typeface="黑体" panose="02010609060101010101" pitchFamily="49" charset="-122"/>
            </a:endParaRPr>
          </a:p>
          <a:p>
            <a:pPr lvl="1">
              <a:spcBef>
                <a:spcPct val="20000"/>
              </a:spcBef>
              <a:buClr>
                <a:srgbClr val="5BD17A"/>
              </a:buClr>
              <a:buFont typeface="ZapfDingbats" pitchFamily="82" charset="2"/>
            </a:pPr>
            <a:r>
              <a:rPr lang="zh-CN" altLang="en-US" sz="2800" b="1" dirty="0">
                <a:latin typeface="Comic Sans MS" panose="030F0702030302020204" pitchFamily="66" charset="0"/>
                <a:ea typeface="黑体" panose="02010609060101010101" pitchFamily="49" charset="-122"/>
              </a:rPr>
              <a:t>△</a:t>
            </a:r>
            <a:r>
              <a:rPr lang="zh-CN" altLang="en-US" sz="3200" b="1" dirty="0">
                <a:latin typeface="Comic Sans MS" panose="030F0702030302020204" pitchFamily="66" charset="0"/>
                <a:ea typeface="黑体" panose="02010609060101010101" pitchFamily="49" charset="-122"/>
              </a:rPr>
              <a:t>段的大小：</a:t>
            </a:r>
            <a:endParaRPr lang="zh-CN" altLang="en-US" sz="3200" b="1" dirty="0">
              <a:latin typeface="Comic Sans MS" panose="030F0702030302020204" pitchFamily="66" charset="0"/>
              <a:ea typeface="黑体" panose="02010609060101010101" pitchFamily="49" charset="-122"/>
            </a:endParaRPr>
          </a:p>
          <a:p>
            <a:pPr lvl="2">
              <a:spcBef>
                <a:spcPct val="20000"/>
              </a:spcBef>
              <a:buClr>
                <a:srgbClr val="5BD17A"/>
              </a:buClr>
              <a:buFont typeface="Wingdings" panose="05000000000000000000" pitchFamily="2" charset="2"/>
              <a:buChar char="ü"/>
            </a:pPr>
            <a:r>
              <a:rPr lang="zh-CN" altLang="en-US" sz="2800" b="1" dirty="0">
                <a:latin typeface="Comic Sans MS" panose="030F0702030302020204" pitchFamily="66" charset="0"/>
                <a:ea typeface="黑体" panose="02010609060101010101" pitchFamily="49" charset="-122"/>
              </a:rPr>
              <a:t>由</a:t>
            </a:r>
            <a:r>
              <a:rPr lang="en-US" altLang="zh-CN" sz="2800" b="1" dirty="0">
                <a:latin typeface="Comic Sans MS" panose="030F0702030302020204" pitchFamily="66" charset="0"/>
                <a:ea typeface="黑体" panose="02010609060101010101" pitchFamily="49" charset="-122"/>
              </a:rPr>
              <a:t>TCP</a:t>
            </a:r>
            <a:r>
              <a:rPr lang="zh-CN" altLang="en-US" sz="2800" b="1" dirty="0">
                <a:latin typeface="Comic Sans MS" panose="030F0702030302020204" pitchFamily="66" charset="0"/>
                <a:ea typeface="黑体" panose="02010609060101010101" pitchFamily="49" charset="-122"/>
              </a:rPr>
              <a:t>实体确定,但是要受到两个限制</a:t>
            </a:r>
            <a:endParaRPr lang="en-US" altLang="zh-CN" sz="2800" b="1" dirty="0">
              <a:latin typeface="Comic Sans MS" panose="030F0702030302020204" pitchFamily="66" charset="0"/>
              <a:ea typeface="黑体" panose="02010609060101010101" pitchFamily="49" charset="-122"/>
            </a:endParaRPr>
          </a:p>
          <a:p>
            <a:pPr lvl="3">
              <a:spcBef>
                <a:spcPct val="20000"/>
              </a:spcBef>
              <a:buClr>
                <a:srgbClr val="5BD17A"/>
              </a:buClr>
              <a:buChar char="–"/>
            </a:pPr>
            <a:r>
              <a:rPr lang="zh-CN" altLang="en-US" sz="2800" b="1" dirty="0">
                <a:latin typeface="Comic Sans MS" panose="030F0702030302020204" pitchFamily="66" charset="0"/>
                <a:ea typeface="黑体" panose="02010609060101010101" pitchFamily="49" charset="-122"/>
              </a:rPr>
              <a:t>形成的数据段不大于65515个字节</a:t>
            </a:r>
            <a:endParaRPr lang="zh-CN" altLang="en-US" sz="2800" b="1" dirty="0">
              <a:latin typeface="Comic Sans MS" panose="030F0702030302020204" pitchFamily="66" charset="0"/>
              <a:ea typeface="黑体" panose="02010609060101010101" pitchFamily="49" charset="-122"/>
            </a:endParaRPr>
          </a:p>
          <a:p>
            <a:pPr lvl="3">
              <a:spcBef>
                <a:spcPct val="20000"/>
              </a:spcBef>
              <a:buClr>
                <a:srgbClr val="5BD17A"/>
              </a:buClr>
              <a:buChar char="–"/>
            </a:pPr>
            <a:r>
              <a:rPr lang="zh-CN" altLang="en-US" sz="2800" b="1" dirty="0">
                <a:latin typeface="Comic Sans MS" panose="030F0702030302020204" pitchFamily="66" charset="0"/>
                <a:ea typeface="黑体" panose="02010609060101010101" pitchFamily="49" charset="-122"/>
              </a:rPr>
              <a:t>数据段的长度 &gt; 网络</a:t>
            </a:r>
            <a:r>
              <a:rPr lang="en-US" altLang="zh-CN" sz="2800" b="1" dirty="0">
                <a:latin typeface="Comic Sans MS" panose="030F0702030302020204" pitchFamily="66" charset="0"/>
                <a:ea typeface="黑体" panose="02010609060101010101" pitchFamily="49" charset="-122"/>
              </a:rPr>
              <a:t>MTU(</a:t>
            </a:r>
            <a:r>
              <a:rPr lang="zh-CN" altLang="en-US" sz="2800" b="1" dirty="0">
                <a:latin typeface="Comic Sans MS" panose="030F0702030302020204" pitchFamily="66" charset="0"/>
                <a:ea typeface="黑体" panose="02010609060101010101" pitchFamily="49" charset="-122"/>
              </a:rPr>
              <a:t>一般为1500)时</a:t>
            </a:r>
            <a:endParaRPr lang="zh-CN" altLang="en-US" sz="2800" b="1" dirty="0">
              <a:latin typeface="Comic Sans MS" panose="030F0702030302020204" pitchFamily="66" charset="0"/>
              <a:ea typeface="黑体" panose="02010609060101010101" pitchFamily="49" charset="-122"/>
            </a:endParaRPr>
          </a:p>
          <a:p>
            <a:pPr lvl="4">
              <a:spcBef>
                <a:spcPct val="20000"/>
              </a:spcBef>
              <a:buClr>
                <a:srgbClr val="5BD17A"/>
              </a:buClr>
              <a:buChar char="»"/>
            </a:pPr>
            <a:r>
              <a:rPr lang="zh-CN" altLang="en-US" sz="2800" b="1" dirty="0">
                <a:latin typeface="Comic Sans MS" panose="030F0702030302020204" pitchFamily="66" charset="0"/>
                <a:ea typeface="黑体" panose="02010609060101010101" pitchFamily="49" charset="-122"/>
              </a:rPr>
              <a:t>将该</a:t>
            </a:r>
            <a:r>
              <a:rPr lang="en-US" altLang="zh-CN" sz="2800" b="1" dirty="0">
                <a:latin typeface="Comic Sans MS" panose="030F0702030302020204" pitchFamily="66" charset="0"/>
                <a:ea typeface="黑体" panose="02010609060101010101" pitchFamily="49" charset="-122"/>
              </a:rPr>
              <a:t>IP</a:t>
            </a:r>
            <a:r>
              <a:rPr lang="zh-CN" altLang="en-US" sz="2800" b="1" dirty="0">
                <a:latin typeface="Comic Sans MS" panose="030F0702030302020204" pitchFamily="66" charset="0"/>
                <a:ea typeface="黑体" panose="02010609060101010101" pitchFamily="49" charset="-122"/>
              </a:rPr>
              <a:t>分组分段</a:t>
            </a:r>
            <a:endParaRPr lang="zh-CN" altLang="en-US" sz="2800" b="1" dirty="0">
              <a:latin typeface="Comic Sans MS" panose="030F0702030302020204" pitchFamily="66" charset="0"/>
              <a:ea typeface="黑体" panose="02010609060101010101" pitchFamily="49" charset="-122"/>
            </a:endParaRPr>
          </a:p>
          <a:p>
            <a:pPr lvl="4">
              <a:spcBef>
                <a:spcPct val="20000"/>
              </a:spcBef>
              <a:buClr>
                <a:srgbClr val="5BD17A"/>
              </a:buClr>
              <a:buChar char="»"/>
            </a:pPr>
            <a:r>
              <a:rPr lang="zh-CN" altLang="en-US" sz="2800" b="1" dirty="0">
                <a:latin typeface="Comic Sans MS" panose="030F0702030302020204" pitchFamily="66" charset="0"/>
                <a:ea typeface="黑体" panose="02010609060101010101" pitchFamily="49" charset="-122"/>
              </a:rPr>
              <a:t>每一个</a:t>
            </a:r>
            <a:r>
              <a:rPr lang="en-US" altLang="zh-CN" sz="2800" b="1" dirty="0">
                <a:latin typeface="Comic Sans MS" panose="030F0702030302020204" pitchFamily="66" charset="0"/>
                <a:ea typeface="黑体" panose="02010609060101010101" pitchFamily="49" charset="-122"/>
              </a:rPr>
              <a:t>fragment</a:t>
            </a:r>
            <a:r>
              <a:rPr lang="zh-CN" altLang="en-US" sz="2800" b="1" dirty="0">
                <a:latin typeface="Comic Sans MS" panose="030F0702030302020204" pitchFamily="66" charset="0"/>
                <a:ea typeface="黑体" panose="02010609060101010101" pitchFamily="49" charset="-122"/>
              </a:rPr>
              <a:t>都有</a:t>
            </a:r>
            <a:r>
              <a:rPr lang="en-US" altLang="zh-CN" sz="2800" b="1" dirty="0">
                <a:latin typeface="Comic Sans MS" panose="030F0702030302020204" pitchFamily="66" charset="0"/>
                <a:ea typeface="黑体" panose="02010609060101010101" pitchFamily="49" charset="-122"/>
              </a:rPr>
              <a:t>TCP</a:t>
            </a:r>
            <a:r>
              <a:rPr lang="zh-CN" altLang="en-US" sz="2800" b="1" dirty="0">
                <a:latin typeface="Comic Sans MS" panose="030F0702030302020204" pitchFamily="66" charset="0"/>
                <a:ea typeface="黑体" panose="02010609060101010101" pitchFamily="49" charset="-122"/>
              </a:rPr>
              <a:t>头和</a:t>
            </a:r>
            <a:r>
              <a:rPr lang="en-US" altLang="zh-CN" sz="2800" b="1" dirty="0">
                <a:latin typeface="Comic Sans MS" panose="030F0702030302020204" pitchFamily="66" charset="0"/>
                <a:ea typeface="黑体" panose="02010609060101010101" pitchFamily="49" charset="-122"/>
              </a:rPr>
              <a:t>IP</a:t>
            </a:r>
            <a:r>
              <a:rPr lang="zh-CN" altLang="en-US" sz="2800" b="1" dirty="0">
                <a:latin typeface="Comic Sans MS" panose="030F0702030302020204" pitchFamily="66" charset="0"/>
                <a:ea typeface="黑体" panose="02010609060101010101" pitchFamily="49" charset="-122"/>
              </a:rPr>
              <a:t>头</a:t>
            </a:r>
            <a:endParaRPr lang="zh-CN" altLang="en-US" sz="2800" b="1" dirty="0">
              <a:latin typeface="Comic Sans MS" panose="030F0702030302020204" pitchFamily="66" charset="0"/>
              <a:ea typeface="黑体" panose="02010609060101010101" pitchFamily="49" charset="-122"/>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6" name="Rectangle 2"/>
          <p:cNvSpPr>
            <a:spLocks noGrp="1" noChangeArrowheads="1"/>
          </p:cNvSpPr>
          <p:nvPr>
            <p:ph type="title"/>
          </p:nvPr>
        </p:nvSpPr>
        <p:spPr>
          <a:xfrm>
            <a:off x="1619671" y="188640"/>
            <a:ext cx="5848177" cy="765175"/>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1200" cap="all" spc="50" normalizeH="0" baseline="0" noProof="0">
                <a:ln w="15875">
                  <a:noFill/>
                </a:ln>
                <a:solidFill>
                  <a:schemeClr val="tx2"/>
                </a:solidFill>
                <a:effectLst/>
                <a:uLnTx/>
                <a:uFillTx/>
                <a:latin typeface="+mn-ea"/>
                <a:ea typeface="+mn-ea"/>
                <a:cs typeface="+mj-cs"/>
              </a:rPr>
              <a:t>TCP </a:t>
            </a:r>
            <a:r>
              <a:rPr kumimoji="0" lang="zh-CN" altLang="en-US" sz="4000" b="1" i="0" u="none" strike="noStrike" kern="1200" cap="all" spc="50" normalizeH="0" baseline="0" noProof="0">
                <a:ln w="15875">
                  <a:noFill/>
                </a:ln>
                <a:solidFill>
                  <a:schemeClr val="tx2"/>
                </a:solidFill>
                <a:effectLst/>
                <a:uLnTx/>
                <a:uFillTx/>
                <a:latin typeface="+mn-ea"/>
                <a:ea typeface="+mn-ea"/>
                <a:cs typeface="+mj-cs"/>
              </a:rPr>
              <a:t>的数据编号与确认 </a:t>
            </a:r>
            <a:endParaRPr kumimoji="0" lang="zh-CN" altLang="en-US" sz="4000" b="1" i="0" u="none" strike="noStrike" kern="1200" cap="all" spc="50" normalizeH="0" baseline="0" noProof="0">
              <a:ln w="15875">
                <a:noFill/>
              </a:ln>
              <a:solidFill>
                <a:schemeClr val="tx2"/>
              </a:solidFill>
              <a:effectLst/>
              <a:uLnTx/>
              <a:uFillTx/>
              <a:latin typeface="+mn-ea"/>
              <a:ea typeface="+mn-ea"/>
              <a:cs typeface="+mj-cs"/>
            </a:endParaRPr>
          </a:p>
        </p:txBody>
      </p:sp>
      <p:sp>
        <p:nvSpPr>
          <p:cNvPr id="430083" name="Rectangle 3"/>
          <p:cNvSpPr>
            <a:spLocks noGrp="1"/>
          </p:cNvSpPr>
          <p:nvPr>
            <p:ph idx="1"/>
          </p:nvPr>
        </p:nvSpPr>
        <p:spPr>
          <a:xfrm>
            <a:off x="539750" y="1279525"/>
            <a:ext cx="7742238" cy="4216400"/>
          </a:xfrm>
          <a:ln/>
        </p:spPr>
        <p:txBody>
          <a:bodyPr vert="horz" wrap="square" lIns="91440" tIns="45720" rIns="91440" bIns="45720" anchor="t" anchorCtr="0"/>
          <a:p>
            <a:pPr algn="just" eaLnBrk="1" hangingPunct="1">
              <a:buSzPct val="90000"/>
            </a:pPr>
            <a:r>
              <a:rPr lang="en-US" altLang="zh-CN" sz="2800" b="1" kern="1200" dirty="0">
                <a:latin typeface="+mn-lt"/>
                <a:ea typeface="宋体" panose="02010600030101010101" pitchFamily="2" charset="-122"/>
                <a:cs typeface="+mn-cs"/>
              </a:rPr>
              <a:t>TCP </a:t>
            </a:r>
            <a:r>
              <a:rPr lang="zh-CN" altLang="en-US" sz="2800" b="1" kern="1200" dirty="0">
                <a:latin typeface="+mn-lt"/>
                <a:ea typeface="宋体" panose="02010600030101010101" pitchFamily="2" charset="-122"/>
                <a:cs typeface="+mn-cs"/>
              </a:rPr>
              <a:t>协议是面向字节的。</a:t>
            </a:r>
            <a:r>
              <a:rPr lang="en-US" altLang="zh-CN" sz="2800" b="1" kern="1200" dirty="0">
                <a:latin typeface="+mn-lt"/>
                <a:ea typeface="宋体" panose="02010600030101010101" pitchFamily="2" charset="-122"/>
                <a:cs typeface="+mn-cs"/>
              </a:rPr>
              <a:t>TCP </a:t>
            </a:r>
            <a:r>
              <a:rPr lang="zh-CN" altLang="en-US" sz="2800" b="1" kern="1200" dirty="0">
                <a:latin typeface="+mn-lt"/>
                <a:ea typeface="宋体" panose="02010600030101010101" pitchFamily="2" charset="-122"/>
                <a:cs typeface="+mn-cs"/>
              </a:rPr>
              <a:t>将所要传送的报文看成是字节组成的数据流，并使每一个字节对应于一个序号。</a:t>
            </a:r>
            <a:endParaRPr lang="zh-CN" altLang="en-US" sz="2800" b="1" kern="1200" dirty="0">
              <a:latin typeface="+mn-lt"/>
              <a:ea typeface="宋体" panose="02010600030101010101" pitchFamily="2" charset="-122"/>
              <a:cs typeface="+mn-cs"/>
            </a:endParaRPr>
          </a:p>
          <a:p>
            <a:pPr algn="just" eaLnBrk="1" hangingPunct="1">
              <a:buSzPct val="90000"/>
            </a:pPr>
            <a:r>
              <a:rPr lang="zh-CN" altLang="en-US" sz="2800" b="1" kern="1200" dirty="0">
                <a:latin typeface="+mn-lt"/>
                <a:ea typeface="宋体" panose="02010600030101010101" pitchFamily="2" charset="-122"/>
                <a:cs typeface="+mn-cs"/>
              </a:rPr>
              <a:t>在连接建立时，双方要商定初始序号。</a:t>
            </a:r>
            <a:r>
              <a:rPr lang="en-US" altLang="zh-CN" sz="2800" b="1" kern="1200" dirty="0">
                <a:latin typeface="+mn-lt"/>
                <a:ea typeface="宋体" panose="02010600030101010101" pitchFamily="2" charset="-122"/>
                <a:cs typeface="+mn-cs"/>
              </a:rPr>
              <a:t>TCP </a:t>
            </a:r>
            <a:r>
              <a:rPr lang="zh-CN" altLang="en-US" sz="2800" b="1" kern="1200" dirty="0">
                <a:latin typeface="+mn-lt"/>
                <a:ea typeface="宋体" panose="02010600030101010101" pitchFamily="2" charset="-122"/>
                <a:cs typeface="+mn-cs"/>
              </a:rPr>
              <a:t>每次发送的报文段的首部中的序号字段数值表示该报文段中的</a:t>
            </a:r>
            <a:r>
              <a:rPr lang="zh-CN" altLang="en-US" sz="2800" b="1" kern="1200" dirty="0">
                <a:solidFill>
                  <a:srgbClr val="FF0000"/>
                </a:solidFill>
                <a:latin typeface="+mn-lt"/>
                <a:ea typeface="宋体" panose="02010600030101010101" pitchFamily="2" charset="-122"/>
                <a:cs typeface="+mn-cs"/>
              </a:rPr>
              <a:t>数据部分的第一个字节的序号</a:t>
            </a:r>
            <a:r>
              <a:rPr lang="zh-CN" altLang="en-US" sz="2800" b="1" kern="1200" dirty="0">
                <a:latin typeface="+mn-lt"/>
                <a:ea typeface="宋体" panose="02010600030101010101" pitchFamily="2" charset="-122"/>
                <a:cs typeface="+mn-cs"/>
              </a:rPr>
              <a:t>。</a:t>
            </a:r>
            <a:endParaRPr lang="zh-CN" altLang="en-US" sz="2800" b="1" kern="1200" dirty="0">
              <a:latin typeface="+mn-lt"/>
              <a:ea typeface="宋体" panose="02010600030101010101" pitchFamily="2" charset="-122"/>
              <a:cs typeface="+mn-cs"/>
            </a:endParaRPr>
          </a:p>
          <a:p>
            <a:pPr algn="just" eaLnBrk="1" hangingPunct="1">
              <a:buSzPct val="90000"/>
            </a:pPr>
            <a:r>
              <a:rPr lang="zh-CN" altLang="en-US" sz="2800" b="1" kern="1200" dirty="0">
                <a:latin typeface="+mn-lt"/>
                <a:ea typeface="宋体" panose="02010600030101010101" pitchFamily="2" charset="-122"/>
                <a:cs typeface="+mn-cs"/>
              </a:rPr>
              <a:t> </a:t>
            </a:r>
            <a:r>
              <a:rPr lang="en-US" altLang="zh-CN" sz="2800" b="1" kern="1200" dirty="0">
                <a:latin typeface="+mn-lt"/>
                <a:ea typeface="宋体" panose="02010600030101010101" pitchFamily="2" charset="-122"/>
                <a:cs typeface="+mn-cs"/>
              </a:rPr>
              <a:t>TCP </a:t>
            </a:r>
            <a:r>
              <a:rPr lang="zh-CN" altLang="en-US" sz="2800" b="1" kern="1200" dirty="0">
                <a:latin typeface="+mn-lt"/>
                <a:ea typeface="宋体" panose="02010600030101010101" pitchFamily="2" charset="-122"/>
                <a:cs typeface="+mn-cs"/>
              </a:rPr>
              <a:t>的确认是对接收到的数据的最高序号表示确认。接收端返回的确认号是已收到的数据的最高序号加 </a:t>
            </a:r>
            <a:r>
              <a:rPr lang="en-US" altLang="zh-CN" sz="2800" b="1" kern="1200" dirty="0">
                <a:latin typeface="+mn-lt"/>
                <a:ea typeface="宋体" panose="02010600030101010101" pitchFamily="2" charset="-122"/>
                <a:cs typeface="+mn-cs"/>
              </a:rPr>
              <a:t>1</a:t>
            </a:r>
            <a:r>
              <a:rPr lang="zh-CN" altLang="en-US" sz="2800" b="1" kern="1200" dirty="0">
                <a:latin typeface="+mn-lt"/>
                <a:ea typeface="宋体" panose="02010600030101010101" pitchFamily="2" charset="-122"/>
                <a:cs typeface="+mn-cs"/>
              </a:rPr>
              <a:t>。因此确认号表示</a:t>
            </a:r>
            <a:r>
              <a:rPr lang="zh-CN" altLang="en-US" sz="2800" b="1" kern="1200" dirty="0">
                <a:solidFill>
                  <a:srgbClr val="FF0000"/>
                </a:solidFill>
                <a:latin typeface="+mn-lt"/>
                <a:ea typeface="宋体" panose="02010600030101010101" pitchFamily="2" charset="-122"/>
                <a:cs typeface="+mn-cs"/>
              </a:rPr>
              <a:t>接收端期望下次收到的数据中的第一个数据字节的序号</a:t>
            </a:r>
            <a:r>
              <a:rPr lang="zh-CN" altLang="en-US" sz="2800" b="1" kern="1200" dirty="0">
                <a:latin typeface="+mn-lt"/>
                <a:ea typeface="宋体" panose="02010600030101010101" pitchFamily="2" charset="-122"/>
                <a:cs typeface="+mn-cs"/>
              </a:rPr>
              <a:t>。  </a:t>
            </a:r>
            <a:endParaRPr lang="zh-CN" altLang="en-US" sz="2800" b="1" kern="1200" dirty="0">
              <a:latin typeface="+mn-lt"/>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30083">
                                            <p:txEl>
                                              <p:charRg st="0" end="5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30083">
                                            <p:txEl>
                                              <p:charRg st="53" end="11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30083">
                                            <p:txEl>
                                              <p:charRg st="116" end="20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083"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2562" name="Rectangle 2"/>
          <p:cNvSpPr>
            <a:spLocks noGrp="1" noChangeArrowheads="1"/>
          </p:cNvSpPr>
          <p:nvPr>
            <p:ph type="title"/>
          </p:nvPr>
        </p:nvSpPr>
        <p:spPr>
          <a:xfrm>
            <a:off x="685800" y="228600"/>
            <a:ext cx="8001000" cy="8382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000" b="1" i="0" u="none" strike="noStrike" kern="1200" cap="all" spc="50" normalizeH="0" baseline="0" noProof="0">
                <a:ln w="15875">
                  <a:noFill/>
                </a:ln>
                <a:solidFill>
                  <a:schemeClr val="tx2"/>
                </a:solidFill>
                <a:effectLst/>
                <a:uLnTx/>
                <a:uFillTx/>
                <a:latin typeface="+mj-lt"/>
                <a:ea typeface="+mj-ea"/>
                <a:cs typeface="+mj-cs"/>
              </a:rPr>
              <a:t>6.5.4 </a:t>
            </a:r>
            <a:r>
              <a:rPr kumimoji="0" lang="en-US" altLang="zh-CN" sz="4000" b="1" i="0" u="none" strike="noStrike" kern="1200" cap="all" spc="50" normalizeH="0" baseline="0" noProof="0">
                <a:ln w="15875">
                  <a:noFill/>
                </a:ln>
                <a:solidFill>
                  <a:schemeClr val="tx2"/>
                </a:solidFill>
                <a:effectLst/>
                <a:uLnTx/>
                <a:uFillTx/>
                <a:latin typeface="+mj-lt"/>
                <a:ea typeface="+mj-ea"/>
                <a:cs typeface="+mj-cs"/>
              </a:rPr>
              <a:t>The TCP Segment Header</a:t>
            </a:r>
            <a:endParaRPr kumimoji="0" lang="zh-CN" altLang="en-US" sz="4000" b="1" i="0" u="none" strike="noStrike" kern="1200" cap="all" spc="50" normalizeH="0" baseline="0" noProof="0">
              <a:ln w="15875">
                <a:noFill/>
              </a:ln>
              <a:solidFill>
                <a:schemeClr val="tx2"/>
              </a:solidFill>
              <a:effectLst/>
              <a:uLnTx/>
              <a:uFillTx/>
              <a:latin typeface="+mj-lt"/>
              <a:ea typeface="+mj-ea"/>
              <a:cs typeface="+mj-cs"/>
            </a:endParaRPr>
          </a:p>
        </p:txBody>
      </p:sp>
      <p:sp>
        <p:nvSpPr>
          <p:cNvPr id="174084" name="Text Box 5"/>
          <p:cNvSpPr txBox="1"/>
          <p:nvPr/>
        </p:nvSpPr>
        <p:spPr>
          <a:xfrm>
            <a:off x="900113" y="5876925"/>
            <a:ext cx="7993062"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800" b="1" dirty="0">
                <a:solidFill>
                  <a:srgbClr val="C00000"/>
                </a:solidFill>
                <a:latin typeface="Times New Roman" panose="02020603050405020304" pitchFamily="18" charset="0"/>
                <a:ea typeface="宋体" panose="02010600030101010101" pitchFamily="2" charset="-122"/>
              </a:rPr>
              <a:t>掌握各字段含义及作用，会做协议分析题。</a:t>
            </a:r>
            <a:endParaRPr lang="zh-CN" altLang="en-US" sz="2800" b="1" dirty="0">
              <a:solidFill>
                <a:srgbClr val="C00000"/>
              </a:solidFill>
              <a:latin typeface="Times New Roman" panose="02020603050405020304" pitchFamily="18" charset="0"/>
              <a:ea typeface="宋体" panose="02010600030101010101" pitchFamily="2" charset="-122"/>
            </a:endParaRPr>
          </a:p>
        </p:txBody>
      </p:sp>
      <p:pic>
        <p:nvPicPr>
          <p:cNvPr id="5" name="Picture 2"/>
          <p:cNvPicPr>
            <a:picLocks noChangeAspect="1"/>
          </p:cNvPicPr>
          <p:nvPr/>
        </p:nvPicPr>
        <p:blipFill>
          <a:blip r:embed="rId1"/>
          <a:stretch>
            <a:fillRect/>
          </a:stretch>
        </p:blipFill>
        <p:spPr>
          <a:xfrm>
            <a:off x="863600" y="1066800"/>
            <a:ext cx="7112000" cy="4541838"/>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74084"/>
                                        </p:tgtEl>
                                        <p:attrNameLst>
                                          <p:attrName>style.visibility</p:attrName>
                                        </p:attrNameLst>
                                      </p:cBhvr>
                                      <p:to>
                                        <p:strVal val="visible"/>
                                      </p:to>
                                    </p:set>
                                    <p:anim calcmode="lin" valueType="num">
                                      <p:cBhvr additive="base">
                                        <p:cTn id="11" dur="500" fill="hold"/>
                                        <p:tgtEl>
                                          <p:spTgt spid="174084"/>
                                        </p:tgtEl>
                                        <p:attrNameLst>
                                          <p:attrName>ppt_x</p:attrName>
                                        </p:attrNameLst>
                                      </p:cBhvr>
                                      <p:tavLst>
                                        <p:tav tm="0">
                                          <p:val>
                                            <p:strVal val="#ppt_x"/>
                                          </p:val>
                                        </p:tav>
                                        <p:tav tm="100000">
                                          <p:val>
                                            <p:strVal val="#ppt_x"/>
                                          </p:val>
                                        </p:tav>
                                      </p:tavLst>
                                    </p:anim>
                                    <p:anim calcmode="lin" valueType="num">
                                      <p:cBhvr additive="base">
                                        <p:cTn id="12" dur="500" fill="hold"/>
                                        <p:tgtEl>
                                          <p:spTgt spid="1740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4"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5106" name="Rectangle 2"/>
          <p:cNvSpPr/>
          <p:nvPr/>
        </p:nvSpPr>
        <p:spPr>
          <a:xfrm>
            <a:off x="1258888" y="5849938"/>
            <a:ext cx="1225550" cy="504825"/>
          </a:xfrm>
          <a:prstGeom prst="rect">
            <a:avLst/>
          </a:prstGeom>
          <a:solidFill>
            <a:srgbClr val="CCFF99"/>
          </a:solidFill>
          <a:ln w="19050" cap="flat" cmpd="sng">
            <a:solidFill>
              <a:srgbClr val="333399"/>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75107" name="AutoShape 8"/>
          <p:cNvSpPr/>
          <p:nvPr/>
        </p:nvSpPr>
        <p:spPr>
          <a:xfrm>
            <a:off x="657225" y="5975350"/>
            <a:ext cx="635000" cy="252413"/>
          </a:xfrm>
          <a:prstGeom prst="leftArrow">
            <a:avLst>
              <a:gd name="adj1" fmla="val 50000"/>
              <a:gd name="adj2" fmla="val 62892"/>
            </a:avLst>
          </a:prstGeom>
          <a:solidFill>
            <a:schemeClr val="bg1"/>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75108" name="Freeform 9"/>
          <p:cNvSpPr/>
          <p:nvPr/>
        </p:nvSpPr>
        <p:spPr>
          <a:xfrm>
            <a:off x="1227138" y="4144963"/>
            <a:ext cx="6826250" cy="757237"/>
          </a:xfrm>
          <a:custGeom>
            <a:avLst/>
            <a:gdLst>
              <a:gd name="txL" fmla="*/ 0 w 4626"/>
              <a:gd name="txT" fmla="*/ 0 h 544"/>
              <a:gd name="txR" fmla="*/ 4626 w 4626"/>
              <a:gd name="txB" fmla="*/ 544 h 544"/>
            </a:gdLst>
            <a:ahLst/>
            <a:cxnLst>
              <a:cxn ang="0">
                <a:pos x="0" y="0"/>
              </a:cxn>
              <a:cxn ang="0">
                <a:pos x="2147483646" y="2147483646"/>
              </a:cxn>
              <a:cxn ang="0">
                <a:pos x="2147483646" y="2147483646"/>
              </a:cxn>
              <a:cxn ang="0">
                <a:pos x="2147483646" y="0"/>
              </a:cxn>
              <a:cxn ang="0">
                <a:pos x="0" y="0"/>
              </a:cxn>
            </a:cxnLst>
            <a:rect l="txL" t="txT" r="txR" b="txB"/>
            <a:pathLst>
              <a:path w="4626" h="544">
                <a:moveTo>
                  <a:pt x="0" y="0"/>
                </a:moveTo>
                <a:lnTo>
                  <a:pt x="861" y="544"/>
                </a:lnTo>
                <a:lnTo>
                  <a:pt x="1814" y="544"/>
                </a:lnTo>
                <a:lnTo>
                  <a:pt x="4626" y="0"/>
                </a:lnTo>
                <a:lnTo>
                  <a:pt x="0" y="0"/>
                </a:lnTo>
                <a:close/>
              </a:path>
            </a:pathLst>
          </a:custGeom>
          <a:gradFill rotWithShape="1">
            <a:gsLst>
              <a:gs pos="0">
                <a:srgbClr val="B2B28E">
                  <a:alpha val="100000"/>
                </a:srgbClr>
              </a:gs>
              <a:gs pos="100000">
                <a:srgbClr val="FFFFCC">
                  <a:alpha val="100000"/>
                </a:srgbClr>
              </a:gs>
            </a:gsLst>
            <a:lin ang="5400000" scaled="1"/>
            <a:tileRect/>
          </a:gradFill>
          <a:ln w="12700">
            <a:noFill/>
          </a:ln>
        </p:spPr>
        <p:txBody>
          <a:bodyPr/>
          <a:p>
            <a:endParaRPr lang="zh-CN" altLang="en-US"/>
          </a:p>
        </p:txBody>
      </p:sp>
      <p:sp>
        <p:nvSpPr>
          <p:cNvPr id="175109" name="Rectangle 82"/>
          <p:cNvSpPr/>
          <p:nvPr/>
        </p:nvSpPr>
        <p:spPr>
          <a:xfrm>
            <a:off x="3924300" y="4927600"/>
            <a:ext cx="4305300" cy="493713"/>
          </a:xfrm>
          <a:prstGeom prst="rect">
            <a:avLst/>
          </a:prstGeom>
          <a:solidFill>
            <a:srgbClr val="CCECFF"/>
          </a:solidFill>
          <a:ln w="9525">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75110" name="Rectangle 84"/>
          <p:cNvSpPr/>
          <p:nvPr/>
        </p:nvSpPr>
        <p:spPr>
          <a:xfrm>
            <a:off x="5310188" y="4983163"/>
            <a:ext cx="1455737"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en-US" altLang="zh-CN" sz="1600" dirty="0">
                <a:solidFill>
                  <a:srgbClr val="333399"/>
                </a:solidFill>
                <a:latin typeface="Arial" panose="020B0604020202020204" pitchFamily="34" charset="0"/>
              </a:rPr>
              <a:t>TCP </a:t>
            </a:r>
            <a:r>
              <a:rPr lang="zh-CN" altLang="en-US" sz="1600" dirty="0">
                <a:solidFill>
                  <a:srgbClr val="333399"/>
                </a:solidFill>
                <a:latin typeface="Arial" panose="020B0604020202020204" pitchFamily="34" charset="0"/>
              </a:rPr>
              <a:t>数据部分</a:t>
            </a:r>
            <a:endParaRPr lang="zh-CN" altLang="en-US" sz="1600" dirty="0">
              <a:solidFill>
                <a:srgbClr val="333399"/>
              </a:solidFill>
              <a:latin typeface="Arial" panose="020B0604020202020204" pitchFamily="34" charset="0"/>
            </a:endParaRPr>
          </a:p>
        </p:txBody>
      </p:sp>
      <p:sp>
        <p:nvSpPr>
          <p:cNvPr id="175111" name="Rectangle 85"/>
          <p:cNvSpPr/>
          <p:nvPr/>
        </p:nvSpPr>
        <p:spPr>
          <a:xfrm>
            <a:off x="2497138" y="4902200"/>
            <a:ext cx="1406525" cy="506413"/>
          </a:xfrm>
          <a:prstGeom prst="rect">
            <a:avLst/>
          </a:prstGeom>
          <a:solidFill>
            <a:srgbClr val="FFFFCC"/>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75112" name="Rectangle 86"/>
          <p:cNvSpPr/>
          <p:nvPr/>
        </p:nvSpPr>
        <p:spPr>
          <a:xfrm>
            <a:off x="2497138" y="4902200"/>
            <a:ext cx="5757862" cy="506413"/>
          </a:xfrm>
          <a:prstGeom prst="rect">
            <a:avLst/>
          </a:prstGeom>
          <a:noFill/>
          <a:ln w="19050" cap="flat" cmpd="sng">
            <a:solidFill>
              <a:srgbClr val="333399"/>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75113" name="Line 87"/>
          <p:cNvSpPr/>
          <p:nvPr/>
        </p:nvSpPr>
        <p:spPr>
          <a:xfrm flipH="1">
            <a:off x="3903663" y="4913313"/>
            <a:ext cx="0" cy="495300"/>
          </a:xfrm>
          <a:prstGeom prst="line">
            <a:avLst/>
          </a:prstGeom>
          <a:ln w="12700" cap="flat" cmpd="sng">
            <a:solidFill>
              <a:schemeClr val="tx1"/>
            </a:solidFill>
            <a:prstDash val="solid"/>
            <a:headEnd type="none" w="med" len="med"/>
            <a:tailEnd type="none" w="med" len="med"/>
          </a:ln>
        </p:spPr>
      </p:sp>
      <p:sp>
        <p:nvSpPr>
          <p:cNvPr id="175114" name="Rectangle 88"/>
          <p:cNvSpPr/>
          <p:nvPr/>
        </p:nvSpPr>
        <p:spPr>
          <a:xfrm>
            <a:off x="2692400" y="5030788"/>
            <a:ext cx="720725" cy="269875"/>
          </a:xfrm>
          <a:prstGeom prst="rect">
            <a:avLst/>
          </a:prstGeom>
          <a:no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75115" name="Rectangle 89"/>
          <p:cNvSpPr/>
          <p:nvPr/>
        </p:nvSpPr>
        <p:spPr>
          <a:xfrm>
            <a:off x="2700338" y="4983163"/>
            <a:ext cx="1049337"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en-US" altLang="zh-CN" sz="1600" dirty="0">
                <a:solidFill>
                  <a:srgbClr val="333399"/>
                </a:solidFill>
                <a:latin typeface="Arial" panose="020B0604020202020204" pitchFamily="34" charset="0"/>
              </a:rPr>
              <a:t>TCP </a:t>
            </a:r>
            <a:r>
              <a:rPr lang="zh-CN" altLang="en-US" sz="1600" dirty="0">
                <a:solidFill>
                  <a:srgbClr val="333399"/>
                </a:solidFill>
                <a:latin typeface="Arial" panose="020B0604020202020204" pitchFamily="34" charset="0"/>
              </a:rPr>
              <a:t>首部</a:t>
            </a:r>
            <a:endParaRPr lang="zh-CN" altLang="en-US" sz="1600" dirty="0">
              <a:solidFill>
                <a:srgbClr val="333399"/>
              </a:solidFill>
              <a:latin typeface="Arial" panose="020B0604020202020204" pitchFamily="34" charset="0"/>
            </a:endParaRPr>
          </a:p>
        </p:txBody>
      </p:sp>
      <p:sp>
        <p:nvSpPr>
          <p:cNvPr id="175116" name="Rectangle 90"/>
          <p:cNvSpPr/>
          <p:nvPr/>
        </p:nvSpPr>
        <p:spPr>
          <a:xfrm>
            <a:off x="1069975" y="5000625"/>
            <a:ext cx="1630363" cy="363538"/>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en-US" altLang="zh-CN" sz="1800" dirty="0">
                <a:solidFill>
                  <a:srgbClr val="333399"/>
                </a:solidFill>
                <a:latin typeface="Arial" panose="020B0604020202020204" pitchFamily="34" charset="0"/>
              </a:rPr>
              <a:t>TCP </a:t>
            </a:r>
            <a:r>
              <a:rPr lang="zh-CN" altLang="en-US" sz="1800" dirty="0">
                <a:solidFill>
                  <a:srgbClr val="333399"/>
                </a:solidFill>
                <a:latin typeface="Arial" panose="020B0604020202020204" pitchFamily="34" charset="0"/>
              </a:rPr>
              <a:t>报文段</a:t>
            </a:r>
            <a:endParaRPr lang="zh-CN" altLang="en-US" sz="1800" dirty="0">
              <a:solidFill>
                <a:srgbClr val="333399"/>
              </a:solidFill>
              <a:latin typeface="Arial" panose="020B0604020202020204" pitchFamily="34" charset="0"/>
            </a:endParaRPr>
          </a:p>
        </p:txBody>
      </p:sp>
      <p:sp>
        <p:nvSpPr>
          <p:cNvPr id="175117" name="Rectangle 91"/>
          <p:cNvSpPr/>
          <p:nvPr/>
        </p:nvSpPr>
        <p:spPr>
          <a:xfrm>
            <a:off x="2484438" y="5849938"/>
            <a:ext cx="5770562" cy="504825"/>
          </a:xfrm>
          <a:prstGeom prst="rect">
            <a:avLst/>
          </a:prstGeom>
          <a:solidFill>
            <a:srgbClr val="FFCCFF"/>
          </a:solidFill>
          <a:ln w="19050" cap="flat" cmpd="sng">
            <a:solidFill>
              <a:srgbClr val="333399"/>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75118" name="Rectangle 92"/>
          <p:cNvSpPr/>
          <p:nvPr/>
        </p:nvSpPr>
        <p:spPr>
          <a:xfrm>
            <a:off x="4505325" y="5908675"/>
            <a:ext cx="1374775" cy="363538"/>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en-US" altLang="zh-CN" sz="1800" dirty="0">
                <a:solidFill>
                  <a:srgbClr val="333399"/>
                </a:solidFill>
                <a:latin typeface="Arial" panose="020B0604020202020204" pitchFamily="34" charset="0"/>
              </a:rPr>
              <a:t>IP </a:t>
            </a:r>
            <a:r>
              <a:rPr lang="zh-CN" altLang="en-US" sz="1800" dirty="0">
                <a:solidFill>
                  <a:srgbClr val="333399"/>
                </a:solidFill>
                <a:latin typeface="Arial" panose="020B0604020202020204" pitchFamily="34" charset="0"/>
              </a:rPr>
              <a:t>数据部分</a:t>
            </a:r>
            <a:endParaRPr lang="zh-CN" altLang="en-US" sz="1800" dirty="0">
              <a:solidFill>
                <a:srgbClr val="333399"/>
              </a:solidFill>
              <a:latin typeface="Arial" panose="020B0604020202020204" pitchFamily="34" charset="0"/>
            </a:endParaRPr>
          </a:p>
        </p:txBody>
      </p:sp>
      <p:sp>
        <p:nvSpPr>
          <p:cNvPr id="175119" name="Rectangle 93"/>
          <p:cNvSpPr/>
          <p:nvPr/>
        </p:nvSpPr>
        <p:spPr>
          <a:xfrm>
            <a:off x="1495425" y="5908675"/>
            <a:ext cx="917575" cy="363538"/>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en-US" altLang="zh-CN" sz="1800" dirty="0">
                <a:solidFill>
                  <a:srgbClr val="333399"/>
                </a:solidFill>
                <a:latin typeface="Arial" panose="020B0604020202020204" pitchFamily="34" charset="0"/>
              </a:rPr>
              <a:t>IP </a:t>
            </a:r>
            <a:r>
              <a:rPr lang="zh-CN" altLang="en-US" sz="1800" dirty="0">
                <a:solidFill>
                  <a:srgbClr val="333399"/>
                </a:solidFill>
                <a:latin typeface="Arial" panose="020B0604020202020204" pitchFamily="34" charset="0"/>
              </a:rPr>
              <a:t>首部</a:t>
            </a:r>
            <a:endParaRPr lang="zh-CN" altLang="en-US" sz="1800" dirty="0">
              <a:solidFill>
                <a:srgbClr val="333399"/>
              </a:solidFill>
              <a:latin typeface="Arial" panose="020B0604020202020204" pitchFamily="34" charset="0"/>
            </a:endParaRPr>
          </a:p>
        </p:txBody>
      </p:sp>
      <p:sp>
        <p:nvSpPr>
          <p:cNvPr id="175120" name="AutoShape 94"/>
          <p:cNvSpPr/>
          <p:nvPr/>
        </p:nvSpPr>
        <p:spPr>
          <a:xfrm rot="-5400000">
            <a:off x="2854325" y="5651500"/>
            <a:ext cx="758825" cy="268288"/>
          </a:xfrm>
          <a:prstGeom prst="leftArrow">
            <a:avLst>
              <a:gd name="adj1" fmla="val 50000"/>
              <a:gd name="adj2" fmla="val 70709"/>
            </a:avLst>
          </a:prstGeom>
          <a:solidFill>
            <a:schemeClr val="accent1">
              <a:alpha val="43137"/>
            </a:schemeClr>
          </a:solidFill>
          <a:ln w="12700" cap="flat" cmpd="sng">
            <a:solidFill>
              <a:srgbClr val="333399"/>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75121" name="AutoShape 95"/>
          <p:cNvSpPr/>
          <p:nvPr/>
        </p:nvSpPr>
        <p:spPr>
          <a:xfrm rot="-5400000">
            <a:off x="5799138" y="5653088"/>
            <a:ext cx="758825" cy="266700"/>
          </a:xfrm>
          <a:prstGeom prst="leftArrow">
            <a:avLst>
              <a:gd name="adj1" fmla="val 50000"/>
              <a:gd name="adj2" fmla="val 71130"/>
            </a:avLst>
          </a:prstGeom>
          <a:solidFill>
            <a:schemeClr val="accent1">
              <a:alpha val="43137"/>
            </a:schemeClr>
          </a:solidFill>
          <a:ln w="12700" cap="flat" cmpd="sng">
            <a:solidFill>
              <a:srgbClr val="333399"/>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75122" name="Rectangle 100"/>
          <p:cNvSpPr/>
          <p:nvPr/>
        </p:nvSpPr>
        <p:spPr>
          <a:xfrm>
            <a:off x="250825" y="5576888"/>
            <a:ext cx="1095375" cy="363537"/>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1800" dirty="0">
                <a:solidFill>
                  <a:srgbClr val="333399"/>
                </a:solidFill>
                <a:latin typeface="Arial" panose="020B0604020202020204" pitchFamily="34" charset="0"/>
              </a:rPr>
              <a:t>发送在前</a:t>
            </a:r>
            <a:endParaRPr lang="zh-CN" altLang="en-US" sz="1800" dirty="0">
              <a:solidFill>
                <a:srgbClr val="333399"/>
              </a:solidFill>
              <a:latin typeface="Arial" panose="020B0604020202020204" pitchFamily="34" charset="0"/>
            </a:endParaRPr>
          </a:p>
        </p:txBody>
      </p:sp>
      <p:sp>
        <p:nvSpPr>
          <p:cNvPr id="175123" name="灯片编号占位符 1"/>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1200" dirty="0">
                <a:solidFill>
                  <a:srgbClr val="898989"/>
                </a:solidFill>
                <a:latin typeface="Arial" panose="020B0604020202020204" pitchFamily="34" charset="0"/>
                <a:ea typeface="微软雅黑" panose="020B0503020204020204" pitchFamily="34" charset="-122"/>
              </a:rPr>
            </a:fld>
            <a:endParaRPr lang="zh-CN" altLang="en-US" sz="1200" dirty="0">
              <a:solidFill>
                <a:srgbClr val="898989"/>
              </a:solidFill>
              <a:latin typeface="Arial" panose="020B0604020202020204" pitchFamily="34" charset="0"/>
              <a:ea typeface="微软雅黑" panose="020B0503020204020204" pitchFamily="34" charset="-122"/>
            </a:endParaRPr>
          </a:p>
        </p:txBody>
      </p:sp>
      <p:sp>
        <p:nvSpPr>
          <p:cNvPr id="175124" name="Rectangle 2"/>
          <p:cNvSpPr txBox="1"/>
          <p:nvPr/>
        </p:nvSpPr>
        <p:spPr>
          <a:xfrm>
            <a:off x="928688" y="34925"/>
            <a:ext cx="7610475" cy="765175"/>
          </a:xfrm>
          <a:prstGeom prst="rect">
            <a:avLst/>
          </a:prstGeom>
          <a:noFill/>
          <a:ln w="9525">
            <a:noFill/>
          </a:ln>
        </p:spPr>
        <p:txBody>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eaLnBrk="1" hangingPunct="1">
              <a:lnSpc>
                <a:spcPct val="90000"/>
              </a:lnSpc>
              <a:spcBef>
                <a:spcPct val="0"/>
              </a:spcBef>
              <a:buClrTx/>
              <a:buSzTx/>
              <a:buFontTx/>
              <a:buNone/>
            </a:pPr>
            <a:r>
              <a:rPr lang="en-US" altLang="zh-CN" sz="4000" dirty="0">
                <a:solidFill>
                  <a:srgbClr val="0070C0"/>
                </a:solidFill>
                <a:latin typeface="Arial" panose="020B0604020202020204" pitchFamily="34" charset="0"/>
                <a:ea typeface="微软雅黑" panose="020B0503020204020204" pitchFamily="34" charset="-122"/>
              </a:rPr>
              <a:t>6.5.4 The TCP Segment Header</a:t>
            </a:r>
            <a:endParaRPr lang="zh-CN" altLang="en-US" sz="4000" dirty="0">
              <a:solidFill>
                <a:srgbClr val="0070C0"/>
              </a:solidFill>
              <a:latin typeface="Arial" panose="020B0604020202020204" pitchFamily="34" charset="0"/>
              <a:ea typeface="微软雅黑" panose="020B0503020204020204" pitchFamily="34" charset="-122"/>
            </a:endParaRPr>
          </a:p>
        </p:txBody>
      </p:sp>
      <p:grpSp>
        <p:nvGrpSpPr>
          <p:cNvPr id="175125" name="组合 1"/>
          <p:cNvGrpSpPr/>
          <p:nvPr/>
        </p:nvGrpSpPr>
        <p:grpSpPr>
          <a:xfrm>
            <a:off x="638175" y="887413"/>
            <a:ext cx="8437563" cy="3536950"/>
            <a:chOff x="638175" y="887413"/>
            <a:chExt cx="8437563" cy="3536950"/>
          </a:xfrm>
        </p:grpSpPr>
        <p:sp>
          <p:nvSpPr>
            <p:cNvPr id="175126" name="Line 3"/>
            <p:cNvSpPr/>
            <p:nvPr/>
          </p:nvSpPr>
          <p:spPr>
            <a:xfrm flipH="1">
              <a:off x="928688" y="1662113"/>
              <a:ext cx="15875" cy="2757487"/>
            </a:xfrm>
            <a:prstGeom prst="line">
              <a:avLst/>
            </a:prstGeom>
            <a:ln w="12700" cap="flat" cmpd="sng">
              <a:solidFill>
                <a:schemeClr val="tx1"/>
              </a:solidFill>
              <a:prstDash val="solid"/>
              <a:headEnd type="triangle" w="med" len="lg"/>
              <a:tailEnd type="triangle" w="med" len="lg"/>
            </a:ln>
          </p:spPr>
        </p:sp>
        <p:sp>
          <p:nvSpPr>
            <p:cNvPr id="175127" name="Rectangle 4"/>
            <p:cNvSpPr/>
            <p:nvPr/>
          </p:nvSpPr>
          <p:spPr>
            <a:xfrm>
              <a:off x="638175" y="2732088"/>
              <a:ext cx="587375" cy="530225"/>
            </a:xfrm>
            <a:prstGeom prst="rect">
              <a:avLst/>
            </a:prstGeom>
            <a:solidFill>
              <a:schemeClr val="bg1"/>
            </a:solid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90000"/>
                </a:lnSpc>
                <a:spcBef>
                  <a:spcPct val="0"/>
                </a:spcBef>
                <a:buClrTx/>
                <a:buSzTx/>
                <a:buFontTx/>
                <a:buNone/>
              </a:pPr>
              <a:r>
                <a:rPr lang="en-US" altLang="zh-CN" sz="1600" dirty="0">
                  <a:solidFill>
                    <a:srgbClr val="333399"/>
                  </a:solidFill>
                  <a:latin typeface="Arial" panose="020B0604020202020204" pitchFamily="34" charset="0"/>
                </a:rPr>
                <a:t>TCP</a:t>
              </a:r>
              <a:endParaRPr lang="en-US" altLang="zh-CN" sz="16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1600" dirty="0">
                  <a:solidFill>
                    <a:srgbClr val="333399"/>
                  </a:solidFill>
                  <a:latin typeface="Arial" panose="020B0604020202020204" pitchFamily="34" charset="0"/>
                </a:rPr>
                <a:t>首部</a:t>
              </a:r>
              <a:endParaRPr lang="zh-CN" altLang="en-US" sz="1600" dirty="0">
                <a:solidFill>
                  <a:srgbClr val="333399"/>
                </a:solidFill>
                <a:latin typeface="Arial" panose="020B0604020202020204" pitchFamily="34" charset="0"/>
              </a:endParaRPr>
            </a:p>
          </p:txBody>
        </p:sp>
        <p:sp>
          <p:nvSpPr>
            <p:cNvPr id="175128" name="Line 5"/>
            <p:cNvSpPr/>
            <p:nvPr/>
          </p:nvSpPr>
          <p:spPr>
            <a:xfrm>
              <a:off x="8453438" y="1655763"/>
              <a:ext cx="0" cy="2316162"/>
            </a:xfrm>
            <a:prstGeom prst="line">
              <a:avLst/>
            </a:prstGeom>
            <a:ln w="12700" cap="flat" cmpd="sng">
              <a:solidFill>
                <a:schemeClr val="tx1"/>
              </a:solidFill>
              <a:prstDash val="solid"/>
              <a:headEnd type="triangle" w="med" len="lg"/>
              <a:tailEnd type="triangle" w="med" len="lg"/>
            </a:ln>
          </p:spPr>
        </p:sp>
        <p:sp>
          <p:nvSpPr>
            <p:cNvPr id="175129" name="Rectangle 6"/>
            <p:cNvSpPr/>
            <p:nvPr/>
          </p:nvSpPr>
          <p:spPr>
            <a:xfrm>
              <a:off x="8002588" y="2538413"/>
              <a:ext cx="1073150" cy="530225"/>
            </a:xfrm>
            <a:prstGeom prst="rect">
              <a:avLst/>
            </a:prstGeom>
            <a:solidFill>
              <a:schemeClr val="bg1"/>
            </a:solid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90000"/>
                </a:lnSpc>
                <a:spcBef>
                  <a:spcPct val="0"/>
                </a:spcBef>
                <a:buClrTx/>
                <a:buSzTx/>
                <a:buFontTx/>
                <a:buNone/>
              </a:pPr>
              <a:r>
                <a:rPr lang="en-US" altLang="zh-CN" sz="1600" dirty="0">
                  <a:solidFill>
                    <a:srgbClr val="333399"/>
                  </a:solidFill>
                  <a:latin typeface="Arial" panose="020B0604020202020204" pitchFamily="34" charset="0"/>
                </a:rPr>
                <a:t>20 </a:t>
              </a:r>
              <a:r>
                <a:rPr lang="zh-CN" altLang="en-US" sz="1600" dirty="0">
                  <a:solidFill>
                    <a:srgbClr val="333399"/>
                  </a:solidFill>
                  <a:latin typeface="Arial" panose="020B0604020202020204" pitchFamily="34" charset="0"/>
                </a:rPr>
                <a:t>字节的</a:t>
              </a:r>
              <a:endParaRPr lang="zh-CN" altLang="en-US" sz="16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1600" dirty="0">
                  <a:solidFill>
                    <a:srgbClr val="333399"/>
                  </a:solidFill>
                  <a:latin typeface="Arial" panose="020B0604020202020204" pitchFamily="34" charset="0"/>
                </a:rPr>
                <a:t>固定首部</a:t>
              </a:r>
              <a:endParaRPr lang="zh-CN" altLang="en-US" sz="1600" dirty="0">
                <a:solidFill>
                  <a:srgbClr val="333399"/>
                </a:solidFill>
                <a:latin typeface="Arial" panose="020B0604020202020204" pitchFamily="34" charset="0"/>
              </a:endParaRPr>
            </a:p>
          </p:txBody>
        </p:sp>
        <p:sp>
          <p:nvSpPr>
            <p:cNvPr id="175130" name="Rectangle 7"/>
            <p:cNvSpPr/>
            <p:nvPr/>
          </p:nvSpPr>
          <p:spPr>
            <a:xfrm>
              <a:off x="1217613" y="1660525"/>
              <a:ext cx="6810375" cy="2763838"/>
            </a:xfrm>
            <a:prstGeom prst="rect">
              <a:avLst/>
            </a:prstGeom>
            <a:solidFill>
              <a:srgbClr val="FFFFCC"/>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75131" name="Line 10"/>
            <p:cNvSpPr/>
            <p:nvPr/>
          </p:nvSpPr>
          <p:spPr>
            <a:xfrm>
              <a:off x="1211263" y="2130425"/>
              <a:ext cx="6821487" cy="0"/>
            </a:xfrm>
            <a:prstGeom prst="line">
              <a:avLst/>
            </a:prstGeom>
            <a:ln w="12700" cap="flat" cmpd="sng">
              <a:solidFill>
                <a:schemeClr val="tx1"/>
              </a:solidFill>
              <a:prstDash val="solid"/>
              <a:headEnd type="none" w="med" len="med"/>
              <a:tailEnd type="none" w="med" len="med"/>
            </a:ln>
          </p:spPr>
        </p:sp>
        <p:sp>
          <p:nvSpPr>
            <p:cNvPr id="175132" name="Line 11"/>
            <p:cNvSpPr/>
            <p:nvPr/>
          </p:nvSpPr>
          <p:spPr>
            <a:xfrm>
              <a:off x="1223963" y="2595563"/>
              <a:ext cx="6808787" cy="0"/>
            </a:xfrm>
            <a:prstGeom prst="line">
              <a:avLst/>
            </a:prstGeom>
            <a:ln w="12700" cap="flat" cmpd="sng">
              <a:solidFill>
                <a:schemeClr val="tx1"/>
              </a:solidFill>
              <a:prstDash val="solid"/>
              <a:headEnd type="none" w="med" len="med"/>
              <a:tailEnd type="none" w="med" len="med"/>
            </a:ln>
          </p:spPr>
        </p:sp>
        <p:sp>
          <p:nvSpPr>
            <p:cNvPr id="175133" name="Line 12"/>
            <p:cNvSpPr/>
            <p:nvPr/>
          </p:nvSpPr>
          <p:spPr>
            <a:xfrm>
              <a:off x="1211263" y="3059113"/>
              <a:ext cx="6821487" cy="0"/>
            </a:xfrm>
            <a:prstGeom prst="line">
              <a:avLst/>
            </a:prstGeom>
            <a:ln w="12700" cap="flat" cmpd="sng">
              <a:solidFill>
                <a:schemeClr val="tx1"/>
              </a:solidFill>
              <a:prstDash val="solid"/>
              <a:headEnd type="none" w="med" len="med"/>
              <a:tailEnd type="none" w="med" len="med"/>
            </a:ln>
          </p:spPr>
        </p:sp>
        <p:sp>
          <p:nvSpPr>
            <p:cNvPr id="175134" name="Line 13"/>
            <p:cNvSpPr/>
            <p:nvPr/>
          </p:nvSpPr>
          <p:spPr>
            <a:xfrm>
              <a:off x="1211263" y="3522663"/>
              <a:ext cx="6821487" cy="0"/>
            </a:xfrm>
            <a:prstGeom prst="line">
              <a:avLst/>
            </a:prstGeom>
            <a:ln w="12700" cap="flat" cmpd="sng">
              <a:solidFill>
                <a:schemeClr val="tx1"/>
              </a:solidFill>
              <a:prstDash val="solid"/>
              <a:headEnd type="none" w="med" len="med"/>
              <a:tailEnd type="none" w="med" len="med"/>
            </a:ln>
          </p:spPr>
        </p:sp>
        <p:sp>
          <p:nvSpPr>
            <p:cNvPr id="175135" name="Line 14"/>
            <p:cNvSpPr/>
            <p:nvPr/>
          </p:nvSpPr>
          <p:spPr>
            <a:xfrm>
              <a:off x="1223963" y="3987800"/>
              <a:ext cx="6808787" cy="0"/>
            </a:xfrm>
            <a:prstGeom prst="line">
              <a:avLst/>
            </a:prstGeom>
            <a:ln w="12700" cap="flat" cmpd="sng">
              <a:solidFill>
                <a:schemeClr val="tx1"/>
              </a:solidFill>
              <a:prstDash val="solid"/>
              <a:headEnd type="none" w="med" len="med"/>
              <a:tailEnd type="none" w="med" len="med"/>
            </a:ln>
          </p:spPr>
        </p:sp>
        <p:sp>
          <p:nvSpPr>
            <p:cNvPr id="175136" name="Line 15"/>
            <p:cNvSpPr/>
            <p:nvPr/>
          </p:nvSpPr>
          <p:spPr>
            <a:xfrm>
              <a:off x="4624388" y="1665288"/>
              <a:ext cx="0" cy="474662"/>
            </a:xfrm>
            <a:prstGeom prst="line">
              <a:avLst/>
            </a:prstGeom>
            <a:ln w="12700" cap="flat" cmpd="sng">
              <a:solidFill>
                <a:schemeClr val="tx1"/>
              </a:solidFill>
              <a:prstDash val="solid"/>
              <a:headEnd type="none" w="med" len="med"/>
              <a:tailEnd type="none" w="med" len="med"/>
            </a:ln>
          </p:spPr>
        </p:sp>
        <p:sp>
          <p:nvSpPr>
            <p:cNvPr id="175137" name="Rectangle 16"/>
            <p:cNvSpPr/>
            <p:nvPr/>
          </p:nvSpPr>
          <p:spPr>
            <a:xfrm>
              <a:off x="5688013" y="1751013"/>
              <a:ext cx="1336675"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1600" dirty="0">
                  <a:solidFill>
                    <a:srgbClr val="333399"/>
                  </a:solidFill>
                  <a:latin typeface="Arial" panose="020B0604020202020204" pitchFamily="34" charset="0"/>
                </a:rPr>
                <a:t>目  的  端  口</a:t>
              </a:r>
              <a:endParaRPr lang="zh-CN" altLang="en-US" sz="1600" dirty="0">
                <a:solidFill>
                  <a:srgbClr val="333399"/>
                </a:solidFill>
                <a:latin typeface="Arial" panose="020B0604020202020204" pitchFamily="34" charset="0"/>
              </a:endParaRPr>
            </a:p>
          </p:txBody>
        </p:sp>
        <p:sp>
          <p:nvSpPr>
            <p:cNvPr id="175138" name="Rectangle 17"/>
            <p:cNvSpPr/>
            <p:nvPr/>
          </p:nvSpPr>
          <p:spPr>
            <a:xfrm>
              <a:off x="1252538" y="3013075"/>
              <a:ext cx="1198562" cy="608013"/>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en-US" altLang="zh-CN" sz="1600" dirty="0">
                  <a:solidFill>
                    <a:srgbClr val="333399"/>
                  </a:solidFill>
                  <a:latin typeface="Arial" panose="020B0604020202020204" pitchFamily="34" charset="0"/>
                </a:rPr>
                <a:t>TCP</a:t>
              </a:r>
              <a:r>
                <a:rPr lang="zh-CN" altLang="en-US" sz="1800" dirty="0">
                  <a:solidFill>
                    <a:srgbClr val="333399"/>
                  </a:solidFill>
                  <a:latin typeface="Arial" panose="020B0604020202020204" pitchFamily="34" charset="0"/>
                  <a:ea typeface="微软雅黑" panose="020B0503020204020204" pitchFamily="34" charset="-122"/>
                </a:rPr>
                <a:t>头</a:t>
              </a:r>
              <a:endParaRPr lang="en-US" altLang="zh-CN" sz="1800" dirty="0">
                <a:solidFill>
                  <a:srgbClr val="333399"/>
                </a:solidFill>
                <a:latin typeface="Arial" panose="020B0604020202020204" pitchFamily="34" charset="0"/>
                <a:ea typeface="微软雅黑" panose="020B0503020204020204" pitchFamily="34" charset="-122"/>
              </a:endParaRPr>
            </a:p>
            <a:p>
              <a:pPr marL="0" lvl="0" indent="0" defTabSz="762000">
                <a:spcBef>
                  <a:spcPct val="0"/>
                </a:spcBef>
                <a:buClrTx/>
                <a:buSzTx/>
                <a:buFontTx/>
                <a:buNone/>
              </a:pPr>
              <a:r>
                <a:rPr lang="zh-CN" altLang="en-US" sz="1600" dirty="0">
                  <a:solidFill>
                    <a:srgbClr val="333399"/>
                  </a:solidFill>
                  <a:latin typeface="Arial" panose="020B0604020202020204" pitchFamily="34" charset="0"/>
                </a:rPr>
                <a:t>长度</a:t>
              </a:r>
              <a:endParaRPr lang="zh-CN" altLang="en-US" sz="1600" dirty="0">
                <a:solidFill>
                  <a:srgbClr val="333399"/>
                </a:solidFill>
                <a:latin typeface="Arial" panose="020B0604020202020204" pitchFamily="34" charset="0"/>
              </a:endParaRPr>
            </a:p>
          </p:txBody>
        </p:sp>
        <p:sp>
          <p:nvSpPr>
            <p:cNvPr id="175139" name="Rectangle 18"/>
            <p:cNvSpPr/>
            <p:nvPr/>
          </p:nvSpPr>
          <p:spPr>
            <a:xfrm>
              <a:off x="2309813" y="3614738"/>
              <a:ext cx="1133475"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1600" dirty="0">
                  <a:solidFill>
                    <a:srgbClr val="333399"/>
                  </a:solidFill>
                  <a:latin typeface="Arial" panose="020B0604020202020204" pitchFamily="34" charset="0"/>
                </a:rPr>
                <a:t>检   验   和</a:t>
              </a:r>
              <a:endParaRPr lang="zh-CN" altLang="en-US" sz="1600" dirty="0">
                <a:solidFill>
                  <a:srgbClr val="333399"/>
                </a:solidFill>
                <a:latin typeface="Arial" panose="020B0604020202020204" pitchFamily="34" charset="0"/>
              </a:endParaRPr>
            </a:p>
          </p:txBody>
        </p:sp>
        <p:sp>
          <p:nvSpPr>
            <p:cNvPr id="175140" name="Rectangle 19"/>
            <p:cNvSpPr/>
            <p:nvPr/>
          </p:nvSpPr>
          <p:spPr>
            <a:xfrm>
              <a:off x="2971800" y="4068763"/>
              <a:ext cx="3517900" cy="336550"/>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1600" dirty="0">
                  <a:solidFill>
                    <a:srgbClr val="333399"/>
                  </a:solidFill>
                  <a:latin typeface="Arial" panose="020B0604020202020204" pitchFamily="34" charset="0"/>
                </a:rPr>
                <a:t>可选项（</a:t>
              </a:r>
              <a:r>
                <a:rPr lang="en-US" altLang="zh-CN" sz="1600" dirty="0">
                  <a:solidFill>
                    <a:srgbClr val="333399"/>
                  </a:solidFill>
                  <a:latin typeface="Arial" panose="020B0604020202020204" pitchFamily="34" charset="0"/>
                </a:rPr>
                <a:t>0</a:t>
              </a:r>
              <a:r>
                <a:rPr lang="zh-CN" altLang="en-US" sz="1600" dirty="0">
                  <a:solidFill>
                    <a:srgbClr val="333399"/>
                  </a:solidFill>
                  <a:latin typeface="Arial" panose="020B0604020202020204" pitchFamily="34" charset="0"/>
                </a:rPr>
                <a:t>或多个</a:t>
              </a:r>
              <a:r>
                <a:rPr lang="en-US" altLang="zh-CN" sz="1600" dirty="0">
                  <a:solidFill>
                    <a:srgbClr val="333399"/>
                  </a:solidFill>
                  <a:latin typeface="Arial" panose="020B0604020202020204" pitchFamily="34" charset="0"/>
                </a:rPr>
                <a:t>32</a:t>
              </a:r>
              <a:r>
                <a:rPr lang="zh-CN" altLang="en-US" sz="1600" dirty="0">
                  <a:solidFill>
                    <a:srgbClr val="333399"/>
                  </a:solidFill>
                  <a:latin typeface="Arial" panose="020B0604020202020204" pitchFamily="34" charset="0"/>
                </a:rPr>
                <a:t>位字）</a:t>
              </a:r>
              <a:endParaRPr lang="zh-CN" altLang="en-US" sz="1600" dirty="0">
                <a:solidFill>
                  <a:srgbClr val="333399"/>
                </a:solidFill>
                <a:latin typeface="Arial" panose="020B0604020202020204" pitchFamily="34" charset="0"/>
              </a:endParaRPr>
            </a:p>
          </p:txBody>
        </p:sp>
        <p:sp>
          <p:nvSpPr>
            <p:cNvPr id="175141" name="Rectangle 20"/>
            <p:cNvSpPr/>
            <p:nvPr/>
          </p:nvSpPr>
          <p:spPr>
            <a:xfrm>
              <a:off x="2411413" y="1751013"/>
              <a:ext cx="1019175"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1600" dirty="0">
                  <a:solidFill>
                    <a:srgbClr val="333399"/>
                  </a:solidFill>
                  <a:latin typeface="Arial" panose="020B0604020202020204" pitchFamily="34" charset="0"/>
                </a:rPr>
                <a:t>源  端  口</a:t>
              </a:r>
              <a:endParaRPr lang="zh-CN" altLang="en-US" sz="1600" dirty="0">
                <a:solidFill>
                  <a:srgbClr val="333399"/>
                </a:solidFill>
                <a:latin typeface="Arial" panose="020B0604020202020204" pitchFamily="34" charset="0"/>
              </a:endParaRPr>
            </a:p>
          </p:txBody>
        </p:sp>
        <p:sp>
          <p:nvSpPr>
            <p:cNvPr id="175142" name="Rectangle 21"/>
            <p:cNvSpPr/>
            <p:nvPr/>
          </p:nvSpPr>
          <p:spPr>
            <a:xfrm>
              <a:off x="4230688" y="2209800"/>
              <a:ext cx="1243012" cy="336550"/>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1600" dirty="0">
                  <a:solidFill>
                    <a:srgbClr val="333399"/>
                  </a:solidFill>
                  <a:latin typeface="Arial" panose="020B0604020202020204" pitchFamily="34" charset="0"/>
                </a:rPr>
                <a:t>序号</a:t>
              </a:r>
              <a:endParaRPr lang="zh-CN" altLang="en-US" sz="1600" dirty="0">
                <a:solidFill>
                  <a:srgbClr val="333399"/>
                </a:solidFill>
                <a:latin typeface="Arial" panose="020B0604020202020204" pitchFamily="34" charset="0"/>
              </a:endParaRPr>
            </a:p>
          </p:txBody>
        </p:sp>
        <p:sp>
          <p:nvSpPr>
            <p:cNvPr id="175143" name="Line 22"/>
            <p:cNvSpPr/>
            <p:nvPr/>
          </p:nvSpPr>
          <p:spPr>
            <a:xfrm>
              <a:off x="4629150" y="3065463"/>
              <a:ext cx="0" cy="915987"/>
            </a:xfrm>
            <a:prstGeom prst="line">
              <a:avLst/>
            </a:prstGeom>
            <a:ln w="12700" cap="flat" cmpd="sng">
              <a:solidFill>
                <a:schemeClr val="tx1"/>
              </a:solidFill>
              <a:prstDash val="solid"/>
              <a:headEnd type="none" w="med" len="med"/>
              <a:tailEnd type="none" w="med" len="med"/>
            </a:ln>
          </p:spPr>
        </p:sp>
        <p:sp>
          <p:nvSpPr>
            <p:cNvPr id="175144" name="Rectangle 23"/>
            <p:cNvSpPr/>
            <p:nvPr/>
          </p:nvSpPr>
          <p:spPr>
            <a:xfrm>
              <a:off x="5545138" y="3614738"/>
              <a:ext cx="1508125"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1600" dirty="0">
                  <a:solidFill>
                    <a:srgbClr val="333399"/>
                  </a:solidFill>
                  <a:latin typeface="Arial" panose="020B0604020202020204" pitchFamily="34" charset="0"/>
                </a:rPr>
                <a:t>紧   急   指   针</a:t>
              </a:r>
              <a:endParaRPr lang="zh-CN" altLang="en-US" sz="1600" dirty="0">
                <a:solidFill>
                  <a:srgbClr val="333399"/>
                </a:solidFill>
                <a:latin typeface="Arial" panose="020B0604020202020204" pitchFamily="34" charset="0"/>
              </a:endParaRPr>
            </a:p>
          </p:txBody>
        </p:sp>
        <p:sp>
          <p:nvSpPr>
            <p:cNvPr id="175145" name="Rectangle 24"/>
            <p:cNvSpPr/>
            <p:nvPr/>
          </p:nvSpPr>
          <p:spPr>
            <a:xfrm>
              <a:off x="5943600" y="3133725"/>
              <a:ext cx="758825"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1600" dirty="0">
                  <a:solidFill>
                    <a:srgbClr val="333399"/>
                  </a:solidFill>
                  <a:latin typeface="Arial" panose="020B0604020202020204" pitchFamily="34" charset="0"/>
                </a:rPr>
                <a:t>窗   口</a:t>
              </a:r>
              <a:endParaRPr lang="zh-CN" altLang="en-US" sz="1600" dirty="0">
                <a:solidFill>
                  <a:srgbClr val="333399"/>
                </a:solidFill>
                <a:latin typeface="Arial" panose="020B0604020202020204" pitchFamily="34" charset="0"/>
              </a:endParaRPr>
            </a:p>
          </p:txBody>
        </p:sp>
        <p:sp>
          <p:nvSpPr>
            <p:cNvPr id="175146" name="Rectangle 25"/>
            <p:cNvSpPr/>
            <p:nvPr/>
          </p:nvSpPr>
          <p:spPr>
            <a:xfrm>
              <a:off x="4013200" y="2693988"/>
              <a:ext cx="1296988" cy="333375"/>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1600" dirty="0">
                  <a:solidFill>
                    <a:srgbClr val="333399"/>
                  </a:solidFill>
                  <a:latin typeface="Arial" panose="020B0604020202020204" pitchFamily="34" charset="0"/>
                </a:rPr>
                <a:t>确    认    号</a:t>
              </a:r>
              <a:endParaRPr lang="zh-CN" altLang="en-US" sz="1600" dirty="0">
                <a:solidFill>
                  <a:srgbClr val="333399"/>
                </a:solidFill>
                <a:latin typeface="Arial" panose="020B0604020202020204" pitchFamily="34" charset="0"/>
              </a:endParaRPr>
            </a:p>
          </p:txBody>
        </p:sp>
        <p:sp>
          <p:nvSpPr>
            <p:cNvPr id="175147" name="Line 26"/>
            <p:cNvSpPr/>
            <p:nvPr/>
          </p:nvSpPr>
          <p:spPr>
            <a:xfrm>
              <a:off x="2065338" y="3065463"/>
              <a:ext cx="0" cy="463550"/>
            </a:xfrm>
            <a:prstGeom prst="line">
              <a:avLst/>
            </a:prstGeom>
            <a:ln w="12700" cap="flat" cmpd="sng">
              <a:solidFill>
                <a:schemeClr val="tx1"/>
              </a:solidFill>
              <a:prstDash val="solid"/>
              <a:headEnd type="none" w="med" len="med"/>
              <a:tailEnd type="none" w="med" len="med"/>
            </a:ln>
          </p:spPr>
        </p:sp>
        <p:sp>
          <p:nvSpPr>
            <p:cNvPr id="175148" name="Line 27"/>
            <p:cNvSpPr/>
            <p:nvPr/>
          </p:nvSpPr>
          <p:spPr>
            <a:xfrm>
              <a:off x="3773488" y="3060700"/>
              <a:ext cx="0" cy="457200"/>
            </a:xfrm>
            <a:prstGeom prst="line">
              <a:avLst/>
            </a:prstGeom>
            <a:ln w="12700" cap="flat" cmpd="sng">
              <a:solidFill>
                <a:schemeClr val="tx1"/>
              </a:solidFill>
              <a:prstDash val="solid"/>
              <a:headEnd type="none" w="med" len="med"/>
              <a:tailEnd type="none" w="med" len="med"/>
            </a:ln>
          </p:spPr>
        </p:sp>
        <p:sp>
          <p:nvSpPr>
            <p:cNvPr id="175149" name="Line 28"/>
            <p:cNvSpPr/>
            <p:nvPr/>
          </p:nvSpPr>
          <p:spPr>
            <a:xfrm>
              <a:off x="3335338" y="3065463"/>
              <a:ext cx="0" cy="463550"/>
            </a:xfrm>
            <a:prstGeom prst="line">
              <a:avLst/>
            </a:prstGeom>
            <a:ln w="12700" cap="flat" cmpd="sng">
              <a:solidFill>
                <a:schemeClr val="tx1"/>
              </a:solidFill>
              <a:prstDash val="solid"/>
              <a:headEnd type="none" w="med" len="med"/>
              <a:tailEnd type="none" w="med" len="med"/>
            </a:ln>
          </p:spPr>
        </p:sp>
        <p:sp>
          <p:nvSpPr>
            <p:cNvPr id="175150" name="Line 29"/>
            <p:cNvSpPr/>
            <p:nvPr/>
          </p:nvSpPr>
          <p:spPr>
            <a:xfrm>
              <a:off x="3552825" y="3065463"/>
              <a:ext cx="0" cy="455612"/>
            </a:xfrm>
            <a:prstGeom prst="line">
              <a:avLst/>
            </a:prstGeom>
            <a:ln w="12700" cap="flat" cmpd="sng">
              <a:solidFill>
                <a:schemeClr val="tx1"/>
              </a:solidFill>
              <a:prstDash val="solid"/>
              <a:headEnd type="none" w="med" len="med"/>
              <a:tailEnd type="none" w="med" len="med"/>
            </a:ln>
          </p:spPr>
        </p:sp>
        <p:sp>
          <p:nvSpPr>
            <p:cNvPr id="175151" name="Line 30"/>
            <p:cNvSpPr/>
            <p:nvPr/>
          </p:nvSpPr>
          <p:spPr>
            <a:xfrm>
              <a:off x="4198938" y="3065463"/>
              <a:ext cx="0" cy="455612"/>
            </a:xfrm>
            <a:prstGeom prst="line">
              <a:avLst/>
            </a:prstGeom>
            <a:ln w="12700" cap="flat" cmpd="sng">
              <a:solidFill>
                <a:schemeClr val="tx1"/>
              </a:solidFill>
              <a:prstDash val="solid"/>
              <a:headEnd type="none" w="med" len="med"/>
              <a:tailEnd type="none" w="med" len="med"/>
            </a:ln>
          </p:spPr>
        </p:sp>
        <p:sp>
          <p:nvSpPr>
            <p:cNvPr id="175152" name="Line 31"/>
            <p:cNvSpPr/>
            <p:nvPr/>
          </p:nvSpPr>
          <p:spPr>
            <a:xfrm>
              <a:off x="3986213" y="3065463"/>
              <a:ext cx="0" cy="455612"/>
            </a:xfrm>
            <a:prstGeom prst="line">
              <a:avLst/>
            </a:prstGeom>
            <a:ln w="12700" cap="flat" cmpd="sng">
              <a:solidFill>
                <a:schemeClr val="tx1"/>
              </a:solidFill>
              <a:prstDash val="solid"/>
              <a:headEnd type="none" w="med" len="med"/>
              <a:tailEnd type="none" w="med" len="med"/>
            </a:ln>
          </p:spPr>
        </p:sp>
        <p:sp>
          <p:nvSpPr>
            <p:cNvPr id="175153" name="Line 32"/>
            <p:cNvSpPr/>
            <p:nvPr/>
          </p:nvSpPr>
          <p:spPr>
            <a:xfrm>
              <a:off x="4416425" y="3065463"/>
              <a:ext cx="0" cy="455612"/>
            </a:xfrm>
            <a:prstGeom prst="line">
              <a:avLst/>
            </a:prstGeom>
            <a:ln w="12700" cap="flat" cmpd="sng">
              <a:solidFill>
                <a:schemeClr val="tx1"/>
              </a:solidFill>
              <a:prstDash val="solid"/>
              <a:headEnd type="none" w="med" len="med"/>
              <a:tailEnd type="none" w="med" len="med"/>
            </a:ln>
          </p:spPr>
        </p:sp>
        <p:sp>
          <p:nvSpPr>
            <p:cNvPr id="175154" name="Rectangle 33"/>
            <p:cNvSpPr/>
            <p:nvPr/>
          </p:nvSpPr>
          <p:spPr>
            <a:xfrm>
              <a:off x="2332038" y="3143250"/>
              <a:ext cx="758825"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1600" dirty="0">
                  <a:solidFill>
                    <a:srgbClr val="333399"/>
                  </a:solidFill>
                  <a:latin typeface="Arial" panose="020B0604020202020204" pitchFamily="34" charset="0"/>
                </a:rPr>
                <a:t>保   留</a:t>
              </a:r>
              <a:endParaRPr lang="zh-CN" altLang="en-US" sz="1600" dirty="0">
                <a:solidFill>
                  <a:srgbClr val="333399"/>
                </a:solidFill>
                <a:latin typeface="Arial" panose="020B0604020202020204" pitchFamily="34" charset="0"/>
              </a:endParaRPr>
            </a:p>
          </p:txBody>
        </p:sp>
        <p:sp>
          <p:nvSpPr>
            <p:cNvPr id="175155" name="Rectangle 34"/>
            <p:cNvSpPr/>
            <p:nvPr/>
          </p:nvSpPr>
          <p:spPr>
            <a:xfrm>
              <a:off x="4391025" y="3078163"/>
              <a:ext cx="290513" cy="4984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200" b="1" dirty="0">
                  <a:solidFill>
                    <a:srgbClr val="333399"/>
                  </a:solidFill>
                  <a:latin typeface="Arial" panose="020B0604020202020204" pitchFamily="34" charset="0"/>
                </a:rPr>
                <a:t>F</a:t>
              </a:r>
              <a:endParaRPr lang="en-US" altLang="zh-CN" sz="12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200" b="1" dirty="0">
                  <a:solidFill>
                    <a:srgbClr val="333399"/>
                  </a:solidFill>
                  <a:latin typeface="Arial" panose="020B0604020202020204" pitchFamily="34" charset="0"/>
                </a:rPr>
                <a:t>I</a:t>
              </a:r>
              <a:endParaRPr lang="en-US" altLang="zh-CN" sz="12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200" b="1" dirty="0">
                  <a:solidFill>
                    <a:srgbClr val="333399"/>
                  </a:solidFill>
                  <a:latin typeface="Arial" panose="020B0604020202020204" pitchFamily="34" charset="0"/>
                </a:rPr>
                <a:t>N</a:t>
              </a:r>
              <a:endParaRPr lang="en-US" altLang="zh-CN" sz="1200" b="1" dirty="0">
                <a:solidFill>
                  <a:srgbClr val="333399"/>
                </a:solidFill>
                <a:latin typeface="Arial" panose="020B0604020202020204" pitchFamily="34" charset="0"/>
              </a:endParaRPr>
            </a:p>
          </p:txBody>
        </p:sp>
        <p:sp>
          <p:nvSpPr>
            <p:cNvPr id="175156" name="Line 35"/>
            <p:cNvSpPr/>
            <p:nvPr/>
          </p:nvSpPr>
          <p:spPr>
            <a:xfrm>
              <a:off x="1228725" y="1047750"/>
              <a:ext cx="6794500" cy="0"/>
            </a:xfrm>
            <a:prstGeom prst="line">
              <a:avLst/>
            </a:prstGeom>
            <a:ln w="12700" cap="flat" cmpd="sng">
              <a:solidFill>
                <a:srgbClr val="333399"/>
              </a:solidFill>
              <a:prstDash val="solid"/>
              <a:headEnd type="triangle" w="med" len="lg"/>
              <a:tailEnd type="triangle" w="med" len="lg"/>
            </a:ln>
          </p:spPr>
        </p:sp>
        <p:sp>
          <p:nvSpPr>
            <p:cNvPr id="175157" name="Rectangle 36"/>
            <p:cNvSpPr/>
            <p:nvPr/>
          </p:nvSpPr>
          <p:spPr>
            <a:xfrm>
              <a:off x="4292600" y="887413"/>
              <a:ext cx="739775" cy="363537"/>
            </a:xfrm>
            <a:prstGeom prst="rect">
              <a:avLst/>
            </a:prstGeom>
            <a:solidFill>
              <a:schemeClr val="bg1"/>
            </a:solid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en-US" altLang="zh-CN" sz="1800" dirty="0">
                  <a:solidFill>
                    <a:srgbClr val="333399"/>
                  </a:solidFill>
                  <a:latin typeface="Arial" panose="020B0604020202020204" pitchFamily="34" charset="0"/>
                </a:rPr>
                <a:t>32 bit</a:t>
              </a:r>
              <a:endParaRPr lang="en-US" altLang="zh-CN" sz="1800" dirty="0">
                <a:solidFill>
                  <a:srgbClr val="333399"/>
                </a:solidFill>
                <a:latin typeface="Arial" panose="020B0604020202020204" pitchFamily="34" charset="0"/>
              </a:endParaRPr>
            </a:p>
          </p:txBody>
        </p:sp>
        <p:sp>
          <p:nvSpPr>
            <p:cNvPr id="175158" name="Line 37"/>
            <p:cNvSpPr/>
            <p:nvPr/>
          </p:nvSpPr>
          <p:spPr>
            <a:xfrm>
              <a:off x="1214438" y="1555750"/>
              <a:ext cx="6800850" cy="0"/>
            </a:xfrm>
            <a:prstGeom prst="line">
              <a:avLst/>
            </a:prstGeom>
            <a:ln w="12700" cap="flat" cmpd="sng">
              <a:solidFill>
                <a:schemeClr val="tx1"/>
              </a:solidFill>
              <a:prstDash val="solid"/>
              <a:headEnd type="none" w="med" len="med"/>
              <a:tailEnd type="none" w="med" len="med"/>
            </a:ln>
          </p:spPr>
        </p:sp>
        <p:sp>
          <p:nvSpPr>
            <p:cNvPr id="175159" name="Line 38"/>
            <p:cNvSpPr/>
            <p:nvPr/>
          </p:nvSpPr>
          <p:spPr>
            <a:xfrm>
              <a:off x="1214438" y="1422400"/>
              <a:ext cx="0" cy="133350"/>
            </a:xfrm>
            <a:prstGeom prst="line">
              <a:avLst/>
            </a:prstGeom>
            <a:ln w="12700" cap="flat" cmpd="sng">
              <a:solidFill>
                <a:schemeClr val="tx1"/>
              </a:solidFill>
              <a:prstDash val="solid"/>
              <a:headEnd type="none" w="med" len="med"/>
              <a:tailEnd type="none" w="med" len="med"/>
            </a:ln>
          </p:spPr>
        </p:sp>
        <p:sp>
          <p:nvSpPr>
            <p:cNvPr id="175160" name="Line 39"/>
            <p:cNvSpPr/>
            <p:nvPr/>
          </p:nvSpPr>
          <p:spPr>
            <a:xfrm>
              <a:off x="1427163" y="1355725"/>
              <a:ext cx="0" cy="200025"/>
            </a:xfrm>
            <a:prstGeom prst="line">
              <a:avLst/>
            </a:prstGeom>
            <a:ln w="12700" cap="flat" cmpd="sng">
              <a:solidFill>
                <a:schemeClr val="tx1"/>
              </a:solidFill>
              <a:prstDash val="solid"/>
              <a:headEnd type="none" w="med" len="med"/>
              <a:tailEnd type="none" w="med" len="med"/>
            </a:ln>
          </p:spPr>
        </p:sp>
        <p:sp>
          <p:nvSpPr>
            <p:cNvPr id="175161" name="Line 40"/>
            <p:cNvSpPr/>
            <p:nvPr/>
          </p:nvSpPr>
          <p:spPr>
            <a:xfrm>
              <a:off x="1639888" y="1355725"/>
              <a:ext cx="0" cy="200025"/>
            </a:xfrm>
            <a:prstGeom prst="line">
              <a:avLst/>
            </a:prstGeom>
            <a:ln w="12700" cap="flat" cmpd="sng">
              <a:solidFill>
                <a:schemeClr val="tx1"/>
              </a:solidFill>
              <a:prstDash val="solid"/>
              <a:headEnd type="none" w="med" len="med"/>
              <a:tailEnd type="none" w="med" len="med"/>
            </a:ln>
          </p:spPr>
        </p:sp>
        <p:sp>
          <p:nvSpPr>
            <p:cNvPr id="175162" name="Line 41"/>
            <p:cNvSpPr/>
            <p:nvPr/>
          </p:nvSpPr>
          <p:spPr>
            <a:xfrm>
              <a:off x="1852613" y="1355725"/>
              <a:ext cx="0" cy="200025"/>
            </a:xfrm>
            <a:prstGeom prst="line">
              <a:avLst/>
            </a:prstGeom>
            <a:ln w="12700" cap="flat" cmpd="sng">
              <a:solidFill>
                <a:schemeClr val="tx1"/>
              </a:solidFill>
              <a:prstDash val="solid"/>
              <a:headEnd type="none" w="med" len="med"/>
              <a:tailEnd type="none" w="med" len="med"/>
            </a:ln>
          </p:spPr>
        </p:sp>
        <p:sp>
          <p:nvSpPr>
            <p:cNvPr id="175163" name="Line 42"/>
            <p:cNvSpPr/>
            <p:nvPr/>
          </p:nvSpPr>
          <p:spPr>
            <a:xfrm>
              <a:off x="2065338" y="1355725"/>
              <a:ext cx="0" cy="200025"/>
            </a:xfrm>
            <a:prstGeom prst="line">
              <a:avLst/>
            </a:prstGeom>
            <a:ln w="12700" cap="flat" cmpd="sng">
              <a:solidFill>
                <a:schemeClr val="tx1"/>
              </a:solidFill>
              <a:prstDash val="solid"/>
              <a:headEnd type="none" w="med" len="med"/>
              <a:tailEnd type="none" w="med" len="med"/>
            </a:ln>
          </p:spPr>
        </p:sp>
        <p:sp>
          <p:nvSpPr>
            <p:cNvPr id="175164" name="Line 43"/>
            <p:cNvSpPr/>
            <p:nvPr/>
          </p:nvSpPr>
          <p:spPr>
            <a:xfrm>
              <a:off x="2278063" y="1355725"/>
              <a:ext cx="0" cy="200025"/>
            </a:xfrm>
            <a:prstGeom prst="line">
              <a:avLst/>
            </a:prstGeom>
            <a:ln w="12700" cap="flat" cmpd="sng">
              <a:solidFill>
                <a:schemeClr val="tx1"/>
              </a:solidFill>
              <a:prstDash val="solid"/>
              <a:headEnd type="none" w="med" len="med"/>
              <a:tailEnd type="none" w="med" len="med"/>
            </a:ln>
          </p:spPr>
        </p:sp>
        <p:sp>
          <p:nvSpPr>
            <p:cNvPr id="175165" name="Line 44"/>
            <p:cNvSpPr/>
            <p:nvPr/>
          </p:nvSpPr>
          <p:spPr>
            <a:xfrm>
              <a:off x="2489200" y="1355725"/>
              <a:ext cx="0" cy="200025"/>
            </a:xfrm>
            <a:prstGeom prst="line">
              <a:avLst/>
            </a:prstGeom>
            <a:ln w="12700" cap="flat" cmpd="sng">
              <a:solidFill>
                <a:schemeClr val="tx1"/>
              </a:solidFill>
              <a:prstDash val="solid"/>
              <a:headEnd type="none" w="med" len="med"/>
              <a:tailEnd type="none" w="med" len="med"/>
            </a:ln>
          </p:spPr>
        </p:sp>
        <p:sp>
          <p:nvSpPr>
            <p:cNvPr id="175166" name="Line 45"/>
            <p:cNvSpPr/>
            <p:nvPr/>
          </p:nvSpPr>
          <p:spPr>
            <a:xfrm>
              <a:off x="2701925" y="1355725"/>
              <a:ext cx="0" cy="200025"/>
            </a:xfrm>
            <a:prstGeom prst="line">
              <a:avLst/>
            </a:prstGeom>
            <a:ln w="12700" cap="flat" cmpd="sng">
              <a:solidFill>
                <a:schemeClr val="tx1"/>
              </a:solidFill>
              <a:prstDash val="solid"/>
              <a:headEnd type="none" w="med" len="med"/>
              <a:tailEnd type="none" w="med" len="med"/>
            </a:ln>
          </p:spPr>
        </p:sp>
        <p:sp>
          <p:nvSpPr>
            <p:cNvPr id="175167" name="Line 46"/>
            <p:cNvSpPr/>
            <p:nvPr/>
          </p:nvSpPr>
          <p:spPr>
            <a:xfrm>
              <a:off x="2914650" y="1422400"/>
              <a:ext cx="0" cy="133350"/>
            </a:xfrm>
            <a:prstGeom prst="line">
              <a:avLst/>
            </a:prstGeom>
            <a:ln w="12700" cap="flat" cmpd="sng">
              <a:solidFill>
                <a:schemeClr val="tx1"/>
              </a:solidFill>
              <a:prstDash val="solid"/>
              <a:headEnd type="none" w="med" len="med"/>
              <a:tailEnd type="none" w="med" len="med"/>
            </a:ln>
          </p:spPr>
        </p:sp>
        <p:sp>
          <p:nvSpPr>
            <p:cNvPr id="175168" name="Line 47"/>
            <p:cNvSpPr/>
            <p:nvPr/>
          </p:nvSpPr>
          <p:spPr>
            <a:xfrm>
              <a:off x="3127375" y="1355725"/>
              <a:ext cx="0" cy="200025"/>
            </a:xfrm>
            <a:prstGeom prst="line">
              <a:avLst/>
            </a:prstGeom>
            <a:ln w="12700" cap="flat" cmpd="sng">
              <a:solidFill>
                <a:schemeClr val="tx1"/>
              </a:solidFill>
              <a:prstDash val="solid"/>
              <a:headEnd type="none" w="med" len="med"/>
              <a:tailEnd type="none" w="med" len="med"/>
            </a:ln>
          </p:spPr>
        </p:sp>
        <p:sp>
          <p:nvSpPr>
            <p:cNvPr id="175169" name="Line 48"/>
            <p:cNvSpPr/>
            <p:nvPr/>
          </p:nvSpPr>
          <p:spPr>
            <a:xfrm>
              <a:off x="3340100" y="1355725"/>
              <a:ext cx="0" cy="200025"/>
            </a:xfrm>
            <a:prstGeom prst="line">
              <a:avLst/>
            </a:prstGeom>
            <a:ln w="12700" cap="flat" cmpd="sng">
              <a:solidFill>
                <a:schemeClr val="tx1"/>
              </a:solidFill>
              <a:prstDash val="solid"/>
              <a:headEnd type="none" w="med" len="med"/>
              <a:tailEnd type="none" w="med" len="med"/>
            </a:ln>
          </p:spPr>
        </p:sp>
        <p:sp>
          <p:nvSpPr>
            <p:cNvPr id="175170" name="Line 49"/>
            <p:cNvSpPr/>
            <p:nvPr/>
          </p:nvSpPr>
          <p:spPr>
            <a:xfrm>
              <a:off x="3552825" y="1355725"/>
              <a:ext cx="0" cy="200025"/>
            </a:xfrm>
            <a:prstGeom prst="line">
              <a:avLst/>
            </a:prstGeom>
            <a:ln w="12700" cap="flat" cmpd="sng">
              <a:solidFill>
                <a:schemeClr val="tx1"/>
              </a:solidFill>
              <a:prstDash val="solid"/>
              <a:headEnd type="none" w="med" len="med"/>
              <a:tailEnd type="none" w="med" len="med"/>
            </a:ln>
          </p:spPr>
        </p:sp>
        <p:sp>
          <p:nvSpPr>
            <p:cNvPr id="175171" name="Line 50"/>
            <p:cNvSpPr/>
            <p:nvPr/>
          </p:nvSpPr>
          <p:spPr>
            <a:xfrm>
              <a:off x="3765550" y="1355725"/>
              <a:ext cx="0" cy="200025"/>
            </a:xfrm>
            <a:prstGeom prst="line">
              <a:avLst/>
            </a:prstGeom>
            <a:ln w="12700" cap="flat" cmpd="sng">
              <a:solidFill>
                <a:schemeClr val="tx1"/>
              </a:solidFill>
              <a:prstDash val="solid"/>
              <a:headEnd type="none" w="med" len="med"/>
              <a:tailEnd type="none" w="med" len="med"/>
            </a:ln>
          </p:spPr>
        </p:sp>
        <p:sp>
          <p:nvSpPr>
            <p:cNvPr id="175172" name="Line 51"/>
            <p:cNvSpPr/>
            <p:nvPr/>
          </p:nvSpPr>
          <p:spPr>
            <a:xfrm>
              <a:off x="3978275" y="1355725"/>
              <a:ext cx="0" cy="200025"/>
            </a:xfrm>
            <a:prstGeom prst="line">
              <a:avLst/>
            </a:prstGeom>
            <a:ln w="12700" cap="flat" cmpd="sng">
              <a:solidFill>
                <a:schemeClr val="tx1"/>
              </a:solidFill>
              <a:prstDash val="solid"/>
              <a:headEnd type="none" w="med" len="med"/>
              <a:tailEnd type="none" w="med" len="med"/>
            </a:ln>
          </p:spPr>
        </p:sp>
        <p:sp>
          <p:nvSpPr>
            <p:cNvPr id="175173" name="Line 52"/>
            <p:cNvSpPr/>
            <p:nvPr/>
          </p:nvSpPr>
          <p:spPr>
            <a:xfrm>
              <a:off x="4189413" y="1355725"/>
              <a:ext cx="0" cy="200025"/>
            </a:xfrm>
            <a:prstGeom prst="line">
              <a:avLst/>
            </a:prstGeom>
            <a:ln w="12700" cap="flat" cmpd="sng">
              <a:solidFill>
                <a:schemeClr val="tx1"/>
              </a:solidFill>
              <a:prstDash val="solid"/>
              <a:headEnd type="none" w="med" len="med"/>
              <a:tailEnd type="none" w="med" len="med"/>
            </a:ln>
          </p:spPr>
        </p:sp>
        <p:sp>
          <p:nvSpPr>
            <p:cNvPr id="175174" name="Line 53"/>
            <p:cNvSpPr/>
            <p:nvPr/>
          </p:nvSpPr>
          <p:spPr>
            <a:xfrm>
              <a:off x="4402138" y="1355725"/>
              <a:ext cx="0" cy="200025"/>
            </a:xfrm>
            <a:prstGeom prst="line">
              <a:avLst/>
            </a:prstGeom>
            <a:ln w="12700" cap="flat" cmpd="sng">
              <a:solidFill>
                <a:schemeClr val="tx1"/>
              </a:solidFill>
              <a:prstDash val="solid"/>
              <a:headEnd type="none" w="med" len="med"/>
              <a:tailEnd type="none" w="med" len="med"/>
            </a:ln>
          </p:spPr>
        </p:sp>
        <p:sp>
          <p:nvSpPr>
            <p:cNvPr id="175175" name="Line 54"/>
            <p:cNvSpPr/>
            <p:nvPr/>
          </p:nvSpPr>
          <p:spPr>
            <a:xfrm>
              <a:off x="4614863" y="1422400"/>
              <a:ext cx="0" cy="133350"/>
            </a:xfrm>
            <a:prstGeom prst="line">
              <a:avLst/>
            </a:prstGeom>
            <a:ln w="12700" cap="flat" cmpd="sng">
              <a:solidFill>
                <a:schemeClr val="tx1"/>
              </a:solidFill>
              <a:prstDash val="solid"/>
              <a:headEnd type="none" w="med" len="med"/>
              <a:tailEnd type="none" w="med" len="med"/>
            </a:ln>
          </p:spPr>
        </p:sp>
        <p:sp>
          <p:nvSpPr>
            <p:cNvPr id="175176" name="Line 55"/>
            <p:cNvSpPr/>
            <p:nvPr/>
          </p:nvSpPr>
          <p:spPr>
            <a:xfrm>
              <a:off x="4827588" y="1355725"/>
              <a:ext cx="0" cy="200025"/>
            </a:xfrm>
            <a:prstGeom prst="line">
              <a:avLst/>
            </a:prstGeom>
            <a:ln w="12700" cap="flat" cmpd="sng">
              <a:solidFill>
                <a:schemeClr val="tx1"/>
              </a:solidFill>
              <a:prstDash val="solid"/>
              <a:headEnd type="none" w="med" len="med"/>
              <a:tailEnd type="none" w="med" len="med"/>
            </a:ln>
          </p:spPr>
        </p:sp>
        <p:sp>
          <p:nvSpPr>
            <p:cNvPr id="175177" name="Line 56"/>
            <p:cNvSpPr/>
            <p:nvPr/>
          </p:nvSpPr>
          <p:spPr>
            <a:xfrm>
              <a:off x="5040313" y="1355725"/>
              <a:ext cx="0" cy="200025"/>
            </a:xfrm>
            <a:prstGeom prst="line">
              <a:avLst/>
            </a:prstGeom>
            <a:ln w="12700" cap="flat" cmpd="sng">
              <a:solidFill>
                <a:schemeClr val="tx1"/>
              </a:solidFill>
              <a:prstDash val="solid"/>
              <a:headEnd type="none" w="med" len="med"/>
              <a:tailEnd type="none" w="med" len="med"/>
            </a:ln>
          </p:spPr>
        </p:sp>
        <p:sp>
          <p:nvSpPr>
            <p:cNvPr id="175178" name="Line 57"/>
            <p:cNvSpPr/>
            <p:nvPr/>
          </p:nvSpPr>
          <p:spPr>
            <a:xfrm>
              <a:off x="5253038" y="1355725"/>
              <a:ext cx="0" cy="200025"/>
            </a:xfrm>
            <a:prstGeom prst="line">
              <a:avLst/>
            </a:prstGeom>
            <a:ln w="12700" cap="flat" cmpd="sng">
              <a:solidFill>
                <a:schemeClr val="tx1"/>
              </a:solidFill>
              <a:prstDash val="solid"/>
              <a:headEnd type="none" w="med" len="med"/>
              <a:tailEnd type="none" w="med" len="med"/>
            </a:ln>
          </p:spPr>
        </p:sp>
        <p:sp>
          <p:nvSpPr>
            <p:cNvPr id="175179" name="Line 58"/>
            <p:cNvSpPr/>
            <p:nvPr/>
          </p:nvSpPr>
          <p:spPr>
            <a:xfrm>
              <a:off x="5465763" y="1355725"/>
              <a:ext cx="0" cy="200025"/>
            </a:xfrm>
            <a:prstGeom prst="line">
              <a:avLst/>
            </a:prstGeom>
            <a:ln w="12700" cap="flat" cmpd="sng">
              <a:solidFill>
                <a:schemeClr val="tx1"/>
              </a:solidFill>
              <a:prstDash val="solid"/>
              <a:headEnd type="none" w="med" len="med"/>
              <a:tailEnd type="none" w="med" len="med"/>
            </a:ln>
          </p:spPr>
        </p:sp>
        <p:sp>
          <p:nvSpPr>
            <p:cNvPr id="175180" name="Line 59"/>
            <p:cNvSpPr/>
            <p:nvPr/>
          </p:nvSpPr>
          <p:spPr>
            <a:xfrm>
              <a:off x="5678488" y="1355725"/>
              <a:ext cx="0" cy="200025"/>
            </a:xfrm>
            <a:prstGeom prst="line">
              <a:avLst/>
            </a:prstGeom>
            <a:ln w="12700" cap="flat" cmpd="sng">
              <a:solidFill>
                <a:schemeClr val="tx1"/>
              </a:solidFill>
              <a:prstDash val="solid"/>
              <a:headEnd type="none" w="med" len="med"/>
              <a:tailEnd type="none" w="med" len="med"/>
            </a:ln>
          </p:spPr>
        </p:sp>
        <p:sp>
          <p:nvSpPr>
            <p:cNvPr id="175181" name="Line 60"/>
            <p:cNvSpPr/>
            <p:nvPr/>
          </p:nvSpPr>
          <p:spPr>
            <a:xfrm>
              <a:off x="5889625" y="1355725"/>
              <a:ext cx="0" cy="200025"/>
            </a:xfrm>
            <a:prstGeom prst="line">
              <a:avLst/>
            </a:prstGeom>
            <a:ln w="12700" cap="flat" cmpd="sng">
              <a:solidFill>
                <a:schemeClr val="tx1"/>
              </a:solidFill>
              <a:prstDash val="solid"/>
              <a:headEnd type="none" w="med" len="med"/>
              <a:tailEnd type="none" w="med" len="med"/>
            </a:ln>
          </p:spPr>
        </p:sp>
        <p:sp>
          <p:nvSpPr>
            <p:cNvPr id="175182" name="Line 61"/>
            <p:cNvSpPr/>
            <p:nvPr/>
          </p:nvSpPr>
          <p:spPr>
            <a:xfrm>
              <a:off x="6102350" y="1355725"/>
              <a:ext cx="0" cy="200025"/>
            </a:xfrm>
            <a:prstGeom prst="line">
              <a:avLst/>
            </a:prstGeom>
            <a:ln w="12700" cap="flat" cmpd="sng">
              <a:solidFill>
                <a:schemeClr val="tx1"/>
              </a:solidFill>
              <a:prstDash val="solid"/>
              <a:headEnd type="none" w="med" len="med"/>
              <a:tailEnd type="none" w="med" len="med"/>
            </a:ln>
          </p:spPr>
        </p:sp>
        <p:sp>
          <p:nvSpPr>
            <p:cNvPr id="175183" name="Line 62"/>
            <p:cNvSpPr/>
            <p:nvPr/>
          </p:nvSpPr>
          <p:spPr>
            <a:xfrm>
              <a:off x="6315075" y="1422400"/>
              <a:ext cx="0" cy="133350"/>
            </a:xfrm>
            <a:prstGeom prst="line">
              <a:avLst/>
            </a:prstGeom>
            <a:ln w="12700" cap="flat" cmpd="sng">
              <a:solidFill>
                <a:schemeClr val="tx1"/>
              </a:solidFill>
              <a:prstDash val="solid"/>
              <a:headEnd type="none" w="med" len="med"/>
              <a:tailEnd type="none" w="med" len="med"/>
            </a:ln>
          </p:spPr>
        </p:sp>
        <p:sp>
          <p:nvSpPr>
            <p:cNvPr id="175184" name="Line 63"/>
            <p:cNvSpPr/>
            <p:nvPr/>
          </p:nvSpPr>
          <p:spPr>
            <a:xfrm>
              <a:off x="6527800" y="1355725"/>
              <a:ext cx="0" cy="200025"/>
            </a:xfrm>
            <a:prstGeom prst="line">
              <a:avLst/>
            </a:prstGeom>
            <a:ln w="12700" cap="flat" cmpd="sng">
              <a:solidFill>
                <a:schemeClr val="tx1"/>
              </a:solidFill>
              <a:prstDash val="solid"/>
              <a:headEnd type="none" w="med" len="med"/>
              <a:tailEnd type="none" w="med" len="med"/>
            </a:ln>
          </p:spPr>
        </p:sp>
        <p:sp>
          <p:nvSpPr>
            <p:cNvPr id="175185" name="Line 64"/>
            <p:cNvSpPr/>
            <p:nvPr/>
          </p:nvSpPr>
          <p:spPr>
            <a:xfrm>
              <a:off x="6740525" y="1355725"/>
              <a:ext cx="0" cy="200025"/>
            </a:xfrm>
            <a:prstGeom prst="line">
              <a:avLst/>
            </a:prstGeom>
            <a:ln w="12700" cap="flat" cmpd="sng">
              <a:solidFill>
                <a:schemeClr val="tx1"/>
              </a:solidFill>
              <a:prstDash val="solid"/>
              <a:headEnd type="none" w="med" len="med"/>
              <a:tailEnd type="none" w="med" len="med"/>
            </a:ln>
          </p:spPr>
        </p:sp>
        <p:sp>
          <p:nvSpPr>
            <p:cNvPr id="175186" name="Line 65"/>
            <p:cNvSpPr/>
            <p:nvPr/>
          </p:nvSpPr>
          <p:spPr>
            <a:xfrm>
              <a:off x="6953250" y="1355725"/>
              <a:ext cx="0" cy="200025"/>
            </a:xfrm>
            <a:prstGeom prst="line">
              <a:avLst/>
            </a:prstGeom>
            <a:ln w="12700" cap="flat" cmpd="sng">
              <a:solidFill>
                <a:schemeClr val="tx1"/>
              </a:solidFill>
              <a:prstDash val="solid"/>
              <a:headEnd type="none" w="med" len="med"/>
              <a:tailEnd type="none" w="med" len="med"/>
            </a:ln>
          </p:spPr>
        </p:sp>
        <p:sp>
          <p:nvSpPr>
            <p:cNvPr id="175187" name="Line 66"/>
            <p:cNvSpPr/>
            <p:nvPr/>
          </p:nvSpPr>
          <p:spPr>
            <a:xfrm>
              <a:off x="7165975" y="1355725"/>
              <a:ext cx="0" cy="200025"/>
            </a:xfrm>
            <a:prstGeom prst="line">
              <a:avLst/>
            </a:prstGeom>
            <a:ln w="12700" cap="flat" cmpd="sng">
              <a:solidFill>
                <a:schemeClr val="tx1"/>
              </a:solidFill>
              <a:prstDash val="solid"/>
              <a:headEnd type="none" w="med" len="med"/>
              <a:tailEnd type="none" w="med" len="med"/>
            </a:ln>
          </p:spPr>
        </p:sp>
        <p:sp>
          <p:nvSpPr>
            <p:cNvPr id="175188" name="Line 67"/>
            <p:cNvSpPr/>
            <p:nvPr/>
          </p:nvSpPr>
          <p:spPr>
            <a:xfrm>
              <a:off x="7378700" y="1355725"/>
              <a:ext cx="0" cy="200025"/>
            </a:xfrm>
            <a:prstGeom prst="line">
              <a:avLst/>
            </a:prstGeom>
            <a:ln w="12700" cap="flat" cmpd="sng">
              <a:solidFill>
                <a:schemeClr val="tx1"/>
              </a:solidFill>
              <a:prstDash val="solid"/>
              <a:headEnd type="none" w="med" len="med"/>
              <a:tailEnd type="none" w="med" len="med"/>
            </a:ln>
          </p:spPr>
        </p:sp>
        <p:sp>
          <p:nvSpPr>
            <p:cNvPr id="175189" name="Line 68"/>
            <p:cNvSpPr/>
            <p:nvPr/>
          </p:nvSpPr>
          <p:spPr>
            <a:xfrm>
              <a:off x="7589838" y="1355725"/>
              <a:ext cx="0" cy="200025"/>
            </a:xfrm>
            <a:prstGeom prst="line">
              <a:avLst/>
            </a:prstGeom>
            <a:ln w="12700" cap="flat" cmpd="sng">
              <a:solidFill>
                <a:schemeClr val="tx1"/>
              </a:solidFill>
              <a:prstDash val="solid"/>
              <a:headEnd type="none" w="med" len="med"/>
              <a:tailEnd type="none" w="med" len="med"/>
            </a:ln>
          </p:spPr>
        </p:sp>
        <p:sp>
          <p:nvSpPr>
            <p:cNvPr id="175190" name="Line 69"/>
            <p:cNvSpPr/>
            <p:nvPr/>
          </p:nvSpPr>
          <p:spPr>
            <a:xfrm>
              <a:off x="7802563" y="1355725"/>
              <a:ext cx="0" cy="200025"/>
            </a:xfrm>
            <a:prstGeom prst="line">
              <a:avLst/>
            </a:prstGeom>
            <a:ln w="12700" cap="flat" cmpd="sng">
              <a:solidFill>
                <a:schemeClr val="tx1"/>
              </a:solidFill>
              <a:prstDash val="solid"/>
              <a:headEnd type="none" w="med" len="med"/>
              <a:tailEnd type="none" w="med" len="med"/>
            </a:ln>
          </p:spPr>
        </p:sp>
        <p:sp>
          <p:nvSpPr>
            <p:cNvPr id="175191" name="Line 70"/>
            <p:cNvSpPr/>
            <p:nvPr/>
          </p:nvSpPr>
          <p:spPr>
            <a:xfrm>
              <a:off x="8015288" y="1422400"/>
              <a:ext cx="0" cy="133350"/>
            </a:xfrm>
            <a:prstGeom prst="line">
              <a:avLst/>
            </a:prstGeom>
            <a:ln w="12700" cap="flat" cmpd="sng">
              <a:solidFill>
                <a:schemeClr val="tx1"/>
              </a:solidFill>
              <a:prstDash val="solid"/>
              <a:headEnd type="none" w="med" len="med"/>
              <a:tailEnd type="none" w="med" len="med"/>
            </a:ln>
          </p:spPr>
        </p:sp>
        <p:sp>
          <p:nvSpPr>
            <p:cNvPr id="175192" name="Rectangle 71"/>
            <p:cNvSpPr/>
            <p:nvPr/>
          </p:nvSpPr>
          <p:spPr>
            <a:xfrm>
              <a:off x="1355725" y="1289050"/>
              <a:ext cx="1417638" cy="200025"/>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75193" name="Rectangle 72"/>
            <p:cNvSpPr/>
            <p:nvPr/>
          </p:nvSpPr>
          <p:spPr>
            <a:xfrm>
              <a:off x="3055938" y="1289050"/>
              <a:ext cx="1417637" cy="200025"/>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75194" name="Rectangle 73"/>
            <p:cNvSpPr/>
            <p:nvPr/>
          </p:nvSpPr>
          <p:spPr>
            <a:xfrm>
              <a:off x="4756150" y="1289050"/>
              <a:ext cx="1417638" cy="200025"/>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75195" name="Rectangle 74"/>
            <p:cNvSpPr/>
            <p:nvPr/>
          </p:nvSpPr>
          <p:spPr>
            <a:xfrm>
              <a:off x="6456363" y="1289050"/>
              <a:ext cx="1417637" cy="200025"/>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75196" name="Rectangle 75"/>
            <p:cNvSpPr/>
            <p:nvPr/>
          </p:nvSpPr>
          <p:spPr>
            <a:xfrm>
              <a:off x="4189413" y="3078163"/>
              <a:ext cx="290512" cy="4984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200" b="1" dirty="0">
                  <a:solidFill>
                    <a:srgbClr val="333399"/>
                  </a:solidFill>
                  <a:latin typeface="Arial" panose="020B0604020202020204" pitchFamily="34" charset="0"/>
                </a:rPr>
                <a:t>S</a:t>
              </a:r>
              <a:endParaRPr lang="en-US" altLang="zh-CN" sz="12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200" b="1" dirty="0">
                  <a:solidFill>
                    <a:srgbClr val="333399"/>
                  </a:solidFill>
                  <a:latin typeface="Arial" panose="020B0604020202020204" pitchFamily="34" charset="0"/>
                </a:rPr>
                <a:t>Y</a:t>
              </a:r>
              <a:endParaRPr lang="en-US" altLang="zh-CN" sz="12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200" b="1" dirty="0">
                  <a:solidFill>
                    <a:srgbClr val="333399"/>
                  </a:solidFill>
                  <a:latin typeface="Arial" panose="020B0604020202020204" pitchFamily="34" charset="0"/>
                </a:rPr>
                <a:t>N</a:t>
              </a:r>
              <a:endParaRPr lang="en-US" altLang="zh-CN" sz="1200" b="1" dirty="0">
                <a:solidFill>
                  <a:srgbClr val="333399"/>
                </a:solidFill>
                <a:latin typeface="Arial" panose="020B0604020202020204" pitchFamily="34" charset="0"/>
              </a:endParaRPr>
            </a:p>
          </p:txBody>
        </p:sp>
        <p:sp>
          <p:nvSpPr>
            <p:cNvPr id="175197" name="Rectangle 76"/>
            <p:cNvSpPr/>
            <p:nvPr/>
          </p:nvSpPr>
          <p:spPr>
            <a:xfrm>
              <a:off x="3978275" y="3078163"/>
              <a:ext cx="290513" cy="4984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200" b="1" dirty="0">
                  <a:solidFill>
                    <a:srgbClr val="333399"/>
                  </a:solidFill>
                  <a:latin typeface="Arial" panose="020B0604020202020204" pitchFamily="34" charset="0"/>
                </a:rPr>
                <a:t>R</a:t>
              </a:r>
              <a:endParaRPr lang="en-US" altLang="zh-CN" sz="12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200" b="1" dirty="0">
                  <a:solidFill>
                    <a:srgbClr val="333399"/>
                  </a:solidFill>
                  <a:latin typeface="Arial" panose="020B0604020202020204" pitchFamily="34" charset="0"/>
                </a:rPr>
                <a:t>S</a:t>
              </a:r>
              <a:endParaRPr lang="en-US" altLang="zh-CN" sz="12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200" b="1" dirty="0">
                  <a:solidFill>
                    <a:srgbClr val="333399"/>
                  </a:solidFill>
                  <a:latin typeface="Arial" panose="020B0604020202020204" pitchFamily="34" charset="0"/>
                </a:rPr>
                <a:t>T</a:t>
              </a:r>
              <a:endParaRPr lang="en-US" altLang="zh-CN" sz="1200" b="1" dirty="0">
                <a:solidFill>
                  <a:srgbClr val="333399"/>
                </a:solidFill>
                <a:latin typeface="Arial" panose="020B0604020202020204" pitchFamily="34" charset="0"/>
              </a:endParaRPr>
            </a:p>
          </p:txBody>
        </p:sp>
        <p:sp>
          <p:nvSpPr>
            <p:cNvPr id="175198" name="Rectangle 77"/>
            <p:cNvSpPr/>
            <p:nvPr/>
          </p:nvSpPr>
          <p:spPr>
            <a:xfrm>
              <a:off x="3751263" y="3078163"/>
              <a:ext cx="290512" cy="4984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200" b="1" dirty="0">
                  <a:solidFill>
                    <a:srgbClr val="333399"/>
                  </a:solidFill>
                  <a:latin typeface="Arial" panose="020B0604020202020204" pitchFamily="34" charset="0"/>
                </a:rPr>
                <a:t>P</a:t>
              </a:r>
              <a:endParaRPr lang="en-US" altLang="zh-CN" sz="12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200" b="1" dirty="0">
                  <a:solidFill>
                    <a:srgbClr val="333399"/>
                  </a:solidFill>
                  <a:latin typeface="Arial" panose="020B0604020202020204" pitchFamily="34" charset="0"/>
                </a:rPr>
                <a:t>S</a:t>
              </a:r>
              <a:endParaRPr lang="en-US" altLang="zh-CN" sz="12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200" b="1" dirty="0">
                  <a:solidFill>
                    <a:srgbClr val="333399"/>
                  </a:solidFill>
                  <a:latin typeface="Arial" panose="020B0604020202020204" pitchFamily="34" charset="0"/>
                </a:rPr>
                <a:t>H</a:t>
              </a:r>
              <a:endParaRPr lang="en-US" altLang="zh-CN" sz="1200" b="1" dirty="0">
                <a:solidFill>
                  <a:srgbClr val="333399"/>
                </a:solidFill>
                <a:latin typeface="Arial" panose="020B0604020202020204" pitchFamily="34" charset="0"/>
              </a:endParaRPr>
            </a:p>
          </p:txBody>
        </p:sp>
        <p:sp>
          <p:nvSpPr>
            <p:cNvPr id="175199" name="Rectangle 78"/>
            <p:cNvSpPr/>
            <p:nvPr/>
          </p:nvSpPr>
          <p:spPr>
            <a:xfrm>
              <a:off x="3538538" y="3078163"/>
              <a:ext cx="290512" cy="4984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200" b="1" dirty="0">
                  <a:solidFill>
                    <a:srgbClr val="333399"/>
                  </a:solidFill>
                  <a:latin typeface="Arial" panose="020B0604020202020204" pitchFamily="34" charset="0"/>
                </a:rPr>
                <a:t>A</a:t>
              </a:r>
              <a:endParaRPr lang="en-US" altLang="zh-CN" sz="12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200" b="1" dirty="0">
                  <a:solidFill>
                    <a:srgbClr val="333399"/>
                  </a:solidFill>
                  <a:latin typeface="Arial" panose="020B0604020202020204" pitchFamily="34" charset="0"/>
                </a:rPr>
                <a:t>C</a:t>
              </a:r>
              <a:endParaRPr lang="en-US" altLang="zh-CN" sz="12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200" b="1" dirty="0">
                  <a:solidFill>
                    <a:srgbClr val="333399"/>
                  </a:solidFill>
                  <a:latin typeface="Arial" panose="020B0604020202020204" pitchFamily="34" charset="0"/>
                </a:rPr>
                <a:t>K</a:t>
              </a:r>
              <a:endParaRPr lang="en-US" altLang="zh-CN" sz="1200" b="1" dirty="0">
                <a:solidFill>
                  <a:srgbClr val="333399"/>
                </a:solidFill>
                <a:latin typeface="Arial" panose="020B0604020202020204" pitchFamily="34" charset="0"/>
              </a:endParaRPr>
            </a:p>
          </p:txBody>
        </p:sp>
        <p:sp>
          <p:nvSpPr>
            <p:cNvPr id="175200" name="Rectangle 79"/>
            <p:cNvSpPr/>
            <p:nvPr/>
          </p:nvSpPr>
          <p:spPr>
            <a:xfrm>
              <a:off x="3306763" y="3078163"/>
              <a:ext cx="300037" cy="4984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200" b="1" dirty="0">
                  <a:solidFill>
                    <a:srgbClr val="333399"/>
                  </a:solidFill>
                  <a:latin typeface="Arial" panose="020B0604020202020204" pitchFamily="34" charset="0"/>
                </a:rPr>
                <a:t>U</a:t>
              </a:r>
              <a:endParaRPr lang="en-US" altLang="zh-CN" sz="12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200" b="1" dirty="0">
                  <a:solidFill>
                    <a:srgbClr val="333399"/>
                  </a:solidFill>
                  <a:latin typeface="Arial" panose="020B0604020202020204" pitchFamily="34" charset="0"/>
                </a:rPr>
                <a:t>R</a:t>
              </a:r>
              <a:endParaRPr lang="en-US" altLang="zh-CN" sz="12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200" b="1" dirty="0">
                  <a:solidFill>
                    <a:srgbClr val="333399"/>
                  </a:solidFill>
                  <a:latin typeface="Arial" panose="020B0604020202020204" pitchFamily="34" charset="0"/>
                </a:rPr>
                <a:t>G</a:t>
              </a:r>
              <a:endParaRPr lang="en-US" altLang="zh-CN" sz="1200" b="1" dirty="0">
                <a:solidFill>
                  <a:srgbClr val="333399"/>
                </a:solidFill>
                <a:latin typeface="Arial" panose="020B0604020202020204" pitchFamily="34" charset="0"/>
              </a:endParaRPr>
            </a:p>
          </p:txBody>
        </p:sp>
        <p:sp>
          <p:nvSpPr>
            <p:cNvPr id="175201" name="Rectangle 80"/>
            <p:cNvSpPr/>
            <p:nvPr/>
          </p:nvSpPr>
          <p:spPr>
            <a:xfrm>
              <a:off x="660400" y="1169988"/>
              <a:ext cx="7489825"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1600" dirty="0">
                  <a:solidFill>
                    <a:srgbClr val="333399"/>
                  </a:solidFill>
                  <a:latin typeface="Arial" panose="020B0604020202020204" pitchFamily="34" charset="0"/>
                </a:rPr>
                <a:t>比特  </a:t>
              </a:r>
              <a:r>
                <a:rPr lang="en-US" altLang="zh-CN" sz="1600" dirty="0">
                  <a:solidFill>
                    <a:srgbClr val="333399"/>
                  </a:solidFill>
                  <a:latin typeface="Arial" panose="020B0604020202020204" pitchFamily="34" charset="0"/>
                </a:rPr>
                <a:t>0                           8                           16                          24                       31</a:t>
              </a:r>
              <a:endParaRPr lang="en-US" altLang="zh-CN" sz="1600" dirty="0">
                <a:solidFill>
                  <a:srgbClr val="333399"/>
                </a:solidFill>
                <a:latin typeface="Arial" panose="020B0604020202020204" pitchFamily="34" charset="0"/>
              </a:endParaRPr>
            </a:p>
          </p:txBody>
        </p:sp>
        <p:sp>
          <p:nvSpPr>
            <p:cNvPr id="175202" name="Line 96"/>
            <p:cNvSpPr/>
            <p:nvPr/>
          </p:nvSpPr>
          <p:spPr>
            <a:xfrm>
              <a:off x="8121650" y="1644650"/>
              <a:ext cx="736600" cy="0"/>
            </a:xfrm>
            <a:prstGeom prst="line">
              <a:avLst/>
            </a:prstGeom>
            <a:ln w="12700" cap="flat" cmpd="sng">
              <a:solidFill>
                <a:schemeClr val="tx1"/>
              </a:solidFill>
              <a:prstDash val="solid"/>
              <a:headEnd type="none" w="med" len="med"/>
              <a:tailEnd type="none" w="med" len="med"/>
            </a:ln>
          </p:spPr>
        </p:sp>
        <p:sp>
          <p:nvSpPr>
            <p:cNvPr id="175203" name="Line 97"/>
            <p:cNvSpPr/>
            <p:nvPr/>
          </p:nvSpPr>
          <p:spPr>
            <a:xfrm>
              <a:off x="8121650" y="3981450"/>
              <a:ext cx="736600" cy="0"/>
            </a:xfrm>
            <a:prstGeom prst="line">
              <a:avLst/>
            </a:prstGeom>
            <a:ln w="12700" cap="flat" cmpd="sng">
              <a:solidFill>
                <a:schemeClr val="tx1"/>
              </a:solidFill>
              <a:prstDash val="solid"/>
              <a:headEnd type="none" w="med" len="med"/>
              <a:tailEnd type="none" w="med" len="med"/>
            </a:ln>
          </p:spPr>
        </p:sp>
        <p:sp>
          <p:nvSpPr>
            <p:cNvPr id="175204" name="Line 98"/>
            <p:cNvSpPr/>
            <p:nvPr/>
          </p:nvSpPr>
          <p:spPr>
            <a:xfrm>
              <a:off x="690563" y="1670050"/>
              <a:ext cx="469900" cy="0"/>
            </a:xfrm>
            <a:prstGeom prst="line">
              <a:avLst/>
            </a:prstGeom>
            <a:ln w="12700" cap="flat" cmpd="sng">
              <a:solidFill>
                <a:schemeClr val="tx1"/>
              </a:solidFill>
              <a:prstDash val="solid"/>
              <a:headEnd type="none" w="med" len="med"/>
              <a:tailEnd type="none" w="med" len="med"/>
            </a:ln>
          </p:spPr>
        </p:sp>
        <p:sp>
          <p:nvSpPr>
            <p:cNvPr id="175205" name="Line 99"/>
            <p:cNvSpPr/>
            <p:nvPr/>
          </p:nvSpPr>
          <p:spPr>
            <a:xfrm>
              <a:off x="703263" y="4411663"/>
              <a:ext cx="469900" cy="0"/>
            </a:xfrm>
            <a:prstGeom prst="line">
              <a:avLst/>
            </a:prstGeom>
            <a:ln w="12700" cap="flat" cmpd="sng">
              <a:solidFill>
                <a:schemeClr val="tx1"/>
              </a:solidFill>
              <a:prstDash val="solid"/>
              <a:headEnd type="none" w="med" len="med"/>
              <a:tailEnd type="none" w="med" len="med"/>
            </a:ln>
          </p:spPr>
        </p:sp>
        <p:sp>
          <p:nvSpPr>
            <p:cNvPr id="175206" name="Line 28"/>
            <p:cNvSpPr/>
            <p:nvPr/>
          </p:nvSpPr>
          <p:spPr>
            <a:xfrm>
              <a:off x="3055938" y="3054350"/>
              <a:ext cx="0" cy="463550"/>
            </a:xfrm>
            <a:prstGeom prst="line">
              <a:avLst/>
            </a:prstGeom>
            <a:ln w="12700" cap="flat" cmpd="sng">
              <a:solidFill>
                <a:schemeClr val="tx1"/>
              </a:solidFill>
              <a:prstDash val="solid"/>
              <a:headEnd type="none" w="med" len="med"/>
              <a:tailEnd type="none" w="med" len="med"/>
            </a:ln>
          </p:spPr>
        </p:sp>
        <p:sp>
          <p:nvSpPr>
            <p:cNvPr id="175207" name="Line 28"/>
            <p:cNvSpPr/>
            <p:nvPr/>
          </p:nvSpPr>
          <p:spPr>
            <a:xfrm>
              <a:off x="3210370" y="3077655"/>
              <a:ext cx="0" cy="463550"/>
            </a:xfrm>
            <a:prstGeom prst="line">
              <a:avLst/>
            </a:prstGeom>
            <a:ln w="12700" cap="flat" cmpd="sng">
              <a:solidFill>
                <a:schemeClr val="tx1"/>
              </a:solidFill>
              <a:prstDash val="solid"/>
              <a:headEnd type="none" w="med" len="med"/>
              <a:tailEnd type="none" w="med" len="med"/>
            </a:ln>
          </p:spPr>
        </p:sp>
        <p:sp>
          <p:nvSpPr>
            <p:cNvPr id="175208" name="Rectangle 79"/>
            <p:cNvSpPr/>
            <p:nvPr/>
          </p:nvSpPr>
          <p:spPr>
            <a:xfrm>
              <a:off x="2992439" y="3075781"/>
              <a:ext cx="328617" cy="505716"/>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200" b="1" dirty="0">
                  <a:solidFill>
                    <a:srgbClr val="333399"/>
                  </a:solidFill>
                  <a:latin typeface="Arial" panose="020B0604020202020204" pitchFamily="34" charset="0"/>
                </a:rPr>
                <a:t>C</a:t>
              </a:r>
              <a:endParaRPr lang="en-US" altLang="zh-CN" sz="12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200" b="1" dirty="0">
                  <a:solidFill>
                    <a:srgbClr val="333399"/>
                  </a:solidFill>
                  <a:latin typeface="Arial" panose="020B0604020202020204" pitchFamily="34" charset="0"/>
                </a:rPr>
                <a:t>W</a:t>
              </a:r>
              <a:endParaRPr lang="en-US" altLang="zh-CN" sz="12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200" b="1" dirty="0">
                  <a:solidFill>
                    <a:srgbClr val="333399"/>
                  </a:solidFill>
                  <a:latin typeface="Arial" panose="020B0604020202020204" pitchFamily="34" charset="0"/>
                </a:rPr>
                <a:t>R</a:t>
              </a:r>
              <a:endParaRPr lang="en-US" altLang="zh-CN" sz="1200" b="1" dirty="0">
                <a:solidFill>
                  <a:srgbClr val="333399"/>
                </a:solidFill>
                <a:latin typeface="Arial" panose="020B0604020202020204" pitchFamily="34" charset="0"/>
              </a:endParaRPr>
            </a:p>
          </p:txBody>
        </p:sp>
        <p:sp>
          <p:nvSpPr>
            <p:cNvPr id="175209" name="Rectangle 79"/>
            <p:cNvSpPr/>
            <p:nvPr/>
          </p:nvSpPr>
          <p:spPr>
            <a:xfrm>
              <a:off x="3128170" y="3063875"/>
              <a:ext cx="293351" cy="505267"/>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200" b="1" dirty="0">
                  <a:solidFill>
                    <a:srgbClr val="333399"/>
                  </a:solidFill>
                  <a:latin typeface="Arial" panose="020B0604020202020204" pitchFamily="34" charset="0"/>
                </a:rPr>
                <a:t>E</a:t>
              </a:r>
              <a:endParaRPr lang="en-US" altLang="zh-CN" sz="12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200" b="1" dirty="0">
                  <a:solidFill>
                    <a:srgbClr val="333399"/>
                  </a:solidFill>
                  <a:latin typeface="Arial" panose="020B0604020202020204" pitchFamily="34" charset="0"/>
                </a:rPr>
                <a:t>C</a:t>
              </a:r>
              <a:endParaRPr lang="en-US" altLang="zh-CN" sz="12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200" b="1" dirty="0">
                  <a:solidFill>
                    <a:srgbClr val="333399"/>
                  </a:solidFill>
                  <a:latin typeface="Arial" panose="020B0604020202020204" pitchFamily="34" charset="0"/>
                </a:rPr>
                <a:t>E</a:t>
              </a:r>
              <a:endParaRPr lang="en-US" altLang="zh-CN" sz="1200" b="1" dirty="0">
                <a:solidFill>
                  <a:srgbClr val="333399"/>
                </a:solidFill>
                <a:latin typeface="Arial" panose="020B0604020202020204" pitchFamily="34" charset="0"/>
              </a:endParaRPr>
            </a:p>
          </p:txBody>
        </p:sp>
      </p:gr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6130" name="Text Box 82"/>
          <p:cNvSpPr txBox="1"/>
          <p:nvPr/>
        </p:nvSpPr>
        <p:spPr>
          <a:xfrm>
            <a:off x="395288" y="5519738"/>
            <a:ext cx="8424862" cy="954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dirty="0">
                <a:solidFill>
                  <a:srgbClr val="333399"/>
                </a:solidFill>
                <a:latin typeface="Arial" panose="020B0604020202020204" pitchFamily="34" charset="0"/>
              </a:rPr>
              <a:t>源端口和目的端口字段——各占 2 字节。端口是传输层与应用层的服务接口，每个端口对应一个应用程序。 </a:t>
            </a:r>
            <a:endParaRPr lang="zh-CN" altLang="en-US" sz="2800" dirty="0">
              <a:solidFill>
                <a:srgbClr val="333399"/>
              </a:solidFill>
              <a:latin typeface="Arial" panose="020B0604020202020204" pitchFamily="34" charset="0"/>
            </a:endParaRPr>
          </a:p>
        </p:txBody>
      </p:sp>
      <p:sp>
        <p:nvSpPr>
          <p:cNvPr id="176131" name="灯片编号占位符 1"/>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1200" dirty="0">
                <a:solidFill>
                  <a:srgbClr val="898989"/>
                </a:solidFill>
                <a:latin typeface="Arial" panose="020B0604020202020204" pitchFamily="34" charset="0"/>
                <a:ea typeface="微软雅黑" panose="020B0503020204020204" pitchFamily="34" charset="-122"/>
              </a:rPr>
            </a:fld>
            <a:endParaRPr lang="zh-CN" altLang="en-US" sz="1200" dirty="0">
              <a:solidFill>
                <a:srgbClr val="898989"/>
              </a:solidFill>
              <a:latin typeface="Arial" panose="020B0604020202020204" pitchFamily="34" charset="0"/>
              <a:ea typeface="微软雅黑" panose="020B0503020204020204" pitchFamily="34" charset="-122"/>
            </a:endParaRPr>
          </a:p>
        </p:txBody>
      </p:sp>
      <p:grpSp>
        <p:nvGrpSpPr>
          <p:cNvPr id="176132" name="组合 2"/>
          <p:cNvGrpSpPr/>
          <p:nvPr/>
        </p:nvGrpSpPr>
        <p:grpSpPr>
          <a:xfrm>
            <a:off x="0" y="407988"/>
            <a:ext cx="9277350" cy="4867275"/>
            <a:chOff x="0" y="407988"/>
            <a:chExt cx="9277350" cy="4867275"/>
          </a:xfrm>
        </p:grpSpPr>
        <p:sp>
          <p:nvSpPr>
            <p:cNvPr id="176133" name="Rectangle 5"/>
            <p:cNvSpPr/>
            <p:nvPr/>
          </p:nvSpPr>
          <p:spPr>
            <a:xfrm>
              <a:off x="8388350" y="2212975"/>
              <a:ext cx="688975" cy="1187450"/>
            </a:xfrm>
            <a:prstGeom prst="rect">
              <a:avLst/>
            </a:prstGeom>
            <a:solidFill>
              <a:schemeClr val="bg1"/>
            </a:solid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20</a:t>
              </a:r>
              <a:endParaRPr lang="zh-CN" altLang="en-US"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字节</a:t>
              </a:r>
              <a:endParaRPr lang="zh-CN" altLang="en-US"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固定</a:t>
              </a:r>
              <a:endParaRPr lang="zh-CN" altLang="en-US"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首部</a:t>
              </a:r>
              <a:endParaRPr lang="zh-CN" altLang="en-US" sz="2000" dirty="0">
                <a:solidFill>
                  <a:srgbClr val="333399"/>
                </a:solidFill>
                <a:latin typeface="Arial" panose="020B0604020202020204" pitchFamily="34" charset="0"/>
              </a:endParaRPr>
            </a:p>
          </p:txBody>
        </p:sp>
        <p:sp>
          <p:nvSpPr>
            <p:cNvPr id="176134" name="Rectangle 75"/>
            <p:cNvSpPr/>
            <p:nvPr/>
          </p:nvSpPr>
          <p:spPr>
            <a:xfrm>
              <a:off x="25400" y="407988"/>
              <a:ext cx="838517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比特 0                         8                        16                        24                    31</a:t>
              </a:r>
              <a:endParaRPr lang="zh-CN" altLang="en-US" sz="2000" dirty="0">
                <a:solidFill>
                  <a:srgbClr val="333399"/>
                </a:solidFill>
                <a:latin typeface="Arial" panose="020B0604020202020204" pitchFamily="34" charset="0"/>
              </a:endParaRPr>
            </a:p>
          </p:txBody>
        </p:sp>
        <p:sp>
          <p:nvSpPr>
            <p:cNvPr id="176135" name="Line 78"/>
            <p:cNvSpPr/>
            <p:nvPr/>
          </p:nvSpPr>
          <p:spPr>
            <a:xfrm>
              <a:off x="8447088" y="1117600"/>
              <a:ext cx="830262" cy="0"/>
            </a:xfrm>
            <a:prstGeom prst="line">
              <a:avLst/>
            </a:prstGeom>
            <a:ln w="12700" cap="flat" cmpd="sng">
              <a:solidFill>
                <a:schemeClr val="tx1"/>
              </a:solidFill>
              <a:prstDash val="solid"/>
              <a:headEnd type="none" w="med" len="med"/>
              <a:tailEnd type="none" w="med" len="med"/>
            </a:ln>
          </p:spPr>
        </p:sp>
        <p:sp>
          <p:nvSpPr>
            <p:cNvPr id="176136" name="Line 79"/>
            <p:cNvSpPr/>
            <p:nvPr/>
          </p:nvSpPr>
          <p:spPr>
            <a:xfrm>
              <a:off x="8447088" y="4613275"/>
              <a:ext cx="830262" cy="0"/>
            </a:xfrm>
            <a:prstGeom prst="line">
              <a:avLst/>
            </a:prstGeom>
            <a:ln w="12700" cap="flat" cmpd="sng">
              <a:solidFill>
                <a:schemeClr val="tx1"/>
              </a:solidFill>
              <a:prstDash val="solid"/>
              <a:headEnd type="none" w="med" len="med"/>
              <a:tailEnd type="none" w="med" len="med"/>
            </a:ln>
          </p:spPr>
        </p:sp>
        <p:grpSp>
          <p:nvGrpSpPr>
            <p:cNvPr id="176137" name="组合 1"/>
            <p:cNvGrpSpPr/>
            <p:nvPr/>
          </p:nvGrpSpPr>
          <p:grpSpPr>
            <a:xfrm>
              <a:off x="0" y="585788"/>
              <a:ext cx="8748713" cy="4689475"/>
              <a:chOff x="0" y="585788"/>
              <a:chExt cx="8748713" cy="4689475"/>
            </a:xfrm>
          </p:grpSpPr>
          <p:sp>
            <p:nvSpPr>
              <p:cNvPr id="176138" name="Line 2"/>
              <p:cNvSpPr/>
              <p:nvPr/>
            </p:nvSpPr>
            <p:spPr>
              <a:xfrm flipH="1">
                <a:off x="328613" y="1144588"/>
                <a:ext cx="17462" cy="4122737"/>
              </a:xfrm>
              <a:prstGeom prst="line">
                <a:avLst/>
              </a:prstGeom>
              <a:ln w="12700" cap="flat" cmpd="sng">
                <a:solidFill>
                  <a:schemeClr val="tx1"/>
                </a:solidFill>
                <a:prstDash val="solid"/>
                <a:headEnd type="triangle" w="med" len="lg"/>
                <a:tailEnd type="triangle" w="med" len="lg"/>
              </a:ln>
            </p:spPr>
          </p:sp>
          <p:sp>
            <p:nvSpPr>
              <p:cNvPr id="176139" name="Rectangle 3"/>
              <p:cNvSpPr/>
              <p:nvPr/>
            </p:nvSpPr>
            <p:spPr>
              <a:xfrm>
                <a:off x="0" y="2744788"/>
                <a:ext cx="690563" cy="638175"/>
              </a:xfrm>
              <a:prstGeom prst="rect">
                <a:avLst/>
              </a:prstGeom>
              <a:solidFill>
                <a:schemeClr val="bg1"/>
              </a:solid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90000"/>
                  </a:lnSpc>
                  <a:spcBef>
                    <a:spcPct val="0"/>
                  </a:spcBef>
                  <a:buClrTx/>
                  <a:buSzTx/>
                  <a:buFontTx/>
                  <a:buNone/>
                </a:pPr>
                <a:r>
                  <a:rPr lang="en-US" altLang="zh-CN" sz="2000" dirty="0">
                    <a:solidFill>
                      <a:srgbClr val="333399"/>
                    </a:solidFill>
                    <a:latin typeface="Arial" panose="020B0604020202020204" pitchFamily="34" charset="0"/>
                  </a:rPr>
                  <a:t>TCP</a:t>
                </a:r>
                <a:endParaRPr lang="en-US" altLang="zh-CN"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首部</a:t>
                </a:r>
                <a:endParaRPr lang="zh-CN" altLang="en-US" sz="2000" dirty="0">
                  <a:solidFill>
                    <a:srgbClr val="333399"/>
                  </a:solidFill>
                  <a:latin typeface="Arial" panose="020B0604020202020204" pitchFamily="34" charset="0"/>
                </a:endParaRPr>
              </a:p>
            </p:txBody>
          </p:sp>
          <p:sp>
            <p:nvSpPr>
              <p:cNvPr id="176140" name="Line 4"/>
              <p:cNvSpPr/>
              <p:nvPr/>
            </p:nvSpPr>
            <p:spPr>
              <a:xfrm>
                <a:off x="8748713" y="1135063"/>
                <a:ext cx="0" cy="3463925"/>
              </a:xfrm>
              <a:prstGeom prst="line">
                <a:avLst/>
              </a:prstGeom>
              <a:ln w="28575" cap="flat" cmpd="sng">
                <a:solidFill>
                  <a:srgbClr val="333399"/>
                </a:solidFill>
                <a:prstDash val="solid"/>
                <a:headEnd type="triangle" w="med" len="lg"/>
                <a:tailEnd type="triangle" w="med" len="lg"/>
              </a:ln>
            </p:spPr>
          </p:sp>
          <p:sp>
            <p:nvSpPr>
              <p:cNvPr id="176141" name="Rectangle 6"/>
              <p:cNvSpPr/>
              <p:nvPr/>
            </p:nvSpPr>
            <p:spPr>
              <a:xfrm>
                <a:off x="654050" y="1141413"/>
                <a:ext cx="7686675" cy="4133850"/>
              </a:xfrm>
              <a:prstGeom prst="rect">
                <a:avLst/>
              </a:prstGeom>
              <a:solidFill>
                <a:srgbClr val="FFFFCC"/>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76142" name="Line 7"/>
              <p:cNvSpPr/>
              <p:nvPr/>
            </p:nvSpPr>
            <p:spPr>
              <a:xfrm>
                <a:off x="646113" y="1844675"/>
                <a:ext cx="7699375" cy="0"/>
              </a:xfrm>
              <a:prstGeom prst="line">
                <a:avLst/>
              </a:prstGeom>
              <a:ln w="12700" cap="flat" cmpd="sng">
                <a:solidFill>
                  <a:schemeClr val="tx1"/>
                </a:solidFill>
                <a:prstDash val="solid"/>
                <a:headEnd type="none" w="med" len="med"/>
                <a:tailEnd type="none" w="med" len="med"/>
              </a:ln>
            </p:spPr>
          </p:sp>
          <p:sp>
            <p:nvSpPr>
              <p:cNvPr id="176143" name="Line 8"/>
              <p:cNvSpPr/>
              <p:nvPr/>
            </p:nvSpPr>
            <p:spPr>
              <a:xfrm>
                <a:off x="660400" y="2540000"/>
                <a:ext cx="7685088" cy="0"/>
              </a:xfrm>
              <a:prstGeom prst="line">
                <a:avLst/>
              </a:prstGeom>
              <a:ln w="12700" cap="flat" cmpd="sng">
                <a:solidFill>
                  <a:schemeClr val="tx1"/>
                </a:solidFill>
                <a:prstDash val="solid"/>
                <a:headEnd type="none" w="med" len="med"/>
                <a:tailEnd type="none" w="med" len="med"/>
              </a:ln>
            </p:spPr>
          </p:sp>
          <p:sp>
            <p:nvSpPr>
              <p:cNvPr id="176144" name="Line 9"/>
              <p:cNvSpPr/>
              <p:nvPr/>
            </p:nvSpPr>
            <p:spPr>
              <a:xfrm>
                <a:off x="646113" y="3233738"/>
                <a:ext cx="7699375" cy="0"/>
              </a:xfrm>
              <a:prstGeom prst="line">
                <a:avLst/>
              </a:prstGeom>
              <a:ln w="12700" cap="flat" cmpd="sng">
                <a:solidFill>
                  <a:schemeClr val="tx1"/>
                </a:solidFill>
                <a:prstDash val="solid"/>
                <a:headEnd type="none" w="med" len="med"/>
                <a:tailEnd type="none" w="med" len="med"/>
              </a:ln>
            </p:spPr>
          </p:sp>
          <p:sp>
            <p:nvSpPr>
              <p:cNvPr id="176145" name="Line 10"/>
              <p:cNvSpPr/>
              <p:nvPr/>
            </p:nvSpPr>
            <p:spPr>
              <a:xfrm>
                <a:off x="646113" y="3925888"/>
                <a:ext cx="7699375" cy="0"/>
              </a:xfrm>
              <a:prstGeom prst="line">
                <a:avLst/>
              </a:prstGeom>
              <a:ln w="12700" cap="flat" cmpd="sng">
                <a:solidFill>
                  <a:schemeClr val="tx1"/>
                </a:solidFill>
                <a:prstDash val="solid"/>
                <a:headEnd type="none" w="med" len="med"/>
                <a:tailEnd type="none" w="med" len="med"/>
              </a:ln>
            </p:spPr>
          </p:sp>
          <p:sp>
            <p:nvSpPr>
              <p:cNvPr id="176146" name="Line 11"/>
              <p:cNvSpPr/>
              <p:nvPr/>
            </p:nvSpPr>
            <p:spPr>
              <a:xfrm>
                <a:off x="660400" y="4621213"/>
                <a:ext cx="7685088" cy="0"/>
              </a:xfrm>
              <a:prstGeom prst="line">
                <a:avLst/>
              </a:prstGeom>
              <a:ln w="12700" cap="flat" cmpd="sng">
                <a:solidFill>
                  <a:schemeClr val="tx1"/>
                </a:solidFill>
                <a:prstDash val="solid"/>
                <a:headEnd type="none" w="med" len="med"/>
                <a:tailEnd type="none" w="med" len="med"/>
              </a:ln>
            </p:spPr>
          </p:sp>
          <p:sp>
            <p:nvSpPr>
              <p:cNvPr id="176147" name="Line 12"/>
              <p:cNvSpPr/>
              <p:nvPr/>
            </p:nvSpPr>
            <p:spPr>
              <a:xfrm>
                <a:off x="4498975" y="1149350"/>
                <a:ext cx="0" cy="709613"/>
              </a:xfrm>
              <a:prstGeom prst="line">
                <a:avLst/>
              </a:prstGeom>
              <a:ln w="12700" cap="flat" cmpd="sng">
                <a:solidFill>
                  <a:schemeClr val="tx1"/>
                </a:solidFill>
                <a:prstDash val="solid"/>
                <a:headEnd type="none" w="med" len="med"/>
                <a:tailEnd type="none" w="med" len="med"/>
              </a:ln>
            </p:spPr>
          </p:sp>
          <p:sp>
            <p:nvSpPr>
              <p:cNvPr id="176148" name="Rectangle 13"/>
              <p:cNvSpPr/>
              <p:nvPr/>
            </p:nvSpPr>
            <p:spPr>
              <a:xfrm>
                <a:off x="5699125" y="1276350"/>
                <a:ext cx="1616075" cy="395288"/>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目  的  端  口</a:t>
                </a:r>
                <a:endParaRPr lang="zh-CN" altLang="en-US" sz="2000" dirty="0">
                  <a:solidFill>
                    <a:srgbClr val="333399"/>
                  </a:solidFill>
                  <a:latin typeface="Arial" panose="020B0604020202020204" pitchFamily="34" charset="0"/>
                </a:endParaRPr>
              </a:p>
            </p:txBody>
          </p:sp>
          <p:sp>
            <p:nvSpPr>
              <p:cNvPr id="176149" name="Rectangle 14"/>
              <p:cNvSpPr/>
              <p:nvPr/>
            </p:nvSpPr>
            <p:spPr>
              <a:xfrm>
                <a:off x="757238" y="3198813"/>
                <a:ext cx="892175" cy="638175"/>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eaLnBrk="1" hangingPunct="1">
                  <a:spcBef>
                    <a:spcPct val="0"/>
                  </a:spcBef>
                  <a:buClrTx/>
                  <a:buSzTx/>
                  <a:buFontTx/>
                  <a:buNone/>
                </a:pPr>
                <a:r>
                  <a:rPr lang="en-US" altLang="zh-CN" sz="1800" dirty="0">
                    <a:solidFill>
                      <a:srgbClr val="333399"/>
                    </a:solidFill>
                    <a:latin typeface="Arial" panose="020B0604020202020204" pitchFamily="34" charset="0"/>
                    <a:ea typeface="微软雅黑" panose="020B0503020204020204" pitchFamily="34" charset="-122"/>
                  </a:rPr>
                  <a:t>TCP</a:t>
                </a:r>
                <a:r>
                  <a:rPr lang="zh-CN" altLang="en-US" sz="1800" dirty="0">
                    <a:solidFill>
                      <a:srgbClr val="333399"/>
                    </a:solidFill>
                    <a:latin typeface="Arial" panose="020B0604020202020204" pitchFamily="34" charset="0"/>
                    <a:ea typeface="微软雅黑" panose="020B0503020204020204" pitchFamily="34" charset="-122"/>
                  </a:rPr>
                  <a:t>头长度</a:t>
                </a:r>
                <a:endParaRPr lang="zh-CN" altLang="en-US" sz="1800" dirty="0">
                  <a:solidFill>
                    <a:srgbClr val="333399"/>
                  </a:solidFill>
                  <a:latin typeface="Arial" panose="020B0604020202020204" pitchFamily="34" charset="0"/>
                  <a:ea typeface="微软雅黑" panose="020B0503020204020204" pitchFamily="34" charset="-122"/>
                </a:endParaRPr>
              </a:p>
            </p:txBody>
          </p:sp>
          <p:sp>
            <p:nvSpPr>
              <p:cNvPr id="176150" name="Rectangle 15"/>
              <p:cNvSpPr/>
              <p:nvPr/>
            </p:nvSpPr>
            <p:spPr>
              <a:xfrm>
                <a:off x="1887538" y="4064000"/>
                <a:ext cx="1360487"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检   验   和</a:t>
                </a:r>
                <a:endParaRPr lang="zh-CN" altLang="en-US" sz="2000" dirty="0">
                  <a:solidFill>
                    <a:srgbClr val="333399"/>
                  </a:solidFill>
                  <a:latin typeface="Arial" panose="020B0604020202020204" pitchFamily="34" charset="0"/>
                </a:endParaRPr>
              </a:p>
            </p:txBody>
          </p:sp>
          <p:sp>
            <p:nvSpPr>
              <p:cNvPr id="176151" name="Rectangle 16"/>
              <p:cNvSpPr/>
              <p:nvPr/>
            </p:nvSpPr>
            <p:spPr>
              <a:xfrm>
                <a:off x="3067050" y="4743450"/>
                <a:ext cx="3198813" cy="396875"/>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可选项（</a:t>
                </a:r>
                <a:r>
                  <a:rPr lang="en-US" altLang="zh-CN" sz="2000" dirty="0">
                    <a:solidFill>
                      <a:srgbClr val="333399"/>
                    </a:solidFill>
                    <a:latin typeface="Arial" panose="020B0604020202020204" pitchFamily="34" charset="0"/>
                  </a:rPr>
                  <a:t>0</a:t>
                </a:r>
                <a:r>
                  <a:rPr lang="zh-CN" altLang="en-US" sz="2000" dirty="0">
                    <a:solidFill>
                      <a:srgbClr val="333399"/>
                    </a:solidFill>
                    <a:latin typeface="Arial" panose="020B0604020202020204" pitchFamily="34" charset="0"/>
                  </a:rPr>
                  <a:t>或多个</a:t>
                </a:r>
                <a:r>
                  <a:rPr lang="en-US" altLang="zh-CN" sz="2000" dirty="0">
                    <a:solidFill>
                      <a:srgbClr val="333399"/>
                    </a:solidFill>
                    <a:latin typeface="Arial" panose="020B0604020202020204" pitchFamily="34" charset="0"/>
                  </a:rPr>
                  <a:t>32</a:t>
                </a:r>
                <a:r>
                  <a:rPr lang="zh-CN" altLang="en-US" sz="2000" dirty="0">
                    <a:solidFill>
                      <a:srgbClr val="333399"/>
                    </a:solidFill>
                    <a:latin typeface="Arial" panose="020B0604020202020204" pitchFamily="34" charset="0"/>
                  </a:rPr>
                  <a:t>位字）</a:t>
                </a:r>
                <a:endParaRPr lang="zh-CN" altLang="en-US" sz="2000" dirty="0">
                  <a:solidFill>
                    <a:srgbClr val="333399"/>
                  </a:solidFill>
                  <a:latin typeface="Arial" panose="020B0604020202020204" pitchFamily="34" charset="0"/>
                </a:endParaRPr>
              </a:p>
            </p:txBody>
          </p:sp>
          <p:sp>
            <p:nvSpPr>
              <p:cNvPr id="176152" name="Rectangle 17"/>
              <p:cNvSpPr/>
              <p:nvPr/>
            </p:nvSpPr>
            <p:spPr>
              <a:xfrm>
                <a:off x="2001838" y="1276350"/>
                <a:ext cx="1222375" cy="395288"/>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源  端  口</a:t>
                </a:r>
                <a:endParaRPr lang="zh-CN" altLang="en-US" sz="2000" dirty="0">
                  <a:solidFill>
                    <a:srgbClr val="333399"/>
                  </a:solidFill>
                  <a:latin typeface="Arial" panose="020B0604020202020204" pitchFamily="34" charset="0"/>
                </a:endParaRPr>
              </a:p>
            </p:txBody>
          </p:sp>
          <p:sp>
            <p:nvSpPr>
              <p:cNvPr id="176153" name="Rectangle 18"/>
              <p:cNvSpPr/>
              <p:nvPr/>
            </p:nvSpPr>
            <p:spPr>
              <a:xfrm>
                <a:off x="4054475" y="1963738"/>
                <a:ext cx="1381125" cy="393700"/>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序   号</a:t>
                </a:r>
                <a:endParaRPr lang="zh-CN" altLang="en-US" sz="2000" dirty="0">
                  <a:solidFill>
                    <a:srgbClr val="333399"/>
                  </a:solidFill>
                  <a:latin typeface="Arial" panose="020B0604020202020204" pitchFamily="34" charset="0"/>
                </a:endParaRPr>
              </a:p>
            </p:txBody>
          </p:sp>
          <p:sp>
            <p:nvSpPr>
              <p:cNvPr id="176154" name="Line 19"/>
              <p:cNvSpPr/>
              <p:nvPr/>
            </p:nvSpPr>
            <p:spPr>
              <a:xfrm>
                <a:off x="4505325" y="3243263"/>
                <a:ext cx="0" cy="1370012"/>
              </a:xfrm>
              <a:prstGeom prst="line">
                <a:avLst/>
              </a:prstGeom>
              <a:ln w="12700" cap="flat" cmpd="sng">
                <a:solidFill>
                  <a:schemeClr val="tx1"/>
                </a:solidFill>
                <a:prstDash val="solid"/>
                <a:headEnd type="none" w="med" len="med"/>
                <a:tailEnd type="none" w="med" len="med"/>
              </a:ln>
            </p:spPr>
          </p:sp>
          <p:sp>
            <p:nvSpPr>
              <p:cNvPr id="176155" name="Rectangle 20"/>
              <p:cNvSpPr/>
              <p:nvPr/>
            </p:nvSpPr>
            <p:spPr>
              <a:xfrm>
                <a:off x="5538788" y="4064000"/>
                <a:ext cx="182562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紧   急   指   针</a:t>
                </a:r>
                <a:endParaRPr lang="zh-CN" altLang="en-US" sz="2000" dirty="0">
                  <a:solidFill>
                    <a:srgbClr val="333399"/>
                  </a:solidFill>
                  <a:latin typeface="Arial" panose="020B0604020202020204" pitchFamily="34" charset="0"/>
                </a:endParaRPr>
              </a:p>
            </p:txBody>
          </p:sp>
          <p:sp>
            <p:nvSpPr>
              <p:cNvPr id="176156" name="Rectangle 21"/>
              <p:cNvSpPr/>
              <p:nvPr/>
            </p:nvSpPr>
            <p:spPr>
              <a:xfrm>
                <a:off x="5988050" y="3344863"/>
                <a:ext cx="89852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窗   口</a:t>
                </a:r>
                <a:endParaRPr lang="zh-CN" altLang="en-US" sz="2000" dirty="0">
                  <a:solidFill>
                    <a:srgbClr val="333399"/>
                  </a:solidFill>
                  <a:latin typeface="Arial" panose="020B0604020202020204" pitchFamily="34" charset="0"/>
                </a:endParaRPr>
              </a:p>
            </p:txBody>
          </p:sp>
          <p:sp>
            <p:nvSpPr>
              <p:cNvPr id="176157" name="Rectangle 22"/>
              <p:cNvSpPr/>
              <p:nvPr/>
            </p:nvSpPr>
            <p:spPr>
              <a:xfrm>
                <a:off x="3810000" y="2687638"/>
                <a:ext cx="1841500" cy="393700"/>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确    认    号</a:t>
                </a:r>
                <a:endParaRPr lang="zh-CN" altLang="en-US" sz="2000" dirty="0">
                  <a:solidFill>
                    <a:srgbClr val="333399"/>
                  </a:solidFill>
                  <a:latin typeface="Arial" panose="020B0604020202020204" pitchFamily="34" charset="0"/>
                </a:endParaRPr>
              </a:p>
            </p:txBody>
          </p:sp>
          <p:sp>
            <p:nvSpPr>
              <p:cNvPr id="176158" name="Line 23"/>
              <p:cNvSpPr/>
              <p:nvPr/>
            </p:nvSpPr>
            <p:spPr>
              <a:xfrm>
                <a:off x="1611313" y="3243263"/>
                <a:ext cx="0" cy="692150"/>
              </a:xfrm>
              <a:prstGeom prst="line">
                <a:avLst/>
              </a:prstGeom>
              <a:ln w="12700" cap="flat" cmpd="sng">
                <a:solidFill>
                  <a:schemeClr val="tx1"/>
                </a:solidFill>
                <a:prstDash val="solid"/>
                <a:headEnd type="none" w="med" len="med"/>
                <a:tailEnd type="none" w="med" len="med"/>
              </a:ln>
            </p:spPr>
          </p:sp>
          <p:sp>
            <p:nvSpPr>
              <p:cNvPr id="176159" name="Line 24"/>
              <p:cNvSpPr/>
              <p:nvPr/>
            </p:nvSpPr>
            <p:spPr>
              <a:xfrm>
                <a:off x="3538538" y="3235325"/>
                <a:ext cx="0" cy="684213"/>
              </a:xfrm>
              <a:prstGeom prst="line">
                <a:avLst/>
              </a:prstGeom>
              <a:ln w="12700" cap="flat" cmpd="sng">
                <a:solidFill>
                  <a:schemeClr val="tx1"/>
                </a:solidFill>
                <a:prstDash val="solid"/>
                <a:headEnd type="none" w="med" len="med"/>
                <a:tailEnd type="none" w="med" len="med"/>
              </a:ln>
            </p:spPr>
          </p:sp>
          <p:sp>
            <p:nvSpPr>
              <p:cNvPr id="176160" name="Line 25"/>
              <p:cNvSpPr/>
              <p:nvPr/>
            </p:nvSpPr>
            <p:spPr>
              <a:xfrm>
                <a:off x="3044825" y="3243263"/>
                <a:ext cx="0" cy="692150"/>
              </a:xfrm>
              <a:prstGeom prst="line">
                <a:avLst/>
              </a:prstGeom>
              <a:ln w="12700" cap="flat" cmpd="sng">
                <a:solidFill>
                  <a:schemeClr val="tx1"/>
                </a:solidFill>
                <a:prstDash val="solid"/>
                <a:headEnd type="none" w="med" len="med"/>
                <a:tailEnd type="none" w="med" len="med"/>
              </a:ln>
            </p:spPr>
          </p:sp>
          <p:sp>
            <p:nvSpPr>
              <p:cNvPr id="176161" name="Line 26"/>
              <p:cNvSpPr/>
              <p:nvPr/>
            </p:nvSpPr>
            <p:spPr>
              <a:xfrm>
                <a:off x="3289300" y="3243263"/>
                <a:ext cx="0" cy="681037"/>
              </a:xfrm>
              <a:prstGeom prst="line">
                <a:avLst/>
              </a:prstGeom>
              <a:ln w="12700" cap="flat" cmpd="sng">
                <a:solidFill>
                  <a:schemeClr val="tx1"/>
                </a:solidFill>
                <a:prstDash val="solid"/>
                <a:headEnd type="none" w="med" len="med"/>
                <a:tailEnd type="none" w="med" len="med"/>
              </a:ln>
            </p:spPr>
          </p:sp>
          <p:sp>
            <p:nvSpPr>
              <p:cNvPr id="176162" name="Line 27"/>
              <p:cNvSpPr/>
              <p:nvPr/>
            </p:nvSpPr>
            <p:spPr>
              <a:xfrm>
                <a:off x="4019550" y="3243263"/>
                <a:ext cx="0" cy="681037"/>
              </a:xfrm>
              <a:prstGeom prst="line">
                <a:avLst/>
              </a:prstGeom>
              <a:ln w="12700" cap="flat" cmpd="sng">
                <a:solidFill>
                  <a:schemeClr val="tx1"/>
                </a:solidFill>
                <a:prstDash val="solid"/>
                <a:headEnd type="none" w="med" len="med"/>
                <a:tailEnd type="none" w="med" len="med"/>
              </a:ln>
            </p:spPr>
          </p:sp>
          <p:sp>
            <p:nvSpPr>
              <p:cNvPr id="176163" name="Line 28"/>
              <p:cNvSpPr/>
              <p:nvPr/>
            </p:nvSpPr>
            <p:spPr>
              <a:xfrm>
                <a:off x="3778250" y="3243263"/>
                <a:ext cx="0" cy="681037"/>
              </a:xfrm>
              <a:prstGeom prst="line">
                <a:avLst/>
              </a:prstGeom>
              <a:ln w="12700" cap="flat" cmpd="sng">
                <a:solidFill>
                  <a:schemeClr val="tx1"/>
                </a:solidFill>
                <a:prstDash val="solid"/>
                <a:headEnd type="none" w="med" len="med"/>
                <a:tailEnd type="none" w="med" len="med"/>
              </a:ln>
            </p:spPr>
          </p:sp>
          <p:sp>
            <p:nvSpPr>
              <p:cNvPr id="176164" name="Line 29"/>
              <p:cNvSpPr/>
              <p:nvPr/>
            </p:nvSpPr>
            <p:spPr>
              <a:xfrm>
                <a:off x="4264025" y="3243263"/>
                <a:ext cx="0" cy="681037"/>
              </a:xfrm>
              <a:prstGeom prst="line">
                <a:avLst/>
              </a:prstGeom>
              <a:ln w="12700" cap="flat" cmpd="sng">
                <a:solidFill>
                  <a:schemeClr val="tx1"/>
                </a:solidFill>
                <a:prstDash val="solid"/>
                <a:headEnd type="none" w="med" len="med"/>
                <a:tailEnd type="none" w="med" len="med"/>
              </a:ln>
            </p:spPr>
          </p:sp>
          <p:sp>
            <p:nvSpPr>
              <p:cNvPr id="176165" name="Rectangle 30"/>
              <p:cNvSpPr/>
              <p:nvPr/>
            </p:nvSpPr>
            <p:spPr>
              <a:xfrm>
                <a:off x="1700213" y="3317876"/>
                <a:ext cx="89852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保   留</a:t>
                </a:r>
                <a:endParaRPr lang="zh-CN" altLang="en-US" sz="2000" dirty="0">
                  <a:solidFill>
                    <a:srgbClr val="333399"/>
                  </a:solidFill>
                  <a:latin typeface="Arial" panose="020B0604020202020204" pitchFamily="34" charset="0"/>
                </a:endParaRPr>
              </a:p>
            </p:txBody>
          </p:sp>
          <p:sp>
            <p:nvSpPr>
              <p:cNvPr id="176166" name="Rectangle 31"/>
              <p:cNvSpPr/>
              <p:nvPr/>
            </p:nvSpPr>
            <p:spPr>
              <a:xfrm>
                <a:off x="4237038" y="3262313"/>
                <a:ext cx="327025"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F</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I</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N</a:t>
                </a:r>
                <a:endParaRPr lang="en-US" altLang="zh-CN" sz="1600" b="1" dirty="0">
                  <a:solidFill>
                    <a:srgbClr val="333399"/>
                  </a:solidFill>
                  <a:latin typeface="Arial" panose="020B0604020202020204" pitchFamily="34" charset="0"/>
                </a:endParaRPr>
              </a:p>
            </p:txBody>
          </p:sp>
          <p:sp>
            <p:nvSpPr>
              <p:cNvPr id="176167" name="Line 32"/>
              <p:cNvSpPr/>
              <p:nvPr/>
            </p:nvSpPr>
            <p:spPr>
              <a:xfrm>
                <a:off x="650875" y="984250"/>
                <a:ext cx="7675563" cy="0"/>
              </a:xfrm>
              <a:prstGeom prst="line">
                <a:avLst/>
              </a:prstGeom>
              <a:ln w="12700" cap="flat" cmpd="sng">
                <a:solidFill>
                  <a:schemeClr val="tx1"/>
                </a:solidFill>
                <a:prstDash val="solid"/>
                <a:headEnd type="none" w="med" len="med"/>
                <a:tailEnd type="none" w="med" len="med"/>
              </a:ln>
            </p:spPr>
          </p:sp>
          <p:sp>
            <p:nvSpPr>
              <p:cNvPr id="176168" name="Line 33"/>
              <p:cNvSpPr/>
              <p:nvPr/>
            </p:nvSpPr>
            <p:spPr>
              <a:xfrm>
                <a:off x="650875" y="785813"/>
                <a:ext cx="0" cy="198437"/>
              </a:xfrm>
              <a:prstGeom prst="line">
                <a:avLst/>
              </a:prstGeom>
              <a:ln w="12700" cap="flat" cmpd="sng">
                <a:solidFill>
                  <a:schemeClr val="tx1"/>
                </a:solidFill>
                <a:prstDash val="solid"/>
                <a:headEnd type="none" w="med" len="med"/>
                <a:tailEnd type="none" w="med" len="med"/>
              </a:ln>
            </p:spPr>
          </p:sp>
          <p:sp>
            <p:nvSpPr>
              <p:cNvPr id="176169" name="Line 34"/>
              <p:cNvSpPr/>
              <p:nvPr/>
            </p:nvSpPr>
            <p:spPr>
              <a:xfrm>
                <a:off x="890588" y="685800"/>
                <a:ext cx="0" cy="298450"/>
              </a:xfrm>
              <a:prstGeom prst="line">
                <a:avLst/>
              </a:prstGeom>
              <a:ln w="12700" cap="flat" cmpd="sng">
                <a:solidFill>
                  <a:schemeClr val="tx1"/>
                </a:solidFill>
                <a:prstDash val="solid"/>
                <a:headEnd type="none" w="med" len="med"/>
                <a:tailEnd type="none" w="med" len="med"/>
              </a:ln>
            </p:spPr>
          </p:sp>
          <p:sp>
            <p:nvSpPr>
              <p:cNvPr id="176170" name="Line 35"/>
              <p:cNvSpPr/>
              <p:nvPr/>
            </p:nvSpPr>
            <p:spPr>
              <a:xfrm>
                <a:off x="1130300" y="685800"/>
                <a:ext cx="0" cy="298450"/>
              </a:xfrm>
              <a:prstGeom prst="line">
                <a:avLst/>
              </a:prstGeom>
              <a:ln w="12700" cap="flat" cmpd="sng">
                <a:solidFill>
                  <a:schemeClr val="tx1"/>
                </a:solidFill>
                <a:prstDash val="solid"/>
                <a:headEnd type="none" w="med" len="med"/>
                <a:tailEnd type="none" w="med" len="med"/>
              </a:ln>
            </p:spPr>
          </p:sp>
          <p:sp>
            <p:nvSpPr>
              <p:cNvPr id="176171" name="Line 36"/>
              <p:cNvSpPr/>
              <p:nvPr/>
            </p:nvSpPr>
            <p:spPr>
              <a:xfrm>
                <a:off x="1370013" y="685800"/>
                <a:ext cx="0" cy="298450"/>
              </a:xfrm>
              <a:prstGeom prst="line">
                <a:avLst/>
              </a:prstGeom>
              <a:ln w="12700" cap="flat" cmpd="sng">
                <a:solidFill>
                  <a:schemeClr val="tx1"/>
                </a:solidFill>
                <a:prstDash val="solid"/>
                <a:headEnd type="none" w="med" len="med"/>
                <a:tailEnd type="none" w="med" len="med"/>
              </a:ln>
            </p:spPr>
          </p:sp>
          <p:sp>
            <p:nvSpPr>
              <p:cNvPr id="176172" name="Line 37"/>
              <p:cNvSpPr/>
              <p:nvPr/>
            </p:nvSpPr>
            <p:spPr>
              <a:xfrm>
                <a:off x="1611313" y="685800"/>
                <a:ext cx="0" cy="298450"/>
              </a:xfrm>
              <a:prstGeom prst="line">
                <a:avLst/>
              </a:prstGeom>
              <a:ln w="12700" cap="flat" cmpd="sng">
                <a:solidFill>
                  <a:schemeClr val="tx1"/>
                </a:solidFill>
                <a:prstDash val="solid"/>
                <a:headEnd type="none" w="med" len="med"/>
                <a:tailEnd type="none" w="med" len="med"/>
              </a:ln>
            </p:spPr>
          </p:sp>
          <p:sp>
            <p:nvSpPr>
              <p:cNvPr id="176173" name="Line 38"/>
              <p:cNvSpPr/>
              <p:nvPr/>
            </p:nvSpPr>
            <p:spPr>
              <a:xfrm>
                <a:off x="1851025" y="685800"/>
                <a:ext cx="0" cy="298450"/>
              </a:xfrm>
              <a:prstGeom prst="line">
                <a:avLst/>
              </a:prstGeom>
              <a:ln w="12700" cap="flat" cmpd="sng">
                <a:solidFill>
                  <a:schemeClr val="tx1"/>
                </a:solidFill>
                <a:prstDash val="solid"/>
                <a:headEnd type="none" w="med" len="med"/>
                <a:tailEnd type="none" w="med" len="med"/>
              </a:ln>
            </p:spPr>
          </p:sp>
          <p:sp>
            <p:nvSpPr>
              <p:cNvPr id="176174" name="Line 39"/>
              <p:cNvSpPr/>
              <p:nvPr/>
            </p:nvSpPr>
            <p:spPr>
              <a:xfrm>
                <a:off x="2089150" y="685800"/>
                <a:ext cx="0" cy="298450"/>
              </a:xfrm>
              <a:prstGeom prst="line">
                <a:avLst/>
              </a:prstGeom>
              <a:ln w="12700" cap="flat" cmpd="sng">
                <a:solidFill>
                  <a:schemeClr val="tx1"/>
                </a:solidFill>
                <a:prstDash val="solid"/>
                <a:headEnd type="none" w="med" len="med"/>
                <a:tailEnd type="none" w="med" len="med"/>
              </a:ln>
            </p:spPr>
          </p:sp>
          <p:sp>
            <p:nvSpPr>
              <p:cNvPr id="176175" name="Line 40"/>
              <p:cNvSpPr/>
              <p:nvPr/>
            </p:nvSpPr>
            <p:spPr>
              <a:xfrm>
                <a:off x="2328863" y="685800"/>
                <a:ext cx="0" cy="298450"/>
              </a:xfrm>
              <a:prstGeom prst="line">
                <a:avLst/>
              </a:prstGeom>
              <a:ln w="12700" cap="flat" cmpd="sng">
                <a:solidFill>
                  <a:schemeClr val="tx1"/>
                </a:solidFill>
                <a:prstDash val="solid"/>
                <a:headEnd type="none" w="med" len="med"/>
                <a:tailEnd type="none" w="med" len="med"/>
              </a:ln>
            </p:spPr>
          </p:sp>
          <p:sp>
            <p:nvSpPr>
              <p:cNvPr id="176176" name="Line 41"/>
              <p:cNvSpPr/>
              <p:nvPr/>
            </p:nvSpPr>
            <p:spPr>
              <a:xfrm>
                <a:off x="2570163" y="785813"/>
                <a:ext cx="0" cy="198437"/>
              </a:xfrm>
              <a:prstGeom prst="line">
                <a:avLst/>
              </a:prstGeom>
              <a:ln w="12700" cap="flat" cmpd="sng">
                <a:solidFill>
                  <a:schemeClr val="tx1"/>
                </a:solidFill>
                <a:prstDash val="solid"/>
                <a:headEnd type="none" w="med" len="med"/>
                <a:tailEnd type="none" w="med" len="med"/>
              </a:ln>
            </p:spPr>
          </p:sp>
          <p:sp>
            <p:nvSpPr>
              <p:cNvPr id="176177" name="Line 42"/>
              <p:cNvSpPr/>
              <p:nvPr/>
            </p:nvSpPr>
            <p:spPr>
              <a:xfrm>
                <a:off x="2809875" y="685800"/>
                <a:ext cx="0" cy="298450"/>
              </a:xfrm>
              <a:prstGeom prst="line">
                <a:avLst/>
              </a:prstGeom>
              <a:ln w="12700" cap="flat" cmpd="sng">
                <a:solidFill>
                  <a:schemeClr val="tx1"/>
                </a:solidFill>
                <a:prstDash val="solid"/>
                <a:headEnd type="none" w="med" len="med"/>
                <a:tailEnd type="none" w="med" len="med"/>
              </a:ln>
            </p:spPr>
          </p:sp>
          <p:sp>
            <p:nvSpPr>
              <p:cNvPr id="176178" name="Line 43"/>
              <p:cNvSpPr/>
              <p:nvPr/>
            </p:nvSpPr>
            <p:spPr>
              <a:xfrm>
                <a:off x="3049588" y="685800"/>
                <a:ext cx="0" cy="298450"/>
              </a:xfrm>
              <a:prstGeom prst="line">
                <a:avLst/>
              </a:prstGeom>
              <a:ln w="12700" cap="flat" cmpd="sng">
                <a:solidFill>
                  <a:schemeClr val="tx1"/>
                </a:solidFill>
                <a:prstDash val="solid"/>
                <a:headEnd type="none" w="med" len="med"/>
                <a:tailEnd type="none" w="med" len="med"/>
              </a:ln>
            </p:spPr>
          </p:sp>
          <p:sp>
            <p:nvSpPr>
              <p:cNvPr id="176179" name="Line 44"/>
              <p:cNvSpPr/>
              <p:nvPr/>
            </p:nvSpPr>
            <p:spPr>
              <a:xfrm>
                <a:off x="3289300" y="685800"/>
                <a:ext cx="0" cy="298450"/>
              </a:xfrm>
              <a:prstGeom prst="line">
                <a:avLst/>
              </a:prstGeom>
              <a:ln w="12700" cap="flat" cmpd="sng">
                <a:solidFill>
                  <a:schemeClr val="tx1"/>
                </a:solidFill>
                <a:prstDash val="solid"/>
                <a:headEnd type="none" w="med" len="med"/>
                <a:tailEnd type="none" w="med" len="med"/>
              </a:ln>
            </p:spPr>
          </p:sp>
          <p:sp>
            <p:nvSpPr>
              <p:cNvPr id="176180" name="Line 45"/>
              <p:cNvSpPr/>
              <p:nvPr/>
            </p:nvSpPr>
            <p:spPr>
              <a:xfrm>
                <a:off x="3530600" y="685800"/>
                <a:ext cx="0" cy="298450"/>
              </a:xfrm>
              <a:prstGeom prst="line">
                <a:avLst/>
              </a:prstGeom>
              <a:ln w="12700" cap="flat" cmpd="sng">
                <a:solidFill>
                  <a:schemeClr val="tx1"/>
                </a:solidFill>
                <a:prstDash val="solid"/>
                <a:headEnd type="none" w="med" len="med"/>
                <a:tailEnd type="none" w="med" len="med"/>
              </a:ln>
            </p:spPr>
          </p:sp>
          <p:sp>
            <p:nvSpPr>
              <p:cNvPr id="176181" name="Line 46"/>
              <p:cNvSpPr/>
              <p:nvPr/>
            </p:nvSpPr>
            <p:spPr>
              <a:xfrm>
                <a:off x="3770313" y="685800"/>
                <a:ext cx="0" cy="298450"/>
              </a:xfrm>
              <a:prstGeom prst="line">
                <a:avLst/>
              </a:prstGeom>
              <a:ln w="12700" cap="flat" cmpd="sng">
                <a:solidFill>
                  <a:schemeClr val="tx1"/>
                </a:solidFill>
                <a:prstDash val="solid"/>
                <a:headEnd type="none" w="med" len="med"/>
                <a:tailEnd type="none" w="med" len="med"/>
              </a:ln>
            </p:spPr>
          </p:sp>
          <p:sp>
            <p:nvSpPr>
              <p:cNvPr id="176182" name="Line 47"/>
              <p:cNvSpPr/>
              <p:nvPr/>
            </p:nvSpPr>
            <p:spPr>
              <a:xfrm>
                <a:off x="4008438" y="685800"/>
                <a:ext cx="0" cy="298450"/>
              </a:xfrm>
              <a:prstGeom prst="line">
                <a:avLst/>
              </a:prstGeom>
              <a:ln w="12700" cap="flat" cmpd="sng">
                <a:solidFill>
                  <a:schemeClr val="tx1"/>
                </a:solidFill>
                <a:prstDash val="solid"/>
                <a:headEnd type="none" w="med" len="med"/>
                <a:tailEnd type="none" w="med" len="med"/>
              </a:ln>
            </p:spPr>
          </p:sp>
          <p:sp>
            <p:nvSpPr>
              <p:cNvPr id="176183" name="Line 48"/>
              <p:cNvSpPr/>
              <p:nvPr/>
            </p:nvSpPr>
            <p:spPr>
              <a:xfrm>
                <a:off x="4248150" y="685800"/>
                <a:ext cx="0" cy="298450"/>
              </a:xfrm>
              <a:prstGeom prst="line">
                <a:avLst/>
              </a:prstGeom>
              <a:ln w="12700" cap="flat" cmpd="sng">
                <a:solidFill>
                  <a:schemeClr val="tx1"/>
                </a:solidFill>
                <a:prstDash val="solid"/>
                <a:headEnd type="none" w="med" len="med"/>
                <a:tailEnd type="none" w="med" len="med"/>
              </a:ln>
            </p:spPr>
          </p:sp>
          <p:sp>
            <p:nvSpPr>
              <p:cNvPr id="176184" name="Line 49"/>
              <p:cNvSpPr/>
              <p:nvPr/>
            </p:nvSpPr>
            <p:spPr>
              <a:xfrm>
                <a:off x="4487863" y="785813"/>
                <a:ext cx="0" cy="198437"/>
              </a:xfrm>
              <a:prstGeom prst="line">
                <a:avLst/>
              </a:prstGeom>
              <a:ln w="12700" cap="flat" cmpd="sng">
                <a:solidFill>
                  <a:schemeClr val="tx1"/>
                </a:solidFill>
                <a:prstDash val="solid"/>
                <a:headEnd type="none" w="med" len="med"/>
                <a:tailEnd type="none" w="med" len="med"/>
              </a:ln>
            </p:spPr>
          </p:sp>
          <p:sp>
            <p:nvSpPr>
              <p:cNvPr id="176185" name="Line 50"/>
              <p:cNvSpPr/>
              <p:nvPr/>
            </p:nvSpPr>
            <p:spPr>
              <a:xfrm>
                <a:off x="4729163" y="685800"/>
                <a:ext cx="0" cy="298450"/>
              </a:xfrm>
              <a:prstGeom prst="line">
                <a:avLst/>
              </a:prstGeom>
              <a:ln w="12700" cap="flat" cmpd="sng">
                <a:solidFill>
                  <a:schemeClr val="tx1"/>
                </a:solidFill>
                <a:prstDash val="solid"/>
                <a:headEnd type="none" w="med" len="med"/>
                <a:tailEnd type="none" w="med" len="med"/>
              </a:ln>
            </p:spPr>
          </p:sp>
          <p:sp>
            <p:nvSpPr>
              <p:cNvPr id="176186" name="Line 51"/>
              <p:cNvSpPr/>
              <p:nvPr/>
            </p:nvSpPr>
            <p:spPr>
              <a:xfrm>
                <a:off x="4968875" y="685800"/>
                <a:ext cx="0" cy="298450"/>
              </a:xfrm>
              <a:prstGeom prst="line">
                <a:avLst/>
              </a:prstGeom>
              <a:ln w="12700" cap="flat" cmpd="sng">
                <a:solidFill>
                  <a:schemeClr val="tx1"/>
                </a:solidFill>
                <a:prstDash val="solid"/>
                <a:headEnd type="none" w="med" len="med"/>
                <a:tailEnd type="none" w="med" len="med"/>
              </a:ln>
            </p:spPr>
          </p:sp>
          <p:sp>
            <p:nvSpPr>
              <p:cNvPr id="176187" name="Line 52"/>
              <p:cNvSpPr/>
              <p:nvPr/>
            </p:nvSpPr>
            <p:spPr>
              <a:xfrm>
                <a:off x="5208588" y="685800"/>
                <a:ext cx="0" cy="298450"/>
              </a:xfrm>
              <a:prstGeom prst="line">
                <a:avLst/>
              </a:prstGeom>
              <a:ln w="12700" cap="flat" cmpd="sng">
                <a:solidFill>
                  <a:schemeClr val="tx1"/>
                </a:solidFill>
                <a:prstDash val="solid"/>
                <a:headEnd type="none" w="med" len="med"/>
                <a:tailEnd type="none" w="med" len="med"/>
              </a:ln>
            </p:spPr>
          </p:sp>
          <p:sp>
            <p:nvSpPr>
              <p:cNvPr id="176188" name="Line 53"/>
              <p:cNvSpPr/>
              <p:nvPr/>
            </p:nvSpPr>
            <p:spPr>
              <a:xfrm>
                <a:off x="5448300" y="685800"/>
                <a:ext cx="0" cy="298450"/>
              </a:xfrm>
              <a:prstGeom prst="line">
                <a:avLst/>
              </a:prstGeom>
              <a:ln w="12700" cap="flat" cmpd="sng">
                <a:solidFill>
                  <a:schemeClr val="tx1"/>
                </a:solidFill>
                <a:prstDash val="solid"/>
                <a:headEnd type="none" w="med" len="med"/>
                <a:tailEnd type="none" w="med" len="med"/>
              </a:ln>
            </p:spPr>
          </p:sp>
          <p:sp>
            <p:nvSpPr>
              <p:cNvPr id="176189" name="Line 54"/>
              <p:cNvSpPr/>
              <p:nvPr/>
            </p:nvSpPr>
            <p:spPr>
              <a:xfrm>
                <a:off x="5689600" y="685800"/>
                <a:ext cx="0" cy="298450"/>
              </a:xfrm>
              <a:prstGeom prst="line">
                <a:avLst/>
              </a:prstGeom>
              <a:ln w="12700" cap="flat" cmpd="sng">
                <a:solidFill>
                  <a:schemeClr val="tx1"/>
                </a:solidFill>
                <a:prstDash val="solid"/>
                <a:headEnd type="none" w="med" len="med"/>
                <a:tailEnd type="none" w="med" len="med"/>
              </a:ln>
            </p:spPr>
          </p:sp>
          <p:sp>
            <p:nvSpPr>
              <p:cNvPr id="176190" name="Line 55"/>
              <p:cNvSpPr/>
              <p:nvPr/>
            </p:nvSpPr>
            <p:spPr>
              <a:xfrm>
                <a:off x="5927725" y="685800"/>
                <a:ext cx="0" cy="298450"/>
              </a:xfrm>
              <a:prstGeom prst="line">
                <a:avLst/>
              </a:prstGeom>
              <a:ln w="12700" cap="flat" cmpd="sng">
                <a:solidFill>
                  <a:schemeClr val="tx1"/>
                </a:solidFill>
                <a:prstDash val="solid"/>
                <a:headEnd type="none" w="med" len="med"/>
                <a:tailEnd type="none" w="med" len="med"/>
              </a:ln>
            </p:spPr>
          </p:sp>
          <p:sp>
            <p:nvSpPr>
              <p:cNvPr id="176191" name="Line 56"/>
              <p:cNvSpPr/>
              <p:nvPr/>
            </p:nvSpPr>
            <p:spPr>
              <a:xfrm>
                <a:off x="6167438" y="685800"/>
                <a:ext cx="0" cy="298450"/>
              </a:xfrm>
              <a:prstGeom prst="line">
                <a:avLst/>
              </a:prstGeom>
              <a:ln w="12700" cap="flat" cmpd="sng">
                <a:solidFill>
                  <a:schemeClr val="tx1"/>
                </a:solidFill>
                <a:prstDash val="solid"/>
                <a:headEnd type="none" w="med" len="med"/>
                <a:tailEnd type="none" w="med" len="med"/>
              </a:ln>
            </p:spPr>
          </p:sp>
          <p:sp>
            <p:nvSpPr>
              <p:cNvPr id="176192" name="Line 57"/>
              <p:cNvSpPr/>
              <p:nvPr/>
            </p:nvSpPr>
            <p:spPr>
              <a:xfrm>
                <a:off x="6407150" y="785813"/>
                <a:ext cx="0" cy="198437"/>
              </a:xfrm>
              <a:prstGeom prst="line">
                <a:avLst/>
              </a:prstGeom>
              <a:ln w="12700" cap="flat" cmpd="sng">
                <a:solidFill>
                  <a:schemeClr val="tx1"/>
                </a:solidFill>
                <a:prstDash val="solid"/>
                <a:headEnd type="none" w="med" len="med"/>
                <a:tailEnd type="none" w="med" len="med"/>
              </a:ln>
            </p:spPr>
          </p:sp>
          <p:sp>
            <p:nvSpPr>
              <p:cNvPr id="176193" name="Line 58"/>
              <p:cNvSpPr/>
              <p:nvPr/>
            </p:nvSpPr>
            <p:spPr>
              <a:xfrm>
                <a:off x="6646863" y="685800"/>
                <a:ext cx="0" cy="298450"/>
              </a:xfrm>
              <a:prstGeom prst="line">
                <a:avLst/>
              </a:prstGeom>
              <a:ln w="12700" cap="flat" cmpd="sng">
                <a:solidFill>
                  <a:schemeClr val="tx1"/>
                </a:solidFill>
                <a:prstDash val="solid"/>
                <a:headEnd type="none" w="med" len="med"/>
                <a:tailEnd type="none" w="med" len="med"/>
              </a:ln>
            </p:spPr>
          </p:sp>
          <p:sp>
            <p:nvSpPr>
              <p:cNvPr id="176194" name="Line 59"/>
              <p:cNvSpPr/>
              <p:nvPr/>
            </p:nvSpPr>
            <p:spPr>
              <a:xfrm>
                <a:off x="6888163" y="685800"/>
                <a:ext cx="0" cy="298450"/>
              </a:xfrm>
              <a:prstGeom prst="line">
                <a:avLst/>
              </a:prstGeom>
              <a:ln w="12700" cap="flat" cmpd="sng">
                <a:solidFill>
                  <a:schemeClr val="tx1"/>
                </a:solidFill>
                <a:prstDash val="solid"/>
                <a:headEnd type="none" w="med" len="med"/>
                <a:tailEnd type="none" w="med" len="med"/>
              </a:ln>
            </p:spPr>
          </p:sp>
          <p:sp>
            <p:nvSpPr>
              <p:cNvPr id="176195" name="Line 60"/>
              <p:cNvSpPr/>
              <p:nvPr/>
            </p:nvSpPr>
            <p:spPr>
              <a:xfrm>
                <a:off x="7127875" y="685800"/>
                <a:ext cx="0" cy="298450"/>
              </a:xfrm>
              <a:prstGeom prst="line">
                <a:avLst/>
              </a:prstGeom>
              <a:ln w="12700" cap="flat" cmpd="sng">
                <a:solidFill>
                  <a:schemeClr val="tx1"/>
                </a:solidFill>
                <a:prstDash val="solid"/>
                <a:headEnd type="none" w="med" len="med"/>
                <a:tailEnd type="none" w="med" len="med"/>
              </a:ln>
            </p:spPr>
          </p:sp>
          <p:sp>
            <p:nvSpPr>
              <p:cNvPr id="176196" name="Line 61"/>
              <p:cNvSpPr/>
              <p:nvPr/>
            </p:nvSpPr>
            <p:spPr>
              <a:xfrm>
                <a:off x="7367588" y="685800"/>
                <a:ext cx="0" cy="298450"/>
              </a:xfrm>
              <a:prstGeom prst="line">
                <a:avLst/>
              </a:prstGeom>
              <a:ln w="12700" cap="flat" cmpd="sng">
                <a:solidFill>
                  <a:schemeClr val="tx1"/>
                </a:solidFill>
                <a:prstDash val="solid"/>
                <a:headEnd type="none" w="med" len="med"/>
                <a:tailEnd type="none" w="med" len="med"/>
              </a:ln>
            </p:spPr>
          </p:sp>
          <p:sp>
            <p:nvSpPr>
              <p:cNvPr id="176197" name="Line 62"/>
              <p:cNvSpPr/>
              <p:nvPr/>
            </p:nvSpPr>
            <p:spPr>
              <a:xfrm>
                <a:off x="7607300" y="685800"/>
                <a:ext cx="0" cy="298450"/>
              </a:xfrm>
              <a:prstGeom prst="line">
                <a:avLst/>
              </a:prstGeom>
              <a:ln w="12700" cap="flat" cmpd="sng">
                <a:solidFill>
                  <a:schemeClr val="tx1"/>
                </a:solidFill>
                <a:prstDash val="solid"/>
                <a:headEnd type="none" w="med" len="med"/>
                <a:tailEnd type="none" w="med" len="med"/>
              </a:ln>
            </p:spPr>
          </p:sp>
          <p:sp>
            <p:nvSpPr>
              <p:cNvPr id="176198" name="Line 63"/>
              <p:cNvSpPr/>
              <p:nvPr/>
            </p:nvSpPr>
            <p:spPr>
              <a:xfrm>
                <a:off x="7847013" y="685800"/>
                <a:ext cx="0" cy="298450"/>
              </a:xfrm>
              <a:prstGeom prst="line">
                <a:avLst/>
              </a:prstGeom>
              <a:ln w="12700" cap="flat" cmpd="sng">
                <a:solidFill>
                  <a:schemeClr val="tx1"/>
                </a:solidFill>
                <a:prstDash val="solid"/>
                <a:headEnd type="none" w="med" len="med"/>
                <a:tailEnd type="none" w="med" len="med"/>
              </a:ln>
            </p:spPr>
          </p:sp>
          <p:sp>
            <p:nvSpPr>
              <p:cNvPr id="176199" name="Line 64"/>
              <p:cNvSpPr/>
              <p:nvPr/>
            </p:nvSpPr>
            <p:spPr>
              <a:xfrm>
                <a:off x="8086725" y="685800"/>
                <a:ext cx="0" cy="298450"/>
              </a:xfrm>
              <a:prstGeom prst="line">
                <a:avLst/>
              </a:prstGeom>
              <a:ln w="12700" cap="flat" cmpd="sng">
                <a:solidFill>
                  <a:schemeClr val="tx1"/>
                </a:solidFill>
                <a:prstDash val="solid"/>
                <a:headEnd type="none" w="med" len="med"/>
                <a:tailEnd type="none" w="med" len="med"/>
              </a:ln>
            </p:spPr>
          </p:sp>
          <p:sp>
            <p:nvSpPr>
              <p:cNvPr id="176200" name="Line 65"/>
              <p:cNvSpPr/>
              <p:nvPr/>
            </p:nvSpPr>
            <p:spPr>
              <a:xfrm>
                <a:off x="8326438" y="785813"/>
                <a:ext cx="0" cy="198437"/>
              </a:xfrm>
              <a:prstGeom prst="line">
                <a:avLst/>
              </a:prstGeom>
              <a:ln w="12700" cap="flat" cmpd="sng">
                <a:solidFill>
                  <a:schemeClr val="tx1"/>
                </a:solidFill>
                <a:prstDash val="solid"/>
                <a:headEnd type="none" w="med" len="med"/>
                <a:tailEnd type="none" w="med" len="med"/>
              </a:ln>
            </p:spPr>
          </p:sp>
          <p:sp>
            <p:nvSpPr>
              <p:cNvPr id="176201" name="Rectangle 66"/>
              <p:cNvSpPr/>
              <p:nvPr/>
            </p:nvSpPr>
            <p:spPr>
              <a:xfrm>
                <a:off x="809625" y="585788"/>
                <a:ext cx="1600200" cy="300037"/>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76202" name="Rectangle 67"/>
              <p:cNvSpPr/>
              <p:nvPr/>
            </p:nvSpPr>
            <p:spPr>
              <a:xfrm>
                <a:off x="2728913" y="585788"/>
                <a:ext cx="1600200" cy="300037"/>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76203" name="Rectangle 68"/>
              <p:cNvSpPr/>
              <p:nvPr/>
            </p:nvSpPr>
            <p:spPr>
              <a:xfrm>
                <a:off x="4648200" y="585788"/>
                <a:ext cx="1600200" cy="300037"/>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76204" name="Rectangle 69"/>
              <p:cNvSpPr/>
              <p:nvPr/>
            </p:nvSpPr>
            <p:spPr>
              <a:xfrm>
                <a:off x="6567488" y="585788"/>
                <a:ext cx="1600200" cy="300037"/>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76205" name="Rectangle 70"/>
              <p:cNvSpPr/>
              <p:nvPr/>
            </p:nvSpPr>
            <p:spPr>
              <a:xfrm>
                <a:off x="4008438" y="3262313"/>
                <a:ext cx="325437"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S</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Y</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N</a:t>
                </a:r>
                <a:endParaRPr lang="en-US" altLang="zh-CN" sz="1600" b="1" dirty="0">
                  <a:solidFill>
                    <a:srgbClr val="333399"/>
                  </a:solidFill>
                  <a:latin typeface="Arial" panose="020B0604020202020204" pitchFamily="34" charset="0"/>
                </a:endParaRPr>
              </a:p>
            </p:txBody>
          </p:sp>
          <p:sp>
            <p:nvSpPr>
              <p:cNvPr id="176206" name="Rectangle 71"/>
              <p:cNvSpPr/>
              <p:nvPr/>
            </p:nvSpPr>
            <p:spPr>
              <a:xfrm>
                <a:off x="3770313" y="3262313"/>
                <a:ext cx="327025"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R</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S</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T</a:t>
                </a:r>
                <a:endParaRPr lang="en-US" altLang="zh-CN" sz="1600" b="1" dirty="0">
                  <a:solidFill>
                    <a:srgbClr val="333399"/>
                  </a:solidFill>
                  <a:latin typeface="Arial" panose="020B0604020202020204" pitchFamily="34" charset="0"/>
                </a:endParaRPr>
              </a:p>
            </p:txBody>
          </p:sp>
          <p:sp>
            <p:nvSpPr>
              <p:cNvPr id="176207" name="Rectangle 72"/>
              <p:cNvSpPr/>
              <p:nvPr/>
            </p:nvSpPr>
            <p:spPr>
              <a:xfrm>
                <a:off x="3513138" y="3262313"/>
                <a:ext cx="328612"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P</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S</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H</a:t>
                </a:r>
                <a:endParaRPr lang="en-US" altLang="zh-CN" sz="1600" b="1" dirty="0">
                  <a:solidFill>
                    <a:srgbClr val="333399"/>
                  </a:solidFill>
                  <a:latin typeface="Arial" panose="020B0604020202020204" pitchFamily="34" charset="0"/>
                </a:endParaRPr>
              </a:p>
            </p:txBody>
          </p:sp>
          <p:sp>
            <p:nvSpPr>
              <p:cNvPr id="176208" name="Rectangle 73"/>
              <p:cNvSpPr/>
              <p:nvPr/>
            </p:nvSpPr>
            <p:spPr>
              <a:xfrm>
                <a:off x="3273425" y="3262313"/>
                <a:ext cx="327025"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A</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C</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K</a:t>
                </a:r>
                <a:endParaRPr lang="en-US" altLang="zh-CN" sz="1600" b="1" dirty="0">
                  <a:solidFill>
                    <a:srgbClr val="333399"/>
                  </a:solidFill>
                  <a:latin typeface="Arial" panose="020B0604020202020204" pitchFamily="34" charset="0"/>
                </a:endParaRPr>
              </a:p>
            </p:txBody>
          </p:sp>
          <p:sp>
            <p:nvSpPr>
              <p:cNvPr id="176209" name="Rectangle 74"/>
              <p:cNvSpPr/>
              <p:nvPr/>
            </p:nvSpPr>
            <p:spPr>
              <a:xfrm>
                <a:off x="3011488" y="3262313"/>
                <a:ext cx="339725"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U</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R</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G</a:t>
                </a:r>
                <a:endParaRPr lang="en-US" altLang="zh-CN" sz="1600" b="1" dirty="0">
                  <a:solidFill>
                    <a:srgbClr val="333399"/>
                  </a:solidFill>
                  <a:latin typeface="Arial" panose="020B0604020202020204" pitchFamily="34" charset="0"/>
                </a:endParaRPr>
              </a:p>
            </p:txBody>
          </p:sp>
          <p:sp>
            <p:nvSpPr>
              <p:cNvPr id="176210" name="Line 80"/>
              <p:cNvSpPr/>
              <p:nvPr/>
            </p:nvSpPr>
            <p:spPr>
              <a:xfrm>
                <a:off x="58738" y="1155700"/>
                <a:ext cx="530225" cy="0"/>
              </a:xfrm>
              <a:prstGeom prst="line">
                <a:avLst/>
              </a:prstGeom>
              <a:ln w="12700" cap="flat" cmpd="sng">
                <a:solidFill>
                  <a:schemeClr val="tx1"/>
                </a:solidFill>
                <a:prstDash val="solid"/>
                <a:headEnd type="none" w="med" len="med"/>
                <a:tailEnd type="none" w="med" len="med"/>
              </a:ln>
            </p:spPr>
          </p:sp>
          <p:sp>
            <p:nvSpPr>
              <p:cNvPr id="176211" name="Line 81"/>
              <p:cNvSpPr/>
              <p:nvPr/>
            </p:nvSpPr>
            <p:spPr>
              <a:xfrm>
                <a:off x="73025" y="5256213"/>
                <a:ext cx="530225" cy="0"/>
              </a:xfrm>
              <a:prstGeom prst="line">
                <a:avLst/>
              </a:prstGeom>
              <a:ln w="12700" cap="flat" cmpd="sng">
                <a:solidFill>
                  <a:schemeClr val="tx1"/>
                </a:solidFill>
                <a:prstDash val="solid"/>
                <a:headEnd type="none" w="med" len="med"/>
                <a:tailEnd type="none" w="med" len="med"/>
              </a:ln>
            </p:spPr>
          </p:sp>
          <p:sp>
            <p:nvSpPr>
              <p:cNvPr id="176212" name="Rectangle 83"/>
              <p:cNvSpPr/>
              <p:nvPr/>
            </p:nvSpPr>
            <p:spPr>
              <a:xfrm>
                <a:off x="611188" y="1127125"/>
                <a:ext cx="7754937" cy="717550"/>
              </a:xfrm>
              <a:prstGeom prst="rect">
                <a:avLst/>
              </a:prstGeom>
              <a:noFill/>
              <a:ln w="76200"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76213" name="Line 26"/>
              <p:cNvSpPr/>
              <p:nvPr/>
            </p:nvSpPr>
            <p:spPr>
              <a:xfrm>
                <a:off x="2840863" y="3244851"/>
                <a:ext cx="0" cy="681037"/>
              </a:xfrm>
              <a:prstGeom prst="line">
                <a:avLst/>
              </a:prstGeom>
              <a:ln w="12700" cap="flat" cmpd="sng">
                <a:solidFill>
                  <a:schemeClr val="tx1"/>
                </a:solidFill>
                <a:prstDash val="solid"/>
                <a:headEnd type="none" w="med" len="med"/>
                <a:tailEnd type="none" w="med" len="med"/>
              </a:ln>
            </p:spPr>
          </p:sp>
          <p:sp>
            <p:nvSpPr>
              <p:cNvPr id="176214" name="Line 26"/>
              <p:cNvSpPr/>
              <p:nvPr/>
            </p:nvSpPr>
            <p:spPr>
              <a:xfrm>
                <a:off x="2625725" y="3262313"/>
                <a:ext cx="0" cy="681037"/>
              </a:xfrm>
              <a:prstGeom prst="line">
                <a:avLst/>
              </a:prstGeom>
              <a:ln w="12700" cap="flat" cmpd="sng">
                <a:solidFill>
                  <a:schemeClr val="tx1"/>
                </a:solidFill>
                <a:prstDash val="solid"/>
                <a:headEnd type="none" w="med" len="med"/>
                <a:tailEnd type="none" w="med" len="med"/>
              </a:ln>
            </p:spPr>
          </p:sp>
          <p:sp>
            <p:nvSpPr>
              <p:cNvPr id="176215" name="Rectangle 74"/>
              <p:cNvSpPr/>
              <p:nvPr/>
            </p:nvSpPr>
            <p:spPr>
              <a:xfrm>
                <a:off x="2570164" y="3276602"/>
                <a:ext cx="376707" cy="643766"/>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C</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W</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R</a:t>
                </a:r>
                <a:endParaRPr lang="en-US" altLang="zh-CN" sz="1600" b="1" dirty="0">
                  <a:solidFill>
                    <a:srgbClr val="333399"/>
                  </a:solidFill>
                  <a:latin typeface="Arial" panose="020B0604020202020204" pitchFamily="34" charset="0"/>
                </a:endParaRPr>
              </a:p>
            </p:txBody>
          </p:sp>
          <p:sp>
            <p:nvSpPr>
              <p:cNvPr id="176216" name="Rectangle 74"/>
              <p:cNvSpPr/>
              <p:nvPr/>
            </p:nvSpPr>
            <p:spPr>
              <a:xfrm>
                <a:off x="2776571" y="3284538"/>
                <a:ext cx="330220" cy="643766"/>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E</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C</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E</a:t>
                </a:r>
                <a:endParaRPr lang="en-US" altLang="zh-CN" sz="1600" b="1" dirty="0">
                  <a:solidFill>
                    <a:srgbClr val="333399"/>
                  </a:solidFill>
                  <a:latin typeface="Arial" panose="020B0604020202020204" pitchFamily="34" charset="0"/>
                </a:endParaRPr>
              </a:p>
            </p:txBody>
          </p:sp>
        </p:grpSp>
      </p:gr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7154" name="Text Box 82"/>
          <p:cNvSpPr txBox="1"/>
          <p:nvPr/>
        </p:nvSpPr>
        <p:spPr>
          <a:xfrm>
            <a:off x="395288" y="5330825"/>
            <a:ext cx="8424862" cy="13731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dirty="0">
                <a:solidFill>
                  <a:srgbClr val="333399"/>
                </a:solidFill>
                <a:latin typeface="Arial" panose="020B0604020202020204" pitchFamily="34" charset="0"/>
              </a:rPr>
              <a:t>序号字段(</a:t>
            </a:r>
            <a:r>
              <a:rPr lang="en-US" altLang="zh-CN" sz="2800" dirty="0">
                <a:solidFill>
                  <a:srgbClr val="333399"/>
                </a:solidFill>
                <a:latin typeface="Arial" panose="020B0604020202020204" pitchFamily="34" charset="0"/>
              </a:rPr>
              <a:t>SEQ)——</a:t>
            </a:r>
            <a:r>
              <a:rPr lang="zh-CN" altLang="en-US" sz="2800" dirty="0">
                <a:solidFill>
                  <a:srgbClr val="333399"/>
                </a:solidFill>
                <a:latin typeface="Arial" panose="020B0604020202020204" pitchFamily="34" charset="0"/>
              </a:rPr>
              <a:t>占 4 字节。</a:t>
            </a:r>
            <a:r>
              <a:rPr lang="en-US" altLang="zh-CN" sz="2800" dirty="0">
                <a:solidFill>
                  <a:srgbClr val="333399"/>
                </a:solidFill>
                <a:latin typeface="Arial" panose="020B0604020202020204" pitchFamily="34" charset="0"/>
              </a:rPr>
              <a:t>TCP </a:t>
            </a:r>
            <a:r>
              <a:rPr lang="zh-CN" altLang="en-US" sz="2800" dirty="0">
                <a:solidFill>
                  <a:srgbClr val="333399"/>
                </a:solidFill>
                <a:latin typeface="Arial" panose="020B0604020202020204" pitchFamily="34" charset="0"/>
              </a:rPr>
              <a:t>连接中传送的数据流中的每一个字节都编上一个序号。序号字段的值则指的是本报文段所发送的数据的</a:t>
            </a:r>
            <a:r>
              <a:rPr lang="zh-CN" altLang="en-US" sz="2800" dirty="0">
                <a:solidFill>
                  <a:srgbClr val="FF3300"/>
                </a:solidFill>
                <a:latin typeface="Arial" panose="020B0604020202020204" pitchFamily="34" charset="0"/>
              </a:rPr>
              <a:t>第一个字节</a:t>
            </a:r>
            <a:r>
              <a:rPr lang="zh-CN" altLang="en-US" sz="2800" dirty="0">
                <a:solidFill>
                  <a:srgbClr val="333399"/>
                </a:solidFill>
                <a:latin typeface="Arial" panose="020B0604020202020204" pitchFamily="34" charset="0"/>
              </a:rPr>
              <a:t>的序号。 </a:t>
            </a:r>
            <a:endParaRPr lang="zh-CN" altLang="en-US" sz="2800" dirty="0">
              <a:solidFill>
                <a:srgbClr val="333399"/>
              </a:solidFill>
              <a:latin typeface="Arial" panose="020B0604020202020204" pitchFamily="34" charset="0"/>
            </a:endParaRPr>
          </a:p>
        </p:txBody>
      </p:sp>
      <p:sp>
        <p:nvSpPr>
          <p:cNvPr id="177155" name="灯片编号占位符 1"/>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1200" dirty="0">
                <a:solidFill>
                  <a:srgbClr val="898989"/>
                </a:solidFill>
                <a:latin typeface="Arial" panose="020B0604020202020204" pitchFamily="34" charset="0"/>
                <a:ea typeface="微软雅黑" panose="020B0503020204020204" pitchFamily="34" charset="-122"/>
              </a:rPr>
            </a:fld>
            <a:endParaRPr lang="zh-CN" altLang="en-US" sz="1200" dirty="0">
              <a:solidFill>
                <a:srgbClr val="898989"/>
              </a:solidFill>
              <a:latin typeface="Arial" panose="020B0604020202020204" pitchFamily="34" charset="0"/>
              <a:ea typeface="微软雅黑" panose="020B0503020204020204" pitchFamily="34" charset="-122"/>
            </a:endParaRPr>
          </a:p>
        </p:txBody>
      </p:sp>
      <p:sp>
        <p:nvSpPr>
          <p:cNvPr id="177156" name="Rectangle 5"/>
          <p:cNvSpPr/>
          <p:nvPr/>
        </p:nvSpPr>
        <p:spPr>
          <a:xfrm>
            <a:off x="8388350" y="2241550"/>
            <a:ext cx="688975" cy="1187450"/>
          </a:xfrm>
          <a:prstGeom prst="rect">
            <a:avLst/>
          </a:prstGeom>
          <a:solidFill>
            <a:schemeClr val="bg1"/>
          </a:solid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20</a:t>
            </a:r>
            <a:endParaRPr lang="zh-CN" altLang="en-US"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字节</a:t>
            </a:r>
            <a:endParaRPr lang="zh-CN" altLang="en-US"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固定</a:t>
            </a:r>
            <a:endParaRPr lang="zh-CN" altLang="en-US"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首部</a:t>
            </a:r>
            <a:endParaRPr lang="zh-CN" altLang="en-US" sz="2000" dirty="0">
              <a:solidFill>
                <a:srgbClr val="333399"/>
              </a:solidFill>
              <a:latin typeface="Arial" panose="020B0604020202020204" pitchFamily="34" charset="0"/>
            </a:endParaRPr>
          </a:p>
        </p:txBody>
      </p:sp>
      <p:sp>
        <p:nvSpPr>
          <p:cNvPr id="177157" name="Rectangle 75"/>
          <p:cNvSpPr/>
          <p:nvPr/>
        </p:nvSpPr>
        <p:spPr>
          <a:xfrm>
            <a:off x="25400" y="436563"/>
            <a:ext cx="838517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比特 0                         8                        16                        24                    31</a:t>
            </a:r>
            <a:endParaRPr lang="zh-CN" altLang="en-US" sz="2000" dirty="0">
              <a:solidFill>
                <a:srgbClr val="333399"/>
              </a:solidFill>
              <a:latin typeface="Arial" panose="020B0604020202020204" pitchFamily="34" charset="0"/>
            </a:endParaRPr>
          </a:p>
        </p:txBody>
      </p:sp>
      <p:sp>
        <p:nvSpPr>
          <p:cNvPr id="177158" name="Line 78"/>
          <p:cNvSpPr/>
          <p:nvPr/>
        </p:nvSpPr>
        <p:spPr>
          <a:xfrm>
            <a:off x="8447088" y="1146175"/>
            <a:ext cx="830262" cy="0"/>
          </a:xfrm>
          <a:prstGeom prst="line">
            <a:avLst/>
          </a:prstGeom>
          <a:ln w="12700" cap="flat" cmpd="sng">
            <a:solidFill>
              <a:schemeClr val="tx1"/>
            </a:solidFill>
            <a:prstDash val="solid"/>
            <a:headEnd type="none" w="med" len="med"/>
            <a:tailEnd type="none" w="med" len="med"/>
          </a:ln>
        </p:spPr>
      </p:sp>
      <p:sp>
        <p:nvSpPr>
          <p:cNvPr id="177159" name="Line 79"/>
          <p:cNvSpPr/>
          <p:nvPr/>
        </p:nvSpPr>
        <p:spPr>
          <a:xfrm>
            <a:off x="8447088" y="4641850"/>
            <a:ext cx="830262" cy="0"/>
          </a:xfrm>
          <a:prstGeom prst="line">
            <a:avLst/>
          </a:prstGeom>
          <a:ln w="12700" cap="flat" cmpd="sng">
            <a:solidFill>
              <a:schemeClr val="tx1"/>
            </a:solidFill>
            <a:prstDash val="solid"/>
            <a:headEnd type="none" w="med" len="med"/>
            <a:tailEnd type="none" w="med" len="med"/>
          </a:ln>
        </p:spPr>
      </p:sp>
      <p:grpSp>
        <p:nvGrpSpPr>
          <p:cNvPr id="177160" name="组合 412"/>
          <p:cNvGrpSpPr/>
          <p:nvPr/>
        </p:nvGrpSpPr>
        <p:grpSpPr>
          <a:xfrm>
            <a:off x="0" y="614363"/>
            <a:ext cx="8748713" cy="4689475"/>
            <a:chOff x="0" y="585788"/>
            <a:chExt cx="8748713" cy="4689475"/>
          </a:xfrm>
        </p:grpSpPr>
        <p:sp>
          <p:nvSpPr>
            <p:cNvPr id="177161" name="Line 2"/>
            <p:cNvSpPr/>
            <p:nvPr/>
          </p:nvSpPr>
          <p:spPr>
            <a:xfrm flipH="1">
              <a:off x="328613" y="1144588"/>
              <a:ext cx="17462" cy="4122737"/>
            </a:xfrm>
            <a:prstGeom prst="line">
              <a:avLst/>
            </a:prstGeom>
            <a:ln w="12700" cap="flat" cmpd="sng">
              <a:solidFill>
                <a:schemeClr val="tx1"/>
              </a:solidFill>
              <a:prstDash val="solid"/>
              <a:headEnd type="triangle" w="med" len="lg"/>
              <a:tailEnd type="triangle" w="med" len="lg"/>
            </a:ln>
          </p:spPr>
        </p:sp>
        <p:sp>
          <p:nvSpPr>
            <p:cNvPr id="177162" name="Rectangle 3"/>
            <p:cNvSpPr/>
            <p:nvPr/>
          </p:nvSpPr>
          <p:spPr>
            <a:xfrm>
              <a:off x="0" y="2744788"/>
              <a:ext cx="690563" cy="638175"/>
            </a:xfrm>
            <a:prstGeom prst="rect">
              <a:avLst/>
            </a:prstGeom>
            <a:solidFill>
              <a:schemeClr val="bg1"/>
            </a:solid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90000"/>
                </a:lnSpc>
                <a:spcBef>
                  <a:spcPct val="0"/>
                </a:spcBef>
                <a:buClrTx/>
                <a:buSzTx/>
                <a:buFontTx/>
                <a:buNone/>
              </a:pPr>
              <a:r>
                <a:rPr lang="en-US" altLang="zh-CN" sz="2000" dirty="0">
                  <a:solidFill>
                    <a:srgbClr val="333399"/>
                  </a:solidFill>
                  <a:latin typeface="Arial" panose="020B0604020202020204" pitchFamily="34" charset="0"/>
                </a:rPr>
                <a:t>TCP</a:t>
              </a:r>
              <a:endParaRPr lang="en-US" altLang="zh-CN"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首部</a:t>
              </a:r>
              <a:endParaRPr lang="zh-CN" altLang="en-US" sz="2000" dirty="0">
                <a:solidFill>
                  <a:srgbClr val="333399"/>
                </a:solidFill>
                <a:latin typeface="Arial" panose="020B0604020202020204" pitchFamily="34" charset="0"/>
              </a:endParaRPr>
            </a:p>
          </p:txBody>
        </p:sp>
        <p:sp>
          <p:nvSpPr>
            <p:cNvPr id="177163" name="Line 4"/>
            <p:cNvSpPr/>
            <p:nvPr/>
          </p:nvSpPr>
          <p:spPr>
            <a:xfrm>
              <a:off x="8748713" y="1135063"/>
              <a:ext cx="0" cy="3463925"/>
            </a:xfrm>
            <a:prstGeom prst="line">
              <a:avLst/>
            </a:prstGeom>
            <a:ln w="28575" cap="flat" cmpd="sng">
              <a:solidFill>
                <a:srgbClr val="333399"/>
              </a:solidFill>
              <a:prstDash val="solid"/>
              <a:headEnd type="triangle" w="med" len="lg"/>
              <a:tailEnd type="triangle" w="med" len="lg"/>
            </a:ln>
          </p:spPr>
        </p:sp>
        <p:sp>
          <p:nvSpPr>
            <p:cNvPr id="177164" name="Rectangle 6"/>
            <p:cNvSpPr/>
            <p:nvPr/>
          </p:nvSpPr>
          <p:spPr>
            <a:xfrm>
              <a:off x="654050" y="1141413"/>
              <a:ext cx="7686675" cy="4133850"/>
            </a:xfrm>
            <a:prstGeom prst="rect">
              <a:avLst/>
            </a:prstGeom>
            <a:solidFill>
              <a:srgbClr val="FFFFCC"/>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77165" name="Line 7"/>
            <p:cNvSpPr/>
            <p:nvPr/>
          </p:nvSpPr>
          <p:spPr>
            <a:xfrm>
              <a:off x="646113" y="1844675"/>
              <a:ext cx="7699375" cy="0"/>
            </a:xfrm>
            <a:prstGeom prst="line">
              <a:avLst/>
            </a:prstGeom>
            <a:ln w="12700" cap="flat" cmpd="sng">
              <a:solidFill>
                <a:schemeClr val="tx1"/>
              </a:solidFill>
              <a:prstDash val="solid"/>
              <a:headEnd type="none" w="med" len="med"/>
              <a:tailEnd type="none" w="med" len="med"/>
            </a:ln>
          </p:spPr>
        </p:sp>
        <p:sp>
          <p:nvSpPr>
            <p:cNvPr id="177166" name="Line 8"/>
            <p:cNvSpPr/>
            <p:nvPr/>
          </p:nvSpPr>
          <p:spPr>
            <a:xfrm>
              <a:off x="660400" y="2540000"/>
              <a:ext cx="7685088" cy="0"/>
            </a:xfrm>
            <a:prstGeom prst="line">
              <a:avLst/>
            </a:prstGeom>
            <a:ln w="12700" cap="flat" cmpd="sng">
              <a:solidFill>
                <a:schemeClr val="tx1"/>
              </a:solidFill>
              <a:prstDash val="solid"/>
              <a:headEnd type="none" w="med" len="med"/>
              <a:tailEnd type="none" w="med" len="med"/>
            </a:ln>
          </p:spPr>
        </p:sp>
        <p:sp>
          <p:nvSpPr>
            <p:cNvPr id="177167" name="Line 9"/>
            <p:cNvSpPr/>
            <p:nvPr/>
          </p:nvSpPr>
          <p:spPr>
            <a:xfrm>
              <a:off x="646113" y="3233738"/>
              <a:ext cx="7699375" cy="0"/>
            </a:xfrm>
            <a:prstGeom prst="line">
              <a:avLst/>
            </a:prstGeom>
            <a:ln w="12700" cap="flat" cmpd="sng">
              <a:solidFill>
                <a:schemeClr val="tx1"/>
              </a:solidFill>
              <a:prstDash val="solid"/>
              <a:headEnd type="none" w="med" len="med"/>
              <a:tailEnd type="none" w="med" len="med"/>
            </a:ln>
          </p:spPr>
        </p:sp>
        <p:sp>
          <p:nvSpPr>
            <p:cNvPr id="177168" name="Line 10"/>
            <p:cNvSpPr/>
            <p:nvPr/>
          </p:nvSpPr>
          <p:spPr>
            <a:xfrm>
              <a:off x="646113" y="3925888"/>
              <a:ext cx="7699375" cy="0"/>
            </a:xfrm>
            <a:prstGeom prst="line">
              <a:avLst/>
            </a:prstGeom>
            <a:ln w="12700" cap="flat" cmpd="sng">
              <a:solidFill>
                <a:schemeClr val="tx1"/>
              </a:solidFill>
              <a:prstDash val="solid"/>
              <a:headEnd type="none" w="med" len="med"/>
              <a:tailEnd type="none" w="med" len="med"/>
            </a:ln>
          </p:spPr>
        </p:sp>
        <p:sp>
          <p:nvSpPr>
            <p:cNvPr id="177169" name="Line 11"/>
            <p:cNvSpPr/>
            <p:nvPr/>
          </p:nvSpPr>
          <p:spPr>
            <a:xfrm>
              <a:off x="660400" y="4621213"/>
              <a:ext cx="7685088" cy="0"/>
            </a:xfrm>
            <a:prstGeom prst="line">
              <a:avLst/>
            </a:prstGeom>
            <a:ln w="12700" cap="flat" cmpd="sng">
              <a:solidFill>
                <a:schemeClr val="tx1"/>
              </a:solidFill>
              <a:prstDash val="solid"/>
              <a:headEnd type="none" w="med" len="med"/>
              <a:tailEnd type="none" w="med" len="med"/>
            </a:ln>
          </p:spPr>
        </p:sp>
        <p:sp>
          <p:nvSpPr>
            <p:cNvPr id="177170" name="Line 12"/>
            <p:cNvSpPr/>
            <p:nvPr/>
          </p:nvSpPr>
          <p:spPr>
            <a:xfrm>
              <a:off x="4498975" y="1149350"/>
              <a:ext cx="0" cy="709613"/>
            </a:xfrm>
            <a:prstGeom prst="line">
              <a:avLst/>
            </a:prstGeom>
            <a:ln w="12700" cap="flat" cmpd="sng">
              <a:solidFill>
                <a:schemeClr val="tx1"/>
              </a:solidFill>
              <a:prstDash val="solid"/>
              <a:headEnd type="none" w="med" len="med"/>
              <a:tailEnd type="none" w="med" len="med"/>
            </a:ln>
          </p:spPr>
        </p:sp>
        <p:sp>
          <p:nvSpPr>
            <p:cNvPr id="177171" name="Rectangle 13"/>
            <p:cNvSpPr/>
            <p:nvPr/>
          </p:nvSpPr>
          <p:spPr>
            <a:xfrm>
              <a:off x="5699125" y="1276350"/>
              <a:ext cx="1616075" cy="395288"/>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目  的  端  口</a:t>
              </a:r>
              <a:endParaRPr lang="zh-CN" altLang="en-US" sz="2000" dirty="0">
                <a:solidFill>
                  <a:srgbClr val="333399"/>
                </a:solidFill>
                <a:latin typeface="Arial" panose="020B0604020202020204" pitchFamily="34" charset="0"/>
              </a:endParaRPr>
            </a:p>
          </p:txBody>
        </p:sp>
        <p:sp>
          <p:nvSpPr>
            <p:cNvPr id="177172" name="Rectangle 14"/>
            <p:cNvSpPr/>
            <p:nvPr/>
          </p:nvSpPr>
          <p:spPr>
            <a:xfrm>
              <a:off x="757238" y="3198813"/>
              <a:ext cx="892175" cy="638175"/>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eaLnBrk="1" hangingPunct="1">
                <a:spcBef>
                  <a:spcPct val="0"/>
                </a:spcBef>
                <a:buClrTx/>
                <a:buSzTx/>
                <a:buFontTx/>
                <a:buNone/>
              </a:pPr>
              <a:r>
                <a:rPr lang="en-US" altLang="zh-CN" sz="1800" dirty="0">
                  <a:solidFill>
                    <a:srgbClr val="333399"/>
                  </a:solidFill>
                  <a:latin typeface="Arial" panose="020B0604020202020204" pitchFamily="34" charset="0"/>
                  <a:ea typeface="微软雅黑" panose="020B0503020204020204" pitchFamily="34" charset="-122"/>
                </a:rPr>
                <a:t>TCP</a:t>
              </a:r>
              <a:r>
                <a:rPr lang="zh-CN" altLang="en-US" sz="1800" dirty="0">
                  <a:solidFill>
                    <a:srgbClr val="333399"/>
                  </a:solidFill>
                  <a:latin typeface="Arial" panose="020B0604020202020204" pitchFamily="34" charset="0"/>
                  <a:ea typeface="微软雅黑" panose="020B0503020204020204" pitchFamily="34" charset="-122"/>
                </a:rPr>
                <a:t>头长度</a:t>
              </a:r>
              <a:endParaRPr lang="zh-CN" altLang="en-US" sz="1800" dirty="0">
                <a:solidFill>
                  <a:srgbClr val="333399"/>
                </a:solidFill>
                <a:latin typeface="Arial" panose="020B0604020202020204" pitchFamily="34" charset="0"/>
                <a:ea typeface="微软雅黑" panose="020B0503020204020204" pitchFamily="34" charset="-122"/>
              </a:endParaRPr>
            </a:p>
          </p:txBody>
        </p:sp>
        <p:sp>
          <p:nvSpPr>
            <p:cNvPr id="177173" name="Rectangle 15"/>
            <p:cNvSpPr/>
            <p:nvPr/>
          </p:nvSpPr>
          <p:spPr>
            <a:xfrm>
              <a:off x="1887538" y="4064000"/>
              <a:ext cx="1360487"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检   验   和</a:t>
              </a:r>
              <a:endParaRPr lang="zh-CN" altLang="en-US" sz="2000" dirty="0">
                <a:solidFill>
                  <a:srgbClr val="333399"/>
                </a:solidFill>
                <a:latin typeface="Arial" panose="020B0604020202020204" pitchFamily="34" charset="0"/>
              </a:endParaRPr>
            </a:p>
          </p:txBody>
        </p:sp>
        <p:sp>
          <p:nvSpPr>
            <p:cNvPr id="177174" name="Rectangle 16"/>
            <p:cNvSpPr/>
            <p:nvPr/>
          </p:nvSpPr>
          <p:spPr>
            <a:xfrm>
              <a:off x="3067050" y="4743450"/>
              <a:ext cx="3198813" cy="396875"/>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可选项（</a:t>
              </a:r>
              <a:r>
                <a:rPr lang="en-US" altLang="zh-CN" sz="2000" dirty="0">
                  <a:solidFill>
                    <a:srgbClr val="333399"/>
                  </a:solidFill>
                  <a:latin typeface="Arial" panose="020B0604020202020204" pitchFamily="34" charset="0"/>
                </a:rPr>
                <a:t>0</a:t>
              </a:r>
              <a:r>
                <a:rPr lang="zh-CN" altLang="en-US" sz="2000" dirty="0">
                  <a:solidFill>
                    <a:srgbClr val="333399"/>
                  </a:solidFill>
                  <a:latin typeface="Arial" panose="020B0604020202020204" pitchFamily="34" charset="0"/>
                </a:rPr>
                <a:t>或多个</a:t>
              </a:r>
              <a:r>
                <a:rPr lang="en-US" altLang="zh-CN" sz="2000" dirty="0">
                  <a:solidFill>
                    <a:srgbClr val="333399"/>
                  </a:solidFill>
                  <a:latin typeface="Arial" panose="020B0604020202020204" pitchFamily="34" charset="0"/>
                </a:rPr>
                <a:t>32</a:t>
              </a:r>
              <a:r>
                <a:rPr lang="zh-CN" altLang="en-US" sz="2000" dirty="0">
                  <a:solidFill>
                    <a:srgbClr val="333399"/>
                  </a:solidFill>
                  <a:latin typeface="Arial" panose="020B0604020202020204" pitchFamily="34" charset="0"/>
                </a:rPr>
                <a:t>位字）</a:t>
              </a:r>
              <a:endParaRPr lang="zh-CN" altLang="en-US" sz="2000" dirty="0">
                <a:solidFill>
                  <a:srgbClr val="333399"/>
                </a:solidFill>
                <a:latin typeface="Arial" panose="020B0604020202020204" pitchFamily="34" charset="0"/>
              </a:endParaRPr>
            </a:p>
          </p:txBody>
        </p:sp>
        <p:sp>
          <p:nvSpPr>
            <p:cNvPr id="177175" name="Rectangle 17"/>
            <p:cNvSpPr/>
            <p:nvPr/>
          </p:nvSpPr>
          <p:spPr>
            <a:xfrm>
              <a:off x="2001838" y="1276350"/>
              <a:ext cx="1222375" cy="395288"/>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源  端  口</a:t>
              </a:r>
              <a:endParaRPr lang="zh-CN" altLang="en-US" sz="2000" dirty="0">
                <a:solidFill>
                  <a:srgbClr val="333399"/>
                </a:solidFill>
                <a:latin typeface="Arial" panose="020B0604020202020204" pitchFamily="34" charset="0"/>
              </a:endParaRPr>
            </a:p>
          </p:txBody>
        </p:sp>
        <p:sp>
          <p:nvSpPr>
            <p:cNvPr id="177176" name="Rectangle 18"/>
            <p:cNvSpPr/>
            <p:nvPr/>
          </p:nvSpPr>
          <p:spPr>
            <a:xfrm>
              <a:off x="4054475" y="1963738"/>
              <a:ext cx="1381125" cy="393700"/>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序   号</a:t>
              </a:r>
              <a:endParaRPr lang="zh-CN" altLang="en-US" sz="2000" dirty="0">
                <a:solidFill>
                  <a:srgbClr val="333399"/>
                </a:solidFill>
                <a:latin typeface="Arial" panose="020B0604020202020204" pitchFamily="34" charset="0"/>
              </a:endParaRPr>
            </a:p>
          </p:txBody>
        </p:sp>
        <p:sp>
          <p:nvSpPr>
            <p:cNvPr id="177177" name="Line 19"/>
            <p:cNvSpPr/>
            <p:nvPr/>
          </p:nvSpPr>
          <p:spPr>
            <a:xfrm>
              <a:off x="4505325" y="3243263"/>
              <a:ext cx="0" cy="1370012"/>
            </a:xfrm>
            <a:prstGeom prst="line">
              <a:avLst/>
            </a:prstGeom>
            <a:ln w="12700" cap="flat" cmpd="sng">
              <a:solidFill>
                <a:schemeClr val="tx1"/>
              </a:solidFill>
              <a:prstDash val="solid"/>
              <a:headEnd type="none" w="med" len="med"/>
              <a:tailEnd type="none" w="med" len="med"/>
            </a:ln>
          </p:spPr>
        </p:sp>
        <p:sp>
          <p:nvSpPr>
            <p:cNvPr id="177178" name="Rectangle 20"/>
            <p:cNvSpPr/>
            <p:nvPr/>
          </p:nvSpPr>
          <p:spPr>
            <a:xfrm>
              <a:off x="5538788" y="4064000"/>
              <a:ext cx="182562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紧   急   指   针</a:t>
              </a:r>
              <a:endParaRPr lang="zh-CN" altLang="en-US" sz="2000" dirty="0">
                <a:solidFill>
                  <a:srgbClr val="333399"/>
                </a:solidFill>
                <a:latin typeface="Arial" panose="020B0604020202020204" pitchFamily="34" charset="0"/>
              </a:endParaRPr>
            </a:p>
          </p:txBody>
        </p:sp>
        <p:sp>
          <p:nvSpPr>
            <p:cNvPr id="177179" name="Rectangle 21"/>
            <p:cNvSpPr/>
            <p:nvPr/>
          </p:nvSpPr>
          <p:spPr>
            <a:xfrm>
              <a:off x="5988050" y="3344863"/>
              <a:ext cx="89852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窗   口</a:t>
              </a:r>
              <a:endParaRPr lang="zh-CN" altLang="en-US" sz="2000" dirty="0">
                <a:solidFill>
                  <a:srgbClr val="333399"/>
                </a:solidFill>
                <a:latin typeface="Arial" panose="020B0604020202020204" pitchFamily="34" charset="0"/>
              </a:endParaRPr>
            </a:p>
          </p:txBody>
        </p:sp>
        <p:sp>
          <p:nvSpPr>
            <p:cNvPr id="177180" name="Rectangle 22"/>
            <p:cNvSpPr/>
            <p:nvPr/>
          </p:nvSpPr>
          <p:spPr>
            <a:xfrm>
              <a:off x="3810000" y="2687638"/>
              <a:ext cx="1841500" cy="393700"/>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确    认    号</a:t>
              </a:r>
              <a:endParaRPr lang="zh-CN" altLang="en-US" sz="2000" dirty="0">
                <a:solidFill>
                  <a:srgbClr val="333399"/>
                </a:solidFill>
                <a:latin typeface="Arial" panose="020B0604020202020204" pitchFamily="34" charset="0"/>
              </a:endParaRPr>
            </a:p>
          </p:txBody>
        </p:sp>
        <p:sp>
          <p:nvSpPr>
            <p:cNvPr id="177181" name="Line 23"/>
            <p:cNvSpPr/>
            <p:nvPr/>
          </p:nvSpPr>
          <p:spPr>
            <a:xfrm>
              <a:off x="1611313" y="3243263"/>
              <a:ext cx="0" cy="692150"/>
            </a:xfrm>
            <a:prstGeom prst="line">
              <a:avLst/>
            </a:prstGeom>
            <a:ln w="12700" cap="flat" cmpd="sng">
              <a:solidFill>
                <a:schemeClr val="tx1"/>
              </a:solidFill>
              <a:prstDash val="solid"/>
              <a:headEnd type="none" w="med" len="med"/>
              <a:tailEnd type="none" w="med" len="med"/>
            </a:ln>
          </p:spPr>
        </p:sp>
        <p:sp>
          <p:nvSpPr>
            <p:cNvPr id="177182" name="Line 24"/>
            <p:cNvSpPr/>
            <p:nvPr/>
          </p:nvSpPr>
          <p:spPr>
            <a:xfrm>
              <a:off x="3538538" y="3235325"/>
              <a:ext cx="0" cy="684213"/>
            </a:xfrm>
            <a:prstGeom prst="line">
              <a:avLst/>
            </a:prstGeom>
            <a:ln w="12700" cap="flat" cmpd="sng">
              <a:solidFill>
                <a:schemeClr val="tx1"/>
              </a:solidFill>
              <a:prstDash val="solid"/>
              <a:headEnd type="none" w="med" len="med"/>
              <a:tailEnd type="none" w="med" len="med"/>
            </a:ln>
          </p:spPr>
        </p:sp>
        <p:sp>
          <p:nvSpPr>
            <p:cNvPr id="177183" name="Line 25"/>
            <p:cNvSpPr/>
            <p:nvPr/>
          </p:nvSpPr>
          <p:spPr>
            <a:xfrm>
              <a:off x="3044825" y="3243263"/>
              <a:ext cx="0" cy="692150"/>
            </a:xfrm>
            <a:prstGeom prst="line">
              <a:avLst/>
            </a:prstGeom>
            <a:ln w="12700" cap="flat" cmpd="sng">
              <a:solidFill>
                <a:schemeClr val="tx1"/>
              </a:solidFill>
              <a:prstDash val="solid"/>
              <a:headEnd type="none" w="med" len="med"/>
              <a:tailEnd type="none" w="med" len="med"/>
            </a:ln>
          </p:spPr>
        </p:sp>
        <p:sp>
          <p:nvSpPr>
            <p:cNvPr id="177184" name="Line 26"/>
            <p:cNvSpPr/>
            <p:nvPr/>
          </p:nvSpPr>
          <p:spPr>
            <a:xfrm>
              <a:off x="3289300" y="3243263"/>
              <a:ext cx="0" cy="681037"/>
            </a:xfrm>
            <a:prstGeom prst="line">
              <a:avLst/>
            </a:prstGeom>
            <a:ln w="12700" cap="flat" cmpd="sng">
              <a:solidFill>
                <a:schemeClr val="tx1"/>
              </a:solidFill>
              <a:prstDash val="solid"/>
              <a:headEnd type="none" w="med" len="med"/>
              <a:tailEnd type="none" w="med" len="med"/>
            </a:ln>
          </p:spPr>
        </p:sp>
        <p:sp>
          <p:nvSpPr>
            <p:cNvPr id="177185" name="Line 27"/>
            <p:cNvSpPr/>
            <p:nvPr/>
          </p:nvSpPr>
          <p:spPr>
            <a:xfrm>
              <a:off x="4019550" y="3243263"/>
              <a:ext cx="0" cy="681037"/>
            </a:xfrm>
            <a:prstGeom prst="line">
              <a:avLst/>
            </a:prstGeom>
            <a:ln w="12700" cap="flat" cmpd="sng">
              <a:solidFill>
                <a:schemeClr val="tx1"/>
              </a:solidFill>
              <a:prstDash val="solid"/>
              <a:headEnd type="none" w="med" len="med"/>
              <a:tailEnd type="none" w="med" len="med"/>
            </a:ln>
          </p:spPr>
        </p:sp>
        <p:sp>
          <p:nvSpPr>
            <p:cNvPr id="177186" name="Line 28"/>
            <p:cNvSpPr/>
            <p:nvPr/>
          </p:nvSpPr>
          <p:spPr>
            <a:xfrm>
              <a:off x="3778250" y="3243263"/>
              <a:ext cx="0" cy="681037"/>
            </a:xfrm>
            <a:prstGeom prst="line">
              <a:avLst/>
            </a:prstGeom>
            <a:ln w="12700" cap="flat" cmpd="sng">
              <a:solidFill>
                <a:schemeClr val="tx1"/>
              </a:solidFill>
              <a:prstDash val="solid"/>
              <a:headEnd type="none" w="med" len="med"/>
              <a:tailEnd type="none" w="med" len="med"/>
            </a:ln>
          </p:spPr>
        </p:sp>
        <p:sp>
          <p:nvSpPr>
            <p:cNvPr id="177187" name="Line 29"/>
            <p:cNvSpPr/>
            <p:nvPr/>
          </p:nvSpPr>
          <p:spPr>
            <a:xfrm>
              <a:off x="4264025" y="3243263"/>
              <a:ext cx="0" cy="681037"/>
            </a:xfrm>
            <a:prstGeom prst="line">
              <a:avLst/>
            </a:prstGeom>
            <a:ln w="12700" cap="flat" cmpd="sng">
              <a:solidFill>
                <a:schemeClr val="tx1"/>
              </a:solidFill>
              <a:prstDash val="solid"/>
              <a:headEnd type="none" w="med" len="med"/>
              <a:tailEnd type="none" w="med" len="med"/>
            </a:ln>
          </p:spPr>
        </p:sp>
        <p:sp>
          <p:nvSpPr>
            <p:cNvPr id="177188" name="Rectangle 30"/>
            <p:cNvSpPr/>
            <p:nvPr/>
          </p:nvSpPr>
          <p:spPr>
            <a:xfrm>
              <a:off x="1700213" y="3317876"/>
              <a:ext cx="89852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保   留</a:t>
              </a:r>
              <a:endParaRPr lang="zh-CN" altLang="en-US" sz="2000" dirty="0">
                <a:solidFill>
                  <a:srgbClr val="333399"/>
                </a:solidFill>
                <a:latin typeface="Arial" panose="020B0604020202020204" pitchFamily="34" charset="0"/>
              </a:endParaRPr>
            </a:p>
          </p:txBody>
        </p:sp>
        <p:sp>
          <p:nvSpPr>
            <p:cNvPr id="177189" name="Rectangle 31"/>
            <p:cNvSpPr/>
            <p:nvPr/>
          </p:nvSpPr>
          <p:spPr>
            <a:xfrm>
              <a:off x="4237038" y="3262313"/>
              <a:ext cx="327025"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F</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I</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N</a:t>
              </a:r>
              <a:endParaRPr lang="en-US" altLang="zh-CN" sz="1600" b="1" dirty="0">
                <a:solidFill>
                  <a:srgbClr val="333399"/>
                </a:solidFill>
                <a:latin typeface="Arial" panose="020B0604020202020204" pitchFamily="34" charset="0"/>
              </a:endParaRPr>
            </a:p>
          </p:txBody>
        </p:sp>
        <p:sp>
          <p:nvSpPr>
            <p:cNvPr id="177190" name="Line 32"/>
            <p:cNvSpPr/>
            <p:nvPr/>
          </p:nvSpPr>
          <p:spPr>
            <a:xfrm>
              <a:off x="650875" y="984250"/>
              <a:ext cx="7675563" cy="0"/>
            </a:xfrm>
            <a:prstGeom prst="line">
              <a:avLst/>
            </a:prstGeom>
            <a:ln w="12700" cap="flat" cmpd="sng">
              <a:solidFill>
                <a:schemeClr val="tx1"/>
              </a:solidFill>
              <a:prstDash val="solid"/>
              <a:headEnd type="none" w="med" len="med"/>
              <a:tailEnd type="none" w="med" len="med"/>
            </a:ln>
          </p:spPr>
        </p:sp>
        <p:sp>
          <p:nvSpPr>
            <p:cNvPr id="177191" name="Line 33"/>
            <p:cNvSpPr/>
            <p:nvPr/>
          </p:nvSpPr>
          <p:spPr>
            <a:xfrm>
              <a:off x="650875" y="785813"/>
              <a:ext cx="0" cy="198437"/>
            </a:xfrm>
            <a:prstGeom prst="line">
              <a:avLst/>
            </a:prstGeom>
            <a:ln w="12700" cap="flat" cmpd="sng">
              <a:solidFill>
                <a:schemeClr val="tx1"/>
              </a:solidFill>
              <a:prstDash val="solid"/>
              <a:headEnd type="none" w="med" len="med"/>
              <a:tailEnd type="none" w="med" len="med"/>
            </a:ln>
          </p:spPr>
        </p:sp>
        <p:sp>
          <p:nvSpPr>
            <p:cNvPr id="177192" name="Line 34"/>
            <p:cNvSpPr/>
            <p:nvPr/>
          </p:nvSpPr>
          <p:spPr>
            <a:xfrm>
              <a:off x="890588" y="685800"/>
              <a:ext cx="0" cy="298450"/>
            </a:xfrm>
            <a:prstGeom prst="line">
              <a:avLst/>
            </a:prstGeom>
            <a:ln w="12700" cap="flat" cmpd="sng">
              <a:solidFill>
                <a:schemeClr val="tx1"/>
              </a:solidFill>
              <a:prstDash val="solid"/>
              <a:headEnd type="none" w="med" len="med"/>
              <a:tailEnd type="none" w="med" len="med"/>
            </a:ln>
          </p:spPr>
        </p:sp>
        <p:sp>
          <p:nvSpPr>
            <p:cNvPr id="177193" name="Line 35"/>
            <p:cNvSpPr/>
            <p:nvPr/>
          </p:nvSpPr>
          <p:spPr>
            <a:xfrm>
              <a:off x="1130300" y="685800"/>
              <a:ext cx="0" cy="298450"/>
            </a:xfrm>
            <a:prstGeom prst="line">
              <a:avLst/>
            </a:prstGeom>
            <a:ln w="12700" cap="flat" cmpd="sng">
              <a:solidFill>
                <a:schemeClr val="tx1"/>
              </a:solidFill>
              <a:prstDash val="solid"/>
              <a:headEnd type="none" w="med" len="med"/>
              <a:tailEnd type="none" w="med" len="med"/>
            </a:ln>
          </p:spPr>
        </p:sp>
        <p:sp>
          <p:nvSpPr>
            <p:cNvPr id="177194" name="Line 36"/>
            <p:cNvSpPr/>
            <p:nvPr/>
          </p:nvSpPr>
          <p:spPr>
            <a:xfrm>
              <a:off x="1370013" y="685800"/>
              <a:ext cx="0" cy="298450"/>
            </a:xfrm>
            <a:prstGeom prst="line">
              <a:avLst/>
            </a:prstGeom>
            <a:ln w="12700" cap="flat" cmpd="sng">
              <a:solidFill>
                <a:schemeClr val="tx1"/>
              </a:solidFill>
              <a:prstDash val="solid"/>
              <a:headEnd type="none" w="med" len="med"/>
              <a:tailEnd type="none" w="med" len="med"/>
            </a:ln>
          </p:spPr>
        </p:sp>
        <p:sp>
          <p:nvSpPr>
            <p:cNvPr id="177195" name="Line 37"/>
            <p:cNvSpPr/>
            <p:nvPr/>
          </p:nvSpPr>
          <p:spPr>
            <a:xfrm>
              <a:off x="1611313" y="685800"/>
              <a:ext cx="0" cy="298450"/>
            </a:xfrm>
            <a:prstGeom prst="line">
              <a:avLst/>
            </a:prstGeom>
            <a:ln w="12700" cap="flat" cmpd="sng">
              <a:solidFill>
                <a:schemeClr val="tx1"/>
              </a:solidFill>
              <a:prstDash val="solid"/>
              <a:headEnd type="none" w="med" len="med"/>
              <a:tailEnd type="none" w="med" len="med"/>
            </a:ln>
          </p:spPr>
        </p:sp>
        <p:sp>
          <p:nvSpPr>
            <p:cNvPr id="177196" name="Line 38"/>
            <p:cNvSpPr/>
            <p:nvPr/>
          </p:nvSpPr>
          <p:spPr>
            <a:xfrm>
              <a:off x="1851025" y="685800"/>
              <a:ext cx="0" cy="298450"/>
            </a:xfrm>
            <a:prstGeom prst="line">
              <a:avLst/>
            </a:prstGeom>
            <a:ln w="12700" cap="flat" cmpd="sng">
              <a:solidFill>
                <a:schemeClr val="tx1"/>
              </a:solidFill>
              <a:prstDash val="solid"/>
              <a:headEnd type="none" w="med" len="med"/>
              <a:tailEnd type="none" w="med" len="med"/>
            </a:ln>
          </p:spPr>
        </p:sp>
        <p:sp>
          <p:nvSpPr>
            <p:cNvPr id="177197" name="Line 39"/>
            <p:cNvSpPr/>
            <p:nvPr/>
          </p:nvSpPr>
          <p:spPr>
            <a:xfrm>
              <a:off x="2089150" y="685800"/>
              <a:ext cx="0" cy="298450"/>
            </a:xfrm>
            <a:prstGeom prst="line">
              <a:avLst/>
            </a:prstGeom>
            <a:ln w="12700" cap="flat" cmpd="sng">
              <a:solidFill>
                <a:schemeClr val="tx1"/>
              </a:solidFill>
              <a:prstDash val="solid"/>
              <a:headEnd type="none" w="med" len="med"/>
              <a:tailEnd type="none" w="med" len="med"/>
            </a:ln>
          </p:spPr>
        </p:sp>
        <p:sp>
          <p:nvSpPr>
            <p:cNvPr id="177198" name="Line 40"/>
            <p:cNvSpPr/>
            <p:nvPr/>
          </p:nvSpPr>
          <p:spPr>
            <a:xfrm>
              <a:off x="2328863" y="685800"/>
              <a:ext cx="0" cy="298450"/>
            </a:xfrm>
            <a:prstGeom prst="line">
              <a:avLst/>
            </a:prstGeom>
            <a:ln w="12700" cap="flat" cmpd="sng">
              <a:solidFill>
                <a:schemeClr val="tx1"/>
              </a:solidFill>
              <a:prstDash val="solid"/>
              <a:headEnd type="none" w="med" len="med"/>
              <a:tailEnd type="none" w="med" len="med"/>
            </a:ln>
          </p:spPr>
        </p:sp>
        <p:sp>
          <p:nvSpPr>
            <p:cNvPr id="177199" name="Line 41"/>
            <p:cNvSpPr/>
            <p:nvPr/>
          </p:nvSpPr>
          <p:spPr>
            <a:xfrm>
              <a:off x="2570163" y="785813"/>
              <a:ext cx="0" cy="198437"/>
            </a:xfrm>
            <a:prstGeom prst="line">
              <a:avLst/>
            </a:prstGeom>
            <a:ln w="12700" cap="flat" cmpd="sng">
              <a:solidFill>
                <a:schemeClr val="tx1"/>
              </a:solidFill>
              <a:prstDash val="solid"/>
              <a:headEnd type="none" w="med" len="med"/>
              <a:tailEnd type="none" w="med" len="med"/>
            </a:ln>
          </p:spPr>
        </p:sp>
        <p:sp>
          <p:nvSpPr>
            <p:cNvPr id="177200" name="Line 42"/>
            <p:cNvSpPr/>
            <p:nvPr/>
          </p:nvSpPr>
          <p:spPr>
            <a:xfrm>
              <a:off x="2809875" y="685800"/>
              <a:ext cx="0" cy="298450"/>
            </a:xfrm>
            <a:prstGeom prst="line">
              <a:avLst/>
            </a:prstGeom>
            <a:ln w="12700" cap="flat" cmpd="sng">
              <a:solidFill>
                <a:schemeClr val="tx1"/>
              </a:solidFill>
              <a:prstDash val="solid"/>
              <a:headEnd type="none" w="med" len="med"/>
              <a:tailEnd type="none" w="med" len="med"/>
            </a:ln>
          </p:spPr>
        </p:sp>
        <p:sp>
          <p:nvSpPr>
            <p:cNvPr id="177201" name="Line 43"/>
            <p:cNvSpPr/>
            <p:nvPr/>
          </p:nvSpPr>
          <p:spPr>
            <a:xfrm>
              <a:off x="3049588" y="685800"/>
              <a:ext cx="0" cy="298450"/>
            </a:xfrm>
            <a:prstGeom prst="line">
              <a:avLst/>
            </a:prstGeom>
            <a:ln w="12700" cap="flat" cmpd="sng">
              <a:solidFill>
                <a:schemeClr val="tx1"/>
              </a:solidFill>
              <a:prstDash val="solid"/>
              <a:headEnd type="none" w="med" len="med"/>
              <a:tailEnd type="none" w="med" len="med"/>
            </a:ln>
          </p:spPr>
        </p:sp>
        <p:sp>
          <p:nvSpPr>
            <p:cNvPr id="177202" name="Line 44"/>
            <p:cNvSpPr/>
            <p:nvPr/>
          </p:nvSpPr>
          <p:spPr>
            <a:xfrm>
              <a:off x="3289300" y="685800"/>
              <a:ext cx="0" cy="298450"/>
            </a:xfrm>
            <a:prstGeom prst="line">
              <a:avLst/>
            </a:prstGeom>
            <a:ln w="12700" cap="flat" cmpd="sng">
              <a:solidFill>
                <a:schemeClr val="tx1"/>
              </a:solidFill>
              <a:prstDash val="solid"/>
              <a:headEnd type="none" w="med" len="med"/>
              <a:tailEnd type="none" w="med" len="med"/>
            </a:ln>
          </p:spPr>
        </p:sp>
        <p:sp>
          <p:nvSpPr>
            <p:cNvPr id="177203" name="Line 45"/>
            <p:cNvSpPr/>
            <p:nvPr/>
          </p:nvSpPr>
          <p:spPr>
            <a:xfrm>
              <a:off x="3530600" y="685800"/>
              <a:ext cx="0" cy="298450"/>
            </a:xfrm>
            <a:prstGeom prst="line">
              <a:avLst/>
            </a:prstGeom>
            <a:ln w="12700" cap="flat" cmpd="sng">
              <a:solidFill>
                <a:schemeClr val="tx1"/>
              </a:solidFill>
              <a:prstDash val="solid"/>
              <a:headEnd type="none" w="med" len="med"/>
              <a:tailEnd type="none" w="med" len="med"/>
            </a:ln>
          </p:spPr>
        </p:sp>
        <p:sp>
          <p:nvSpPr>
            <p:cNvPr id="177204" name="Line 46"/>
            <p:cNvSpPr/>
            <p:nvPr/>
          </p:nvSpPr>
          <p:spPr>
            <a:xfrm>
              <a:off x="3770313" y="685800"/>
              <a:ext cx="0" cy="298450"/>
            </a:xfrm>
            <a:prstGeom prst="line">
              <a:avLst/>
            </a:prstGeom>
            <a:ln w="12700" cap="flat" cmpd="sng">
              <a:solidFill>
                <a:schemeClr val="tx1"/>
              </a:solidFill>
              <a:prstDash val="solid"/>
              <a:headEnd type="none" w="med" len="med"/>
              <a:tailEnd type="none" w="med" len="med"/>
            </a:ln>
          </p:spPr>
        </p:sp>
        <p:sp>
          <p:nvSpPr>
            <p:cNvPr id="177205" name="Line 47"/>
            <p:cNvSpPr/>
            <p:nvPr/>
          </p:nvSpPr>
          <p:spPr>
            <a:xfrm>
              <a:off x="4008438" y="685800"/>
              <a:ext cx="0" cy="298450"/>
            </a:xfrm>
            <a:prstGeom prst="line">
              <a:avLst/>
            </a:prstGeom>
            <a:ln w="12700" cap="flat" cmpd="sng">
              <a:solidFill>
                <a:schemeClr val="tx1"/>
              </a:solidFill>
              <a:prstDash val="solid"/>
              <a:headEnd type="none" w="med" len="med"/>
              <a:tailEnd type="none" w="med" len="med"/>
            </a:ln>
          </p:spPr>
        </p:sp>
        <p:sp>
          <p:nvSpPr>
            <p:cNvPr id="177206" name="Line 48"/>
            <p:cNvSpPr/>
            <p:nvPr/>
          </p:nvSpPr>
          <p:spPr>
            <a:xfrm>
              <a:off x="4248150" y="685800"/>
              <a:ext cx="0" cy="298450"/>
            </a:xfrm>
            <a:prstGeom prst="line">
              <a:avLst/>
            </a:prstGeom>
            <a:ln w="12700" cap="flat" cmpd="sng">
              <a:solidFill>
                <a:schemeClr val="tx1"/>
              </a:solidFill>
              <a:prstDash val="solid"/>
              <a:headEnd type="none" w="med" len="med"/>
              <a:tailEnd type="none" w="med" len="med"/>
            </a:ln>
          </p:spPr>
        </p:sp>
        <p:sp>
          <p:nvSpPr>
            <p:cNvPr id="177207" name="Line 49"/>
            <p:cNvSpPr/>
            <p:nvPr/>
          </p:nvSpPr>
          <p:spPr>
            <a:xfrm>
              <a:off x="4487863" y="785813"/>
              <a:ext cx="0" cy="198437"/>
            </a:xfrm>
            <a:prstGeom prst="line">
              <a:avLst/>
            </a:prstGeom>
            <a:ln w="12700" cap="flat" cmpd="sng">
              <a:solidFill>
                <a:schemeClr val="tx1"/>
              </a:solidFill>
              <a:prstDash val="solid"/>
              <a:headEnd type="none" w="med" len="med"/>
              <a:tailEnd type="none" w="med" len="med"/>
            </a:ln>
          </p:spPr>
        </p:sp>
        <p:sp>
          <p:nvSpPr>
            <p:cNvPr id="177208" name="Line 50"/>
            <p:cNvSpPr/>
            <p:nvPr/>
          </p:nvSpPr>
          <p:spPr>
            <a:xfrm>
              <a:off x="4729163" y="685800"/>
              <a:ext cx="0" cy="298450"/>
            </a:xfrm>
            <a:prstGeom prst="line">
              <a:avLst/>
            </a:prstGeom>
            <a:ln w="12700" cap="flat" cmpd="sng">
              <a:solidFill>
                <a:schemeClr val="tx1"/>
              </a:solidFill>
              <a:prstDash val="solid"/>
              <a:headEnd type="none" w="med" len="med"/>
              <a:tailEnd type="none" w="med" len="med"/>
            </a:ln>
          </p:spPr>
        </p:sp>
        <p:sp>
          <p:nvSpPr>
            <p:cNvPr id="177209" name="Line 51"/>
            <p:cNvSpPr/>
            <p:nvPr/>
          </p:nvSpPr>
          <p:spPr>
            <a:xfrm>
              <a:off x="4968875" y="685800"/>
              <a:ext cx="0" cy="298450"/>
            </a:xfrm>
            <a:prstGeom prst="line">
              <a:avLst/>
            </a:prstGeom>
            <a:ln w="12700" cap="flat" cmpd="sng">
              <a:solidFill>
                <a:schemeClr val="tx1"/>
              </a:solidFill>
              <a:prstDash val="solid"/>
              <a:headEnd type="none" w="med" len="med"/>
              <a:tailEnd type="none" w="med" len="med"/>
            </a:ln>
          </p:spPr>
        </p:sp>
        <p:sp>
          <p:nvSpPr>
            <p:cNvPr id="177210" name="Line 52"/>
            <p:cNvSpPr/>
            <p:nvPr/>
          </p:nvSpPr>
          <p:spPr>
            <a:xfrm>
              <a:off x="5208588" y="685800"/>
              <a:ext cx="0" cy="298450"/>
            </a:xfrm>
            <a:prstGeom prst="line">
              <a:avLst/>
            </a:prstGeom>
            <a:ln w="12700" cap="flat" cmpd="sng">
              <a:solidFill>
                <a:schemeClr val="tx1"/>
              </a:solidFill>
              <a:prstDash val="solid"/>
              <a:headEnd type="none" w="med" len="med"/>
              <a:tailEnd type="none" w="med" len="med"/>
            </a:ln>
          </p:spPr>
        </p:sp>
        <p:sp>
          <p:nvSpPr>
            <p:cNvPr id="177211" name="Line 53"/>
            <p:cNvSpPr/>
            <p:nvPr/>
          </p:nvSpPr>
          <p:spPr>
            <a:xfrm>
              <a:off x="5448300" y="685800"/>
              <a:ext cx="0" cy="298450"/>
            </a:xfrm>
            <a:prstGeom prst="line">
              <a:avLst/>
            </a:prstGeom>
            <a:ln w="12700" cap="flat" cmpd="sng">
              <a:solidFill>
                <a:schemeClr val="tx1"/>
              </a:solidFill>
              <a:prstDash val="solid"/>
              <a:headEnd type="none" w="med" len="med"/>
              <a:tailEnd type="none" w="med" len="med"/>
            </a:ln>
          </p:spPr>
        </p:sp>
        <p:sp>
          <p:nvSpPr>
            <p:cNvPr id="177212" name="Line 54"/>
            <p:cNvSpPr/>
            <p:nvPr/>
          </p:nvSpPr>
          <p:spPr>
            <a:xfrm>
              <a:off x="5689600" y="685800"/>
              <a:ext cx="0" cy="298450"/>
            </a:xfrm>
            <a:prstGeom prst="line">
              <a:avLst/>
            </a:prstGeom>
            <a:ln w="12700" cap="flat" cmpd="sng">
              <a:solidFill>
                <a:schemeClr val="tx1"/>
              </a:solidFill>
              <a:prstDash val="solid"/>
              <a:headEnd type="none" w="med" len="med"/>
              <a:tailEnd type="none" w="med" len="med"/>
            </a:ln>
          </p:spPr>
        </p:sp>
        <p:sp>
          <p:nvSpPr>
            <p:cNvPr id="177213" name="Line 55"/>
            <p:cNvSpPr/>
            <p:nvPr/>
          </p:nvSpPr>
          <p:spPr>
            <a:xfrm>
              <a:off x="5927725" y="685800"/>
              <a:ext cx="0" cy="298450"/>
            </a:xfrm>
            <a:prstGeom prst="line">
              <a:avLst/>
            </a:prstGeom>
            <a:ln w="12700" cap="flat" cmpd="sng">
              <a:solidFill>
                <a:schemeClr val="tx1"/>
              </a:solidFill>
              <a:prstDash val="solid"/>
              <a:headEnd type="none" w="med" len="med"/>
              <a:tailEnd type="none" w="med" len="med"/>
            </a:ln>
          </p:spPr>
        </p:sp>
        <p:sp>
          <p:nvSpPr>
            <p:cNvPr id="177214" name="Line 56"/>
            <p:cNvSpPr/>
            <p:nvPr/>
          </p:nvSpPr>
          <p:spPr>
            <a:xfrm>
              <a:off x="6167438" y="685800"/>
              <a:ext cx="0" cy="298450"/>
            </a:xfrm>
            <a:prstGeom prst="line">
              <a:avLst/>
            </a:prstGeom>
            <a:ln w="12700" cap="flat" cmpd="sng">
              <a:solidFill>
                <a:schemeClr val="tx1"/>
              </a:solidFill>
              <a:prstDash val="solid"/>
              <a:headEnd type="none" w="med" len="med"/>
              <a:tailEnd type="none" w="med" len="med"/>
            </a:ln>
          </p:spPr>
        </p:sp>
        <p:sp>
          <p:nvSpPr>
            <p:cNvPr id="177215" name="Line 57"/>
            <p:cNvSpPr/>
            <p:nvPr/>
          </p:nvSpPr>
          <p:spPr>
            <a:xfrm>
              <a:off x="6407150" y="785813"/>
              <a:ext cx="0" cy="198437"/>
            </a:xfrm>
            <a:prstGeom prst="line">
              <a:avLst/>
            </a:prstGeom>
            <a:ln w="12700" cap="flat" cmpd="sng">
              <a:solidFill>
                <a:schemeClr val="tx1"/>
              </a:solidFill>
              <a:prstDash val="solid"/>
              <a:headEnd type="none" w="med" len="med"/>
              <a:tailEnd type="none" w="med" len="med"/>
            </a:ln>
          </p:spPr>
        </p:sp>
        <p:sp>
          <p:nvSpPr>
            <p:cNvPr id="177216" name="Line 58"/>
            <p:cNvSpPr/>
            <p:nvPr/>
          </p:nvSpPr>
          <p:spPr>
            <a:xfrm>
              <a:off x="6646863" y="685800"/>
              <a:ext cx="0" cy="298450"/>
            </a:xfrm>
            <a:prstGeom prst="line">
              <a:avLst/>
            </a:prstGeom>
            <a:ln w="12700" cap="flat" cmpd="sng">
              <a:solidFill>
                <a:schemeClr val="tx1"/>
              </a:solidFill>
              <a:prstDash val="solid"/>
              <a:headEnd type="none" w="med" len="med"/>
              <a:tailEnd type="none" w="med" len="med"/>
            </a:ln>
          </p:spPr>
        </p:sp>
        <p:sp>
          <p:nvSpPr>
            <p:cNvPr id="177217" name="Line 59"/>
            <p:cNvSpPr/>
            <p:nvPr/>
          </p:nvSpPr>
          <p:spPr>
            <a:xfrm>
              <a:off x="6888163" y="685800"/>
              <a:ext cx="0" cy="298450"/>
            </a:xfrm>
            <a:prstGeom prst="line">
              <a:avLst/>
            </a:prstGeom>
            <a:ln w="12700" cap="flat" cmpd="sng">
              <a:solidFill>
                <a:schemeClr val="tx1"/>
              </a:solidFill>
              <a:prstDash val="solid"/>
              <a:headEnd type="none" w="med" len="med"/>
              <a:tailEnd type="none" w="med" len="med"/>
            </a:ln>
          </p:spPr>
        </p:sp>
        <p:sp>
          <p:nvSpPr>
            <p:cNvPr id="177218" name="Line 60"/>
            <p:cNvSpPr/>
            <p:nvPr/>
          </p:nvSpPr>
          <p:spPr>
            <a:xfrm>
              <a:off x="7127875" y="685800"/>
              <a:ext cx="0" cy="298450"/>
            </a:xfrm>
            <a:prstGeom prst="line">
              <a:avLst/>
            </a:prstGeom>
            <a:ln w="12700" cap="flat" cmpd="sng">
              <a:solidFill>
                <a:schemeClr val="tx1"/>
              </a:solidFill>
              <a:prstDash val="solid"/>
              <a:headEnd type="none" w="med" len="med"/>
              <a:tailEnd type="none" w="med" len="med"/>
            </a:ln>
          </p:spPr>
        </p:sp>
        <p:sp>
          <p:nvSpPr>
            <p:cNvPr id="177219" name="Line 61"/>
            <p:cNvSpPr/>
            <p:nvPr/>
          </p:nvSpPr>
          <p:spPr>
            <a:xfrm>
              <a:off x="7367588" y="685800"/>
              <a:ext cx="0" cy="298450"/>
            </a:xfrm>
            <a:prstGeom prst="line">
              <a:avLst/>
            </a:prstGeom>
            <a:ln w="12700" cap="flat" cmpd="sng">
              <a:solidFill>
                <a:schemeClr val="tx1"/>
              </a:solidFill>
              <a:prstDash val="solid"/>
              <a:headEnd type="none" w="med" len="med"/>
              <a:tailEnd type="none" w="med" len="med"/>
            </a:ln>
          </p:spPr>
        </p:sp>
        <p:sp>
          <p:nvSpPr>
            <p:cNvPr id="177220" name="Line 62"/>
            <p:cNvSpPr/>
            <p:nvPr/>
          </p:nvSpPr>
          <p:spPr>
            <a:xfrm>
              <a:off x="7607300" y="685800"/>
              <a:ext cx="0" cy="298450"/>
            </a:xfrm>
            <a:prstGeom prst="line">
              <a:avLst/>
            </a:prstGeom>
            <a:ln w="12700" cap="flat" cmpd="sng">
              <a:solidFill>
                <a:schemeClr val="tx1"/>
              </a:solidFill>
              <a:prstDash val="solid"/>
              <a:headEnd type="none" w="med" len="med"/>
              <a:tailEnd type="none" w="med" len="med"/>
            </a:ln>
          </p:spPr>
        </p:sp>
        <p:sp>
          <p:nvSpPr>
            <p:cNvPr id="177221" name="Line 63"/>
            <p:cNvSpPr/>
            <p:nvPr/>
          </p:nvSpPr>
          <p:spPr>
            <a:xfrm>
              <a:off x="7847013" y="685800"/>
              <a:ext cx="0" cy="298450"/>
            </a:xfrm>
            <a:prstGeom prst="line">
              <a:avLst/>
            </a:prstGeom>
            <a:ln w="12700" cap="flat" cmpd="sng">
              <a:solidFill>
                <a:schemeClr val="tx1"/>
              </a:solidFill>
              <a:prstDash val="solid"/>
              <a:headEnd type="none" w="med" len="med"/>
              <a:tailEnd type="none" w="med" len="med"/>
            </a:ln>
          </p:spPr>
        </p:sp>
        <p:sp>
          <p:nvSpPr>
            <p:cNvPr id="177222" name="Line 64"/>
            <p:cNvSpPr/>
            <p:nvPr/>
          </p:nvSpPr>
          <p:spPr>
            <a:xfrm>
              <a:off x="8086725" y="685800"/>
              <a:ext cx="0" cy="298450"/>
            </a:xfrm>
            <a:prstGeom prst="line">
              <a:avLst/>
            </a:prstGeom>
            <a:ln w="12700" cap="flat" cmpd="sng">
              <a:solidFill>
                <a:schemeClr val="tx1"/>
              </a:solidFill>
              <a:prstDash val="solid"/>
              <a:headEnd type="none" w="med" len="med"/>
              <a:tailEnd type="none" w="med" len="med"/>
            </a:ln>
          </p:spPr>
        </p:sp>
        <p:sp>
          <p:nvSpPr>
            <p:cNvPr id="177223" name="Line 65"/>
            <p:cNvSpPr/>
            <p:nvPr/>
          </p:nvSpPr>
          <p:spPr>
            <a:xfrm>
              <a:off x="8326438" y="785813"/>
              <a:ext cx="0" cy="198437"/>
            </a:xfrm>
            <a:prstGeom prst="line">
              <a:avLst/>
            </a:prstGeom>
            <a:ln w="12700" cap="flat" cmpd="sng">
              <a:solidFill>
                <a:schemeClr val="tx1"/>
              </a:solidFill>
              <a:prstDash val="solid"/>
              <a:headEnd type="none" w="med" len="med"/>
              <a:tailEnd type="none" w="med" len="med"/>
            </a:ln>
          </p:spPr>
        </p:sp>
        <p:sp>
          <p:nvSpPr>
            <p:cNvPr id="177224" name="Rectangle 66"/>
            <p:cNvSpPr/>
            <p:nvPr/>
          </p:nvSpPr>
          <p:spPr>
            <a:xfrm>
              <a:off x="809625" y="585788"/>
              <a:ext cx="1600200" cy="300037"/>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77225" name="Rectangle 67"/>
            <p:cNvSpPr/>
            <p:nvPr/>
          </p:nvSpPr>
          <p:spPr>
            <a:xfrm>
              <a:off x="2728913" y="585788"/>
              <a:ext cx="1600200" cy="300037"/>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77226" name="Rectangle 68"/>
            <p:cNvSpPr/>
            <p:nvPr/>
          </p:nvSpPr>
          <p:spPr>
            <a:xfrm>
              <a:off x="4648200" y="585788"/>
              <a:ext cx="1600200" cy="300037"/>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77227" name="Rectangle 69"/>
            <p:cNvSpPr/>
            <p:nvPr/>
          </p:nvSpPr>
          <p:spPr>
            <a:xfrm>
              <a:off x="6567488" y="585788"/>
              <a:ext cx="1600200" cy="300037"/>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77228" name="Rectangle 70"/>
            <p:cNvSpPr/>
            <p:nvPr/>
          </p:nvSpPr>
          <p:spPr>
            <a:xfrm>
              <a:off x="4008438" y="3262313"/>
              <a:ext cx="325437"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S</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Y</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N</a:t>
              </a:r>
              <a:endParaRPr lang="en-US" altLang="zh-CN" sz="1600" b="1" dirty="0">
                <a:solidFill>
                  <a:srgbClr val="333399"/>
                </a:solidFill>
                <a:latin typeface="Arial" panose="020B0604020202020204" pitchFamily="34" charset="0"/>
              </a:endParaRPr>
            </a:p>
          </p:txBody>
        </p:sp>
        <p:sp>
          <p:nvSpPr>
            <p:cNvPr id="177229" name="Rectangle 71"/>
            <p:cNvSpPr/>
            <p:nvPr/>
          </p:nvSpPr>
          <p:spPr>
            <a:xfrm>
              <a:off x="3770313" y="3262313"/>
              <a:ext cx="327025"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R</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S</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T</a:t>
              </a:r>
              <a:endParaRPr lang="en-US" altLang="zh-CN" sz="1600" b="1" dirty="0">
                <a:solidFill>
                  <a:srgbClr val="333399"/>
                </a:solidFill>
                <a:latin typeface="Arial" panose="020B0604020202020204" pitchFamily="34" charset="0"/>
              </a:endParaRPr>
            </a:p>
          </p:txBody>
        </p:sp>
        <p:sp>
          <p:nvSpPr>
            <p:cNvPr id="177230" name="Rectangle 72"/>
            <p:cNvSpPr/>
            <p:nvPr/>
          </p:nvSpPr>
          <p:spPr>
            <a:xfrm>
              <a:off x="3513138" y="3262313"/>
              <a:ext cx="328612"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P</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S</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H</a:t>
              </a:r>
              <a:endParaRPr lang="en-US" altLang="zh-CN" sz="1600" b="1" dirty="0">
                <a:solidFill>
                  <a:srgbClr val="333399"/>
                </a:solidFill>
                <a:latin typeface="Arial" panose="020B0604020202020204" pitchFamily="34" charset="0"/>
              </a:endParaRPr>
            </a:p>
          </p:txBody>
        </p:sp>
        <p:sp>
          <p:nvSpPr>
            <p:cNvPr id="177231" name="Rectangle 73"/>
            <p:cNvSpPr/>
            <p:nvPr/>
          </p:nvSpPr>
          <p:spPr>
            <a:xfrm>
              <a:off x="3273425" y="3262313"/>
              <a:ext cx="327025"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A</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C</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K</a:t>
              </a:r>
              <a:endParaRPr lang="en-US" altLang="zh-CN" sz="1600" b="1" dirty="0">
                <a:solidFill>
                  <a:srgbClr val="333399"/>
                </a:solidFill>
                <a:latin typeface="Arial" panose="020B0604020202020204" pitchFamily="34" charset="0"/>
              </a:endParaRPr>
            </a:p>
          </p:txBody>
        </p:sp>
        <p:sp>
          <p:nvSpPr>
            <p:cNvPr id="177232" name="Rectangle 74"/>
            <p:cNvSpPr/>
            <p:nvPr/>
          </p:nvSpPr>
          <p:spPr>
            <a:xfrm>
              <a:off x="3011488" y="3262313"/>
              <a:ext cx="339725"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U</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R</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G</a:t>
              </a:r>
              <a:endParaRPr lang="en-US" altLang="zh-CN" sz="1600" b="1" dirty="0">
                <a:solidFill>
                  <a:srgbClr val="333399"/>
                </a:solidFill>
                <a:latin typeface="Arial" panose="020B0604020202020204" pitchFamily="34" charset="0"/>
              </a:endParaRPr>
            </a:p>
          </p:txBody>
        </p:sp>
        <p:sp>
          <p:nvSpPr>
            <p:cNvPr id="177233" name="Line 80"/>
            <p:cNvSpPr/>
            <p:nvPr/>
          </p:nvSpPr>
          <p:spPr>
            <a:xfrm>
              <a:off x="58738" y="1155700"/>
              <a:ext cx="530225" cy="0"/>
            </a:xfrm>
            <a:prstGeom prst="line">
              <a:avLst/>
            </a:prstGeom>
            <a:ln w="12700" cap="flat" cmpd="sng">
              <a:solidFill>
                <a:schemeClr val="tx1"/>
              </a:solidFill>
              <a:prstDash val="solid"/>
              <a:headEnd type="none" w="med" len="med"/>
              <a:tailEnd type="none" w="med" len="med"/>
            </a:ln>
          </p:spPr>
        </p:sp>
        <p:sp>
          <p:nvSpPr>
            <p:cNvPr id="177234" name="Line 81"/>
            <p:cNvSpPr/>
            <p:nvPr/>
          </p:nvSpPr>
          <p:spPr>
            <a:xfrm>
              <a:off x="73025" y="5256213"/>
              <a:ext cx="530225" cy="0"/>
            </a:xfrm>
            <a:prstGeom prst="line">
              <a:avLst/>
            </a:prstGeom>
            <a:ln w="12700" cap="flat" cmpd="sng">
              <a:solidFill>
                <a:schemeClr val="tx1"/>
              </a:solidFill>
              <a:prstDash val="solid"/>
              <a:headEnd type="none" w="med" len="med"/>
              <a:tailEnd type="none" w="med" len="med"/>
            </a:ln>
          </p:spPr>
        </p:sp>
        <p:sp>
          <p:nvSpPr>
            <p:cNvPr id="177235" name="Rectangle 83"/>
            <p:cNvSpPr/>
            <p:nvPr/>
          </p:nvSpPr>
          <p:spPr>
            <a:xfrm>
              <a:off x="630304" y="1841058"/>
              <a:ext cx="7754937" cy="717550"/>
            </a:xfrm>
            <a:prstGeom prst="rect">
              <a:avLst/>
            </a:prstGeom>
            <a:noFill/>
            <a:ln w="76200"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77236" name="Line 26"/>
            <p:cNvSpPr/>
            <p:nvPr/>
          </p:nvSpPr>
          <p:spPr>
            <a:xfrm>
              <a:off x="2840863" y="3244851"/>
              <a:ext cx="0" cy="681037"/>
            </a:xfrm>
            <a:prstGeom prst="line">
              <a:avLst/>
            </a:prstGeom>
            <a:ln w="12700" cap="flat" cmpd="sng">
              <a:solidFill>
                <a:schemeClr val="tx1"/>
              </a:solidFill>
              <a:prstDash val="solid"/>
              <a:headEnd type="none" w="med" len="med"/>
              <a:tailEnd type="none" w="med" len="med"/>
            </a:ln>
          </p:spPr>
        </p:sp>
        <p:sp>
          <p:nvSpPr>
            <p:cNvPr id="177237" name="Line 26"/>
            <p:cNvSpPr/>
            <p:nvPr/>
          </p:nvSpPr>
          <p:spPr>
            <a:xfrm>
              <a:off x="2625725" y="3262313"/>
              <a:ext cx="0" cy="681037"/>
            </a:xfrm>
            <a:prstGeom prst="line">
              <a:avLst/>
            </a:prstGeom>
            <a:ln w="12700" cap="flat" cmpd="sng">
              <a:solidFill>
                <a:schemeClr val="tx1"/>
              </a:solidFill>
              <a:prstDash val="solid"/>
              <a:headEnd type="none" w="med" len="med"/>
              <a:tailEnd type="none" w="med" len="med"/>
            </a:ln>
          </p:spPr>
        </p:sp>
        <p:sp>
          <p:nvSpPr>
            <p:cNvPr id="177238" name="Rectangle 74"/>
            <p:cNvSpPr/>
            <p:nvPr/>
          </p:nvSpPr>
          <p:spPr>
            <a:xfrm>
              <a:off x="2570164" y="3276602"/>
              <a:ext cx="376707" cy="643766"/>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C</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W</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R</a:t>
              </a:r>
              <a:endParaRPr lang="en-US" altLang="zh-CN" sz="1600" b="1" dirty="0">
                <a:solidFill>
                  <a:srgbClr val="333399"/>
                </a:solidFill>
                <a:latin typeface="Arial" panose="020B0604020202020204" pitchFamily="34" charset="0"/>
              </a:endParaRPr>
            </a:p>
          </p:txBody>
        </p:sp>
        <p:sp>
          <p:nvSpPr>
            <p:cNvPr id="177239" name="Rectangle 74"/>
            <p:cNvSpPr/>
            <p:nvPr/>
          </p:nvSpPr>
          <p:spPr>
            <a:xfrm>
              <a:off x="2776571" y="3284538"/>
              <a:ext cx="330220" cy="643766"/>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E</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C</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E</a:t>
              </a:r>
              <a:endParaRPr lang="en-US" altLang="zh-CN" sz="1600" b="1" dirty="0">
                <a:solidFill>
                  <a:srgbClr val="333399"/>
                </a:solidFill>
                <a:latin typeface="Arial" panose="020B0604020202020204" pitchFamily="34" charset="0"/>
              </a:endParaRPr>
            </a:p>
          </p:txBody>
        </p:sp>
      </p:gr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8178" name="Text Box 82"/>
          <p:cNvSpPr txBox="1"/>
          <p:nvPr/>
        </p:nvSpPr>
        <p:spPr>
          <a:xfrm>
            <a:off x="360363" y="5527675"/>
            <a:ext cx="8423275" cy="9461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dirty="0">
                <a:solidFill>
                  <a:srgbClr val="333399"/>
                </a:solidFill>
                <a:latin typeface="Arial" panose="020B0604020202020204" pitchFamily="34" charset="0"/>
              </a:rPr>
              <a:t>确认号字段(</a:t>
            </a:r>
            <a:r>
              <a:rPr lang="en-US" altLang="zh-CN" sz="2800" dirty="0">
                <a:solidFill>
                  <a:srgbClr val="333399"/>
                </a:solidFill>
                <a:latin typeface="Arial" panose="020B0604020202020204" pitchFamily="34" charset="0"/>
              </a:rPr>
              <a:t>ACK)——</a:t>
            </a:r>
            <a:r>
              <a:rPr lang="zh-CN" altLang="en-US" sz="2800" dirty="0">
                <a:solidFill>
                  <a:srgbClr val="333399"/>
                </a:solidFill>
                <a:latin typeface="Arial" panose="020B0604020202020204" pitchFamily="34" charset="0"/>
              </a:rPr>
              <a:t>占 4 字节，是期望收到对方的</a:t>
            </a:r>
            <a:r>
              <a:rPr lang="zh-CN" altLang="en-US" sz="2800" dirty="0">
                <a:solidFill>
                  <a:srgbClr val="FF0000"/>
                </a:solidFill>
                <a:latin typeface="Arial" panose="020B0604020202020204" pitchFamily="34" charset="0"/>
              </a:rPr>
              <a:t>下一个报文段</a:t>
            </a:r>
            <a:r>
              <a:rPr lang="zh-CN" altLang="en-US" sz="2800" dirty="0">
                <a:solidFill>
                  <a:srgbClr val="333399"/>
                </a:solidFill>
                <a:latin typeface="Arial" panose="020B0604020202020204" pitchFamily="34" charset="0"/>
              </a:rPr>
              <a:t>的数据的第一个字节的序号。 </a:t>
            </a:r>
            <a:endParaRPr lang="zh-CN" altLang="en-US" sz="2800" dirty="0">
              <a:solidFill>
                <a:srgbClr val="333399"/>
              </a:solidFill>
              <a:latin typeface="Arial" panose="020B0604020202020204" pitchFamily="34" charset="0"/>
            </a:endParaRPr>
          </a:p>
        </p:txBody>
      </p:sp>
      <p:sp>
        <p:nvSpPr>
          <p:cNvPr id="178179" name="灯片编号占位符 1"/>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1200" dirty="0">
                <a:solidFill>
                  <a:srgbClr val="898989"/>
                </a:solidFill>
                <a:latin typeface="Arial" panose="020B0604020202020204" pitchFamily="34" charset="0"/>
                <a:ea typeface="微软雅黑" panose="020B0503020204020204" pitchFamily="34" charset="-122"/>
              </a:rPr>
            </a:fld>
            <a:endParaRPr lang="zh-CN" altLang="en-US" sz="1200" dirty="0">
              <a:solidFill>
                <a:srgbClr val="898989"/>
              </a:solidFill>
              <a:latin typeface="Arial" panose="020B0604020202020204" pitchFamily="34" charset="0"/>
              <a:ea typeface="微软雅黑" panose="020B0503020204020204" pitchFamily="34" charset="-122"/>
            </a:endParaRPr>
          </a:p>
        </p:txBody>
      </p:sp>
      <p:sp>
        <p:nvSpPr>
          <p:cNvPr id="178180" name="Rectangle 5"/>
          <p:cNvSpPr/>
          <p:nvPr/>
        </p:nvSpPr>
        <p:spPr>
          <a:xfrm>
            <a:off x="8515350" y="2100263"/>
            <a:ext cx="688975" cy="1187450"/>
          </a:xfrm>
          <a:prstGeom prst="rect">
            <a:avLst/>
          </a:prstGeom>
          <a:solidFill>
            <a:schemeClr val="bg1"/>
          </a:solid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20</a:t>
            </a:r>
            <a:endParaRPr lang="zh-CN" altLang="en-US"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字节</a:t>
            </a:r>
            <a:endParaRPr lang="zh-CN" altLang="en-US"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固定</a:t>
            </a:r>
            <a:endParaRPr lang="zh-CN" altLang="en-US"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首部</a:t>
            </a:r>
            <a:endParaRPr lang="zh-CN" altLang="en-US" sz="2000" dirty="0">
              <a:solidFill>
                <a:srgbClr val="333399"/>
              </a:solidFill>
              <a:latin typeface="Arial" panose="020B0604020202020204" pitchFamily="34" charset="0"/>
            </a:endParaRPr>
          </a:p>
        </p:txBody>
      </p:sp>
      <p:sp>
        <p:nvSpPr>
          <p:cNvPr id="178181" name="Rectangle 75"/>
          <p:cNvSpPr/>
          <p:nvPr/>
        </p:nvSpPr>
        <p:spPr>
          <a:xfrm>
            <a:off x="152400" y="295275"/>
            <a:ext cx="838517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比特 0                         8                        16                        24                    31</a:t>
            </a:r>
            <a:endParaRPr lang="zh-CN" altLang="en-US" sz="2000" dirty="0">
              <a:solidFill>
                <a:srgbClr val="333399"/>
              </a:solidFill>
              <a:latin typeface="Arial" panose="020B0604020202020204" pitchFamily="34" charset="0"/>
            </a:endParaRPr>
          </a:p>
        </p:txBody>
      </p:sp>
      <p:sp>
        <p:nvSpPr>
          <p:cNvPr id="178182" name="Line 78"/>
          <p:cNvSpPr/>
          <p:nvPr/>
        </p:nvSpPr>
        <p:spPr>
          <a:xfrm>
            <a:off x="8574088" y="1004888"/>
            <a:ext cx="830262" cy="0"/>
          </a:xfrm>
          <a:prstGeom prst="line">
            <a:avLst/>
          </a:prstGeom>
          <a:ln w="12700" cap="flat" cmpd="sng">
            <a:solidFill>
              <a:schemeClr val="tx1"/>
            </a:solidFill>
            <a:prstDash val="solid"/>
            <a:headEnd type="none" w="med" len="med"/>
            <a:tailEnd type="none" w="med" len="med"/>
          </a:ln>
        </p:spPr>
      </p:sp>
      <p:sp>
        <p:nvSpPr>
          <p:cNvPr id="178183" name="Line 79"/>
          <p:cNvSpPr/>
          <p:nvPr/>
        </p:nvSpPr>
        <p:spPr>
          <a:xfrm>
            <a:off x="8574088" y="4500563"/>
            <a:ext cx="830262" cy="0"/>
          </a:xfrm>
          <a:prstGeom prst="line">
            <a:avLst/>
          </a:prstGeom>
          <a:ln w="12700" cap="flat" cmpd="sng">
            <a:solidFill>
              <a:schemeClr val="tx1"/>
            </a:solidFill>
            <a:prstDash val="solid"/>
            <a:headEnd type="none" w="med" len="med"/>
            <a:tailEnd type="none" w="med" len="med"/>
          </a:ln>
        </p:spPr>
      </p:sp>
      <p:grpSp>
        <p:nvGrpSpPr>
          <p:cNvPr id="178184" name="组合 167"/>
          <p:cNvGrpSpPr/>
          <p:nvPr/>
        </p:nvGrpSpPr>
        <p:grpSpPr>
          <a:xfrm>
            <a:off x="76200" y="688975"/>
            <a:ext cx="8748713" cy="4689475"/>
            <a:chOff x="0" y="585788"/>
            <a:chExt cx="8748713" cy="4689475"/>
          </a:xfrm>
        </p:grpSpPr>
        <p:sp>
          <p:nvSpPr>
            <p:cNvPr id="178185" name="Line 2"/>
            <p:cNvSpPr/>
            <p:nvPr/>
          </p:nvSpPr>
          <p:spPr>
            <a:xfrm flipH="1">
              <a:off x="328613" y="1144588"/>
              <a:ext cx="17462" cy="4122737"/>
            </a:xfrm>
            <a:prstGeom prst="line">
              <a:avLst/>
            </a:prstGeom>
            <a:ln w="12700" cap="flat" cmpd="sng">
              <a:solidFill>
                <a:schemeClr val="tx1"/>
              </a:solidFill>
              <a:prstDash val="solid"/>
              <a:headEnd type="triangle" w="med" len="lg"/>
              <a:tailEnd type="triangle" w="med" len="lg"/>
            </a:ln>
          </p:spPr>
        </p:sp>
        <p:sp>
          <p:nvSpPr>
            <p:cNvPr id="178186" name="Rectangle 3"/>
            <p:cNvSpPr/>
            <p:nvPr/>
          </p:nvSpPr>
          <p:spPr>
            <a:xfrm>
              <a:off x="0" y="2744788"/>
              <a:ext cx="690563" cy="638175"/>
            </a:xfrm>
            <a:prstGeom prst="rect">
              <a:avLst/>
            </a:prstGeom>
            <a:solidFill>
              <a:schemeClr val="bg1"/>
            </a:solid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90000"/>
                </a:lnSpc>
                <a:spcBef>
                  <a:spcPct val="0"/>
                </a:spcBef>
                <a:buClrTx/>
                <a:buSzTx/>
                <a:buFontTx/>
                <a:buNone/>
              </a:pPr>
              <a:r>
                <a:rPr lang="en-US" altLang="zh-CN" sz="2000" dirty="0">
                  <a:solidFill>
                    <a:srgbClr val="333399"/>
                  </a:solidFill>
                  <a:latin typeface="Arial" panose="020B0604020202020204" pitchFamily="34" charset="0"/>
                </a:rPr>
                <a:t>TCP</a:t>
              </a:r>
              <a:endParaRPr lang="en-US" altLang="zh-CN"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首部</a:t>
              </a:r>
              <a:endParaRPr lang="zh-CN" altLang="en-US" sz="2000" dirty="0">
                <a:solidFill>
                  <a:srgbClr val="333399"/>
                </a:solidFill>
                <a:latin typeface="Arial" panose="020B0604020202020204" pitchFamily="34" charset="0"/>
              </a:endParaRPr>
            </a:p>
          </p:txBody>
        </p:sp>
        <p:sp>
          <p:nvSpPr>
            <p:cNvPr id="178187" name="Line 4"/>
            <p:cNvSpPr/>
            <p:nvPr/>
          </p:nvSpPr>
          <p:spPr>
            <a:xfrm>
              <a:off x="8748713" y="1135063"/>
              <a:ext cx="0" cy="3463925"/>
            </a:xfrm>
            <a:prstGeom prst="line">
              <a:avLst/>
            </a:prstGeom>
            <a:ln w="28575" cap="flat" cmpd="sng">
              <a:solidFill>
                <a:srgbClr val="333399"/>
              </a:solidFill>
              <a:prstDash val="solid"/>
              <a:headEnd type="triangle" w="med" len="lg"/>
              <a:tailEnd type="triangle" w="med" len="lg"/>
            </a:ln>
          </p:spPr>
        </p:sp>
        <p:sp>
          <p:nvSpPr>
            <p:cNvPr id="178188" name="Rectangle 6"/>
            <p:cNvSpPr/>
            <p:nvPr/>
          </p:nvSpPr>
          <p:spPr>
            <a:xfrm>
              <a:off x="654050" y="1141413"/>
              <a:ext cx="7686675" cy="4133850"/>
            </a:xfrm>
            <a:prstGeom prst="rect">
              <a:avLst/>
            </a:prstGeom>
            <a:solidFill>
              <a:srgbClr val="FFFFCC"/>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78189" name="Line 7"/>
            <p:cNvSpPr/>
            <p:nvPr/>
          </p:nvSpPr>
          <p:spPr>
            <a:xfrm>
              <a:off x="646113" y="1844675"/>
              <a:ext cx="7699375" cy="0"/>
            </a:xfrm>
            <a:prstGeom prst="line">
              <a:avLst/>
            </a:prstGeom>
            <a:ln w="12700" cap="flat" cmpd="sng">
              <a:solidFill>
                <a:schemeClr val="tx1"/>
              </a:solidFill>
              <a:prstDash val="solid"/>
              <a:headEnd type="none" w="med" len="med"/>
              <a:tailEnd type="none" w="med" len="med"/>
            </a:ln>
          </p:spPr>
        </p:sp>
        <p:sp>
          <p:nvSpPr>
            <p:cNvPr id="178190" name="Line 8"/>
            <p:cNvSpPr/>
            <p:nvPr/>
          </p:nvSpPr>
          <p:spPr>
            <a:xfrm>
              <a:off x="660400" y="2540000"/>
              <a:ext cx="7685088" cy="0"/>
            </a:xfrm>
            <a:prstGeom prst="line">
              <a:avLst/>
            </a:prstGeom>
            <a:ln w="12700" cap="flat" cmpd="sng">
              <a:solidFill>
                <a:schemeClr val="tx1"/>
              </a:solidFill>
              <a:prstDash val="solid"/>
              <a:headEnd type="none" w="med" len="med"/>
              <a:tailEnd type="none" w="med" len="med"/>
            </a:ln>
          </p:spPr>
        </p:sp>
        <p:sp>
          <p:nvSpPr>
            <p:cNvPr id="178191" name="Line 9"/>
            <p:cNvSpPr/>
            <p:nvPr/>
          </p:nvSpPr>
          <p:spPr>
            <a:xfrm>
              <a:off x="646113" y="3233738"/>
              <a:ext cx="7699375" cy="0"/>
            </a:xfrm>
            <a:prstGeom prst="line">
              <a:avLst/>
            </a:prstGeom>
            <a:ln w="12700" cap="flat" cmpd="sng">
              <a:solidFill>
                <a:schemeClr val="tx1"/>
              </a:solidFill>
              <a:prstDash val="solid"/>
              <a:headEnd type="none" w="med" len="med"/>
              <a:tailEnd type="none" w="med" len="med"/>
            </a:ln>
          </p:spPr>
        </p:sp>
        <p:sp>
          <p:nvSpPr>
            <p:cNvPr id="178192" name="Line 10"/>
            <p:cNvSpPr/>
            <p:nvPr/>
          </p:nvSpPr>
          <p:spPr>
            <a:xfrm>
              <a:off x="646113" y="3925888"/>
              <a:ext cx="7699375" cy="0"/>
            </a:xfrm>
            <a:prstGeom prst="line">
              <a:avLst/>
            </a:prstGeom>
            <a:ln w="12700" cap="flat" cmpd="sng">
              <a:solidFill>
                <a:schemeClr val="tx1"/>
              </a:solidFill>
              <a:prstDash val="solid"/>
              <a:headEnd type="none" w="med" len="med"/>
              <a:tailEnd type="none" w="med" len="med"/>
            </a:ln>
          </p:spPr>
        </p:sp>
        <p:sp>
          <p:nvSpPr>
            <p:cNvPr id="178193" name="Line 11"/>
            <p:cNvSpPr/>
            <p:nvPr/>
          </p:nvSpPr>
          <p:spPr>
            <a:xfrm>
              <a:off x="660400" y="4621213"/>
              <a:ext cx="7685088" cy="0"/>
            </a:xfrm>
            <a:prstGeom prst="line">
              <a:avLst/>
            </a:prstGeom>
            <a:ln w="12700" cap="flat" cmpd="sng">
              <a:solidFill>
                <a:schemeClr val="tx1"/>
              </a:solidFill>
              <a:prstDash val="solid"/>
              <a:headEnd type="none" w="med" len="med"/>
              <a:tailEnd type="none" w="med" len="med"/>
            </a:ln>
          </p:spPr>
        </p:sp>
        <p:sp>
          <p:nvSpPr>
            <p:cNvPr id="178194" name="Line 12"/>
            <p:cNvSpPr/>
            <p:nvPr/>
          </p:nvSpPr>
          <p:spPr>
            <a:xfrm>
              <a:off x="4498975" y="1149350"/>
              <a:ext cx="0" cy="709613"/>
            </a:xfrm>
            <a:prstGeom prst="line">
              <a:avLst/>
            </a:prstGeom>
            <a:ln w="12700" cap="flat" cmpd="sng">
              <a:solidFill>
                <a:schemeClr val="tx1"/>
              </a:solidFill>
              <a:prstDash val="solid"/>
              <a:headEnd type="none" w="med" len="med"/>
              <a:tailEnd type="none" w="med" len="med"/>
            </a:ln>
          </p:spPr>
        </p:sp>
        <p:sp>
          <p:nvSpPr>
            <p:cNvPr id="178195" name="Rectangle 13"/>
            <p:cNvSpPr/>
            <p:nvPr/>
          </p:nvSpPr>
          <p:spPr>
            <a:xfrm>
              <a:off x="5699125" y="1276350"/>
              <a:ext cx="1616075" cy="395288"/>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目  的  端  口</a:t>
              </a:r>
              <a:endParaRPr lang="zh-CN" altLang="en-US" sz="2000" dirty="0">
                <a:solidFill>
                  <a:srgbClr val="333399"/>
                </a:solidFill>
                <a:latin typeface="Arial" panose="020B0604020202020204" pitchFamily="34" charset="0"/>
              </a:endParaRPr>
            </a:p>
          </p:txBody>
        </p:sp>
        <p:sp>
          <p:nvSpPr>
            <p:cNvPr id="178196" name="Rectangle 14"/>
            <p:cNvSpPr/>
            <p:nvPr/>
          </p:nvSpPr>
          <p:spPr>
            <a:xfrm>
              <a:off x="757238" y="3198813"/>
              <a:ext cx="892175" cy="638175"/>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eaLnBrk="1" hangingPunct="1">
                <a:spcBef>
                  <a:spcPct val="0"/>
                </a:spcBef>
                <a:buClrTx/>
                <a:buSzTx/>
                <a:buFontTx/>
                <a:buNone/>
              </a:pPr>
              <a:r>
                <a:rPr lang="en-US" altLang="zh-CN" sz="1800" dirty="0">
                  <a:solidFill>
                    <a:srgbClr val="333399"/>
                  </a:solidFill>
                  <a:latin typeface="Arial" panose="020B0604020202020204" pitchFamily="34" charset="0"/>
                  <a:ea typeface="微软雅黑" panose="020B0503020204020204" pitchFamily="34" charset="-122"/>
                </a:rPr>
                <a:t>TCP</a:t>
              </a:r>
              <a:r>
                <a:rPr lang="zh-CN" altLang="en-US" sz="1800" dirty="0">
                  <a:solidFill>
                    <a:srgbClr val="333399"/>
                  </a:solidFill>
                  <a:latin typeface="Arial" panose="020B0604020202020204" pitchFamily="34" charset="0"/>
                  <a:ea typeface="微软雅黑" panose="020B0503020204020204" pitchFamily="34" charset="-122"/>
                </a:rPr>
                <a:t>头长度</a:t>
              </a:r>
              <a:endParaRPr lang="zh-CN" altLang="en-US" sz="1800" dirty="0">
                <a:solidFill>
                  <a:srgbClr val="333399"/>
                </a:solidFill>
                <a:latin typeface="Arial" panose="020B0604020202020204" pitchFamily="34" charset="0"/>
                <a:ea typeface="微软雅黑" panose="020B0503020204020204" pitchFamily="34" charset="-122"/>
              </a:endParaRPr>
            </a:p>
          </p:txBody>
        </p:sp>
        <p:sp>
          <p:nvSpPr>
            <p:cNvPr id="178197" name="Rectangle 15"/>
            <p:cNvSpPr/>
            <p:nvPr/>
          </p:nvSpPr>
          <p:spPr>
            <a:xfrm>
              <a:off x="1887538" y="4064000"/>
              <a:ext cx="1360487"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检   验   和</a:t>
              </a:r>
              <a:endParaRPr lang="zh-CN" altLang="en-US" sz="2000" dirty="0">
                <a:solidFill>
                  <a:srgbClr val="333399"/>
                </a:solidFill>
                <a:latin typeface="Arial" panose="020B0604020202020204" pitchFamily="34" charset="0"/>
              </a:endParaRPr>
            </a:p>
          </p:txBody>
        </p:sp>
        <p:sp>
          <p:nvSpPr>
            <p:cNvPr id="178198" name="Rectangle 16"/>
            <p:cNvSpPr/>
            <p:nvPr/>
          </p:nvSpPr>
          <p:spPr>
            <a:xfrm>
              <a:off x="3067050" y="4743450"/>
              <a:ext cx="3198813" cy="396875"/>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可选项（</a:t>
              </a:r>
              <a:r>
                <a:rPr lang="en-US" altLang="zh-CN" sz="2000" dirty="0">
                  <a:solidFill>
                    <a:srgbClr val="333399"/>
                  </a:solidFill>
                  <a:latin typeface="Arial" panose="020B0604020202020204" pitchFamily="34" charset="0"/>
                </a:rPr>
                <a:t>0</a:t>
              </a:r>
              <a:r>
                <a:rPr lang="zh-CN" altLang="en-US" sz="2000" dirty="0">
                  <a:solidFill>
                    <a:srgbClr val="333399"/>
                  </a:solidFill>
                  <a:latin typeface="Arial" panose="020B0604020202020204" pitchFamily="34" charset="0"/>
                </a:rPr>
                <a:t>或多个</a:t>
              </a:r>
              <a:r>
                <a:rPr lang="en-US" altLang="zh-CN" sz="2000" dirty="0">
                  <a:solidFill>
                    <a:srgbClr val="333399"/>
                  </a:solidFill>
                  <a:latin typeface="Arial" panose="020B0604020202020204" pitchFamily="34" charset="0"/>
                </a:rPr>
                <a:t>32</a:t>
              </a:r>
              <a:r>
                <a:rPr lang="zh-CN" altLang="en-US" sz="2000" dirty="0">
                  <a:solidFill>
                    <a:srgbClr val="333399"/>
                  </a:solidFill>
                  <a:latin typeface="Arial" panose="020B0604020202020204" pitchFamily="34" charset="0"/>
                </a:rPr>
                <a:t>位字）</a:t>
              </a:r>
              <a:endParaRPr lang="zh-CN" altLang="en-US" sz="2000" dirty="0">
                <a:solidFill>
                  <a:srgbClr val="333399"/>
                </a:solidFill>
                <a:latin typeface="Arial" panose="020B0604020202020204" pitchFamily="34" charset="0"/>
              </a:endParaRPr>
            </a:p>
          </p:txBody>
        </p:sp>
        <p:sp>
          <p:nvSpPr>
            <p:cNvPr id="178199" name="Rectangle 17"/>
            <p:cNvSpPr/>
            <p:nvPr/>
          </p:nvSpPr>
          <p:spPr>
            <a:xfrm>
              <a:off x="2001838" y="1276350"/>
              <a:ext cx="1222375" cy="395288"/>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源  端  口</a:t>
              </a:r>
              <a:endParaRPr lang="zh-CN" altLang="en-US" sz="2000" dirty="0">
                <a:solidFill>
                  <a:srgbClr val="333399"/>
                </a:solidFill>
                <a:latin typeface="Arial" panose="020B0604020202020204" pitchFamily="34" charset="0"/>
              </a:endParaRPr>
            </a:p>
          </p:txBody>
        </p:sp>
        <p:sp>
          <p:nvSpPr>
            <p:cNvPr id="178200" name="Rectangle 18"/>
            <p:cNvSpPr/>
            <p:nvPr/>
          </p:nvSpPr>
          <p:spPr>
            <a:xfrm>
              <a:off x="4054475" y="1963738"/>
              <a:ext cx="1381125" cy="393700"/>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序   号</a:t>
              </a:r>
              <a:endParaRPr lang="zh-CN" altLang="en-US" sz="2000" dirty="0">
                <a:solidFill>
                  <a:srgbClr val="333399"/>
                </a:solidFill>
                <a:latin typeface="Arial" panose="020B0604020202020204" pitchFamily="34" charset="0"/>
              </a:endParaRPr>
            </a:p>
          </p:txBody>
        </p:sp>
        <p:sp>
          <p:nvSpPr>
            <p:cNvPr id="178201" name="Line 19"/>
            <p:cNvSpPr/>
            <p:nvPr/>
          </p:nvSpPr>
          <p:spPr>
            <a:xfrm>
              <a:off x="4505325" y="3243263"/>
              <a:ext cx="0" cy="1370012"/>
            </a:xfrm>
            <a:prstGeom prst="line">
              <a:avLst/>
            </a:prstGeom>
            <a:ln w="12700" cap="flat" cmpd="sng">
              <a:solidFill>
                <a:schemeClr val="tx1"/>
              </a:solidFill>
              <a:prstDash val="solid"/>
              <a:headEnd type="none" w="med" len="med"/>
              <a:tailEnd type="none" w="med" len="med"/>
            </a:ln>
          </p:spPr>
        </p:sp>
        <p:sp>
          <p:nvSpPr>
            <p:cNvPr id="178202" name="Rectangle 20"/>
            <p:cNvSpPr/>
            <p:nvPr/>
          </p:nvSpPr>
          <p:spPr>
            <a:xfrm>
              <a:off x="5538788" y="4064000"/>
              <a:ext cx="182562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紧   急   指   针</a:t>
              </a:r>
              <a:endParaRPr lang="zh-CN" altLang="en-US" sz="2000" dirty="0">
                <a:solidFill>
                  <a:srgbClr val="333399"/>
                </a:solidFill>
                <a:latin typeface="Arial" panose="020B0604020202020204" pitchFamily="34" charset="0"/>
              </a:endParaRPr>
            </a:p>
          </p:txBody>
        </p:sp>
        <p:sp>
          <p:nvSpPr>
            <p:cNvPr id="178203" name="Rectangle 21"/>
            <p:cNvSpPr/>
            <p:nvPr/>
          </p:nvSpPr>
          <p:spPr>
            <a:xfrm>
              <a:off x="5988050" y="3344863"/>
              <a:ext cx="89852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窗   口</a:t>
              </a:r>
              <a:endParaRPr lang="zh-CN" altLang="en-US" sz="2000" dirty="0">
                <a:solidFill>
                  <a:srgbClr val="333399"/>
                </a:solidFill>
                <a:latin typeface="Arial" panose="020B0604020202020204" pitchFamily="34" charset="0"/>
              </a:endParaRPr>
            </a:p>
          </p:txBody>
        </p:sp>
        <p:sp>
          <p:nvSpPr>
            <p:cNvPr id="178204" name="Rectangle 22"/>
            <p:cNvSpPr/>
            <p:nvPr/>
          </p:nvSpPr>
          <p:spPr>
            <a:xfrm>
              <a:off x="3810000" y="2687638"/>
              <a:ext cx="1841500" cy="393700"/>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确    认    号</a:t>
              </a:r>
              <a:endParaRPr lang="zh-CN" altLang="en-US" sz="2000" dirty="0">
                <a:solidFill>
                  <a:srgbClr val="333399"/>
                </a:solidFill>
                <a:latin typeface="Arial" panose="020B0604020202020204" pitchFamily="34" charset="0"/>
              </a:endParaRPr>
            </a:p>
          </p:txBody>
        </p:sp>
        <p:sp>
          <p:nvSpPr>
            <p:cNvPr id="178205" name="Line 23"/>
            <p:cNvSpPr/>
            <p:nvPr/>
          </p:nvSpPr>
          <p:spPr>
            <a:xfrm>
              <a:off x="1611313" y="3243263"/>
              <a:ext cx="0" cy="692150"/>
            </a:xfrm>
            <a:prstGeom prst="line">
              <a:avLst/>
            </a:prstGeom>
            <a:ln w="12700" cap="flat" cmpd="sng">
              <a:solidFill>
                <a:schemeClr val="tx1"/>
              </a:solidFill>
              <a:prstDash val="solid"/>
              <a:headEnd type="none" w="med" len="med"/>
              <a:tailEnd type="none" w="med" len="med"/>
            </a:ln>
          </p:spPr>
        </p:sp>
        <p:sp>
          <p:nvSpPr>
            <p:cNvPr id="178206" name="Line 24"/>
            <p:cNvSpPr/>
            <p:nvPr/>
          </p:nvSpPr>
          <p:spPr>
            <a:xfrm>
              <a:off x="3538538" y="3235325"/>
              <a:ext cx="0" cy="684213"/>
            </a:xfrm>
            <a:prstGeom prst="line">
              <a:avLst/>
            </a:prstGeom>
            <a:ln w="12700" cap="flat" cmpd="sng">
              <a:solidFill>
                <a:schemeClr val="tx1"/>
              </a:solidFill>
              <a:prstDash val="solid"/>
              <a:headEnd type="none" w="med" len="med"/>
              <a:tailEnd type="none" w="med" len="med"/>
            </a:ln>
          </p:spPr>
        </p:sp>
        <p:sp>
          <p:nvSpPr>
            <p:cNvPr id="178207" name="Line 25"/>
            <p:cNvSpPr/>
            <p:nvPr/>
          </p:nvSpPr>
          <p:spPr>
            <a:xfrm>
              <a:off x="3044825" y="3243263"/>
              <a:ext cx="0" cy="692150"/>
            </a:xfrm>
            <a:prstGeom prst="line">
              <a:avLst/>
            </a:prstGeom>
            <a:ln w="12700" cap="flat" cmpd="sng">
              <a:solidFill>
                <a:schemeClr val="tx1"/>
              </a:solidFill>
              <a:prstDash val="solid"/>
              <a:headEnd type="none" w="med" len="med"/>
              <a:tailEnd type="none" w="med" len="med"/>
            </a:ln>
          </p:spPr>
        </p:sp>
        <p:sp>
          <p:nvSpPr>
            <p:cNvPr id="178208" name="Line 26"/>
            <p:cNvSpPr/>
            <p:nvPr/>
          </p:nvSpPr>
          <p:spPr>
            <a:xfrm>
              <a:off x="3289300" y="3243263"/>
              <a:ext cx="0" cy="681037"/>
            </a:xfrm>
            <a:prstGeom prst="line">
              <a:avLst/>
            </a:prstGeom>
            <a:ln w="12700" cap="flat" cmpd="sng">
              <a:solidFill>
                <a:schemeClr val="tx1"/>
              </a:solidFill>
              <a:prstDash val="solid"/>
              <a:headEnd type="none" w="med" len="med"/>
              <a:tailEnd type="none" w="med" len="med"/>
            </a:ln>
          </p:spPr>
        </p:sp>
        <p:sp>
          <p:nvSpPr>
            <p:cNvPr id="178209" name="Line 27"/>
            <p:cNvSpPr/>
            <p:nvPr/>
          </p:nvSpPr>
          <p:spPr>
            <a:xfrm>
              <a:off x="4019550" y="3243263"/>
              <a:ext cx="0" cy="681037"/>
            </a:xfrm>
            <a:prstGeom prst="line">
              <a:avLst/>
            </a:prstGeom>
            <a:ln w="12700" cap="flat" cmpd="sng">
              <a:solidFill>
                <a:schemeClr val="tx1"/>
              </a:solidFill>
              <a:prstDash val="solid"/>
              <a:headEnd type="none" w="med" len="med"/>
              <a:tailEnd type="none" w="med" len="med"/>
            </a:ln>
          </p:spPr>
        </p:sp>
        <p:sp>
          <p:nvSpPr>
            <p:cNvPr id="178210" name="Line 28"/>
            <p:cNvSpPr/>
            <p:nvPr/>
          </p:nvSpPr>
          <p:spPr>
            <a:xfrm>
              <a:off x="3778250" y="3243263"/>
              <a:ext cx="0" cy="681037"/>
            </a:xfrm>
            <a:prstGeom prst="line">
              <a:avLst/>
            </a:prstGeom>
            <a:ln w="12700" cap="flat" cmpd="sng">
              <a:solidFill>
                <a:schemeClr val="tx1"/>
              </a:solidFill>
              <a:prstDash val="solid"/>
              <a:headEnd type="none" w="med" len="med"/>
              <a:tailEnd type="none" w="med" len="med"/>
            </a:ln>
          </p:spPr>
        </p:sp>
        <p:sp>
          <p:nvSpPr>
            <p:cNvPr id="178211" name="Line 29"/>
            <p:cNvSpPr/>
            <p:nvPr/>
          </p:nvSpPr>
          <p:spPr>
            <a:xfrm>
              <a:off x="4264025" y="3243263"/>
              <a:ext cx="0" cy="681037"/>
            </a:xfrm>
            <a:prstGeom prst="line">
              <a:avLst/>
            </a:prstGeom>
            <a:ln w="12700" cap="flat" cmpd="sng">
              <a:solidFill>
                <a:schemeClr val="tx1"/>
              </a:solidFill>
              <a:prstDash val="solid"/>
              <a:headEnd type="none" w="med" len="med"/>
              <a:tailEnd type="none" w="med" len="med"/>
            </a:ln>
          </p:spPr>
        </p:sp>
        <p:sp>
          <p:nvSpPr>
            <p:cNvPr id="178212" name="Rectangle 30"/>
            <p:cNvSpPr/>
            <p:nvPr/>
          </p:nvSpPr>
          <p:spPr>
            <a:xfrm>
              <a:off x="1700213" y="3317876"/>
              <a:ext cx="89852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保   留</a:t>
              </a:r>
              <a:endParaRPr lang="zh-CN" altLang="en-US" sz="2000" dirty="0">
                <a:solidFill>
                  <a:srgbClr val="333399"/>
                </a:solidFill>
                <a:latin typeface="Arial" panose="020B0604020202020204" pitchFamily="34" charset="0"/>
              </a:endParaRPr>
            </a:p>
          </p:txBody>
        </p:sp>
        <p:sp>
          <p:nvSpPr>
            <p:cNvPr id="178213" name="Rectangle 31"/>
            <p:cNvSpPr/>
            <p:nvPr/>
          </p:nvSpPr>
          <p:spPr>
            <a:xfrm>
              <a:off x="4237038" y="3262313"/>
              <a:ext cx="327025"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F</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I</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N</a:t>
              </a:r>
              <a:endParaRPr lang="en-US" altLang="zh-CN" sz="1600" b="1" dirty="0">
                <a:solidFill>
                  <a:srgbClr val="333399"/>
                </a:solidFill>
                <a:latin typeface="Arial" panose="020B0604020202020204" pitchFamily="34" charset="0"/>
              </a:endParaRPr>
            </a:p>
          </p:txBody>
        </p:sp>
        <p:sp>
          <p:nvSpPr>
            <p:cNvPr id="178214" name="Line 32"/>
            <p:cNvSpPr/>
            <p:nvPr/>
          </p:nvSpPr>
          <p:spPr>
            <a:xfrm>
              <a:off x="650875" y="984250"/>
              <a:ext cx="7675563" cy="0"/>
            </a:xfrm>
            <a:prstGeom prst="line">
              <a:avLst/>
            </a:prstGeom>
            <a:ln w="12700" cap="flat" cmpd="sng">
              <a:solidFill>
                <a:schemeClr val="tx1"/>
              </a:solidFill>
              <a:prstDash val="solid"/>
              <a:headEnd type="none" w="med" len="med"/>
              <a:tailEnd type="none" w="med" len="med"/>
            </a:ln>
          </p:spPr>
        </p:sp>
        <p:sp>
          <p:nvSpPr>
            <p:cNvPr id="178215" name="Line 33"/>
            <p:cNvSpPr/>
            <p:nvPr/>
          </p:nvSpPr>
          <p:spPr>
            <a:xfrm>
              <a:off x="650875" y="785813"/>
              <a:ext cx="0" cy="198437"/>
            </a:xfrm>
            <a:prstGeom prst="line">
              <a:avLst/>
            </a:prstGeom>
            <a:ln w="12700" cap="flat" cmpd="sng">
              <a:solidFill>
                <a:schemeClr val="tx1"/>
              </a:solidFill>
              <a:prstDash val="solid"/>
              <a:headEnd type="none" w="med" len="med"/>
              <a:tailEnd type="none" w="med" len="med"/>
            </a:ln>
          </p:spPr>
        </p:sp>
        <p:sp>
          <p:nvSpPr>
            <p:cNvPr id="178216" name="Line 34"/>
            <p:cNvSpPr/>
            <p:nvPr/>
          </p:nvSpPr>
          <p:spPr>
            <a:xfrm>
              <a:off x="890588" y="685800"/>
              <a:ext cx="0" cy="298450"/>
            </a:xfrm>
            <a:prstGeom prst="line">
              <a:avLst/>
            </a:prstGeom>
            <a:ln w="12700" cap="flat" cmpd="sng">
              <a:solidFill>
                <a:schemeClr val="tx1"/>
              </a:solidFill>
              <a:prstDash val="solid"/>
              <a:headEnd type="none" w="med" len="med"/>
              <a:tailEnd type="none" w="med" len="med"/>
            </a:ln>
          </p:spPr>
        </p:sp>
        <p:sp>
          <p:nvSpPr>
            <p:cNvPr id="178217" name="Line 35"/>
            <p:cNvSpPr/>
            <p:nvPr/>
          </p:nvSpPr>
          <p:spPr>
            <a:xfrm>
              <a:off x="1130300" y="685800"/>
              <a:ext cx="0" cy="298450"/>
            </a:xfrm>
            <a:prstGeom prst="line">
              <a:avLst/>
            </a:prstGeom>
            <a:ln w="12700" cap="flat" cmpd="sng">
              <a:solidFill>
                <a:schemeClr val="tx1"/>
              </a:solidFill>
              <a:prstDash val="solid"/>
              <a:headEnd type="none" w="med" len="med"/>
              <a:tailEnd type="none" w="med" len="med"/>
            </a:ln>
          </p:spPr>
        </p:sp>
        <p:sp>
          <p:nvSpPr>
            <p:cNvPr id="178218" name="Line 36"/>
            <p:cNvSpPr/>
            <p:nvPr/>
          </p:nvSpPr>
          <p:spPr>
            <a:xfrm>
              <a:off x="1370013" y="685800"/>
              <a:ext cx="0" cy="298450"/>
            </a:xfrm>
            <a:prstGeom prst="line">
              <a:avLst/>
            </a:prstGeom>
            <a:ln w="12700" cap="flat" cmpd="sng">
              <a:solidFill>
                <a:schemeClr val="tx1"/>
              </a:solidFill>
              <a:prstDash val="solid"/>
              <a:headEnd type="none" w="med" len="med"/>
              <a:tailEnd type="none" w="med" len="med"/>
            </a:ln>
          </p:spPr>
        </p:sp>
        <p:sp>
          <p:nvSpPr>
            <p:cNvPr id="178219" name="Line 37"/>
            <p:cNvSpPr/>
            <p:nvPr/>
          </p:nvSpPr>
          <p:spPr>
            <a:xfrm>
              <a:off x="1611313" y="685800"/>
              <a:ext cx="0" cy="298450"/>
            </a:xfrm>
            <a:prstGeom prst="line">
              <a:avLst/>
            </a:prstGeom>
            <a:ln w="12700" cap="flat" cmpd="sng">
              <a:solidFill>
                <a:schemeClr val="tx1"/>
              </a:solidFill>
              <a:prstDash val="solid"/>
              <a:headEnd type="none" w="med" len="med"/>
              <a:tailEnd type="none" w="med" len="med"/>
            </a:ln>
          </p:spPr>
        </p:sp>
        <p:sp>
          <p:nvSpPr>
            <p:cNvPr id="178220" name="Line 38"/>
            <p:cNvSpPr/>
            <p:nvPr/>
          </p:nvSpPr>
          <p:spPr>
            <a:xfrm>
              <a:off x="1851025" y="685800"/>
              <a:ext cx="0" cy="298450"/>
            </a:xfrm>
            <a:prstGeom prst="line">
              <a:avLst/>
            </a:prstGeom>
            <a:ln w="12700" cap="flat" cmpd="sng">
              <a:solidFill>
                <a:schemeClr val="tx1"/>
              </a:solidFill>
              <a:prstDash val="solid"/>
              <a:headEnd type="none" w="med" len="med"/>
              <a:tailEnd type="none" w="med" len="med"/>
            </a:ln>
          </p:spPr>
        </p:sp>
        <p:sp>
          <p:nvSpPr>
            <p:cNvPr id="178221" name="Line 39"/>
            <p:cNvSpPr/>
            <p:nvPr/>
          </p:nvSpPr>
          <p:spPr>
            <a:xfrm>
              <a:off x="2089150" y="685800"/>
              <a:ext cx="0" cy="298450"/>
            </a:xfrm>
            <a:prstGeom prst="line">
              <a:avLst/>
            </a:prstGeom>
            <a:ln w="12700" cap="flat" cmpd="sng">
              <a:solidFill>
                <a:schemeClr val="tx1"/>
              </a:solidFill>
              <a:prstDash val="solid"/>
              <a:headEnd type="none" w="med" len="med"/>
              <a:tailEnd type="none" w="med" len="med"/>
            </a:ln>
          </p:spPr>
        </p:sp>
        <p:sp>
          <p:nvSpPr>
            <p:cNvPr id="178222" name="Line 40"/>
            <p:cNvSpPr/>
            <p:nvPr/>
          </p:nvSpPr>
          <p:spPr>
            <a:xfrm>
              <a:off x="2328863" y="685800"/>
              <a:ext cx="0" cy="298450"/>
            </a:xfrm>
            <a:prstGeom prst="line">
              <a:avLst/>
            </a:prstGeom>
            <a:ln w="12700" cap="flat" cmpd="sng">
              <a:solidFill>
                <a:schemeClr val="tx1"/>
              </a:solidFill>
              <a:prstDash val="solid"/>
              <a:headEnd type="none" w="med" len="med"/>
              <a:tailEnd type="none" w="med" len="med"/>
            </a:ln>
          </p:spPr>
        </p:sp>
        <p:sp>
          <p:nvSpPr>
            <p:cNvPr id="178223" name="Line 41"/>
            <p:cNvSpPr/>
            <p:nvPr/>
          </p:nvSpPr>
          <p:spPr>
            <a:xfrm>
              <a:off x="2570163" y="785813"/>
              <a:ext cx="0" cy="198437"/>
            </a:xfrm>
            <a:prstGeom prst="line">
              <a:avLst/>
            </a:prstGeom>
            <a:ln w="12700" cap="flat" cmpd="sng">
              <a:solidFill>
                <a:schemeClr val="tx1"/>
              </a:solidFill>
              <a:prstDash val="solid"/>
              <a:headEnd type="none" w="med" len="med"/>
              <a:tailEnd type="none" w="med" len="med"/>
            </a:ln>
          </p:spPr>
        </p:sp>
        <p:sp>
          <p:nvSpPr>
            <p:cNvPr id="178224" name="Line 42"/>
            <p:cNvSpPr/>
            <p:nvPr/>
          </p:nvSpPr>
          <p:spPr>
            <a:xfrm>
              <a:off x="2809875" y="685800"/>
              <a:ext cx="0" cy="298450"/>
            </a:xfrm>
            <a:prstGeom prst="line">
              <a:avLst/>
            </a:prstGeom>
            <a:ln w="12700" cap="flat" cmpd="sng">
              <a:solidFill>
                <a:schemeClr val="tx1"/>
              </a:solidFill>
              <a:prstDash val="solid"/>
              <a:headEnd type="none" w="med" len="med"/>
              <a:tailEnd type="none" w="med" len="med"/>
            </a:ln>
          </p:spPr>
        </p:sp>
        <p:sp>
          <p:nvSpPr>
            <p:cNvPr id="178225" name="Line 43"/>
            <p:cNvSpPr/>
            <p:nvPr/>
          </p:nvSpPr>
          <p:spPr>
            <a:xfrm>
              <a:off x="3049588" y="685800"/>
              <a:ext cx="0" cy="298450"/>
            </a:xfrm>
            <a:prstGeom prst="line">
              <a:avLst/>
            </a:prstGeom>
            <a:ln w="12700" cap="flat" cmpd="sng">
              <a:solidFill>
                <a:schemeClr val="tx1"/>
              </a:solidFill>
              <a:prstDash val="solid"/>
              <a:headEnd type="none" w="med" len="med"/>
              <a:tailEnd type="none" w="med" len="med"/>
            </a:ln>
          </p:spPr>
        </p:sp>
        <p:sp>
          <p:nvSpPr>
            <p:cNvPr id="178226" name="Line 44"/>
            <p:cNvSpPr/>
            <p:nvPr/>
          </p:nvSpPr>
          <p:spPr>
            <a:xfrm>
              <a:off x="3289300" y="685800"/>
              <a:ext cx="0" cy="298450"/>
            </a:xfrm>
            <a:prstGeom prst="line">
              <a:avLst/>
            </a:prstGeom>
            <a:ln w="12700" cap="flat" cmpd="sng">
              <a:solidFill>
                <a:schemeClr val="tx1"/>
              </a:solidFill>
              <a:prstDash val="solid"/>
              <a:headEnd type="none" w="med" len="med"/>
              <a:tailEnd type="none" w="med" len="med"/>
            </a:ln>
          </p:spPr>
        </p:sp>
        <p:sp>
          <p:nvSpPr>
            <p:cNvPr id="178227" name="Line 45"/>
            <p:cNvSpPr/>
            <p:nvPr/>
          </p:nvSpPr>
          <p:spPr>
            <a:xfrm>
              <a:off x="3530600" y="685800"/>
              <a:ext cx="0" cy="298450"/>
            </a:xfrm>
            <a:prstGeom prst="line">
              <a:avLst/>
            </a:prstGeom>
            <a:ln w="12700" cap="flat" cmpd="sng">
              <a:solidFill>
                <a:schemeClr val="tx1"/>
              </a:solidFill>
              <a:prstDash val="solid"/>
              <a:headEnd type="none" w="med" len="med"/>
              <a:tailEnd type="none" w="med" len="med"/>
            </a:ln>
          </p:spPr>
        </p:sp>
        <p:sp>
          <p:nvSpPr>
            <p:cNvPr id="178228" name="Line 46"/>
            <p:cNvSpPr/>
            <p:nvPr/>
          </p:nvSpPr>
          <p:spPr>
            <a:xfrm>
              <a:off x="3770313" y="685800"/>
              <a:ext cx="0" cy="298450"/>
            </a:xfrm>
            <a:prstGeom prst="line">
              <a:avLst/>
            </a:prstGeom>
            <a:ln w="12700" cap="flat" cmpd="sng">
              <a:solidFill>
                <a:schemeClr val="tx1"/>
              </a:solidFill>
              <a:prstDash val="solid"/>
              <a:headEnd type="none" w="med" len="med"/>
              <a:tailEnd type="none" w="med" len="med"/>
            </a:ln>
          </p:spPr>
        </p:sp>
        <p:sp>
          <p:nvSpPr>
            <p:cNvPr id="178229" name="Line 47"/>
            <p:cNvSpPr/>
            <p:nvPr/>
          </p:nvSpPr>
          <p:spPr>
            <a:xfrm>
              <a:off x="4008438" y="685800"/>
              <a:ext cx="0" cy="298450"/>
            </a:xfrm>
            <a:prstGeom prst="line">
              <a:avLst/>
            </a:prstGeom>
            <a:ln w="12700" cap="flat" cmpd="sng">
              <a:solidFill>
                <a:schemeClr val="tx1"/>
              </a:solidFill>
              <a:prstDash val="solid"/>
              <a:headEnd type="none" w="med" len="med"/>
              <a:tailEnd type="none" w="med" len="med"/>
            </a:ln>
          </p:spPr>
        </p:sp>
        <p:sp>
          <p:nvSpPr>
            <p:cNvPr id="178230" name="Line 48"/>
            <p:cNvSpPr/>
            <p:nvPr/>
          </p:nvSpPr>
          <p:spPr>
            <a:xfrm>
              <a:off x="4248150" y="685800"/>
              <a:ext cx="0" cy="298450"/>
            </a:xfrm>
            <a:prstGeom prst="line">
              <a:avLst/>
            </a:prstGeom>
            <a:ln w="12700" cap="flat" cmpd="sng">
              <a:solidFill>
                <a:schemeClr val="tx1"/>
              </a:solidFill>
              <a:prstDash val="solid"/>
              <a:headEnd type="none" w="med" len="med"/>
              <a:tailEnd type="none" w="med" len="med"/>
            </a:ln>
          </p:spPr>
        </p:sp>
        <p:sp>
          <p:nvSpPr>
            <p:cNvPr id="178231" name="Line 49"/>
            <p:cNvSpPr/>
            <p:nvPr/>
          </p:nvSpPr>
          <p:spPr>
            <a:xfrm>
              <a:off x="4487863" y="785813"/>
              <a:ext cx="0" cy="198437"/>
            </a:xfrm>
            <a:prstGeom prst="line">
              <a:avLst/>
            </a:prstGeom>
            <a:ln w="12700" cap="flat" cmpd="sng">
              <a:solidFill>
                <a:schemeClr val="tx1"/>
              </a:solidFill>
              <a:prstDash val="solid"/>
              <a:headEnd type="none" w="med" len="med"/>
              <a:tailEnd type="none" w="med" len="med"/>
            </a:ln>
          </p:spPr>
        </p:sp>
        <p:sp>
          <p:nvSpPr>
            <p:cNvPr id="178232" name="Line 50"/>
            <p:cNvSpPr/>
            <p:nvPr/>
          </p:nvSpPr>
          <p:spPr>
            <a:xfrm>
              <a:off x="4729163" y="685800"/>
              <a:ext cx="0" cy="298450"/>
            </a:xfrm>
            <a:prstGeom prst="line">
              <a:avLst/>
            </a:prstGeom>
            <a:ln w="12700" cap="flat" cmpd="sng">
              <a:solidFill>
                <a:schemeClr val="tx1"/>
              </a:solidFill>
              <a:prstDash val="solid"/>
              <a:headEnd type="none" w="med" len="med"/>
              <a:tailEnd type="none" w="med" len="med"/>
            </a:ln>
          </p:spPr>
        </p:sp>
        <p:sp>
          <p:nvSpPr>
            <p:cNvPr id="178233" name="Line 51"/>
            <p:cNvSpPr/>
            <p:nvPr/>
          </p:nvSpPr>
          <p:spPr>
            <a:xfrm>
              <a:off x="4968875" y="685800"/>
              <a:ext cx="0" cy="298450"/>
            </a:xfrm>
            <a:prstGeom prst="line">
              <a:avLst/>
            </a:prstGeom>
            <a:ln w="12700" cap="flat" cmpd="sng">
              <a:solidFill>
                <a:schemeClr val="tx1"/>
              </a:solidFill>
              <a:prstDash val="solid"/>
              <a:headEnd type="none" w="med" len="med"/>
              <a:tailEnd type="none" w="med" len="med"/>
            </a:ln>
          </p:spPr>
        </p:sp>
        <p:sp>
          <p:nvSpPr>
            <p:cNvPr id="178234" name="Line 52"/>
            <p:cNvSpPr/>
            <p:nvPr/>
          </p:nvSpPr>
          <p:spPr>
            <a:xfrm>
              <a:off x="5208588" y="685800"/>
              <a:ext cx="0" cy="298450"/>
            </a:xfrm>
            <a:prstGeom prst="line">
              <a:avLst/>
            </a:prstGeom>
            <a:ln w="12700" cap="flat" cmpd="sng">
              <a:solidFill>
                <a:schemeClr val="tx1"/>
              </a:solidFill>
              <a:prstDash val="solid"/>
              <a:headEnd type="none" w="med" len="med"/>
              <a:tailEnd type="none" w="med" len="med"/>
            </a:ln>
          </p:spPr>
        </p:sp>
        <p:sp>
          <p:nvSpPr>
            <p:cNvPr id="178235" name="Line 53"/>
            <p:cNvSpPr/>
            <p:nvPr/>
          </p:nvSpPr>
          <p:spPr>
            <a:xfrm>
              <a:off x="5448300" y="685800"/>
              <a:ext cx="0" cy="298450"/>
            </a:xfrm>
            <a:prstGeom prst="line">
              <a:avLst/>
            </a:prstGeom>
            <a:ln w="12700" cap="flat" cmpd="sng">
              <a:solidFill>
                <a:schemeClr val="tx1"/>
              </a:solidFill>
              <a:prstDash val="solid"/>
              <a:headEnd type="none" w="med" len="med"/>
              <a:tailEnd type="none" w="med" len="med"/>
            </a:ln>
          </p:spPr>
        </p:sp>
        <p:sp>
          <p:nvSpPr>
            <p:cNvPr id="178236" name="Line 54"/>
            <p:cNvSpPr/>
            <p:nvPr/>
          </p:nvSpPr>
          <p:spPr>
            <a:xfrm>
              <a:off x="5689600" y="685800"/>
              <a:ext cx="0" cy="298450"/>
            </a:xfrm>
            <a:prstGeom prst="line">
              <a:avLst/>
            </a:prstGeom>
            <a:ln w="12700" cap="flat" cmpd="sng">
              <a:solidFill>
                <a:schemeClr val="tx1"/>
              </a:solidFill>
              <a:prstDash val="solid"/>
              <a:headEnd type="none" w="med" len="med"/>
              <a:tailEnd type="none" w="med" len="med"/>
            </a:ln>
          </p:spPr>
        </p:sp>
        <p:sp>
          <p:nvSpPr>
            <p:cNvPr id="178237" name="Line 55"/>
            <p:cNvSpPr/>
            <p:nvPr/>
          </p:nvSpPr>
          <p:spPr>
            <a:xfrm>
              <a:off x="5927725" y="685800"/>
              <a:ext cx="0" cy="298450"/>
            </a:xfrm>
            <a:prstGeom prst="line">
              <a:avLst/>
            </a:prstGeom>
            <a:ln w="12700" cap="flat" cmpd="sng">
              <a:solidFill>
                <a:schemeClr val="tx1"/>
              </a:solidFill>
              <a:prstDash val="solid"/>
              <a:headEnd type="none" w="med" len="med"/>
              <a:tailEnd type="none" w="med" len="med"/>
            </a:ln>
          </p:spPr>
        </p:sp>
        <p:sp>
          <p:nvSpPr>
            <p:cNvPr id="178238" name="Line 56"/>
            <p:cNvSpPr/>
            <p:nvPr/>
          </p:nvSpPr>
          <p:spPr>
            <a:xfrm>
              <a:off x="6167438" y="685800"/>
              <a:ext cx="0" cy="298450"/>
            </a:xfrm>
            <a:prstGeom prst="line">
              <a:avLst/>
            </a:prstGeom>
            <a:ln w="12700" cap="flat" cmpd="sng">
              <a:solidFill>
                <a:schemeClr val="tx1"/>
              </a:solidFill>
              <a:prstDash val="solid"/>
              <a:headEnd type="none" w="med" len="med"/>
              <a:tailEnd type="none" w="med" len="med"/>
            </a:ln>
          </p:spPr>
        </p:sp>
        <p:sp>
          <p:nvSpPr>
            <p:cNvPr id="178239" name="Line 57"/>
            <p:cNvSpPr/>
            <p:nvPr/>
          </p:nvSpPr>
          <p:spPr>
            <a:xfrm>
              <a:off x="6407150" y="785813"/>
              <a:ext cx="0" cy="198437"/>
            </a:xfrm>
            <a:prstGeom prst="line">
              <a:avLst/>
            </a:prstGeom>
            <a:ln w="12700" cap="flat" cmpd="sng">
              <a:solidFill>
                <a:schemeClr val="tx1"/>
              </a:solidFill>
              <a:prstDash val="solid"/>
              <a:headEnd type="none" w="med" len="med"/>
              <a:tailEnd type="none" w="med" len="med"/>
            </a:ln>
          </p:spPr>
        </p:sp>
        <p:sp>
          <p:nvSpPr>
            <p:cNvPr id="178240" name="Line 58"/>
            <p:cNvSpPr/>
            <p:nvPr/>
          </p:nvSpPr>
          <p:spPr>
            <a:xfrm>
              <a:off x="6646863" y="685800"/>
              <a:ext cx="0" cy="298450"/>
            </a:xfrm>
            <a:prstGeom prst="line">
              <a:avLst/>
            </a:prstGeom>
            <a:ln w="12700" cap="flat" cmpd="sng">
              <a:solidFill>
                <a:schemeClr val="tx1"/>
              </a:solidFill>
              <a:prstDash val="solid"/>
              <a:headEnd type="none" w="med" len="med"/>
              <a:tailEnd type="none" w="med" len="med"/>
            </a:ln>
          </p:spPr>
        </p:sp>
        <p:sp>
          <p:nvSpPr>
            <p:cNvPr id="178241" name="Line 59"/>
            <p:cNvSpPr/>
            <p:nvPr/>
          </p:nvSpPr>
          <p:spPr>
            <a:xfrm>
              <a:off x="6888163" y="685800"/>
              <a:ext cx="0" cy="298450"/>
            </a:xfrm>
            <a:prstGeom prst="line">
              <a:avLst/>
            </a:prstGeom>
            <a:ln w="12700" cap="flat" cmpd="sng">
              <a:solidFill>
                <a:schemeClr val="tx1"/>
              </a:solidFill>
              <a:prstDash val="solid"/>
              <a:headEnd type="none" w="med" len="med"/>
              <a:tailEnd type="none" w="med" len="med"/>
            </a:ln>
          </p:spPr>
        </p:sp>
        <p:sp>
          <p:nvSpPr>
            <p:cNvPr id="178242" name="Line 60"/>
            <p:cNvSpPr/>
            <p:nvPr/>
          </p:nvSpPr>
          <p:spPr>
            <a:xfrm>
              <a:off x="7127875" y="685800"/>
              <a:ext cx="0" cy="298450"/>
            </a:xfrm>
            <a:prstGeom prst="line">
              <a:avLst/>
            </a:prstGeom>
            <a:ln w="12700" cap="flat" cmpd="sng">
              <a:solidFill>
                <a:schemeClr val="tx1"/>
              </a:solidFill>
              <a:prstDash val="solid"/>
              <a:headEnd type="none" w="med" len="med"/>
              <a:tailEnd type="none" w="med" len="med"/>
            </a:ln>
          </p:spPr>
        </p:sp>
        <p:sp>
          <p:nvSpPr>
            <p:cNvPr id="178243" name="Line 61"/>
            <p:cNvSpPr/>
            <p:nvPr/>
          </p:nvSpPr>
          <p:spPr>
            <a:xfrm>
              <a:off x="7367588" y="685800"/>
              <a:ext cx="0" cy="298450"/>
            </a:xfrm>
            <a:prstGeom prst="line">
              <a:avLst/>
            </a:prstGeom>
            <a:ln w="12700" cap="flat" cmpd="sng">
              <a:solidFill>
                <a:schemeClr val="tx1"/>
              </a:solidFill>
              <a:prstDash val="solid"/>
              <a:headEnd type="none" w="med" len="med"/>
              <a:tailEnd type="none" w="med" len="med"/>
            </a:ln>
          </p:spPr>
        </p:sp>
        <p:sp>
          <p:nvSpPr>
            <p:cNvPr id="178244" name="Line 62"/>
            <p:cNvSpPr/>
            <p:nvPr/>
          </p:nvSpPr>
          <p:spPr>
            <a:xfrm>
              <a:off x="7607300" y="685800"/>
              <a:ext cx="0" cy="298450"/>
            </a:xfrm>
            <a:prstGeom prst="line">
              <a:avLst/>
            </a:prstGeom>
            <a:ln w="12700" cap="flat" cmpd="sng">
              <a:solidFill>
                <a:schemeClr val="tx1"/>
              </a:solidFill>
              <a:prstDash val="solid"/>
              <a:headEnd type="none" w="med" len="med"/>
              <a:tailEnd type="none" w="med" len="med"/>
            </a:ln>
          </p:spPr>
        </p:sp>
        <p:sp>
          <p:nvSpPr>
            <p:cNvPr id="178245" name="Line 63"/>
            <p:cNvSpPr/>
            <p:nvPr/>
          </p:nvSpPr>
          <p:spPr>
            <a:xfrm>
              <a:off x="7847013" y="685800"/>
              <a:ext cx="0" cy="298450"/>
            </a:xfrm>
            <a:prstGeom prst="line">
              <a:avLst/>
            </a:prstGeom>
            <a:ln w="12700" cap="flat" cmpd="sng">
              <a:solidFill>
                <a:schemeClr val="tx1"/>
              </a:solidFill>
              <a:prstDash val="solid"/>
              <a:headEnd type="none" w="med" len="med"/>
              <a:tailEnd type="none" w="med" len="med"/>
            </a:ln>
          </p:spPr>
        </p:sp>
        <p:sp>
          <p:nvSpPr>
            <p:cNvPr id="178246" name="Line 64"/>
            <p:cNvSpPr/>
            <p:nvPr/>
          </p:nvSpPr>
          <p:spPr>
            <a:xfrm>
              <a:off x="8086725" y="685800"/>
              <a:ext cx="0" cy="298450"/>
            </a:xfrm>
            <a:prstGeom prst="line">
              <a:avLst/>
            </a:prstGeom>
            <a:ln w="12700" cap="flat" cmpd="sng">
              <a:solidFill>
                <a:schemeClr val="tx1"/>
              </a:solidFill>
              <a:prstDash val="solid"/>
              <a:headEnd type="none" w="med" len="med"/>
              <a:tailEnd type="none" w="med" len="med"/>
            </a:ln>
          </p:spPr>
        </p:sp>
        <p:sp>
          <p:nvSpPr>
            <p:cNvPr id="178247" name="Line 65"/>
            <p:cNvSpPr/>
            <p:nvPr/>
          </p:nvSpPr>
          <p:spPr>
            <a:xfrm>
              <a:off x="8326438" y="785813"/>
              <a:ext cx="0" cy="198437"/>
            </a:xfrm>
            <a:prstGeom prst="line">
              <a:avLst/>
            </a:prstGeom>
            <a:ln w="12700" cap="flat" cmpd="sng">
              <a:solidFill>
                <a:schemeClr val="tx1"/>
              </a:solidFill>
              <a:prstDash val="solid"/>
              <a:headEnd type="none" w="med" len="med"/>
              <a:tailEnd type="none" w="med" len="med"/>
            </a:ln>
          </p:spPr>
        </p:sp>
        <p:sp>
          <p:nvSpPr>
            <p:cNvPr id="178248" name="Rectangle 66"/>
            <p:cNvSpPr/>
            <p:nvPr/>
          </p:nvSpPr>
          <p:spPr>
            <a:xfrm>
              <a:off x="809625" y="585788"/>
              <a:ext cx="1600200" cy="300037"/>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78249" name="Rectangle 67"/>
            <p:cNvSpPr/>
            <p:nvPr/>
          </p:nvSpPr>
          <p:spPr>
            <a:xfrm>
              <a:off x="2728913" y="585788"/>
              <a:ext cx="1600200" cy="300037"/>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78250" name="Rectangle 68"/>
            <p:cNvSpPr/>
            <p:nvPr/>
          </p:nvSpPr>
          <p:spPr>
            <a:xfrm>
              <a:off x="4648200" y="585788"/>
              <a:ext cx="1600200" cy="300037"/>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78251" name="Rectangle 69"/>
            <p:cNvSpPr/>
            <p:nvPr/>
          </p:nvSpPr>
          <p:spPr>
            <a:xfrm>
              <a:off x="6567488" y="585788"/>
              <a:ext cx="1600200" cy="300037"/>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78252" name="Rectangle 70"/>
            <p:cNvSpPr/>
            <p:nvPr/>
          </p:nvSpPr>
          <p:spPr>
            <a:xfrm>
              <a:off x="4008438" y="3262313"/>
              <a:ext cx="325437"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S</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Y</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N</a:t>
              </a:r>
              <a:endParaRPr lang="en-US" altLang="zh-CN" sz="1600" b="1" dirty="0">
                <a:solidFill>
                  <a:srgbClr val="333399"/>
                </a:solidFill>
                <a:latin typeface="Arial" panose="020B0604020202020204" pitchFamily="34" charset="0"/>
              </a:endParaRPr>
            </a:p>
          </p:txBody>
        </p:sp>
        <p:sp>
          <p:nvSpPr>
            <p:cNvPr id="178253" name="Rectangle 71"/>
            <p:cNvSpPr/>
            <p:nvPr/>
          </p:nvSpPr>
          <p:spPr>
            <a:xfrm>
              <a:off x="3770313" y="3262313"/>
              <a:ext cx="327025"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R</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S</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T</a:t>
              </a:r>
              <a:endParaRPr lang="en-US" altLang="zh-CN" sz="1600" b="1" dirty="0">
                <a:solidFill>
                  <a:srgbClr val="333399"/>
                </a:solidFill>
                <a:latin typeface="Arial" panose="020B0604020202020204" pitchFamily="34" charset="0"/>
              </a:endParaRPr>
            </a:p>
          </p:txBody>
        </p:sp>
        <p:sp>
          <p:nvSpPr>
            <p:cNvPr id="178254" name="Rectangle 72"/>
            <p:cNvSpPr/>
            <p:nvPr/>
          </p:nvSpPr>
          <p:spPr>
            <a:xfrm>
              <a:off x="3513138" y="3262313"/>
              <a:ext cx="328612"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P</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S</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H</a:t>
              </a:r>
              <a:endParaRPr lang="en-US" altLang="zh-CN" sz="1600" b="1" dirty="0">
                <a:solidFill>
                  <a:srgbClr val="333399"/>
                </a:solidFill>
                <a:latin typeface="Arial" panose="020B0604020202020204" pitchFamily="34" charset="0"/>
              </a:endParaRPr>
            </a:p>
          </p:txBody>
        </p:sp>
        <p:sp>
          <p:nvSpPr>
            <p:cNvPr id="178255" name="Rectangle 73"/>
            <p:cNvSpPr/>
            <p:nvPr/>
          </p:nvSpPr>
          <p:spPr>
            <a:xfrm>
              <a:off x="3273425" y="3262313"/>
              <a:ext cx="327025"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A</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C</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K</a:t>
              </a:r>
              <a:endParaRPr lang="en-US" altLang="zh-CN" sz="1600" b="1" dirty="0">
                <a:solidFill>
                  <a:srgbClr val="333399"/>
                </a:solidFill>
                <a:latin typeface="Arial" panose="020B0604020202020204" pitchFamily="34" charset="0"/>
              </a:endParaRPr>
            </a:p>
          </p:txBody>
        </p:sp>
        <p:sp>
          <p:nvSpPr>
            <p:cNvPr id="178256" name="Rectangle 74"/>
            <p:cNvSpPr/>
            <p:nvPr/>
          </p:nvSpPr>
          <p:spPr>
            <a:xfrm>
              <a:off x="3011488" y="3262313"/>
              <a:ext cx="339725"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U</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R</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G</a:t>
              </a:r>
              <a:endParaRPr lang="en-US" altLang="zh-CN" sz="1600" b="1" dirty="0">
                <a:solidFill>
                  <a:srgbClr val="333399"/>
                </a:solidFill>
                <a:latin typeface="Arial" panose="020B0604020202020204" pitchFamily="34" charset="0"/>
              </a:endParaRPr>
            </a:p>
          </p:txBody>
        </p:sp>
        <p:sp>
          <p:nvSpPr>
            <p:cNvPr id="178257" name="Line 80"/>
            <p:cNvSpPr/>
            <p:nvPr/>
          </p:nvSpPr>
          <p:spPr>
            <a:xfrm>
              <a:off x="58738" y="1155700"/>
              <a:ext cx="530225" cy="0"/>
            </a:xfrm>
            <a:prstGeom prst="line">
              <a:avLst/>
            </a:prstGeom>
            <a:ln w="12700" cap="flat" cmpd="sng">
              <a:solidFill>
                <a:schemeClr val="tx1"/>
              </a:solidFill>
              <a:prstDash val="solid"/>
              <a:headEnd type="none" w="med" len="med"/>
              <a:tailEnd type="none" w="med" len="med"/>
            </a:ln>
          </p:spPr>
        </p:sp>
        <p:sp>
          <p:nvSpPr>
            <p:cNvPr id="178258" name="Line 81"/>
            <p:cNvSpPr/>
            <p:nvPr/>
          </p:nvSpPr>
          <p:spPr>
            <a:xfrm>
              <a:off x="73025" y="5256213"/>
              <a:ext cx="530225" cy="0"/>
            </a:xfrm>
            <a:prstGeom prst="line">
              <a:avLst/>
            </a:prstGeom>
            <a:ln w="12700" cap="flat" cmpd="sng">
              <a:solidFill>
                <a:schemeClr val="tx1"/>
              </a:solidFill>
              <a:prstDash val="solid"/>
              <a:headEnd type="none" w="med" len="med"/>
              <a:tailEnd type="none" w="med" len="med"/>
            </a:ln>
          </p:spPr>
        </p:sp>
        <p:sp>
          <p:nvSpPr>
            <p:cNvPr id="178259" name="Rectangle 83"/>
            <p:cNvSpPr/>
            <p:nvPr/>
          </p:nvSpPr>
          <p:spPr>
            <a:xfrm>
              <a:off x="714091" y="2490789"/>
              <a:ext cx="7754937" cy="717550"/>
            </a:xfrm>
            <a:prstGeom prst="rect">
              <a:avLst/>
            </a:prstGeom>
            <a:noFill/>
            <a:ln w="76200"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78260" name="Line 26"/>
            <p:cNvSpPr/>
            <p:nvPr/>
          </p:nvSpPr>
          <p:spPr>
            <a:xfrm>
              <a:off x="2840863" y="3244851"/>
              <a:ext cx="0" cy="681037"/>
            </a:xfrm>
            <a:prstGeom prst="line">
              <a:avLst/>
            </a:prstGeom>
            <a:ln w="12700" cap="flat" cmpd="sng">
              <a:solidFill>
                <a:schemeClr val="tx1"/>
              </a:solidFill>
              <a:prstDash val="solid"/>
              <a:headEnd type="none" w="med" len="med"/>
              <a:tailEnd type="none" w="med" len="med"/>
            </a:ln>
          </p:spPr>
        </p:sp>
        <p:sp>
          <p:nvSpPr>
            <p:cNvPr id="178261" name="Line 26"/>
            <p:cNvSpPr/>
            <p:nvPr/>
          </p:nvSpPr>
          <p:spPr>
            <a:xfrm>
              <a:off x="2625725" y="3262313"/>
              <a:ext cx="0" cy="681037"/>
            </a:xfrm>
            <a:prstGeom prst="line">
              <a:avLst/>
            </a:prstGeom>
            <a:ln w="12700" cap="flat" cmpd="sng">
              <a:solidFill>
                <a:schemeClr val="tx1"/>
              </a:solidFill>
              <a:prstDash val="solid"/>
              <a:headEnd type="none" w="med" len="med"/>
              <a:tailEnd type="none" w="med" len="med"/>
            </a:ln>
          </p:spPr>
        </p:sp>
        <p:sp>
          <p:nvSpPr>
            <p:cNvPr id="178262" name="Rectangle 74"/>
            <p:cNvSpPr/>
            <p:nvPr/>
          </p:nvSpPr>
          <p:spPr>
            <a:xfrm>
              <a:off x="2570164" y="3276602"/>
              <a:ext cx="376707" cy="643766"/>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C</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W</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R</a:t>
              </a:r>
              <a:endParaRPr lang="en-US" altLang="zh-CN" sz="1600" b="1" dirty="0">
                <a:solidFill>
                  <a:srgbClr val="333399"/>
                </a:solidFill>
                <a:latin typeface="Arial" panose="020B0604020202020204" pitchFamily="34" charset="0"/>
              </a:endParaRPr>
            </a:p>
          </p:txBody>
        </p:sp>
        <p:sp>
          <p:nvSpPr>
            <p:cNvPr id="178263" name="Rectangle 74"/>
            <p:cNvSpPr/>
            <p:nvPr/>
          </p:nvSpPr>
          <p:spPr>
            <a:xfrm>
              <a:off x="2776571" y="3284538"/>
              <a:ext cx="330220" cy="643766"/>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E</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C</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E</a:t>
              </a:r>
              <a:endParaRPr lang="en-US" altLang="zh-CN" sz="1600" b="1" dirty="0">
                <a:solidFill>
                  <a:srgbClr val="333399"/>
                </a:solidFill>
                <a:latin typeface="Arial" panose="020B0604020202020204" pitchFamily="34" charset="0"/>
              </a:endParaRPr>
            </a:p>
          </p:txBody>
        </p:sp>
      </p:gr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210" name="Rectangle 2"/>
          <p:cNvSpPr>
            <a:spLocks noGrp="1" noChangeArrowheads="1"/>
          </p:cNvSpPr>
          <p:nvPr>
            <p:ph type="title"/>
          </p:nvPr>
        </p:nvSpPr>
        <p:spPr>
          <a:xfrm>
            <a:off x="1173163" y="-260350"/>
            <a:ext cx="7002462" cy="1462088"/>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000" b="1" i="0" u="none" strike="noStrike" kern="1200" cap="all" spc="50" normalizeH="0" baseline="0" noProof="0">
                <a:ln w="15875">
                  <a:noFill/>
                </a:ln>
                <a:solidFill>
                  <a:schemeClr val="bg1"/>
                </a:solidFill>
                <a:effectLst/>
                <a:uLnTx/>
                <a:uFillTx/>
                <a:latin typeface="+mj-lt"/>
                <a:ea typeface="+mj-ea"/>
                <a:cs typeface="+mj-cs"/>
              </a:rPr>
              <a:t>思 考 </a:t>
            </a:r>
            <a:endParaRPr kumimoji="0" lang="zh-CN" altLang="en-US" sz="4000" b="1" i="0" u="none" strike="noStrike" kern="1200" cap="all" spc="50" normalizeH="0" baseline="0" noProof="0">
              <a:ln w="15875">
                <a:noFill/>
              </a:ln>
              <a:solidFill>
                <a:schemeClr val="bg1"/>
              </a:solidFill>
              <a:effectLst/>
              <a:uLnTx/>
              <a:uFillTx/>
              <a:latin typeface="+mj-lt"/>
              <a:ea typeface="+mj-ea"/>
              <a:cs typeface="+mj-cs"/>
            </a:endParaRPr>
          </a:p>
        </p:txBody>
      </p:sp>
      <p:sp>
        <p:nvSpPr>
          <p:cNvPr id="434179" name="Rectangle 3"/>
          <p:cNvSpPr>
            <a:spLocks noGrp="1" noChangeArrowheads="1"/>
          </p:cNvSpPr>
          <p:nvPr>
            <p:ph idx="1"/>
          </p:nvPr>
        </p:nvSpPr>
        <p:spPr>
          <a:xfrm>
            <a:off x="322263" y="1425575"/>
            <a:ext cx="8281988" cy="2206625"/>
          </a:xfrm>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20000"/>
              </a:spcBef>
              <a:spcAft>
                <a:spcPct val="0"/>
              </a:spcAft>
              <a:buClr>
                <a:schemeClr val="tx2"/>
              </a:buClr>
              <a:buSzPct val="90000"/>
              <a:buFont typeface="Arial" panose="020B0604020202020204" pitchFamily="34" charset="0"/>
              <a:buNone/>
              <a:defRPr/>
            </a:pPr>
            <a:r>
              <a:rPr kumimoji="0" lang="zh-CN" altLang="en-US" sz="3200" b="1"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用</a:t>
            </a:r>
            <a:r>
              <a:rPr kumimoji="0" lang="en-US" altLang="zh-CN" sz="3200" b="1"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TCP</a:t>
            </a:r>
            <a:r>
              <a:rPr kumimoji="0" lang="zh-CN" altLang="en-US" sz="3200" b="1"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协议能传送大于2</a:t>
            </a:r>
            <a:r>
              <a:rPr kumimoji="0" lang="zh-CN" altLang="en-US" sz="3200" b="1" i="0" u="none" strike="noStrike" kern="1200" cap="none" spc="0" normalizeH="0" baseline="30000" noProof="0" dirty="0">
                <a:ln>
                  <a:noFill/>
                </a:ln>
                <a:solidFill>
                  <a:schemeClr val="tx1"/>
                </a:solidFill>
                <a:effectLst/>
                <a:uLnTx/>
                <a:uFillTx/>
                <a:latin typeface="楷体" panose="02010609060101010101" pitchFamily="49" charset="-122"/>
                <a:ea typeface="楷体" panose="02010609060101010101" pitchFamily="49" charset="-122"/>
                <a:cs typeface="+mn-cs"/>
              </a:rPr>
              <a:t>32</a:t>
            </a:r>
            <a:r>
              <a:rPr kumimoji="0" lang="zh-CN" altLang="en-US" sz="3200" b="1"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字节的用户数据吗？</a:t>
            </a:r>
            <a:endParaRPr kumimoji="0" lang="en-US" altLang="zh-CN" sz="3200" b="1"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0" marR="0" lvl="0" indent="0" algn="l" defTabSz="914400" rtl="0" eaLnBrk="1" fontAlgn="base" latinLnBrk="0" hangingPunct="1">
              <a:lnSpc>
                <a:spcPct val="100000"/>
              </a:lnSpc>
              <a:spcBef>
                <a:spcPct val="20000"/>
              </a:spcBef>
              <a:spcAft>
                <a:spcPct val="0"/>
              </a:spcAft>
              <a:buClr>
                <a:schemeClr val="tx2"/>
              </a:buClr>
              <a:buSzPct val="90000"/>
              <a:buFont typeface="Arial" panose="020B0604020202020204" pitchFamily="34" charset="0"/>
              <a:buNone/>
              <a:defRPr/>
            </a:pPr>
            <a:endParaRPr kumimoji="0" lang="zh-CN" altLang="en-US" sz="3200" b="1"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0" marR="0" lvl="0" indent="0" algn="l" defTabSz="914400" rtl="0" eaLnBrk="1" fontAlgn="base" latinLnBrk="0" hangingPunct="1">
              <a:lnSpc>
                <a:spcPct val="100000"/>
              </a:lnSpc>
              <a:spcBef>
                <a:spcPct val="20000"/>
              </a:spcBef>
              <a:spcAft>
                <a:spcPct val="0"/>
              </a:spcAft>
              <a:buClr>
                <a:schemeClr val="tx2"/>
              </a:buClr>
              <a:buSzPct val="90000"/>
              <a:buFont typeface="Arial" panose="020B0604020202020204" pitchFamily="34" charset="0"/>
              <a:buNone/>
              <a:defRPr/>
            </a:pPr>
            <a:r>
              <a:rPr kumimoji="0" lang="zh-CN" altLang="en-US" sz="3200" b="1"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cs"/>
              </a:rPr>
              <a:t>答案：</a:t>
            </a:r>
            <a:r>
              <a:rPr kumimoji="0" lang="zh-CN" altLang="en-US" sz="3200" b="1"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不可以，序列号的长度限制。</a:t>
            </a:r>
            <a:endParaRPr kumimoji="0" lang="zh-CN" altLang="en-US" sz="3200" b="1"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90000"/>
              <a:buFont typeface="Wingdings" panose="05000000000000000000" pitchFamily="2" charset="2"/>
              <a:buChar char="Ø"/>
              <a:defRPr/>
            </a:pPr>
            <a:endParaRPr kumimoji="0" lang="zh-CN" altLang="en-US" sz="3200" b="1"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p:txBody>
      </p:sp>
      <p:sp>
        <p:nvSpPr>
          <p:cNvPr id="179204" name="灯片编号占位符 1"/>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1200" dirty="0">
                <a:solidFill>
                  <a:srgbClr val="898989"/>
                </a:solidFill>
                <a:latin typeface="Arial" panose="020B0604020202020204" pitchFamily="34" charset="0"/>
                <a:ea typeface="微软雅黑" panose="020B0503020204020204" pitchFamily="34" charset="-122"/>
              </a:rPr>
            </a:fld>
            <a:endParaRPr lang="zh-CN" altLang="en-US" sz="1200" dirty="0">
              <a:solidFill>
                <a:srgbClr val="898989"/>
              </a:solidFill>
              <a:latin typeface="Arial" panose="020B0604020202020204" pitchFamily="34" charset="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34179">
                                            <p:txEl>
                                              <p:charRg st="0" end="2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34179">
                                            <p:txEl>
                                              <p:charRg st="25" end="4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434179">
                                            <p:txEl>
                                              <p:charRg st="25" end="42"/>
                                            </p:txEl>
                                          </p:spTgt>
                                        </p:tgtEl>
                                        <p:attrNameLst>
                                          <p:attrName>style.visibility</p:attrName>
                                        </p:attrNameLst>
                                      </p:cBhvr>
                                      <p:to>
                                        <p:strVal val="visible"/>
                                      </p:to>
                                    </p:set>
                                    <p:animEffect transition="in" filter="blinds(horizontal)">
                                      <p:cBhvr>
                                        <p:cTn id="15" dur="500"/>
                                        <p:tgtEl>
                                          <p:spTgt spid="434179">
                                            <p:txEl>
                                              <p:charRg st="25" end="4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179" grpId="0" build="p"/>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0226" name="Text Box 82"/>
          <p:cNvSpPr txBox="1"/>
          <p:nvPr/>
        </p:nvSpPr>
        <p:spPr>
          <a:xfrm>
            <a:off x="198438" y="5214938"/>
            <a:ext cx="8747125" cy="15700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400" dirty="0">
                <a:solidFill>
                  <a:srgbClr val="333399"/>
                </a:solidFill>
                <a:latin typeface="Arial" panose="020B0604020202020204" pitchFamily="34" charset="0"/>
              </a:rPr>
              <a:t>TCP</a:t>
            </a:r>
            <a:r>
              <a:rPr lang="zh-CN" altLang="en-US" sz="2400" dirty="0">
                <a:solidFill>
                  <a:srgbClr val="333399"/>
                </a:solidFill>
                <a:latin typeface="Arial" panose="020B0604020202020204" pitchFamily="34" charset="0"/>
              </a:rPr>
              <a:t>头长度——占 4  </a:t>
            </a:r>
            <a:r>
              <a:rPr lang="en-US" altLang="zh-CN" sz="2400" dirty="0">
                <a:solidFill>
                  <a:srgbClr val="333399"/>
                </a:solidFill>
                <a:latin typeface="Arial" panose="020B0604020202020204" pitchFamily="34" charset="0"/>
              </a:rPr>
              <a:t>bit，</a:t>
            </a:r>
            <a:r>
              <a:rPr lang="zh-CN" altLang="en-US" sz="2400" dirty="0">
                <a:solidFill>
                  <a:srgbClr val="333399"/>
                </a:solidFill>
                <a:latin typeface="Arial" panose="020B0604020202020204" pitchFamily="34" charset="0"/>
              </a:rPr>
              <a:t>它指出 </a:t>
            </a:r>
            <a:r>
              <a:rPr lang="en-US" altLang="zh-CN" sz="2400" dirty="0">
                <a:solidFill>
                  <a:srgbClr val="333399"/>
                </a:solidFill>
                <a:latin typeface="Arial" panose="020B0604020202020204" pitchFamily="34" charset="0"/>
              </a:rPr>
              <a:t>TCP </a:t>
            </a:r>
            <a:r>
              <a:rPr lang="zh-CN" altLang="en-US" sz="2400" dirty="0">
                <a:solidFill>
                  <a:srgbClr val="333399"/>
                </a:solidFill>
                <a:latin typeface="Arial" panose="020B0604020202020204" pitchFamily="34" charset="0"/>
              </a:rPr>
              <a:t>头部包含多少个</a:t>
            </a:r>
            <a:r>
              <a:rPr lang="en-US" altLang="zh-CN" sz="2400" dirty="0">
                <a:solidFill>
                  <a:srgbClr val="333399"/>
                </a:solidFill>
                <a:latin typeface="Arial" panose="020B0604020202020204" pitchFamily="34" charset="0"/>
              </a:rPr>
              <a:t>32bit</a:t>
            </a:r>
            <a:r>
              <a:rPr lang="zh-CN" altLang="en-US" sz="2400" dirty="0">
                <a:solidFill>
                  <a:srgbClr val="333399"/>
                </a:solidFill>
                <a:latin typeface="Arial" panose="020B0604020202020204" pitchFamily="34" charset="0"/>
              </a:rPr>
              <a:t>的字。（也指明了报文段的数据起始处距离 </a:t>
            </a:r>
            <a:r>
              <a:rPr lang="en-US" altLang="zh-CN" sz="2400" dirty="0">
                <a:solidFill>
                  <a:srgbClr val="333399"/>
                </a:solidFill>
                <a:latin typeface="Arial" panose="020B0604020202020204" pitchFamily="34" charset="0"/>
              </a:rPr>
              <a:t>TCP </a:t>
            </a:r>
            <a:r>
              <a:rPr lang="zh-CN" altLang="en-US" sz="2400" dirty="0">
                <a:solidFill>
                  <a:srgbClr val="333399"/>
                </a:solidFill>
                <a:latin typeface="Arial" panose="020B0604020202020204" pitchFamily="34" charset="0"/>
              </a:rPr>
              <a:t>报文段的起始处有多远。“</a:t>
            </a:r>
            <a:r>
              <a:rPr lang="en-US" altLang="zh-CN" sz="2400" dirty="0">
                <a:solidFill>
                  <a:srgbClr val="333399"/>
                </a:solidFill>
                <a:latin typeface="Arial" panose="020B0604020202020204" pitchFamily="34" charset="0"/>
              </a:rPr>
              <a:t>TCP</a:t>
            </a:r>
            <a:r>
              <a:rPr lang="zh-CN" altLang="en-US" sz="2400" dirty="0">
                <a:solidFill>
                  <a:srgbClr val="333399"/>
                </a:solidFill>
                <a:latin typeface="Arial" panose="020B0604020202020204" pitchFamily="34" charset="0"/>
              </a:rPr>
              <a:t>头长度”的单位不是字节而是 32 </a:t>
            </a:r>
            <a:r>
              <a:rPr lang="en-US" altLang="zh-CN" sz="2400" dirty="0">
                <a:solidFill>
                  <a:srgbClr val="333399"/>
                </a:solidFill>
                <a:latin typeface="Arial" panose="020B0604020202020204" pitchFamily="34" charset="0"/>
              </a:rPr>
              <a:t>bit </a:t>
            </a:r>
            <a:r>
              <a:rPr lang="zh-CN" altLang="en-US" sz="2400" dirty="0">
                <a:solidFill>
                  <a:srgbClr val="333399"/>
                </a:solidFill>
                <a:latin typeface="Arial" panose="020B0604020202020204" pitchFamily="34" charset="0"/>
              </a:rPr>
              <a:t>字（4 字节为计算单位）。  </a:t>
            </a:r>
            <a:endParaRPr lang="zh-CN" altLang="en-US" sz="2400" dirty="0">
              <a:solidFill>
                <a:srgbClr val="333399"/>
              </a:solidFill>
              <a:latin typeface="Arial" panose="020B0604020202020204" pitchFamily="34" charset="0"/>
            </a:endParaRPr>
          </a:p>
        </p:txBody>
      </p:sp>
      <p:sp>
        <p:nvSpPr>
          <p:cNvPr id="180227" name="Rectangle 5"/>
          <p:cNvSpPr/>
          <p:nvPr/>
        </p:nvSpPr>
        <p:spPr>
          <a:xfrm>
            <a:off x="8451850" y="2030413"/>
            <a:ext cx="688975" cy="1187450"/>
          </a:xfrm>
          <a:prstGeom prst="rect">
            <a:avLst/>
          </a:prstGeom>
          <a:solidFill>
            <a:schemeClr val="bg1"/>
          </a:solid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20</a:t>
            </a:r>
            <a:endParaRPr lang="zh-CN" altLang="en-US"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字节</a:t>
            </a:r>
            <a:endParaRPr lang="zh-CN" altLang="en-US"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固定</a:t>
            </a:r>
            <a:endParaRPr lang="zh-CN" altLang="en-US"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首部</a:t>
            </a:r>
            <a:endParaRPr lang="zh-CN" altLang="en-US" sz="2000" dirty="0">
              <a:solidFill>
                <a:srgbClr val="333399"/>
              </a:solidFill>
              <a:latin typeface="Arial" panose="020B0604020202020204" pitchFamily="34" charset="0"/>
            </a:endParaRPr>
          </a:p>
        </p:txBody>
      </p:sp>
      <p:sp>
        <p:nvSpPr>
          <p:cNvPr id="180228" name="Rectangle 75"/>
          <p:cNvSpPr/>
          <p:nvPr/>
        </p:nvSpPr>
        <p:spPr>
          <a:xfrm>
            <a:off x="88900" y="225425"/>
            <a:ext cx="838517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比特 0                         8                        16                        24                    31</a:t>
            </a:r>
            <a:endParaRPr lang="zh-CN" altLang="en-US" sz="2000" dirty="0">
              <a:solidFill>
                <a:srgbClr val="333399"/>
              </a:solidFill>
              <a:latin typeface="Arial" panose="020B0604020202020204" pitchFamily="34" charset="0"/>
            </a:endParaRPr>
          </a:p>
        </p:txBody>
      </p:sp>
      <p:sp>
        <p:nvSpPr>
          <p:cNvPr id="180229" name="Line 78"/>
          <p:cNvSpPr/>
          <p:nvPr/>
        </p:nvSpPr>
        <p:spPr>
          <a:xfrm>
            <a:off x="8510588" y="935038"/>
            <a:ext cx="830262" cy="0"/>
          </a:xfrm>
          <a:prstGeom prst="line">
            <a:avLst/>
          </a:prstGeom>
          <a:ln w="12700" cap="flat" cmpd="sng">
            <a:solidFill>
              <a:schemeClr val="tx1"/>
            </a:solidFill>
            <a:prstDash val="solid"/>
            <a:headEnd type="none" w="med" len="med"/>
            <a:tailEnd type="none" w="med" len="med"/>
          </a:ln>
        </p:spPr>
      </p:sp>
      <p:sp>
        <p:nvSpPr>
          <p:cNvPr id="180230" name="Line 79"/>
          <p:cNvSpPr/>
          <p:nvPr/>
        </p:nvSpPr>
        <p:spPr>
          <a:xfrm>
            <a:off x="8510588" y="4430713"/>
            <a:ext cx="830262" cy="0"/>
          </a:xfrm>
          <a:prstGeom prst="line">
            <a:avLst/>
          </a:prstGeom>
          <a:ln w="12700" cap="flat" cmpd="sng">
            <a:solidFill>
              <a:schemeClr val="tx1"/>
            </a:solidFill>
            <a:prstDash val="solid"/>
            <a:headEnd type="none" w="med" len="med"/>
            <a:tailEnd type="none" w="med" len="med"/>
          </a:ln>
        </p:spPr>
      </p:sp>
      <p:grpSp>
        <p:nvGrpSpPr>
          <p:cNvPr id="180231" name="组合 88"/>
          <p:cNvGrpSpPr/>
          <p:nvPr/>
        </p:nvGrpSpPr>
        <p:grpSpPr>
          <a:xfrm>
            <a:off x="88900" y="571500"/>
            <a:ext cx="8748713" cy="4689475"/>
            <a:chOff x="0" y="585788"/>
            <a:chExt cx="8748713" cy="4689475"/>
          </a:xfrm>
        </p:grpSpPr>
        <p:sp>
          <p:nvSpPr>
            <p:cNvPr id="180232" name="Line 2"/>
            <p:cNvSpPr/>
            <p:nvPr/>
          </p:nvSpPr>
          <p:spPr>
            <a:xfrm flipH="1">
              <a:off x="328613" y="1144588"/>
              <a:ext cx="17462" cy="4122737"/>
            </a:xfrm>
            <a:prstGeom prst="line">
              <a:avLst/>
            </a:prstGeom>
            <a:ln w="12700" cap="flat" cmpd="sng">
              <a:solidFill>
                <a:schemeClr val="tx1"/>
              </a:solidFill>
              <a:prstDash val="solid"/>
              <a:headEnd type="triangle" w="med" len="lg"/>
              <a:tailEnd type="triangle" w="med" len="lg"/>
            </a:ln>
          </p:spPr>
        </p:sp>
        <p:sp>
          <p:nvSpPr>
            <p:cNvPr id="180233" name="Rectangle 3"/>
            <p:cNvSpPr/>
            <p:nvPr/>
          </p:nvSpPr>
          <p:spPr>
            <a:xfrm>
              <a:off x="0" y="2744788"/>
              <a:ext cx="690563" cy="638175"/>
            </a:xfrm>
            <a:prstGeom prst="rect">
              <a:avLst/>
            </a:prstGeom>
            <a:solidFill>
              <a:schemeClr val="bg1"/>
            </a:solid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90000"/>
                </a:lnSpc>
                <a:spcBef>
                  <a:spcPct val="0"/>
                </a:spcBef>
                <a:buClrTx/>
                <a:buSzTx/>
                <a:buFontTx/>
                <a:buNone/>
              </a:pPr>
              <a:r>
                <a:rPr lang="en-US" altLang="zh-CN" sz="2000" dirty="0">
                  <a:solidFill>
                    <a:srgbClr val="333399"/>
                  </a:solidFill>
                  <a:latin typeface="Arial" panose="020B0604020202020204" pitchFamily="34" charset="0"/>
                </a:rPr>
                <a:t>TCP</a:t>
              </a:r>
              <a:endParaRPr lang="en-US" altLang="zh-CN"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首部</a:t>
              </a:r>
              <a:endParaRPr lang="zh-CN" altLang="en-US" sz="2000" dirty="0">
                <a:solidFill>
                  <a:srgbClr val="333399"/>
                </a:solidFill>
                <a:latin typeface="Arial" panose="020B0604020202020204" pitchFamily="34" charset="0"/>
              </a:endParaRPr>
            </a:p>
          </p:txBody>
        </p:sp>
        <p:sp>
          <p:nvSpPr>
            <p:cNvPr id="180234" name="Line 4"/>
            <p:cNvSpPr/>
            <p:nvPr/>
          </p:nvSpPr>
          <p:spPr>
            <a:xfrm>
              <a:off x="8748713" y="1135063"/>
              <a:ext cx="0" cy="3463925"/>
            </a:xfrm>
            <a:prstGeom prst="line">
              <a:avLst/>
            </a:prstGeom>
            <a:ln w="28575" cap="flat" cmpd="sng">
              <a:solidFill>
                <a:srgbClr val="333399"/>
              </a:solidFill>
              <a:prstDash val="solid"/>
              <a:headEnd type="triangle" w="med" len="lg"/>
              <a:tailEnd type="triangle" w="med" len="lg"/>
            </a:ln>
          </p:spPr>
        </p:sp>
        <p:sp>
          <p:nvSpPr>
            <p:cNvPr id="180235" name="Rectangle 6"/>
            <p:cNvSpPr/>
            <p:nvPr/>
          </p:nvSpPr>
          <p:spPr>
            <a:xfrm>
              <a:off x="654050" y="1141413"/>
              <a:ext cx="7686675" cy="4133850"/>
            </a:xfrm>
            <a:prstGeom prst="rect">
              <a:avLst/>
            </a:prstGeom>
            <a:solidFill>
              <a:srgbClr val="FFFFCC"/>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80236" name="Line 7"/>
            <p:cNvSpPr/>
            <p:nvPr/>
          </p:nvSpPr>
          <p:spPr>
            <a:xfrm>
              <a:off x="646113" y="1844675"/>
              <a:ext cx="7699375" cy="0"/>
            </a:xfrm>
            <a:prstGeom prst="line">
              <a:avLst/>
            </a:prstGeom>
            <a:ln w="12700" cap="flat" cmpd="sng">
              <a:solidFill>
                <a:schemeClr val="tx1"/>
              </a:solidFill>
              <a:prstDash val="solid"/>
              <a:headEnd type="none" w="med" len="med"/>
              <a:tailEnd type="none" w="med" len="med"/>
            </a:ln>
          </p:spPr>
        </p:sp>
        <p:sp>
          <p:nvSpPr>
            <p:cNvPr id="180237" name="Line 8"/>
            <p:cNvSpPr/>
            <p:nvPr/>
          </p:nvSpPr>
          <p:spPr>
            <a:xfrm>
              <a:off x="660400" y="2540000"/>
              <a:ext cx="7685088" cy="0"/>
            </a:xfrm>
            <a:prstGeom prst="line">
              <a:avLst/>
            </a:prstGeom>
            <a:ln w="12700" cap="flat" cmpd="sng">
              <a:solidFill>
                <a:schemeClr val="tx1"/>
              </a:solidFill>
              <a:prstDash val="solid"/>
              <a:headEnd type="none" w="med" len="med"/>
              <a:tailEnd type="none" w="med" len="med"/>
            </a:ln>
          </p:spPr>
        </p:sp>
        <p:sp>
          <p:nvSpPr>
            <p:cNvPr id="180238" name="Line 9"/>
            <p:cNvSpPr/>
            <p:nvPr/>
          </p:nvSpPr>
          <p:spPr>
            <a:xfrm>
              <a:off x="646113" y="3233738"/>
              <a:ext cx="7699375" cy="0"/>
            </a:xfrm>
            <a:prstGeom prst="line">
              <a:avLst/>
            </a:prstGeom>
            <a:ln w="12700" cap="flat" cmpd="sng">
              <a:solidFill>
                <a:schemeClr val="tx1"/>
              </a:solidFill>
              <a:prstDash val="solid"/>
              <a:headEnd type="none" w="med" len="med"/>
              <a:tailEnd type="none" w="med" len="med"/>
            </a:ln>
          </p:spPr>
        </p:sp>
        <p:sp>
          <p:nvSpPr>
            <p:cNvPr id="180239" name="Line 10"/>
            <p:cNvSpPr/>
            <p:nvPr/>
          </p:nvSpPr>
          <p:spPr>
            <a:xfrm>
              <a:off x="646113" y="3925888"/>
              <a:ext cx="7699375" cy="0"/>
            </a:xfrm>
            <a:prstGeom prst="line">
              <a:avLst/>
            </a:prstGeom>
            <a:ln w="12700" cap="flat" cmpd="sng">
              <a:solidFill>
                <a:schemeClr val="tx1"/>
              </a:solidFill>
              <a:prstDash val="solid"/>
              <a:headEnd type="none" w="med" len="med"/>
              <a:tailEnd type="none" w="med" len="med"/>
            </a:ln>
          </p:spPr>
        </p:sp>
        <p:sp>
          <p:nvSpPr>
            <p:cNvPr id="180240" name="Line 11"/>
            <p:cNvSpPr/>
            <p:nvPr/>
          </p:nvSpPr>
          <p:spPr>
            <a:xfrm>
              <a:off x="660400" y="4621213"/>
              <a:ext cx="7685088" cy="0"/>
            </a:xfrm>
            <a:prstGeom prst="line">
              <a:avLst/>
            </a:prstGeom>
            <a:ln w="12700" cap="flat" cmpd="sng">
              <a:solidFill>
                <a:schemeClr val="tx1"/>
              </a:solidFill>
              <a:prstDash val="solid"/>
              <a:headEnd type="none" w="med" len="med"/>
              <a:tailEnd type="none" w="med" len="med"/>
            </a:ln>
          </p:spPr>
        </p:sp>
        <p:sp>
          <p:nvSpPr>
            <p:cNvPr id="180241" name="Line 12"/>
            <p:cNvSpPr/>
            <p:nvPr/>
          </p:nvSpPr>
          <p:spPr>
            <a:xfrm>
              <a:off x="4498975" y="1149350"/>
              <a:ext cx="0" cy="709613"/>
            </a:xfrm>
            <a:prstGeom prst="line">
              <a:avLst/>
            </a:prstGeom>
            <a:ln w="12700" cap="flat" cmpd="sng">
              <a:solidFill>
                <a:schemeClr val="tx1"/>
              </a:solidFill>
              <a:prstDash val="solid"/>
              <a:headEnd type="none" w="med" len="med"/>
              <a:tailEnd type="none" w="med" len="med"/>
            </a:ln>
          </p:spPr>
        </p:sp>
        <p:sp>
          <p:nvSpPr>
            <p:cNvPr id="180242" name="Rectangle 13"/>
            <p:cNvSpPr/>
            <p:nvPr/>
          </p:nvSpPr>
          <p:spPr>
            <a:xfrm>
              <a:off x="5699125" y="1276350"/>
              <a:ext cx="1616075" cy="395288"/>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目  的  端  口</a:t>
              </a:r>
              <a:endParaRPr lang="zh-CN" altLang="en-US" sz="2000" dirty="0">
                <a:solidFill>
                  <a:srgbClr val="333399"/>
                </a:solidFill>
                <a:latin typeface="Arial" panose="020B0604020202020204" pitchFamily="34" charset="0"/>
              </a:endParaRPr>
            </a:p>
          </p:txBody>
        </p:sp>
        <p:sp>
          <p:nvSpPr>
            <p:cNvPr id="180243" name="Rectangle 14"/>
            <p:cNvSpPr/>
            <p:nvPr/>
          </p:nvSpPr>
          <p:spPr>
            <a:xfrm>
              <a:off x="757238" y="3198813"/>
              <a:ext cx="892175" cy="638175"/>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eaLnBrk="1" hangingPunct="1">
                <a:spcBef>
                  <a:spcPct val="0"/>
                </a:spcBef>
                <a:buClrTx/>
                <a:buSzTx/>
                <a:buFontTx/>
                <a:buNone/>
              </a:pPr>
              <a:r>
                <a:rPr lang="en-US" altLang="zh-CN" sz="1800" dirty="0">
                  <a:solidFill>
                    <a:srgbClr val="333399"/>
                  </a:solidFill>
                  <a:latin typeface="Arial" panose="020B0604020202020204" pitchFamily="34" charset="0"/>
                  <a:ea typeface="微软雅黑" panose="020B0503020204020204" pitchFamily="34" charset="-122"/>
                </a:rPr>
                <a:t>TCP</a:t>
              </a:r>
              <a:r>
                <a:rPr lang="zh-CN" altLang="en-US" sz="1800" dirty="0">
                  <a:solidFill>
                    <a:srgbClr val="333399"/>
                  </a:solidFill>
                  <a:latin typeface="Arial" panose="020B0604020202020204" pitchFamily="34" charset="0"/>
                  <a:ea typeface="微软雅黑" panose="020B0503020204020204" pitchFamily="34" charset="-122"/>
                </a:rPr>
                <a:t>头长度</a:t>
              </a:r>
              <a:endParaRPr lang="zh-CN" altLang="en-US" sz="1800" dirty="0">
                <a:solidFill>
                  <a:srgbClr val="333399"/>
                </a:solidFill>
                <a:latin typeface="Arial" panose="020B0604020202020204" pitchFamily="34" charset="0"/>
                <a:ea typeface="微软雅黑" panose="020B0503020204020204" pitchFamily="34" charset="-122"/>
              </a:endParaRPr>
            </a:p>
          </p:txBody>
        </p:sp>
        <p:sp>
          <p:nvSpPr>
            <p:cNvPr id="180244" name="Rectangle 15"/>
            <p:cNvSpPr/>
            <p:nvPr/>
          </p:nvSpPr>
          <p:spPr>
            <a:xfrm>
              <a:off x="1887538" y="4064000"/>
              <a:ext cx="1360487"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检   验   和</a:t>
              </a:r>
              <a:endParaRPr lang="zh-CN" altLang="en-US" sz="2000" dirty="0">
                <a:solidFill>
                  <a:srgbClr val="333399"/>
                </a:solidFill>
                <a:latin typeface="Arial" panose="020B0604020202020204" pitchFamily="34" charset="0"/>
              </a:endParaRPr>
            </a:p>
          </p:txBody>
        </p:sp>
        <p:sp>
          <p:nvSpPr>
            <p:cNvPr id="180245" name="Rectangle 16"/>
            <p:cNvSpPr/>
            <p:nvPr/>
          </p:nvSpPr>
          <p:spPr>
            <a:xfrm>
              <a:off x="3067050" y="4743450"/>
              <a:ext cx="3198813" cy="396875"/>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可选项（</a:t>
              </a:r>
              <a:r>
                <a:rPr lang="en-US" altLang="zh-CN" sz="2000" dirty="0">
                  <a:solidFill>
                    <a:srgbClr val="333399"/>
                  </a:solidFill>
                  <a:latin typeface="Arial" panose="020B0604020202020204" pitchFamily="34" charset="0"/>
                </a:rPr>
                <a:t>0</a:t>
              </a:r>
              <a:r>
                <a:rPr lang="zh-CN" altLang="en-US" sz="2000" dirty="0">
                  <a:solidFill>
                    <a:srgbClr val="333399"/>
                  </a:solidFill>
                  <a:latin typeface="Arial" panose="020B0604020202020204" pitchFamily="34" charset="0"/>
                </a:rPr>
                <a:t>或多个</a:t>
              </a:r>
              <a:r>
                <a:rPr lang="en-US" altLang="zh-CN" sz="2000" dirty="0">
                  <a:solidFill>
                    <a:srgbClr val="333399"/>
                  </a:solidFill>
                  <a:latin typeface="Arial" panose="020B0604020202020204" pitchFamily="34" charset="0"/>
                </a:rPr>
                <a:t>32</a:t>
              </a:r>
              <a:r>
                <a:rPr lang="zh-CN" altLang="en-US" sz="2000" dirty="0">
                  <a:solidFill>
                    <a:srgbClr val="333399"/>
                  </a:solidFill>
                  <a:latin typeface="Arial" panose="020B0604020202020204" pitchFamily="34" charset="0"/>
                </a:rPr>
                <a:t>位字）</a:t>
              </a:r>
              <a:endParaRPr lang="zh-CN" altLang="en-US" sz="2000" dirty="0">
                <a:solidFill>
                  <a:srgbClr val="333399"/>
                </a:solidFill>
                <a:latin typeface="Arial" panose="020B0604020202020204" pitchFamily="34" charset="0"/>
              </a:endParaRPr>
            </a:p>
          </p:txBody>
        </p:sp>
        <p:sp>
          <p:nvSpPr>
            <p:cNvPr id="180246" name="Rectangle 17"/>
            <p:cNvSpPr/>
            <p:nvPr/>
          </p:nvSpPr>
          <p:spPr>
            <a:xfrm>
              <a:off x="2001838" y="1276350"/>
              <a:ext cx="1222375" cy="395288"/>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源  端  口</a:t>
              </a:r>
              <a:endParaRPr lang="zh-CN" altLang="en-US" sz="2000" dirty="0">
                <a:solidFill>
                  <a:srgbClr val="333399"/>
                </a:solidFill>
                <a:latin typeface="Arial" panose="020B0604020202020204" pitchFamily="34" charset="0"/>
              </a:endParaRPr>
            </a:p>
          </p:txBody>
        </p:sp>
        <p:sp>
          <p:nvSpPr>
            <p:cNvPr id="180247" name="Rectangle 18"/>
            <p:cNvSpPr/>
            <p:nvPr/>
          </p:nvSpPr>
          <p:spPr>
            <a:xfrm>
              <a:off x="4054475" y="1963738"/>
              <a:ext cx="1381125" cy="393700"/>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序   号</a:t>
              </a:r>
              <a:endParaRPr lang="zh-CN" altLang="en-US" sz="2000" dirty="0">
                <a:solidFill>
                  <a:srgbClr val="333399"/>
                </a:solidFill>
                <a:latin typeface="Arial" panose="020B0604020202020204" pitchFamily="34" charset="0"/>
              </a:endParaRPr>
            </a:p>
          </p:txBody>
        </p:sp>
        <p:sp>
          <p:nvSpPr>
            <p:cNvPr id="180248" name="Line 19"/>
            <p:cNvSpPr/>
            <p:nvPr/>
          </p:nvSpPr>
          <p:spPr>
            <a:xfrm>
              <a:off x="4505325" y="3243263"/>
              <a:ext cx="0" cy="1370012"/>
            </a:xfrm>
            <a:prstGeom prst="line">
              <a:avLst/>
            </a:prstGeom>
            <a:ln w="12700" cap="flat" cmpd="sng">
              <a:solidFill>
                <a:schemeClr val="tx1"/>
              </a:solidFill>
              <a:prstDash val="solid"/>
              <a:headEnd type="none" w="med" len="med"/>
              <a:tailEnd type="none" w="med" len="med"/>
            </a:ln>
          </p:spPr>
        </p:sp>
        <p:sp>
          <p:nvSpPr>
            <p:cNvPr id="180249" name="Rectangle 20"/>
            <p:cNvSpPr/>
            <p:nvPr/>
          </p:nvSpPr>
          <p:spPr>
            <a:xfrm>
              <a:off x="5538788" y="4064000"/>
              <a:ext cx="182562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紧   急   指   针</a:t>
              </a:r>
              <a:endParaRPr lang="zh-CN" altLang="en-US" sz="2000" dirty="0">
                <a:solidFill>
                  <a:srgbClr val="333399"/>
                </a:solidFill>
                <a:latin typeface="Arial" panose="020B0604020202020204" pitchFamily="34" charset="0"/>
              </a:endParaRPr>
            </a:p>
          </p:txBody>
        </p:sp>
        <p:sp>
          <p:nvSpPr>
            <p:cNvPr id="180250" name="Rectangle 21"/>
            <p:cNvSpPr/>
            <p:nvPr/>
          </p:nvSpPr>
          <p:spPr>
            <a:xfrm>
              <a:off x="5988050" y="3344863"/>
              <a:ext cx="89852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窗   口</a:t>
              </a:r>
              <a:endParaRPr lang="zh-CN" altLang="en-US" sz="2000" dirty="0">
                <a:solidFill>
                  <a:srgbClr val="333399"/>
                </a:solidFill>
                <a:latin typeface="Arial" panose="020B0604020202020204" pitchFamily="34" charset="0"/>
              </a:endParaRPr>
            </a:p>
          </p:txBody>
        </p:sp>
        <p:sp>
          <p:nvSpPr>
            <p:cNvPr id="180251" name="Rectangle 22"/>
            <p:cNvSpPr/>
            <p:nvPr/>
          </p:nvSpPr>
          <p:spPr>
            <a:xfrm>
              <a:off x="3810000" y="2687638"/>
              <a:ext cx="1841500" cy="393700"/>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确    认    号</a:t>
              </a:r>
              <a:endParaRPr lang="zh-CN" altLang="en-US" sz="2000" dirty="0">
                <a:solidFill>
                  <a:srgbClr val="333399"/>
                </a:solidFill>
                <a:latin typeface="Arial" panose="020B0604020202020204" pitchFamily="34" charset="0"/>
              </a:endParaRPr>
            </a:p>
          </p:txBody>
        </p:sp>
        <p:sp>
          <p:nvSpPr>
            <p:cNvPr id="180252" name="Line 23"/>
            <p:cNvSpPr/>
            <p:nvPr/>
          </p:nvSpPr>
          <p:spPr>
            <a:xfrm>
              <a:off x="1611313" y="3243263"/>
              <a:ext cx="0" cy="692150"/>
            </a:xfrm>
            <a:prstGeom prst="line">
              <a:avLst/>
            </a:prstGeom>
            <a:ln w="12700" cap="flat" cmpd="sng">
              <a:solidFill>
                <a:schemeClr val="tx1"/>
              </a:solidFill>
              <a:prstDash val="solid"/>
              <a:headEnd type="none" w="med" len="med"/>
              <a:tailEnd type="none" w="med" len="med"/>
            </a:ln>
          </p:spPr>
        </p:sp>
        <p:sp>
          <p:nvSpPr>
            <p:cNvPr id="180253" name="Line 24"/>
            <p:cNvSpPr/>
            <p:nvPr/>
          </p:nvSpPr>
          <p:spPr>
            <a:xfrm>
              <a:off x="3538538" y="3235325"/>
              <a:ext cx="0" cy="684213"/>
            </a:xfrm>
            <a:prstGeom prst="line">
              <a:avLst/>
            </a:prstGeom>
            <a:ln w="12700" cap="flat" cmpd="sng">
              <a:solidFill>
                <a:schemeClr val="tx1"/>
              </a:solidFill>
              <a:prstDash val="solid"/>
              <a:headEnd type="none" w="med" len="med"/>
              <a:tailEnd type="none" w="med" len="med"/>
            </a:ln>
          </p:spPr>
        </p:sp>
        <p:sp>
          <p:nvSpPr>
            <p:cNvPr id="180254" name="Line 25"/>
            <p:cNvSpPr/>
            <p:nvPr/>
          </p:nvSpPr>
          <p:spPr>
            <a:xfrm>
              <a:off x="3044825" y="3243263"/>
              <a:ext cx="0" cy="692150"/>
            </a:xfrm>
            <a:prstGeom prst="line">
              <a:avLst/>
            </a:prstGeom>
            <a:ln w="12700" cap="flat" cmpd="sng">
              <a:solidFill>
                <a:schemeClr val="tx1"/>
              </a:solidFill>
              <a:prstDash val="solid"/>
              <a:headEnd type="none" w="med" len="med"/>
              <a:tailEnd type="none" w="med" len="med"/>
            </a:ln>
          </p:spPr>
        </p:sp>
        <p:sp>
          <p:nvSpPr>
            <p:cNvPr id="180255" name="Line 26"/>
            <p:cNvSpPr/>
            <p:nvPr/>
          </p:nvSpPr>
          <p:spPr>
            <a:xfrm>
              <a:off x="3289300" y="3243263"/>
              <a:ext cx="0" cy="681037"/>
            </a:xfrm>
            <a:prstGeom prst="line">
              <a:avLst/>
            </a:prstGeom>
            <a:ln w="12700" cap="flat" cmpd="sng">
              <a:solidFill>
                <a:schemeClr val="tx1"/>
              </a:solidFill>
              <a:prstDash val="solid"/>
              <a:headEnd type="none" w="med" len="med"/>
              <a:tailEnd type="none" w="med" len="med"/>
            </a:ln>
          </p:spPr>
        </p:sp>
        <p:sp>
          <p:nvSpPr>
            <p:cNvPr id="180256" name="Line 27"/>
            <p:cNvSpPr/>
            <p:nvPr/>
          </p:nvSpPr>
          <p:spPr>
            <a:xfrm>
              <a:off x="4019550" y="3243263"/>
              <a:ext cx="0" cy="681037"/>
            </a:xfrm>
            <a:prstGeom prst="line">
              <a:avLst/>
            </a:prstGeom>
            <a:ln w="12700" cap="flat" cmpd="sng">
              <a:solidFill>
                <a:schemeClr val="tx1"/>
              </a:solidFill>
              <a:prstDash val="solid"/>
              <a:headEnd type="none" w="med" len="med"/>
              <a:tailEnd type="none" w="med" len="med"/>
            </a:ln>
          </p:spPr>
        </p:sp>
        <p:sp>
          <p:nvSpPr>
            <p:cNvPr id="180257" name="Line 28"/>
            <p:cNvSpPr/>
            <p:nvPr/>
          </p:nvSpPr>
          <p:spPr>
            <a:xfrm>
              <a:off x="3778250" y="3243263"/>
              <a:ext cx="0" cy="681037"/>
            </a:xfrm>
            <a:prstGeom prst="line">
              <a:avLst/>
            </a:prstGeom>
            <a:ln w="12700" cap="flat" cmpd="sng">
              <a:solidFill>
                <a:schemeClr val="tx1"/>
              </a:solidFill>
              <a:prstDash val="solid"/>
              <a:headEnd type="none" w="med" len="med"/>
              <a:tailEnd type="none" w="med" len="med"/>
            </a:ln>
          </p:spPr>
        </p:sp>
        <p:sp>
          <p:nvSpPr>
            <p:cNvPr id="180258" name="Line 29"/>
            <p:cNvSpPr/>
            <p:nvPr/>
          </p:nvSpPr>
          <p:spPr>
            <a:xfrm>
              <a:off x="4264025" y="3243263"/>
              <a:ext cx="0" cy="681037"/>
            </a:xfrm>
            <a:prstGeom prst="line">
              <a:avLst/>
            </a:prstGeom>
            <a:ln w="12700" cap="flat" cmpd="sng">
              <a:solidFill>
                <a:schemeClr val="tx1"/>
              </a:solidFill>
              <a:prstDash val="solid"/>
              <a:headEnd type="none" w="med" len="med"/>
              <a:tailEnd type="none" w="med" len="med"/>
            </a:ln>
          </p:spPr>
        </p:sp>
        <p:sp>
          <p:nvSpPr>
            <p:cNvPr id="180259" name="Rectangle 30"/>
            <p:cNvSpPr/>
            <p:nvPr/>
          </p:nvSpPr>
          <p:spPr>
            <a:xfrm>
              <a:off x="1700213" y="3317876"/>
              <a:ext cx="89852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保   留</a:t>
              </a:r>
              <a:endParaRPr lang="zh-CN" altLang="en-US" sz="2000" dirty="0">
                <a:solidFill>
                  <a:srgbClr val="333399"/>
                </a:solidFill>
                <a:latin typeface="Arial" panose="020B0604020202020204" pitchFamily="34" charset="0"/>
              </a:endParaRPr>
            </a:p>
          </p:txBody>
        </p:sp>
        <p:sp>
          <p:nvSpPr>
            <p:cNvPr id="180260" name="Rectangle 31"/>
            <p:cNvSpPr/>
            <p:nvPr/>
          </p:nvSpPr>
          <p:spPr>
            <a:xfrm>
              <a:off x="4237038" y="3262313"/>
              <a:ext cx="327025"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F</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I</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N</a:t>
              </a:r>
              <a:endParaRPr lang="en-US" altLang="zh-CN" sz="1600" b="1" dirty="0">
                <a:solidFill>
                  <a:srgbClr val="333399"/>
                </a:solidFill>
                <a:latin typeface="Arial" panose="020B0604020202020204" pitchFamily="34" charset="0"/>
              </a:endParaRPr>
            </a:p>
          </p:txBody>
        </p:sp>
        <p:sp>
          <p:nvSpPr>
            <p:cNvPr id="180261" name="Line 32"/>
            <p:cNvSpPr/>
            <p:nvPr/>
          </p:nvSpPr>
          <p:spPr>
            <a:xfrm>
              <a:off x="650875" y="984250"/>
              <a:ext cx="7675563" cy="0"/>
            </a:xfrm>
            <a:prstGeom prst="line">
              <a:avLst/>
            </a:prstGeom>
            <a:ln w="12700" cap="flat" cmpd="sng">
              <a:solidFill>
                <a:schemeClr val="tx1"/>
              </a:solidFill>
              <a:prstDash val="solid"/>
              <a:headEnd type="none" w="med" len="med"/>
              <a:tailEnd type="none" w="med" len="med"/>
            </a:ln>
          </p:spPr>
        </p:sp>
        <p:sp>
          <p:nvSpPr>
            <p:cNvPr id="180262" name="Line 33"/>
            <p:cNvSpPr/>
            <p:nvPr/>
          </p:nvSpPr>
          <p:spPr>
            <a:xfrm>
              <a:off x="650875" y="785813"/>
              <a:ext cx="0" cy="198437"/>
            </a:xfrm>
            <a:prstGeom prst="line">
              <a:avLst/>
            </a:prstGeom>
            <a:ln w="12700" cap="flat" cmpd="sng">
              <a:solidFill>
                <a:schemeClr val="tx1"/>
              </a:solidFill>
              <a:prstDash val="solid"/>
              <a:headEnd type="none" w="med" len="med"/>
              <a:tailEnd type="none" w="med" len="med"/>
            </a:ln>
          </p:spPr>
        </p:sp>
        <p:sp>
          <p:nvSpPr>
            <p:cNvPr id="180263" name="Line 34"/>
            <p:cNvSpPr/>
            <p:nvPr/>
          </p:nvSpPr>
          <p:spPr>
            <a:xfrm>
              <a:off x="890588" y="685800"/>
              <a:ext cx="0" cy="298450"/>
            </a:xfrm>
            <a:prstGeom prst="line">
              <a:avLst/>
            </a:prstGeom>
            <a:ln w="12700" cap="flat" cmpd="sng">
              <a:solidFill>
                <a:schemeClr val="tx1"/>
              </a:solidFill>
              <a:prstDash val="solid"/>
              <a:headEnd type="none" w="med" len="med"/>
              <a:tailEnd type="none" w="med" len="med"/>
            </a:ln>
          </p:spPr>
        </p:sp>
        <p:sp>
          <p:nvSpPr>
            <p:cNvPr id="180264" name="Line 35"/>
            <p:cNvSpPr/>
            <p:nvPr/>
          </p:nvSpPr>
          <p:spPr>
            <a:xfrm>
              <a:off x="1130300" y="685800"/>
              <a:ext cx="0" cy="298450"/>
            </a:xfrm>
            <a:prstGeom prst="line">
              <a:avLst/>
            </a:prstGeom>
            <a:ln w="12700" cap="flat" cmpd="sng">
              <a:solidFill>
                <a:schemeClr val="tx1"/>
              </a:solidFill>
              <a:prstDash val="solid"/>
              <a:headEnd type="none" w="med" len="med"/>
              <a:tailEnd type="none" w="med" len="med"/>
            </a:ln>
          </p:spPr>
        </p:sp>
        <p:sp>
          <p:nvSpPr>
            <p:cNvPr id="180265" name="Line 36"/>
            <p:cNvSpPr/>
            <p:nvPr/>
          </p:nvSpPr>
          <p:spPr>
            <a:xfrm>
              <a:off x="1370013" y="685800"/>
              <a:ext cx="0" cy="298450"/>
            </a:xfrm>
            <a:prstGeom prst="line">
              <a:avLst/>
            </a:prstGeom>
            <a:ln w="12700" cap="flat" cmpd="sng">
              <a:solidFill>
                <a:schemeClr val="tx1"/>
              </a:solidFill>
              <a:prstDash val="solid"/>
              <a:headEnd type="none" w="med" len="med"/>
              <a:tailEnd type="none" w="med" len="med"/>
            </a:ln>
          </p:spPr>
        </p:sp>
        <p:sp>
          <p:nvSpPr>
            <p:cNvPr id="180266" name="Line 37"/>
            <p:cNvSpPr/>
            <p:nvPr/>
          </p:nvSpPr>
          <p:spPr>
            <a:xfrm>
              <a:off x="1611313" y="685800"/>
              <a:ext cx="0" cy="298450"/>
            </a:xfrm>
            <a:prstGeom prst="line">
              <a:avLst/>
            </a:prstGeom>
            <a:ln w="12700" cap="flat" cmpd="sng">
              <a:solidFill>
                <a:schemeClr val="tx1"/>
              </a:solidFill>
              <a:prstDash val="solid"/>
              <a:headEnd type="none" w="med" len="med"/>
              <a:tailEnd type="none" w="med" len="med"/>
            </a:ln>
          </p:spPr>
        </p:sp>
        <p:sp>
          <p:nvSpPr>
            <p:cNvPr id="180267" name="Line 38"/>
            <p:cNvSpPr/>
            <p:nvPr/>
          </p:nvSpPr>
          <p:spPr>
            <a:xfrm>
              <a:off x="1851025" y="685800"/>
              <a:ext cx="0" cy="298450"/>
            </a:xfrm>
            <a:prstGeom prst="line">
              <a:avLst/>
            </a:prstGeom>
            <a:ln w="12700" cap="flat" cmpd="sng">
              <a:solidFill>
                <a:schemeClr val="tx1"/>
              </a:solidFill>
              <a:prstDash val="solid"/>
              <a:headEnd type="none" w="med" len="med"/>
              <a:tailEnd type="none" w="med" len="med"/>
            </a:ln>
          </p:spPr>
        </p:sp>
        <p:sp>
          <p:nvSpPr>
            <p:cNvPr id="180268" name="Line 39"/>
            <p:cNvSpPr/>
            <p:nvPr/>
          </p:nvSpPr>
          <p:spPr>
            <a:xfrm>
              <a:off x="2089150" y="685800"/>
              <a:ext cx="0" cy="298450"/>
            </a:xfrm>
            <a:prstGeom prst="line">
              <a:avLst/>
            </a:prstGeom>
            <a:ln w="12700" cap="flat" cmpd="sng">
              <a:solidFill>
                <a:schemeClr val="tx1"/>
              </a:solidFill>
              <a:prstDash val="solid"/>
              <a:headEnd type="none" w="med" len="med"/>
              <a:tailEnd type="none" w="med" len="med"/>
            </a:ln>
          </p:spPr>
        </p:sp>
        <p:sp>
          <p:nvSpPr>
            <p:cNvPr id="180269" name="Line 40"/>
            <p:cNvSpPr/>
            <p:nvPr/>
          </p:nvSpPr>
          <p:spPr>
            <a:xfrm>
              <a:off x="2328863" y="685800"/>
              <a:ext cx="0" cy="298450"/>
            </a:xfrm>
            <a:prstGeom prst="line">
              <a:avLst/>
            </a:prstGeom>
            <a:ln w="12700" cap="flat" cmpd="sng">
              <a:solidFill>
                <a:schemeClr val="tx1"/>
              </a:solidFill>
              <a:prstDash val="solid"/>
              <a:headEnd type="none" w="med" len="med"/>
              <a:tailEnd type="none" w="med" len="med"/>
            </a:ln>
          </p:spPr>
        </p:sp>
        <p:sp>
          <p:nvSpPr>
            <p:cNvPr id="180270" name="Line 41"/>
            <p:cNvSpPr/>
            <p:nvPr/>
          </p:nvSpPr>
          <p:spPr>
            <a:xfrm>
              <a:off x="2570163" y="785813"/>
              <a:ext cx="0" cy="198437"/>
            </a:xfrm>
            <a:prstGeom prst="line">
              <a:avLst/>
            </a:prstGeom>
            <a:ln w="12700" cap="flat" cmpd="sng">
              <a:solidFill>
                <a:schemeClr val="tx1"/>
              </a:solidFill>
              <a:prstDash val="solid"/>
              <a:headEnd type="none" w="med" len="med"/>
              <a:tailEnd type="none" w="med" len="med"/>
            </a:ln>
          </p:spPr>
        </p:sp>
        <p:sp>
          <p:nvSpPr>
            <p:cNvPr id="180271" name="Line 42"/>
            <p:cNvSpPr/>
            <p:nvPr/>
          </p:nvSpPr>
          <p:spPr>
            <a:xfrm>
              <a:off x="2809875" y="685800"/>
              <a:ext cx="0" cy="298450"/>
            </a:xfrm>
            <a:prstGeom prst="line">
              <a:avLst/>
            </a:prstGeom>
            <a:ln w="12700" cap="flat" cmpd="sng">
              <a:solidFill>
                <a:schemeClr val="tx1"/>
              </a:solidFill>
              <a:prstDash val="solid"/>
              <a:headEnd type="none" w="med" len="med"/>
              <a:tailEnd type="none" w="med" len="med"/>
            </a:ln>
          </p:spPr>
        </p:sp>
        <p:sp>
          <p:nvSpPr>
            <p:cNvPr id="180272" name="Line 43"/>
            <p:cNvSpPr/>
            <p:nvPr/>
          </p:nvSpPr>
          <p:spPr>
            <a:xfrm>
              <a:off x="3049588" y="685800"/>
              <a:ext cx="0" cy="298450"/>
            </a:xfrm>
            <a:prstGeom prst="line">
              <a:avLst/>
            </a:prstGeom>
            <a:ln w="12700" cap="flat" cmpd="sng">
              <a:solidFill>
                <a:schemeClr val="tx1"/>
              </a:solidFill>
              <a:prstDash val="solid"/>
              <a:headEnd type="none" w="med" len="med"/>
              <a:tailEnd type="none" w="med" len="med"/>
            </a:ln>
          </p:spPr>
        </p:sp>
        <p:sp>
          <p:nvSpPr>
            <p:cNvPr id="180273" name="Line 44"/>
            <p:cNvSpPr/>
            <p:nvPr/>
          </p:nvSpPr>
          <p:spPr>
            <a:xfrm>
              <a:off x="3289300" y="685800"/>
              <a:ext cx="0" cy="298450"/>
            </a:xfrm>
            <a:prstGeom prst="line">
              <a:avLst/>
            </a:prstGeom>
            <a:ln w="12700" cap="flat" cmpd="sng">
              <a:solidFill>
                <a:schemeClr val="tx1"/>
              </a:solidFill>
              <a:prstDash val="solid"/>
              <a:headEnd type="none" w="med" len="med"/>
              <a:tailEnd type="none" w="med" len="med"/>
            </a:ln>
          </p:spPr>
        </p:sp>
        <p:sp>
          <p:nvSpPr>
            <p:cNvPr id="180274" name="Line 45"/>
            <p:cNvSpPr/>
            <p:nvPr/>
          </p:nvSpPr>
          <p:spPr>
            <a:xfrm>
              <a:off x="3530600" y="685800"/>
              <a:ext cx="0" cy="298450"/>
            </a:xfrm>
            <a:prstGeom prst="line">
              <a:avLst/>
            </a:prstGeom>
            <a:ln w="12700" cap="flat" cmpd="sng">
              <a:solidFill>
                <a:schemeClr val="tx1"/>
              </a:solidFill>
              <a:prstDash val="solid"/>
              <a:headEnd type="none" w="med" len="med"/>
              <a:tailEnd type="none" w="med" len="med"/>
            </a:ln>
          </p:spPr>
        </p:sp>
        <p:sp>
          <p:nvSpPr>
            <p:cNvPr id="180275" name="Line 46"/>
            <p:cNvSpPr/>
            <p:nvPr/>
          </p:nvSpPr>
          <p:spPr>
            <a:xfrm>
              <a:off x="3770313" y="685800"/>
              <a:ext cx="0" cy="298450"/>
            </a:xfrm>
            <a:prstGeom prst="line">
              <a:avLst/>
            </a:prstGeom>
            <a:ln w="12700" cap="flat" cmpd="sng">
              <a:solidFill>
                <a:schemeClr val="tx1"/>
              </a:solidFill>
              <a:prstDash val="solid"/>
              <a:headEnd type="none" w="med" len="med"/>
              <a:tailEnd type="none" w="med" len="med"/>
            </a:ln>
          </p:spPr>
        </p:sp>
        <p:sp>
          <p:nvSpPr>
            <p:cNvPr id="180276" name="Line 47"/>
            <p:cNvSpPr/>
            <p:nvPr/>
          </p:nvSpPr>
          <p:spPr>
            <a:xfrm>
              <a:off x="4008438" y="685800"/>
              <a:ext cx="0" cy="298450"/>
            </a:xfrm>
            <a:prstGeom prst="line">
              <a:avLst/>
            </a:prstGeom>
            <a:ln w="12700" cap="flat" cmpd="sng">
              <a:solidFill>
                <a:schemeClr val="tx1"/>
              </a:solidFill>
              <a:prstDash val="solid"/>
              <a:headEnd type="none" w="med" len="med"/>
              <a:tailEnd type="none" w="med" len="med"/>
            </a:ln>
          </p:spPr>
        </p:sp>
        <p:sp>
          <p:nvSpPr>
            <p:cNvPr id="180277" name="Line 48"/>
            <p:cNvSpPr/>
            <p:nvPr/>
          </p:nvSpPr>
          <p:spPr>
            <a:xfrm>
              <a:off x="4248150" y="685800"/>
              <a:ext cx="0" cy="298450"/>
            </a:xfrm>
            <a:prstGeom prst="line">
              <a:avLst/>
            </a:prstGeom>
            <a:ln w="12700" cap="flat" cmpd="sng">
              <a:solidFill>
                <a:schemeClr val="tx1"/>
              </a:solidFill>
              <a:prstDash val="solid"/>
              <a:headEnd type="none" w="med" len="med"/>
              <a:tailEnd type="none" w="med" len="med"/>
            </a:ln>
          </p:spPr>
        </p:sp>
        <p:sp>
          <p:nvSpPr>
            <p:cNvPr id="180278" name="Line 49"/>
            <p:cNvSpPr/>
            <p:nvPr/>
          </p:nvSpPr>
          <p:spPr>
            <a:xfrm>
              <a:off x="4487863" y="785813"/>
              <a:ext cx="0" cy="198437"/>
            </a:xfrm>
            <a:prstGeom prst="line">
              <a:avLst/>
            </a:prstGeom>
            <a:ln w="12700" cap="flat" cmpd="sng">
              <a:solidFill>
                <a:schemeClr val="tx1"/>
              </a:solidFill>
              <a:prstDash val="solid"/>
              <a:headEnd type="none" w="med" len="med"/>
              <a:tailEnd type="none" w="med" len="med"/>
            </a:ln>
          </p:spPr>
        </p:sp>
        <p:sp>
          <p:nvSpPr>
            <p:cNvPr id="180279" name="Line 50"/>
            <p:cNvSpPr/>
            <p:nvPr/>
          </p:nvSpPr>
          <p:spPr>
            <a:xfrm>
              <a:off x="4729163" y="685800"/>
              <a:ext cx="0" cy="298450"/>
            </a:xfrm>
            <a:prstGeom prst="line">
              <a:avLst/>
            </a:prstGeom>
            <a:ln w="12700" cap="flat" cmpd="sng">
              <a:solidFill>
                <a:schemeClr val="tx1"/>
              </a:solidFill>
              <a:prstDash val="solid"/>
              <a:headEnd type="none" w="med" len="med"/>
              <a:tailEnd type="none" w="med" len="med"/>
            </a:ln>
          </p:spPr>
        </p:sp>
        <p:sp>
          <p:nvSpPr>
            <p:cNvPr id="180280" name="Line 51"/>
            <p:cNvSpPr/>
            <p:nvPr/>
          </p:nvSpPr>
          <p:spPr>
            <a:xfrm>
              <a:off x="4968875" y="685800"/>
              <a:ext cx="0" cy="298450"/>
            </a:xfrm>
            <a:prstGeom prst="line">
              <a:avLst/>
            </a:prstGeom>
            <a:ln w="12700" cap="flat" cmpd="sng">
              <a:solidFill>
                <a:schemeClr val="tx1"/>
              </a:solidFill>
              <a:prstDash val="solid"/>
              <a:headEnd type="none" w="med" len="med"/>
              <a:tailEnd type="none" w="med" len="med"/>
            </a:ln>
          </p:spPr>
        </p:sp>
        <p:sp>
          <p:nvSpPr>
            <p:cNvPr id="180281" name="Line 52"/>
            <p:cNvSpPr/>
            <p:nvPr/>
          </p:nvSpPr>
          <p:spPr>
            <a:xfrm>
              <a:off x="5208588" y="685800"/>
              <a:ext cx="0" cy="298450"/>
            </a:xfrm>
            <a:prstGeom prst="line">
              <a:avLst/>
            </a:prstGeom>
            <a:ln w="12700" cap="flat" cmpd="sng">
              <a:solidFill>
                <a:schemeClr val="tx1"/>
              </a:solidFill>
              <a:prstDash val="solid"/>
              <a:headEnd type="none" w="med" len="med"/>
              <a:tailEnd type="none" w="med" len="med"/>
            </a:ln>
          </p:spPr>
        </p:sp>
        <p:sp>
          <p:nvSpPr>
            <p:cNvPr id="180282" name="Line 53"/>
            <p:cNvSpPr/>
            <p:nvPr/>
          </p:nvSpPr>
          <p:spPr>
            <a:xfrm>
              <a:off x="5448300" y="685800"/>
              <a:ext cx="0" cy="298450"/>
            </a:xfrm>
            <a:prstGeom prst="line">
              <a:avLst/>
            </a:prstGeom>
            <a:ln w="12700" cap="flat" cmpd="sng">
              <a:solidFill>
                <a:schemeClr val="tx1"/>
              </a:solidFill>
              <a:prstDash val="solid"/>
              <a:headEnd type="none" w="med" len="med"/>
              <a:tailEnd type="none" w="med" len="med"/>
            </a:ln>
          </p:spPr>
        </p:sp>
        <p:sp>
          <p:nvSpPr>
            <p:cNvPr id="180283" name="Line 54"/>
            <p:cNvSpPr/>
            <p:nvPr/>
          </p:nvSpPr>
          <p:spPr>
            <a:xfrm>
              <a:off x="5689600" y="685800"/>
              <a:ext cx="0" cy="298450"/>
            </a:xfrm>
            <a:prstGeom prst="line">
              <a:avLst/>
            </a:prstGeom>
            <a:ln w="12700" cap="flat" cmpd="sng">
              <a:solidFill>
                <a:schemeClr val="tx1"/>
              </a:solidFill>
              <a:prstDash val="solid"/>
              <a:headEnd type="none" w="med" len="med"/>
              <a:tailEnd type="none" w="med" len="med"/>
            </a:ln>
          </p:spPr>
        </p:sp>
        <p:sp>
          <p:nvSpPr>
            <p:cNvPr id="180284" name="Line 55"/>
            <p:cNvSpPr/>
            <p:nvPr/>
          </p:nvSpPr>
          <p:spPr>
            <a:xfrm>
              <a:off x="5927725" y="685800"/>
              <a:ext cx="0" cy="298450"/>
            </a:xfrm>
            <a:prstGeom prst="line">
              <a:avLst/>
            </a:prstGeom>
            <a:ln w="12700" cap="flat" cmpd="sng">
              <a:solidFill>
                <a:schemeClr val="tx1"/>
              </a:solidFill>
              <a:prstDash val="solid"/>
              <a:headEnd type="none" w="med" len="med"/>
              <a:tailEnd type="none" w="med" len="med"/>
            </a:ln>
          </p:spPr>
        </p:sp>
        <p:sp>
          <p:nvSpPr>
            <p:cNvPr id="180285" name="Line 56"/>
            <p:cNvSpPr/>
            <p:nvPr/>
          </p:nvSpPr>
          <p:spPr>
            <a:xfrm>
              <a:off x="6167438" y="685800"/>
              <a:ext cx="0" cy="298450"/>
            </a:xfrm>
            <a:prstGeom prst="line">
              <a:avLst/>
            </a:prstGeom>
            <a:ln w="12700" cap="flat" cmpd="sng">
              <a:solidFill>
                <a:schemeClr val="tx1"/>
              </a:solidFill>
              <a:prstDash val="solid"/>
              <a:headEnd type="none" w="med" len="med"/>
              <a:tailEnd type="none" w="med" len="med"/>
            </a:ln>
          </p:spPr>
        </p:sp>
        <p:sp>
          <p:nvSpPr>
            <p:cNvPr id="180286" name="Line 57"/>
            <p:cNvSpPr/>
            <p:nvPr/>
          </p:nvSpPr>
          <p:spPr>
            <a:xfrm>
              <a:off x="6407150" y="785813"/>
              <a:ext cx="0" cy="198437"/>
            </a:xfrm>
            <a:prstGeom prst="line">
              <a:avLst/>
            </a:prstGeom>
            <a:ln w="12700" cap="flat" cmpd="sng">
              <a:solidFill>
                <a:schemeClr val="tx1"/>
              </a:solidFill>
              <a:prstDash val="solid"/>
              <a:headEnd type="none" w="med" len="med"/>
              <a:tailEnd type="none" w="med" len="med"/>
            </a:ln>
          </p:spPr>
        </p:sp>
        <p:sp>
          <p:nvSpPr>
            <p:cNvPr id="180287" name="Line 58"/>
            <p:cNvSpPr/>
            <p:nvPr/>
          </p:nvSpPr>
          <p:spPr>
            <a:xfrm>
              <a:off x="6646863" y="685800"/>
              <a:ext cx="0" cy="298450"/>
            </a:xfrm>
            <a:prstGeom prst="line">
              <a:avLst/>
            </a:prstGeom>
            <a:ln w="12700" cap="flat" cmpd="sng">
              <a:solidFill>
                <a:schemeClr val="tx1"/>
              </a:solidFill>
              <a:prstDash val="solid"/>
              <a:headEnd type="none" w="med" len="med"/>
              <a:tailEnd type="none" w="med" len="med"/>
            </a:ln>
          </p:spPr>
        </p:sp>
        <p:sp>
          <p:nvSpPr>
            <p:cNvPr id="180288" name="Line 59"/>
            <p:cNvSpPr/>
            <p:nvPr/>
          </p:nvSpPr>
          <p:spPr>
            <a:xfrm>
              <a:off x="6888163" y="685800"/>
              <a:ext cx="0" cy="298450"/>
            </a:xfrm>
            <a:prstGeom prst="line">
              <a:avLst/>
            </a:prstGeom>
            <a:ln w="12700" cap="flat" cmpd="sng">
              <a:solidFill>
                <a:schemeClr val="tx1"/>
              </a:solidFill>
              <a:prstDash val="solid"/>
              <a:headEnd type="none" w="med" len="med"/>
              <a:tailEnd type="none" w="med" len="med"/>
            </a:ln>
          </p:spPr>
        </p:sp>
        <p:sp>
          <p:nvSpPr>
            <p:cNvPr id="180289" name="Line 60"/>
            <p:cNvSpPr/>
            <p:nvPr/>
          </p:nvSpPr>
          <p:spPr>
            <a:xfrm>
              <a:off x="7127875" y="685800"/>
              <a:ext cx="0" cy="298450"/>
            </a:xfrm>
            <a:prstGeom prst="line">
              <a:avLst/>
            </a:prstGeom>
            <a:ln w="12700" cap="flat" cmpd="sng">
              <a:solidFill>
                <a:schemeClr val="tx1"/>
              </a:solidFill>
              <a:prstDash val="solid"/>
              <a:headEnd type="none" w="med" len="med"/>
              <a:tailEnd type="none" w="med" len="med"/>
            </a:ln>
          </p:spPr>
        </p:sp>
        <p:sp>
          <p:nvSpPr>
            <p:cNvPr id="180290" name="Line 61"/>
            <p:cNvSpPr/>
            <p:nvPr/>
          </p:nvSpPr>
          <p:spPr>
            <a:xfrm>
              <a:off x="7367588" y="685800"/>
              <a:ext cx="0" cy="298450"/>
            </a:xfrm>
            <a:prstGeom prst="line">
              <a:avLst/>
            </a:prstGeom>
            <a:ln w="12700" cap="flat" cmpd="sng">
              <a:solidFill>
                <a:schemeClr val="tx1"/>
              </a:solidFill>
              <a:prstDash val="solid"/>
              <a:headEnd type="none" w="med" len="med"/>
              <a:tailEnd type="none" w="med" len="med"/>
            </a:ln>
          </p:spPr>
        </p:sp>
        <p:sp>
          <p:nvSpPr>
            <p:cNvPr id="180291" name="Line 62"/>
            <p:cNvSpPr/>
            <p:nvPr/>
          </p:nvSpPr>
          <p:spPr>
            <a:xfrm>
              <a:off x="7607300" y="685800"/>
              <a:ext cx="0" cy="298450"/>
            </a:xfrm>
            <a:prstGeom prst="line">
              <a:avLst/>
            </a:prstGeom>
            <a:ln w="12700" cap="flat" cmpd="sng">
              <a:solidFill>
                <a:schemeClr val="tx1"/>
              </a:solidFill>
              <a:prstDash val="solid"/>
              <a:headEnd type="none" w="med" len="med"/>
              <a:tailEnd type="none" w="med" len="med"/>
            </a:ln>
          </p:spPr>
        </p:sp>
        <p:sp>
          <p:nvSpPr>
            <p:cNvPr id="180292" name="Line 63"/>
            <p:cNvSpPr/>
            <p:nvPr/>
          </p:nvSpPr>
          <p:spPr>
            <a:xfrm>
              <a:off x="7847013" y="685800"/>
              <a:ext cx="0" cy="298450"/>
            </a:xfrm>
            <a:prstGeom prst="line">
              <a:avLst/>
            </a:prstGeom>
            <a:ln w="12700" cap="flat" cmpd="sng">
              <a:solidFill>
                <a:schemeClr val="tx1"/>
              </a:solidFill>
              <a:prstDash val="solid"/>
              <a:headEnd type="none" w="med" len="med"/>
              <a:tailEnd type="none" w="med" len="med"/>
            </a:ln>
          </p:spPr>
        </p:sp>
        <p:sp>
          <p:nvSpPr>
            <p:cNvPr id="180293" name="Line 64"/>
            <p:cNvSpPr/>
            <p:nvPr/>
          </p:nvSpPr>
          <p:spPr>
            <a:xfrm>
              <a:off x="8086725" y="685800"/>
              <a:ext cx="0" cy="298450"/>
            </a:xfrm>
            <a:prstGeom prst="line">
              <a:avLst/>
            </a:prstGeom>
            <a:ln w="12700" cap="flat" cmpd="sng">
              <a:solidFill>
                <a:schemeClr val="tx1"/>
              </a:solidFill>
              <a:prstDash val="solid"/>
              <a:headEnd type="none" w="med" len="med"/>
              <a:tailEnd type="none" w="med" len="med"/>
            </a:ln>
          </p:spPr>
        </p:sp>
        <p:sp>
          <p:nvSpPr>
            <p:cNvPr id="180294" name="Line 65"/>
            <p:cNvSpPr/>
            <p:nvPr/>
          </p:nvSpPr>
          <p:spPr>
            <a:xfrm>
              <a:off x="8326438" y="785813"/>
              <a:ext cx="0" cy="198437"/>
            </a:xfrm>
            <a:prstGeom prst="line">
              <a:avLst/>
            </a:prstGeom>
            <a:ln w="12700" cap="flat" cmpd="sng">
              <a:solidFill>
                <a:schemeClr val="tx1"/>
              </a:solidFill>
              <a:prstDash val="solid"/>
              <a:headEnd type="none" w="med" len="med"/>
              <a:tailEnd type="none" w="med" len="med"/>
            </a:ln>
          </p:spPr>
        </p:sp>
        <p:sp>
          <p:nvSpPr>
            <p:cNvPr id="180295" name="Rectangle 66"/>
            <p:cNvSpPr/>
            <p:nvPr/>
          </p:nvSpPr>
          <p:spPr>
            <a:xfrm>
              <a:off x="809625" y="585788"/>
              <a:ext cx="1600200" cy="300037"/>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80296" name="Rectangle 67"/>
            <p:cNvSpPr/>
            <p:nvPr/>
          </p:nvSpPr>
          <p:spPr>
            <a:xfrm>
              <a:off x="2728913" y="585788"/>
              <a:ext cx="1600200" cy="300037"/>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80297" name="Rectangle 68"/>
            <p:cNvSpPr/>
            <p:nvPr/>
          </p:nvSpPr>
          <p:spPr>
            <a:xfrm>
              <a:off x="4648200" y="585788"/>
              <a:ext cx="1600200" cy="300037"/>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80298" name="Rectangle 69"/>
            <p:cNvSpPr/>
            <p:nvPr/>
          </p:nvSpPr>
          <p:spPr>
            <a:xfrm>
              <a:off x="6567488" y="585788"/>
              <a:ext cx="1600200" cy="300037"/>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80299" name="Rectangle 70"/>
            <p:cNvSpPr/>
            <p:nvPr/>
          </p:nvSpPr>
          <p:spPr>
            <a:xfrm>
              <a:off x="4008438" y="3262313"/>
              <a:ext cx="325437"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S</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Y</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N</a:t>
              </a:r>
              <a:endParaRPr lang="en-US" altLang="zh-CN" sz="1600" b="1" dirty="0">
                <a:solidFill>
                  <a:srgbClr val="333399"/>
                </a:solidFill>
                <a:latin typeface="Arial" panose="020B0604020202020204" pitchFamily="34" charset="0"/>
              </a:endParaRPr>
            </a:p>
          </p:txBody>
        </p:sp>
        <p:sp>
          <p:nvSpPr>
            <p:cNvPr id="180300" name="Rectangle 71"/>
            <p:cNvSpPr/>
            <p:nvPr/>
          </p:nvSpPr>
          <p:spPr>
            <a:xfrm>
              <a:off x="3770313" y="3262313"/>
              <a:ext cx="327025"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R</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S</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T</a:t>
              </a:r>
              <a:endParaRPr lang="en-US" altLang="zh-CN" sz="1600" b="1" dirty="0">
                <a:solidFill>
                  <a:srgbClr val="333399"/>
                </a:solidFill>
                <a:latin typeface="Arial" panose="020B0604020202020204" pitchFamily="34" charset="0"/>
              </a:endParaRPr>
            </a:p>
          </p:txBody>
        </p:sp>
        <p:sp>
          <p:nvSpPr>
            <p:cNvPr id="180301" name="Rectangle 72"/>
            <p:cNvSpPr/>
            <p:nvPr/>
          </p:nvSpPr>
          <p:spPr>
            <a:xfrm>
              <a:off x="3513138" y="3262313"/>
              <a:ext cx="328612"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P</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S</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H</a:t>
              </a:r>
              <a:endParaRPr lang="en-US" altLang="zh-CN" sz="1600" b="1" dirty="0">
                <a:solidFill>
                  <a:srgbClr val="333399"/>
                </a:solidFill>
                <a:latin typeface="Arial" panose="020B0604020202020204" pitchFamily="34" charset="0"/>
              </a:endParaRPr>
            </a:p>
          </p:txBody>
        </p:sp>
        <p:sp>
          <p:nvSpPr>
            <p:cNvPr id="180302" name="Rectangle 73"/>
            <p:cNvSpPr/>
            <p:nvPr/>
          </p:nvSpPr>
          <p:spPr>
            <a:xfrm>
              <a:off x="3273425" y="3262313"/>
              <a:ext cx="327025"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A</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C</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K</a:t>
              </a:r>
              <a:endParaRPr lang="en-US" altLang="zh-CN" sz="1600" b="1" dirty="0">
                <a:solidFill>
                  <a:srgbClr val="333399"/>
                </a:solidFill>
                <a:latin typeface="Arial" panose="020B0604020202020204" pitchFamily="34" charset="0"/>
              </a:endParaRPr>
            </a:p>
          </p:txBody>
        </p:sp>
        <p:sp>
          <p:nvSpPr>
            <p:cNvPr id="180303" name="Rectangle 74"/>
            <p:cNvSpPr/>
            <p:nvPr/>
          </p:nvSpPr>
          <p:spPr>
            <a:xfrm>
              <a:off x="3011488" y="3262313"/>
              <a:ext cx="339725"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U</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R</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G</a:t>
              </a:r>
              <a:endParaRPr lang="en-US" altLang="zh-CN" sz="1600" b="1" dirty="0">
                <a:solidFill>
                  <a:srgbClr val="333399"/>
                </a:solidFill>
                <a:latin typeface="Arial" panose="020B0604020202020204" pitchFamily="34" charset="0"/>
              </a:endParaRPr>
            </a:p>
          </p:txBody>
        </p:sp>
        <p:sp>
          <p:nvSpPr>
            <p:cNvPr id="180304" name="Line 80"/>
            <p:cNvSpPr/>
            <p:nvPr/>
          </p:nvSpPr>
          <p:spPr>
            <a:xfrm>
              <a:off x="58738" y="1155700"/>
              <a:ext cx="530225" cy="0"/>
            </a:xfrm>
            <a:prstGeom prst="line">
              <a:avLst/>
            </a:prstGeom>
            <a:ln w="12700" cap="flat" cmpd="sng">
              <a:solidFill>
                <a:schemeClr val="tx1"/>
              </a:solidFill>
              <a:prstDash val="solid"/>
              <a:headEnd type="none" w="med" len="med"/>
              <a:tailEnd type="none" w="med" len="med"/>
            </a:ln>
          </p:spPr>
        </p:sp>
        <p:sp>
          <p:nvSpPr>
            <p:cNvPr id="180305" name="Line 81"/>
            <p:cNvSpPr/>
            <p:nvPr/>
          </p:nvSpPr>
          <p:spPr>
            <a:xfrm>
              <a:off x="73025" y="5256213"/>
              <a:ext cx="530225" cy="0"/>
            </a:xfrm>
            <a:prstGeom prst="line">
              <a:avLst/>
            </a:prstGeom>
            <a:ln w="12700" cap="flat" cmpd="sng">
              <a:solidFill>
                <a:schemeClr val="tx1"/>
              </a:solidFill>
              <a:prstDash val="solid"/>
              <a:headEnd type="none" w="med" len="med"/>
              <a:tailEnd type="none" w="med" len="med"/>
            </a:ln>
          </p:spPr>
        </p:sp>
        <p:sp>
          <p:nvSpPr>
            <p:cNvPr id="180306" name="Rectangle 83"/>
            <p:cNvSpPr/>
            <p:nvPr/>
          </p:nvSpPr>
          <p:spPr>
            <a:xfrm>
              <a:off x="659284" y="3177541"/>
              <a:ext cx="971080" cy="717550"/>
            </a:xfrm>
            <a:prstGeom prst="rect">
              <a:avLst/>
            </a:prstGeom>
            <a:noFill/>
            <a:ln w="76200"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80307" name="Line 26"/>
            <p:cNvSpPr/>
            <p:nvPr/>
          </p:nvSpPr>
          <p:spPr>
            <a:xfrm>
              <a:off x="2840863" y="3244851"/>
              <a:ext cx="0" cy="681037"/>
            </a:xfrm>
            <a:prstGeom prst="line">
              <a:avLst/>
            </a:prstGeom>
            <a:ln w="12700" cap="flat" cmpd="sng">
              <a:solidFill>
                <a:schemeClr val="tx1"/>
              </a:solidFill>
              <a:prstDash val="solid"/>
              <a:headEnd type="none" w="med" len="med"/>
              <a:tailEnd type="none" w="med" len="med"/>
            </a:ln>
          </p:spPr>
        </p:sp>
        <p:sp>
          <p:nvSpPr>
            <p:cNvPr id="180308" name="Line 26"/>
            <p:cNvSpPr/>
            <p:nvPr/>
          </p:nvSpPr>
          <p:spPr>
            <a:xfrm>
              <a:off x="2625725" y="3262313"/>
              <a:ext cx="0" cy="681037"/>
            </a:xfrm>
            <a:prstGeom prst="line">
              <a:avLst/>
            </a:prstGeom>
            <a:ln w="12700" cap="flat" cmpd="sng">
              <a:solidFill>
                <a:schemeClr val="tx1"/>
              </a:solidFill>
              <a:prstDash val="solid"/>
              <a:headEnd type="none" w="med" len="med"/>
              <a:tailEnd type="none" w="med" len="med"/>
            </a:ln>
          </p:spPr>
        </p:sp>
        <p:sp>
          <p:nvSpPr>
            <p:cNvPr id="180309" name="Rectangle 74"/>
            <p:cNvSpPr/>
            <p:nvPr/>
          </p:nvSpPr>
          <p:spPr>
            <a:xfrm>
              <a:off x="2570164" y="3276602"/>
              <a:ext cx="376707" cy="643766"/>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C</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W</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R</a:t>
              </a:r>
              <a:endParaRPr lang="en-US" altLang="zh-CN" sz="1600" b="1" dirty="0">
                <a:solidFill>
                  <a:srgbClr val="333399"/>
                </a:solidFill>
                <a:latin typeface="Arial" panose="020B0604020202020204" pitchFamily="34" charset="0"/>
              </a:endParaRPr>
            </a:p>
          </p:txBody>
        </p:sp>
        <p:sp>
          <p:nvSpPr>
            <p:cNvPr id="180310" name="Rectangle 74"/>
            <p:cNvSpPr/>
            <p:nvPr/>
          </p:nvSpPr>
          <p:spPr>
            <a:xfrm>
              <a:off x="2776571" y="3284538"/>
              <a:ext cx="330220" cy="643766"/>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E</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C</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E</a:t>
              </a:r>
              <a:endParaRPr lang="en-US" altLang="zh-CN" sz="1600" b="1" dirty="0">
                <a:solidFill>
                  <a:srgbClr val="333399"/>
                </a:solidFill>
                <a:latin typeface="Arial" panose="020B0604020202020204" pitchFamily="34" charset="0"/>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Rectangle 2"/>
          <p:cNvSpPr>
            <a:spLocks noGrp="1" noChangeArrowheads="1"/>
          </p:cNvSpPr>
          <p:nvPr>
            <p:ph type="title"/>
          </p:nvPr>
        </p:nvSpPr>
        <p:spPr>
          <a:xfrm>
            <a:off x="685800" y="76200"/>
            <a:ext cx="7696200" cy="13716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all" spc="50" normalizeH="0" baseline="0" noProof="0">
                <a:ln w="15875">
                  <a:noFill/>
                </a:ln>
                <a:solidFill>
                  <a:schemeClr val="tx2"/>
                </a:solidFill>
                <a:effectLst/>
                <a:uLnTx/>
                <a:uFillTx/>
                <a:latin typeface="+mj-lt"/>
                <a:ea typeface="+mj-ea"/>
                <a:cs typeface="+mj-cs"/>
              </a:rPr>
              <a:t>The Theoretical Basis for Data Communication</a:t>
            </a:r>
            <a:endParaRPr kumimoji="0" lang="zh-CN" altLang="en-US" sz="3600" b="1" i="0" u="none" strike="noStrike" kern="1200" cap="all" spc="50" normalizeH="0" baseline="0" noProof="0">
              <a:ln w="15875">
                <a:noFill/>
              </a:ln>
              <a:solidFill>
                <a:schemeClr val="tx2"/>
              </a:solidFill>
              <a:effectLst/>
              <a:uLnTx/>
              <a:uFillTx/>
              <a:latin typeface="+mj-lt"/>
              <a:ea typeface="+mj-ea"/>
              <a:cs typeface="+mj-cs"/>
            </a:endParaRPr>
          </a:p>
        </p:txBody>
      </p:sp>
      <p:sp>
        <p:nvSpPr>
          <p:cNvPr id="16388" name="Text Box 4"/>
          <p:cNvSpPr txBox="1">
            <a:spLocks noChangeArrowheads="1"/>
          </p:cNvSpPr>
          <p:nvPr/>
        </p:nvSpPr>
        <p:spPr bwMode="auto">
          <a:xfrm>
            <a:off x="381000" y="1554163"/>
            <a:ext cx="5976938" cy="646113"/>
          </a:xfrm>
          <a:prstGeom prst="rect">
            <a:avLst/>
          </a:prstGeom>
          <a:noFill/>
          <a:ln>
            <a:noFill/>
          </a:ln>
        </p:spPr>
        <p:txBody>
          <a:bodyPr wrap="none">
            <a:spAutoFit/>
          </a:bodyPr>
          <a:lstStyle>
            <a:lvl1pPr algn="l">
              <a:spcBef>
                <a:spcPct val="20000"/>
              </a:spcBef>
              <a:buClr>
                <a:srgbClr val="A8CDD7"/>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lgn="l">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lgn="l">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lgn="l">
              <a:spcBef>
                <a:spcPct val="20000"/>
              </a:spcBef>
              <a:buClr>
                <a:srgbClr val="A8CDD7"/>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lgn="l">
              <a:spcBef>
                <a:spcPct val="20000"/>
              </a:spcBef>
              <a:buClr>
                <a:srgbClr val="C0BEAF"/>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fontAlgn="base">
              <a:spcBef>
                <a:spcPct val="20000"/>
              </a:spcBef>
              <a:spcAft>
                <a:spcPct val="0"/>
              </a:spcAft>
              <a:buClr>
                <a:srgbClr val="C0BEAF"/>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fontAlgn="base">
              <a:spcBef>
                <a:spcPct val="20000"/>
              </a:spcBef>
              <a:spcAft>
                <a:spcPct val="0"/>
              </a:spcAft>
              <a:buClr>
                <a:srgbClr val="C0BEAF"/>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fontAlgn="base">
              <a:spcBef>
                <a:spcPct val="20000"/>
              </a:spcBef>
              <a:spcAft>
                <a:spcPct val="0"/>
              </a:spcAft>
              <a:buClr>
                <a:srgbClr val="C0BEAF"/>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fontAlgn="base">
              <a:spcBef>
                <a:spcPct val="20000"/>
              </a:spcBef>
              <a:spcAft>
                <a:spcPct val="0"/>
              </a:spcAft>
              <a:buClr>
                <a:srgbClr val="C0BEAF"/>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600" b="1" i="0" u="none" strike="noStrike" kern="1200" cap="none" spc="0" normalizeH="0" baseline="0" noProof="0" dirty="0">
                <a:ln>
                  <a:noFill/>
                </a:ln>
                <a:solidFill>
                  <a:schemeClr val="folHlink"/>
                </a:solidFill>
                <a:effectLst/>
                <a:uLnTx/>
                <a:uFillTx/>
                <a:latin typeface="+mn-ea"/>
                <a:ea typeface="+mn-ea"/>
                <a:cs typeface="+mn-cs"/>
              </a:rPr>
              <a:t>数据通信中的几个主要指标</a:t>
            </a:r>
            <a:r>
              <a:rPr kumimoji="0" lang="en-US" altLang="zh-CN" sz="3600" b="1" i="0" u="none" strike="noStrike" kern="1200" cap="none" spc="0" normalizeH="0" baseline="0" noProof="0" dirty="0">
                <a:ln>
                  <a:noFill/>
                </a:ln>
                <a:solidFill>
                  <a:schemeClr val="folHlink"/>
                </a:solidFill>
                <a:effectLst/>
                <a:uLnTx/>
                <a:uFillTx/>
                <a:latin typeface="+mn-ea"/>
                <a:ea typeface="+mn-ea"/>
                <a:cs typeface="+mn-cs"/>
              </a:rPr>
              <a:t>:</a:t>
            </a:r>
            <a:endParaRPr kumimoji="0" lang="en-US" altLang="zh-CN" sz="3600" b="1" i="0" u="none" strike="noStrike" kern="1200" cap="none" spc="0" normalizeH="0" baseline="0" noProof="0" dirty="0">
              <a:ln>
                <a:noFill/>
              </a:ln>
              <a:solidFill>
                <a:schemeClr val="folHlink"/>
              </a:solidFill>
              <a:effectLst/>
              <a:uLnTx/>
              <a:uFillTx/>
              <a:latin typeface="+mn-ea"/>
              <a:ea typeface="+mn-ea"/>
              <a:cs typeface="+mn-cs"/>
            </a:endParaRPr>
          </a:p>
        </p:txBody>
      </p:sp>
      <p:sp>
        <p:nvSpPr>
          <p:cNvPr id="16389" name="Text Box 5"/>
          <p:cNvSpPr txBox="1">
            <a:spLocks noChangeArrowheads="1"/>
          </p:cNvSpPr>
          <p:nvPr/>
        </p:nvSpPr>
        <p:spPr bwMode="auto">
          <a:xfrm>
            <a:off x="457200" y="2362200"/>
            <a:ext cx="8245475" cy="1570038"/>
          </a:xfrm>
          <a:prstGeom prst="rect">
            <a:avLst/>
          </a:prstGeom>
          <a:noFill/>
          <a:ln>
            <a:noFill/>
          </a:ln>
        </p:spPr>
        <p:txBody>
          <a:bodyPr>
            <a:spAutoFit/>
          </a:bodyPr>
          <a:lstStyle>
            <a:lvl1pPr algn="l">
              <a:spcBef>
                <a:spcPct val="20000"/>
              </a:spcBef>
              <a:buClr>
                <a:srgbClr val="A8CDD7"/>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lgn="l">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lgn="l">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lgn="l">
              <a:spcBef>
                <a:spcPct val="20000"/>
              </a:spcBef>
              <a:buClr>
                <a:srgbClr val="A8CDD7"/>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lgn="l">
              <a:spcBef>
                <a:spcPct val="20000"/>
              </a:spcBef>
              <a:buClr>
                <a:srgbClr val="C0BEAF"/>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fontAlgn="base">
              <a:spcBef>
                <a:spcPct val="20000"/>
              </a:spcBef>
              <a:spcAft>
                <a:spcPct val="0"/>
              </a:spcAft>
              <a:buClr>
                <a:srgbClr val="C0BEAF"/>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fontAlgn="base">
              <a:spcBef>
                <a:spcPct val="20000"/>
              </a:spcBef>
              <a:spcAft>
                <a:spcPct val="0"/>
              </a:spcAft>
              <a:buClr>
                <a:srgbClr val="C0BEAF"/>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fontAlgn="base">
              <a:spcBef>
                <a:spcPct val="20000"/>
              </a:spcBef>
              <a:spcAft>
                <a:spcPct val="0"/>
              </a:spcAft>
              <a:buClr>
                <a:srgbClr val="C0BEAF"/>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fontAlgn="base">
              <a:spcBef>
                <a:spcPct val="20000"/>
              </a:spcBef>
              <a:spcAft>
                <a:spcPct val="0"/>
              </a:spcAft>
              <a:buClr>
                <a:srgbClr val="C0BEAF"/>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just" defTabSz="914400" rtl="0" eaLnBrk="0" fontAlgn="auto" latinLnBrk="0" hangingPunct="0">
              <a:lnSpc>
                <a:spcPct val="100000"/>
              </a:lnSpc>
              <a:spcBef>
                <a:spcPct val="20000"/>
              </a:spcBef>
              <a:spcAft>
                <a:spcPts val="0"/>
              </a:spcAft>
              <a:buClr>
                <a:srgbClr val="FF9900"/>
              </a:buClr>
              <a:buSzPct val="65000"/>
              <a:buFont typeface="Wingdings" panose="05000000000000000000" pitchFamily="2" charset="2"/>
              <a:buNone/>
              <a:defRPr/>
            </a:pPr>
            <a:r>
              <a:rPr kumimoji="0" lang="zh-CN" altLang="en-US" sz="3200" b="1" i="0" u="none" strike="noStrike" kern="1200" cap="none" spc="0" normalizeH="0" baseline="0" noProof="0" dirty="0">
                <a:ln>
                  <a:noFill/>
                </a:ln>
                <a:solidFill>
                  <a:schemeClr val="tx1"/>
                </a:solidFill>
                <a:effectLst/>
                <a:uLnTx/>
                <a:uFillTx/>
                <a:latin typeface="+mn-ea"/>
                <a:ea typeface="+mn-ea"/>
                <a:cs typeface="+mn-cs"/>
              </a:rPr>
              <a:t>1.带宽（</a:t>
            </a:r>
            <a:r>
              <a:rPr kumimoji="0" lang="en-US" altLang="zh-CN" sz="3200" b="1" i="0" u="none" strike="noStrike" kern="1200" cap="none" spc="0" normalizeH="0" baseline="0" noProof="0" dirty="0">
                <a:ln>
                  <a:noFill/>
                </a:ln>
                <a:solidFill>
                  <a:schemeClr val="tx1"/>
                </a:solidFill>
                <a:effectLst/>
                <a:uLnTx/>
                <a:uFillTx/>
                <a:latin typeface="+mn-ea"/>
                <a:ea typeface="+mn-ea"/>
                <a:cs typeface="+mn-cs"/>
              </a:rPr>
              <a:t>bandwidth</a:t>
            </a:r>
            <a:r>
              <a:rPr kumimoji="0" lang="zh-CN" altLang="en-US" sz="3200" b="1" i="0" u="none" strike="noStrike" kern="1200" cap="none" spc="0" normalizeH="0" baseline="0" noProof="0" dirty="0">
                <a:ln>
                  <a:noFill/>
                </a:ln>
                <a:solidFill>
                  <a:schemeClr val="tx1"/>
                </a:solidFill>
                <a:effectLst/>
                <a:uLnTx/>
                <a:uFillTx/>
                <a:latin typeface="+mn-ea"/>
                <a:ea typeface="+mn-ea"/>
                <a:cs typeface="+mn-cs"/>
              </a:rPr>
              <a:t>）</a:t>
            </a:r>
            <a:r>
              <a:rPr kumimoji="0" lang="en-US" altLang="zh-CN" sz="3200" b="1" i="0" u="none" strike="noStrike" kern="1200" cap="none" spc="0" normalizeH="0" baseline="0" noProof="0" dirty="0">
                <a:ln>
                  <a:noFill/>
                </a:ln>
                <a:solidFill>
                  <a:schemeClr val="tx1"/>
                </a:solidFill>
                <a:effectLst/>
                <a:uLnTx/>
                <a:uFillTx/>
                <a:latin typeface="+mn-ea"/>
                <a:ea typeface="+mn-ea"/>
                <a:cs typeface="+mn-cs"/>
              </a:rPr>
              <a:t>:</a:t>
            </a:r>
            <a:r>
              <a:rPr kumimoji="0" lang="en-US" altLang="zh-CN" sz="3200" b="1" i="0" u="none" strike="noStrike" kern="1200" cap="none" spc="0" normalizeH="0" baseline="0" noProof="0" dirty="0">
                <a:ln>
                  <a:noFill/>
                </a:ln>
                <a:solidFill>
                  <a:schemeClr val="hlink"/>
                </a:solidFill>
                <a:effectLst/>
                <a:uLnTx/>
                <a:uFillTx/>
                <a:latin typeface="+mn-ea"/>
                <a:ea typeface="+mn-ea"/>
                <a:cs typeface="+mn-cs"/>
              </a:rPr>
              <a:t> </a:t>
            </a:r>
            <a:r>
              <a:rPr kumimoji="0" lang="zh-CN" altLang="en-US" sz="3200" b="1" i="0" u="none" strike="noStrike" kern="1200" cap="none" spc="0" normalizeH="0" baseline="0" noProof="0" dirty="0">
                <a:ln>
                  <a:noFill/>
                </a:ln>
                <a:solidFill>
                  <a:schemeClr val="folHlink"/>
                </a:solidFill>
                <a:effectLst/>
                <a:uLnTx/>
                <a:uFillTx/>
                <a:latin typeface="+mn-ea"/>
                <a:ea typeface="+mn-ea"/>
                <a:cs typeface="+mn-cs"/>
              </a:rPr>
              <a:t>信号占据的频率范围，称为信号的带宽。信道带宽是指在该通信线路上能不失真地传送信号的频率范围。</a:t>
            </a:r>
            <a:endParaRPr kumimoji="0" lang="zh-CN" altLang="en-US" sz="3200" b="1" i="0" u="none" strike="noStrike" kern="1200" cap="none" spc="0" normalizeH="0" baseline="0" noProof="0" dirty="0">
              <a:ln>
                <a:noFill/>
              </a:ln>
              <a:solidFill>
                <a:schemeClr val="folHlink"/>
              </a:solidFill>
              <a:effectLst/>
              <a:uLnTx/>
              <a:uFillTx/>
              <a:latin typeface="+mn-ea"/>
              <a:ea typeface="+mn-ea"/>
              <a:cs typeface="+mn-cs"/>
            </a:endParaRPr>
          </a:p>
        </p:txBody>
      </p:sp>
      <p:sp>
        <p:nvSpPr>
          <p:cNvPr id="16390" name="Text Box 6"/>
          <p:cNvSpPr txBox="1">
            <a:spLocks noChangeArrowheads="1"/>
          </p:cNvSpPr>
          <p:nvPr/>
        </p:nvSpPr>
        <p:spPr bwMode="auto">
          <a:xfrm>
            <a:off x="473075" y="4191000"/>
            <a:ext cx="8289925" cy="2333625"/>
          </a:xfrm>
          <a:prstGeom prst="rect">
            <a:avLst/>
          </a:prstGeom>
          <a:noFill/>
          <a:ln>
            <a:noFill/>
          </a:ln>
        </p:spPr>
        <p:txBody>
          <a:bodyPr>
            <a:spAutoFit/>
          </a:bodyPr>
          <a:lstStyle>
            <a:lvl1pPr algn="l">
              <a:spcBef>
                <a:spcPct val="20000"/>
              </a:spcBef>
              <a:buClr>
                <a:srgbClr val="A8CDD7"/>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lgn="l">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lgn="l">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lgn="l">
              <a:spcBef>
                <a:spcPct val="20000"/>
              </a:spcBef>
              <a:buClr>
                <a:srgbClr val="A8CDD7"/>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lgn="l">
              <a:spcBef>
                <a:spcPct val="20000"/>
              </a:spcBef>
              <a:buClr>
                <a:srgbClr val="C0BEAF"/>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fontAlgn="base">
              <a:spcBef>
                <a:spcPct val="20000"/>
              </a:spcBef>
              <a:spcAft>
                <a:spcPct val="0"/>
              </a:spcAft>
              <a:buClr>
                <a:srgbClr val="C0BEAF"/>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fontAlgn="base">
              <a:spcBef>
                <a:spcPct val="20000"/>
              </a:spcBef>
              <a:spcAft>
                <a:spcPct val="0"/>
              </a:spcAft>
              <a:buClr>
                <a:srgbClr val="C0BEAF"/>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fontAlgn="base">
              <a:spcBef>
                <a:spcPct val="20000"/>
              </a:spcBef>
              <a:spcAft>
                <a:spcPct val="0"/>
              </a:spcAft>
              <a:buClr>
                <a:srgbClr val="C0BEAF"/>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fontAlgn="base">
              <a:spcBef>
                <a:spcPct val="20000"/>
              </a:spcBef>
              <a:spcAft>
                <a:spcPct val="0"/>
              </a:spcAft>
              <a:buClr>
                <a:srgbClr val="C0BEAF"/>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just" defTabSz="914400" rtl="0" eaLnBrk="1" fontAlgn="auto" latinLnBrk="0" hangingPunct="1">
              <a:lnSpc>
                <a:spcPct val="100000"/>
              </a:lnSpc>
              <a:spcBef>
                <a:spcPct val="0"/>
              </a:spcBef>
              <a:spcAft>
                <a:spcPts val="0"/>
              </a:spcAft>
              <a:buClrTx/>
              <a:buSzTx/>
              <a:buFontTx/>
              <a:buNone/>
              <a:defRPr/>
            </a:pPr>
            <a:r>
              <a:rPr kumimoji="0" lang="zh-CN" altLang="en-US" sz="3200" b="1" i="0" u="none" strike="noStrike" kern="1200" cap="none" spc="0" normalizeH="0" baseline="0" noProof="0" dirty="0">
                <a:ln>
                  <a:noFill/>
                </a:ln>
                <a:solidFill>
                  <a:schemeClr val="tx1"/>
                </a:solidFill>
                <a:effectLst/>
                <a:uLnTx/>
                <a:uFillTx/>
                <a:latin typeface="+mn-ea"/>
                <a:ea typeface="+mn-ea"/>
                <a:cs typeface="+mn-cs"/>
              </a:rPr>
              <a:t>2.信号传输速率 ：</a:t>
            </a:r>
            <a:r>
              <a:rPr kumimoji="0" lang="zh-CN" altLang="en-US" sz="3200" b="1" i="0" u="none" strike="noStrike" kern="1200" cap="none" spc="0" normalizeH="0" baseline="0" noProof="0" dirty="0">
                <a:ln>
                  <a:noFill/>
                </a:ln>
                <a:solidFill>
                  <a:schemeClr val="folHlink"/>
                </a:solidFill>
                <a:effectLst/>
                <a:uLnTx/>
                <a:uFillTx/>
                <a:latin typeface="+mn-ea"/>
                <a:ea typeface="+mn-ea"/>
                <a:cs typeface="+mn-cs"/>
                <a:sym typeface="Monotype Sorts" pitchFamily="2" charset="2"/>
              </a:rPr>
              <a:t>单位时间里传送信号波形的个数，单位为波特。</a:t>
            </a:r>
            <a:endParaRPr kumimoji="0" lang="zh-CN" altLang="en-US" sz="3200" b="1" i="0" u="none" strike="noStrike" kern="1200" cap="none" spc="0" normalizeH="0" baseline="0" noProof="0" dirty="0">
              <a:ln>
                <a:noFill/>
              </a:ln>
              <a:solidFill>
                <a:schemeClr val="folHlink"/>
              </a:solidFill>
              <a:effectLst/>
              <a:uLnTx/>
              <a:uFillTx/>
              <a:latin typeface="+mn-ea"/>
              <a:ea typeface="+mn-ea"/>
              <a:cs typeface="+mn-cs"/>
              <a:sym typeface="Monotype Sorts" pitchFamily="2" charset="2"/>
            </a:endParaRPr>
          </a:p>
          <a:p>
            <a:pPr marL="0" marR="0" lvl="0" indent="0" algn="l" defTabSz="914400" rtl="0" eaLnBrk="0" fontAlgn="auto" latinLnBrk="0" hangingPunct="0">
              <a:lnSpc>
                <a:spcPct val="100000"/>
              </a:lnSpc>
              <a:spcBef>
                <a:spcPct val="20000"/>
              </a:spcBef>
              <a:spcAft>
                <a:spcPts val="0"/>
              </a:spcAft>
              <a:buClr>
                <a:srgbClr val="FF9900"/>
              </a:buClr>
              <a:buSzPct val="65000"/>
              <a:buFont typeface="Wingdings" panose="05000000000000000000" pitchFamily="2" charset="2"/>
              <a:buNone/>
              <a:defRPr/>
            </a:pPr>
            <a:r>
              <a:rPr kumimoji="0" lang="zh-CN" altLang="en-US" sz="3200" b="1" i="0" u="none" strike="noStrike" kern="1200" cap="none" spc="0" normalizeH="0" baseline="0" noProof="0" dirty="0">
                <a:ln>
                  <a:noFill/>
                </a:ln>
                <a:solidFill>
                  <a:schemeClr val="folHlink"/>
                </a:solidFill>
                <a:effectLst/>
                <a:uLnTx/>
                <a:uFillTx/>
                <a:latin typeface="+mn-ea"/>
                <a:ea typeface="+mn-ea"/>
                <a:cs typeface="+mn-cs"/>
                <a:sym typeface="Monotype Sorts" pitchFamily="2" charset="2"/>
              </a:rPr>
              <a:t>              </a:t>
            </a:r>
            <a:r>
              <a:rPr kumimoji="0" lang="en-US" altLang="zh-CN" sz="3200" b="1" i="0" u="none" strike="noStrike" kern="1200" cap="none" spc="0" normalizeH="0" baseline="0" noProof="0" dirty="0">
                <a:ln>
                  <a:noFill/>
                </a:ln>
                <a:solidFill>
                  <a:schemeClr val="folHlink"/>
                </a:solidFill>
                <a:effectLst/>
                <a:uLnTx/>
                <a:uFillTx/>
                <a:latin typeface="+mn-ea"/>
                <a:ea typeface="+mn-ea"/>
                <a:cs typeface="+mn-cs"/>
                <a:sym typeface="Monotype Sorts" pitchFamily="2" charset="2"/>
              </a:rPr>
              <a:t>B=2H（baud）  </a:t>
            </a:r>
            <a:endParaRPr kumimoji="0" lang="en-US" altLang="zh-CN" sz="3200" b="1" i="0" u="none" strike="noStrike" kern="1200" cap="none" spc="0" normalizeH="0" baseline="0" noProof="0" dirty="0">
              <a:ln>
                <a:noFill/>
              </a:ln>
              <a:solidFill>
                <a:schemeClr val="folHlink"/>
              </a:solidFill>
              <a:effectLst/>
              <a:uLnTx/>
              <a:uFillTx/>
              <a:latin typeface="+mn-ea"/>
              <a:ea typeface="+mn-ea"/>
              <a:cs typeface="+mn-cs"/>
              <a:sym typeface="Monotype Sorts" pitchFamily="2" charset="2"/>
            </a:endParaRPr>
          </a:p>
          <a:p>
            <a:pPr marL="0" marR="0" lvl="0" indent="0" algn="l" defTabSz="914400" rtl="0" eaLnBrk="0" fontAlgn="auto" latinLnBrk="0" hangingPunct="0">
              <a:lnSpc>
                <a:spcPct val="100000"/>
              </a:lnSpc>
              <a:spcBef>
                <a:spcPct val="20000"/>
              </a:spcBef>
              <a:spcAft>
                <a:spcPts val="0"/>
              </a:spcAft>
              <a:buClr>
                <a:srgbClr val="FF9900"/>
              </a:buClr>
              <a:buSzPct val="65000"/>
              <a:buFont typeface="Wingdings" panose="05000000000000000000" pitchFamily="2" charset="2"/>
              <a:buNone/>
              <a:defRPr/>
            </a:pPr>
            <a:r>
              <a:rPr kumimoji="0" lang="en-US" altLang="zh-CN" sz="3200" b="1" i="0" u="none" strike="noStrike" kern="1200" cap="none" spc="0" normalizeH="0" baseline="0" noProof="0" dirty="0">
                <a:ln>
                  <a:noFill/>
                </a:ln>
                <a:solidFill>
                  <a:schemeClr val="folHlink"/>
                </a:solidFill>
                <a:effectLst/>
                <a:uLnTx/>
                <a:uFillTx/>
                <a:latin typeface="+mn-ea"/>
                <a:ea typeface="+mn-ea"/>
                <a:cs typeface="+mn-cs"/>
                <a:sym typeface="Monotype Sorts" pitchFamily="2" charset="2"/>
              </a:rPr>
              <a:t>       (</a:t>
            </a:r>
            <a:r>
              <a:rPr kumimoji="0" lang="zh-CN" altLang="en-US" sz="3200" b="1" i="0" u="none" strike="noStrike" kern="1200" cap="none" spc="0" normalizeH="0" baseline="0" noProof="0" dirty="0">
                <a:ln>
                  <a:noFill/>
                </a:ln>
                <a:solidFill>
                  <a:schemeClr val="folHlink"/>
                </a:solidFill>
                <a:effectLst/>
                <a:uLnTx/>
                <a:uFillTx/>
                <a:latin typeface="+mn-ea"/>
                <a:ea typeface="+mn-ea"/>
                <a:cs typeface="+mn-cs"/>
                <a:sym typeface="Monotype Sorts" pitchFamily="2" charset="2"/>
              </a:rPr>
              <a:t>最大采样频率为带宽的2倍)</a:t>
            </a:r>
            <a:endParaRPr kumimoji="0" lang="zh-CN" altLang="en-US" sz="3200" b="1" i="0" u="none" strike="noStrike" kern="1200" cap="none" spc="0" normalizeH="0" baseline="0" noProof="0" dirty="0">
              <a:ln>
                <a:noFill/>
              </a:ln>
              <a:solidFill>
                <a:schemeClr val="folHlink"/>
              </a:solidFill>
              <a:effectLst/>
              <a:uLnTx/>
              <a:uFillTx/>
              <a:latin typeface="+mn-ea"/>
              <a:ea typeface="+mn-ea"/>
              <a:cs typeface="+mn-cs"/>
              <a:sym typeface="Monotype Sorts" pitchFamily="2"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388"/>
                                        </p:tgtEl>
                                        <p:attrNameLst>
                                          <p:attrName>style.visibility</p:attrName>
                                        </p:attrNameLst>
                                      </p:cBhvr>
                                      <p:to>
                                        <p:strVal val="visible"/>
                                      </p:to>
                                    </p:set>
                                    <p:anim calcmode="lin" valueType="num">
                                      <p:cBhvr additive="base">
                                        <p:cTn id="7" dur="500" fill="hold"/>
                                        <p:tgtEl>
                                          <p:spTgt spid="16388"/>
                                        </p:tgtEl>
                                        <p:attrNameLst>
                                          <p:attrName>ppt_x</p:attrName>
                                        </p:attrNameLst>
                                      </p:cBhvr>
                                      <p:tavLst>
                                        <p:tav tm="0">
                                          <p:val>
                                            <p:strVal val="0-#ppt_w/2"/>
                                          </p:val>
                                        </p:tav>
                                        <p:tav tm="100000">
                                          <p:val>
                                            <p:strVal val="#ppt_x"/>
                                          </p:val>
                                        </p:tav>
                                      </p:tavLst>
                                    </p:anim>
                                    <p:anim calcmode="lin" valueType="num">
                                      <p:cBhvr additive="base">
                                        <p:cTn id="8" dur="500" fill="hold"/>
                                        <p:tgtEl>
                                          <p:spTgt spid="1638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6389"/>
                                        </p:tgtEl>
                                        <p:attrNameLst>
                                          <p:attrName>style.visibility</p:attrName>
                                        </p:attrNameLst>
                                      </p:cBhvr>
                                      <p:to>
                                        <p:strVal val="visible"/>
                                      </p:to>
                                    </p:set>
                                    <p:anim calcmode="lin" valueType="num">
                                      <p:cBhvr additive="base">
                                        <p:cTn id="13" dur="500" fill="hold"/>
                                        <p:tgtEl>
                                          <p:spTgt spid="16389"/>
                                        </p:tgtEl>
                                        <p:attrNameLst>
                                          <p:attrName>ppt_x</p:attrName>
                                        </p:attrNameLst>
                                      </p:cBhvr>
                                      <p:tavLst>
                                        <p:tav tm="0">
                                          <p:val>
                                            <p:strVal val="0-#ppt_w/2"/>
                                          </p:val>
                                        </p:tav>
                                        <p:tav tm="100000">
                                          <p:val>
                                            <p:strVal val="#ppt_x"/>
                                          </p:val>
                                        </p:tav>
                                      </p:tavLst>
                                    </p:anim>
                                    <p:anim calcmode="lin" valueType="num">
                                      <p:cBhvr additive="base">
                                        <p:cTn id="14" dur="500" fill="hold"/>
                                        <p:tgtEl>
                                          <p:spTgt spid="1638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6390"/>
                                        </p:tgtEl>
                                        <p:attrNameLst>
                                          <p:attrName>style.visibility</p:attrName>
                                        </p:attrNameLst>
                                      </p:cBhvr>
                                      <p:to>
                                        <p:strVal val="visible"/>
                                      </p:to>
                                    </p:set>
                                    <p:anim calcmode="lin" valueType="num">
                                      <p:cBhvr additive="base">
                                        <p:cTn id="19" dur="500" fill="hold"/>
                                        <p:tgtEl>
                                          <p:spTgt spid="16390"/>
                                        </p:tgtEl>
                                        <p:attrNameLst>
                                          <p:attrName>ppt_x</p:attrName>
                                        </p:attrNameLst>
                                      </p:cBhvr>
                                      <p:tavLst>
                                        <p:tav tm="0">
                                          <p:val>
                                            <p:strVal val="0-#ppt_w/2"/>
                                          </p:val>
                                        </p:tav>
                                        <p:tav tm="100000">
                                          <p:val>
                                            <p:strVal val="#ppt_x"/>
                                          </p:val>
                                        </p:tav>
                                      </p:tavLst>
                                    </p:anim>
                                    <p:anim calcmode="lin" valueType="num">
                                      <p:cBhvr additive="base">
                                        <p:cTn id="20" dur="500" fill="hold"/>
                                        <p:tgtEl>
                                          <p:spTgt spid="163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p:bldP spid="16389" grpId="0"/>
      <p:bldP spid="16390"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1250" name="Text Box 82"/>
          <p:cNvSpPr txBox="1"/>
          <p:nvPr/>
        </p:nvSpPr>
        <p:spPr>
          <a:xfrm>
            <a:off x="593725" y="5524500"/>
            <a:ext cx="7939088" cy="9461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dirty="0">
                <a:solidFill>
                  <a:srgbClr val="333399"/>
                </a:solidFill>
                <a:latin typeface="Arial" panose="020B0604020202020204" pitchFamily="34" charset="0"/>
              </a:rPr>
              <a:t>保留字段——占 </a:t>
            </a:r>
            <a:r>
              <a:rPr lang="en-US" altLang="zh-CN" sz="2800" dirty="0">
                <a:solidFill>
                  <a:srgbClr val="333399"/>
                </a:solidFill>
                <a:latin typeface="Arial" panose="020B0604020202020204" pitchFamily="34" charset="0"/>
              </a:rPr>
              <a:t>4bit，</a:t>
            </a:r>
            <a:r>
              <a:rPr lang="zh-CN" altLang="en-US" sz="2800" dirty="0">
                <a:solidFill>
                  <a:srgbClr val="333399"/>
                </a:solidFill>
                <a:latin typeface="Arial" panose="020B0604020202020204" pitchFamily="34" charset="0"/>
              </a:rPr>
              <a:t>保留为今后使用，但目前应置为 0。 </a:t>
            </a:r>
            <a:endParaRPr lang="zh-CN" altLang="en-US" sz="2800" dirty="0">
              <a:solidFill>
                <a:srgbClr val="333399"/>
              </a:solidFill>
              <a:latin typeface="Arial" panose="020B0604020202020204" pitchFamily="34" charset="0"/>
            </a:endParaRPr>
          </a:p>
        </p:txBody>
      </p:sp>
      <p:sp>
        <p:nvSpPr>
          <p:cNvPr id="181251" name="Rectangle 5"/>
          <p:cNvSpPr/>
          <p:nvPr/>
        </p:nvSpPr>
        <p:spPr>
          <a:xfrm>
            <a:off x="8388350" y="2212975"/>
            <a:ext cx="688975" cy="1187450"/>
          </a:xfrm>
          <a:prstGeom prst="rect">
            <a:avLst/>
          </a:prstGeom>
          <a:solidFill>
            <a:schemeClr val="bg1"/>
          </a:solid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20</a:t>
            </a:r>
            <a:endParaRPr lang="zh-CN" altLang="en-US"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字节</a:t>
            </a:r>
            <a:endParaRPr lang="zh-CN" altLang="en-US"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固定</a:t>
            </a:r>
            <a:endParaRPr lang="zh-CN" altLang="en-US"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首部</a:t>
            </a:r>
            <a:endParaRPr lang="zh-CN" altLang="en-US" sz="2000" dirty="0">
              <a:solidFill>
                <a:srgbClr val="333399"/>
              </a:solidFill>
              <a:latin typeface="Arial" panose="020B0604020202020204" pitchFamily="34" charset="0"/>
            </a:endParaRPr>
          </a:p>
        </p:txBody>
      </p:sp>
      <p:sp>
        <p:nvSpPr>
          <p:cNvPr id="181252" name="Rectangle 75"/>
          <p:cNvSpPr/>
          <p:nvPr/>
        </p:nvSpPr>
        <p:spPr>
          <a:xfrm>
            <a:off x="25400" y="407988"/>
            <a:ext cx="838517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比特 0                         8                        16                        24                    31</a:t>
            </a:r>
            <a:endParaRPr lang="zh-CN" altLang="en-US" sz="2000" dirty="0">
              <a:solidFill>
                <a:srgbClr val="333399"/>
              </a:solidFill>
              <a:latin typeface="Arial" panose="020B0604020202020204" pitchFamily="34" charset="0"/>
            </a:endParaRPr>
          </a:p>
        </p:txBody>
      </p:sp>
      <p:sp>
        <p:nvSpPr>
          <p:cNvPr id="181253" name="Line 78"/>
          <p:cNvSpPr/>
          <p:nvPr/>
        </p:nvSpPr>
        <p:spPr>
          <a:xfrm>
            <a:off x="8447088" y="1117600"/>
            <a:ext cx="830262" cy="0"/>
          </a:xfrm>
          <a:prstGeom prst="line">
            <a:avLst/>
          </a:prstGeom>
          <a:ln w="12700" cap="flat" cmpd="sng">
            <a:solidFill>
              <a:schemeClr val="tx1"/>
            </a:solidFill>
            <a:prstDash val="solid"/>
            <a:headEnd type="none" w="med" len="med"/>
            <a:tailEnd type="none" w="med" len="med"/>
          </a:ln>
        </p:spPr>
      </p:sp>
      <p:sp>
        <p:nvSpPr>
          <p:cNvPr id="181254" name="Line 79"/>
          <p:cNvSpPr/>
          <p:nvPr/>
        </p:nvSpPr>
        <p:spPr>
          <a:xfrm>
            <a:off x="8447088" y="4613275"/>
            <a:ext cx="830262" cy="0"/>
          </a:xfrm>
          <a:prstGeom prst="line">
            <a:avLst/>
          </a:prstGeom>
          <a:ln w="12700" cap="flat" cmpd="sng">
            <a:solidFill>
              <a:schemeClr val="tx1"/>
            </a:solidFill>
            <a:prstDash val="solid"/>
            <a:headEnd type="none" w="med" len="med"/>
            <a:tailEnd type="none" w="med" len="med"/>
          </a:ln>
        </p:spPr>
      </p:sp>
      <p:grpSp>
        <p:nvGrpSpPr>
          <p:cNvPr id="181255" name="组合 88"/>
          <p:cNvGrpSpPr/>
          <p:nvPr/>
        </p:nvGrpSpPr>
        <p:grpSpPr>
          <a:xfrm>
            <a:off x="0" y="585788"/>
            <a:ext cx="8748713" cy="4689475"/>
            <a:chOff x="0" y="585788"/>
            <a:chExt cx="8748713" cy="4689475"/>
          </a:xfrm>
        </p:grpSpPr>
        <p:sp>
          <p:nvSpPr>
            <p:cNvPr id="181256" name="Line 2"/>
            <p:cNvSpPr/>
            <p:nvPr/>
          </p:nvSpPr>
          <p:spPr>
            <a:xfrm flipH="1">
              <a:off x="328613" y="1144588"/>
              <a:ext cx="17462" cy="4122737"/>
            </a:xfrm>
            <a:prstGeom prst="line">
              <a:avLst/>
            </a:prstGeom>
            <a:ln w="12700" cap="flat" cmpd="sng">
              <a:solidFill>
                <a:schemeClr val="tx1"/>
              </a:solidFill>
              <a:prstDash val="solid"/>
              <a:headEnd type="triangle" w="med" len="lg"/>
              <a:tailEnd type="triangle" w="med" len="lg"/>
            </a:ln>
          </p:spPr>
        </p:sp>
        <p:sp>
          <p:nvSpPr>
            <p:cNvPr id="181257" name="Rectangle 3"/>
            <p:cNvSpPr/>
            <p:nvPr/>
          </p:nvSpPr>
          <p:spPr>
            <a:xfrm>
              <a:off x="0" y="2744788"/>
              <a:ext cx="690563" cy="638175"/>
            </a:xfrm>
            <a:prstGeom prst="rect">
              <a:avLst/>
            </a:prstGeom>
            <a:solidFill>
              <a:schemeClr val="bg1"/>
            </a:solid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90000"/>
                </a:lnSpc>
                <a:spcBef>
                  <a:spcPct val="0"/>
                </a:spcBef>
                <a:buClrTx/>
                <a:buSzTx/>
                <a:buFontTx/>
                <a:buNone/>
              </a:pPr>
              <a:r>
                <a:rPr lang="en-US" altLang="zh-CN" sz="2000" dirty="0">
                  <a:solidFill>
                    <a:srgbClr val="333399"/>
                  </a:solidFill>
                  <a:latin typeface="Arial" panose="020B0604020202020204" pitchFamily="34" charset="0"/>
                </a:rPr>
                <a:t>TCP</a:t>
              </a:r>
              <a:endParaRPr lang="en-US" altLang="zh-CN"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首部</a:t>
              </a:r>
              <a:endParaRPr lang="zh-CN" altLang="en-US" sz="2000" dirty="0">
                <a:solidFill>
                  <a:srgbClr val="333399"/>
                </a:solidFill>
                <a:latin typeface="Arial" panose="020B0604020202020204" pitchFamily="34" charset="0"/>
              </a:endParaRPr>
            </a:p>
          </p:txBody>
        </p:sp>
        <p:sp>
          <p:nvSpPr>
            <p:cNvPr id="181258" name="Line 4"/>
            <p:cNvSpPr/>
            <p:nvPr/>
          </p:nvSpPr>
          <p:spPr>
            <a:xfrm>
              <a:off x="8748713" y="1135063"/>
              <a:ext cx="0" cy="3463925"/>
            </a:xfrm>
            <a:prstGeom prst="line">
              <a:avLst/>
            </a:prstGeom>
            <a:ln w="28575" cap="flat" cmpd="sng">
              <a:solidFill>
                <a:srgbClr val="333399"/>
              </a:solidFill>
              <a:prstDash val="solid"/>
              <a:headEnd type="triangle" w="med" len="lg"/>
              <a:tailEnd type="triangle" w="med" len="lg"/>
            </a:ln>
          </p:spPr>
        </p:sp>
        <p:sp>
          <p:nvSpPr>
            <p:cNvPr id="181259" name="Rectangle 6"/>
            <p:cNvSpPr/>
            <p:nvPr/>
          </p:nvSpPr>
          <p:spPr>
            <a:xfrm>
              <a:off x="654050" y="1141413"/>
              <a:ext cx="7686675" cy="4133850"/>
            </a:xfrm>
            <a:prstGeom prst="rect">
              <a:avLst/>
            </a:prstGeom>
            <a:solidFill>
              <a:srgbClr val="FFFFCC"/>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81260" name="Line 7"/>
            <p:cNvSpPr/>
            <p:nvPr/>
          </p:nvSpPr>
          <p:spPr>
            <a:xfrm>
              <a:off x="646113" y="1844675"/>
              <a:ext cx="7699375" cy="0"/>
            </a:xfrm>
            <a:prstGeom prst="line">
              <a:avLst/>
            </a:prstGeom>
            <a:ln w="12700" cap="flat" cmpd="sng">
              <a:solidFill>
                <a:schemeClr val="tx1"/>
              </a:solidFill>
              <a:prstDash val="solid"/>
              <a:headEnd type="none" w="med" len="med"/>
              <a:tailEnd type="none" w="med" len="med"/>
            </a:ln>
          </p:spPr>
        </p:sp>
        <p:sp>
          <p:nvSpPr>
            <p:cNvPr id="181261" name="Line 8"/>
            <p:cNvSpPr/>
            <p:nvPr/>
          </p:nvSpPr>
          <p:spPr>
            <a:xfrm>
              <a:off x="660400" y="2540000"/>
              <a:ext cx="7685088" cy="0"/>
            </a:xfrm>
            <a:prstGeom prst="line">
              <a:avLst/>
            </a:prstGeom>
            <a:ln w="12700" cap="flat" cmpd="sng">
              <a:solidFill>
                <a:schemeClr val="tx1"/>
              </a:solidFill>
              <a:prstDash val="solid"/>
              <a:headEnd type="none" w="med" len="med"/>
              <a:tailEnd type="none" w="med" len="med"/>
            </a:ln>
          </p:spPr>
        </p:sp>
        <p:sp>
          <p:nvSpPr>
            <p:cNvPr id="181262" name="Line 9"/>
            <p:cNvSpPr/>
            <p:nvPr/>
          </p:nvSpPr>
          <p:spPr>
            <a:xfrm>
              <a:off x="646113" y="3233738"/>
              <a:ext cx="7699375" cy="0"/>
            </a:xfrm>
            <a:prstGeom prst="line">
              <a:avLst/>
            </a:prstGeom>
            <a:ln w="12700" cap="flat" cmpd="sng">
              <a:solidFill>
                <a:schemeClr val="tx1"/>
              </a:solidFill>
              <a:prstDash val="solid"/>
              <a:headEnd type="none" w="med" len="med"/>
              <a:tailEnd type="none" w="med" len="med"/>
            </a:ln>
          </p:spPr>
        </p:sp>
        <p:sp>
          <p:nvSpPr>
            <p:cNvPr id="181263" name="Line 10"/>
            <p:cNvSpPr/>
            <p:nvPr/>
          </p:nvSpPr>
          <p:spPr>
            <a:xfrm>
              <a:off x="646113" y="3925888"/>
              <a:ext cx="7699375" cy="0"/>
            </a:xfrm>
            <a:prstGeom prst="line">
              <a:avLst/>
            </a:prstGeom>
            <a:ln w="12700" cap="flat" cmpd="sng">
              <a:solidFill>
                <a:schemeClr val="tx1"/>
              </a:solidFill>
              <a:prstDash val="solid"/>
              <a:headEnd type="none" w="med" len="med"/>
              <a:tailEnd type="none" w="med" len="med"/>
            </a:ln>
          </p:spPr>
        </p:sp>
        <p:sp>
          <p:nvSpPr>
            <p:cNvPr id="181264" name="Line 11"/>
            <p:cNvSpPr/>
            <p:nvPr/>
          </p:nvSpPr>
          <p:spPr>
            <a:xfrm>
              <a:off x="660400" y="4621213"/>
              <a:ext cx="7685088" cy="0"/>
            </a:xfrm>
            <a:prstGeom prst="line">
              <a:avLst/>
            </a:prstGeom>
            <a:ln w="12700" cap="flat" cmpd="sng">
              <a:solidFill>
                <a:schemeClr val="tx1"/>
              </a:solidFill>
              <a:prstDash val="solid"/>
              <a:headEnd type="none" w="med" len="med"/>
              <a:tailEnd type="none" w="med" len="med"/>
            </a:ln>
          </p:spPr>
        </p:sp>
        <p:sp>
          <p:nvSpPr>
            <p:cNvPr id="181265" name="Line 12"/>
            <p:cNvSpPr/>
            <p:nvPr/>
          </p:nvSpPr>
          <p:spPr>
            <a:xfrm>
              <a:off x="4498975" y="1149350"/>
              <a:ext cx="0" cy="709613"/>
            </a:xfrm>
            <a:prstGeom prst="line">
              <a:avLst/>
            </a:prstGeom>
            <a:ln w="12700" cap="flat" cmpd="sng">
              <a:solidFill>
                <a:schemeClr val="tx1"/>
              </a:solidFill>
              <a:prstDash val="solid"/>
              <a:headEnd type="none" w="med" len="med"/>
              <a:tailEnd type="none" w="med" len="med"/>
            </a:ln>
          </p:spPr>
        </p:sp>
        <p:sp>
          <p:nvSpPr>
            <p:cNvPr id="181266" name="Rectangle 13"/>
            <p:cNvSpPr/>
            <p:nvPr/>
          </p:nvSpPr>
          <p:spPr>
            <a:xfrm>
              <a:off x="5699125" y="1276350"/>
              <a:ext cx="1616075" cy="395288"/>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目  的  端  口</a:t>
              </a:r>
              <a:endParaRPr lang="zh-CN" altLang="en-US" sz="2000" dirty="0">
                <a:solidFill>
                  <a:srgbClr val="333399"/>
                </a:solidFill>
                <a:latin typeface="Arial" panose="020B0604020202020204" pitchFamily="34" charset="0"/>
              </a:endParaRPr>
            </a:p>
          </p:txBody>
        </p:sp>
        <p:sp>
          <p:nvSpPr>
            <p:cNvPr id="181267" name="Rectangle 14"/>
            <p:cNvSpPr/>
            <p:nvPr/>
          </p:nvSpPr>
          <p:spPr>
            <a:xfrm>
              <a:off x="757238" y="3198813"/>
              <a:ext cx="892175" cy="638175"/>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eaLnBrk="1" hangingPunct="1">
                <a:spcBef>
                  <a:spcPct val="0"/>
                </a:spcBef>
                <a:buClrTx/>
                <a:buSzTx/>
                <a:buFontTx/>
                <a:buNone/>
              </a:pPr>
              <a:r>
                <a:rPr lang="en-US" altLang="zh-CN" sz="1800" dirty="0">
                  <a:solidFill>
                    <a:srgbClr val="333399"/>
                  </a:solidFill>
                  <a:latin typeface="Arial" panose="020B0604020202020204" pitchFamily="34" charset="0"/>
                  <a:ea typeface="微软雅黑" panose="020B0503020204020204" pitchFamily="34" charset="-122"/>
                </a:rPr>
                <a:t>TCP</a:t>
              </a:r>
              <a:r>
                <a:rPr lang="zh-CN" altLang="en-US" sz="1800" dirty="0">
                  <a:solidFill>
                    <a:srgbClr val="333399"/>
                  </a:solidFill>
                  <a:latin typeface="Arial" panose="020B0604020202020204" pitchFamily="34" charset="0"/>
                  <a:ea typeface="微软雅黑" panose="020B0503020204020204" pitchFamily="34" charset="-122"/>
                </a:rPr>
                <a:t>头长度</a:t>
              </a:r>
              <a:endParaRPr lang="zh-CN" altLang="en-US" sz="1800" dirty="0">
                <a:solidFill>
                  <a:srgbClr val="333399"/>
                </a:solidFill>
                <a:latin typeface="Arial" panose="020B0604020202020204" pitchFamily="34" charset="0"/>
                <a:ea typeface="微软雅黑" panose="020B0503020204020204" pitchFamily="34" charset="-122"/>
              </a:endParaRPr>
            </a:p>
          </p:txBody>
        </p:sp>
        <p:sp>
          <p:nvSpPr>
            <p:cNvPr id="181268" name="Rectangle 15"/>
            <p:cNvSpPr/>
            <p:nvPr/>
          </p:nvSpPr>
          <p:spPr>
            <a:xfrm>
              <a:off x="1887538" y="4064000"/>
              <a:ext cx="1360487"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检   验   和</a:t>
              </a:r>
              <a:endParaRPr lang="zh-CN" altLang="en-US" sz="2000" dirty="0">
                <a:solidFill>
                  <a:srgbClr val="333399"/>
                </a:solidFill>
                <a:latin typeface="Arial" panose="020B0604020202020204" pitchFamily="34" charset="0"/>
              </a:endParaRPr>
            </a:p>
          </p:txBody>
        </p:sp>
        <p:sp>
          <p:nvSpPr>
            <p:cNvPr id="181269" name="Rectangle 16"/>
            <p:cNvSpPr/>
            <p:nvPr/>
          </p:nvSpPr>
          <p:spPr>
            <a:xfrm>
              <a:off x="3067050" y="4743450"/>
              <a:ext cx="3198813" cy="396875"/>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可选项（</a:t>
              </a:r>
              <a:r>
                <a:rPr lang="en-US" altLang="zh-CN" sz="2000" dirty="0">
                  <a:solidFill>
                    <a:srgbClr val="333399"/>
                  </a:solidFill>
                  <a:latin typeface="Arial" panose="020B0604020202020204" pitchFamily="34" charset="0"/>
                </a:rPr>
                <a:t>0</a:t>
              </a:r>
              <a:r>
                <a:rPr lang="zh-CN" altLang="en-US" sz="2000" dirty="0">
                  <a:solidFill>
                    <a:srgbClr val="333399"/>
                  </a:solidFill>
                  <a:latin typeface="Arial" panose="020B0604020202020204" pitchFamily="34" charset="0"/>
                </a:rPr>
                <a:t>或多个</a:t>
              </a:r>
              <a:r>
                <a:rPr lang="en-US" altLang="zh-CN" sz="2000" dirty="0">
                  <a:solidFill>
                    <a:srgbClr val="333399"/>
                  </a:solidFill>
                  <a:latin typeface="Arial" panose="020B0604020202020204" pitchFamily="34" charset="0"/>
                </a:rPr>
                <a:t>32</a:t>
              </a:r>
              <a:r>
                <a:rPr lang="zh-CN" altLang="en-US" sz="2000" dirty="0">
                  <a:solidFill>
                    <a:srgbClr val="333399"/>
                  </a:solidFill>
                  <a:latin typeface="Arial" panose="020B0604020202020204" pitchFamily="34" charset="0"/>
                </a:rPr>
                <a:t>位字）</a:t>
              </a:r>
              <a:endParaRPr lang="zh-CN" altLang="en-US" sz="2000" dirty="0">
                <a:solidFill>
                  <a:srgbClr val="333399"/>
                </a:solidFill>
                <a:latin typeface="Arial" panose="020B0604020202020204" pitchFamily="34" charset="0"/>
              </a:endParaRPr>
            </a:p>
          </p:txBody>
        </p:sp>
        <p:sp>
          <p:nvSpPr>
            <p:cNvPr id="181270" name="Rectangle 17"/>
            <p:cNvSpPr/>
            <p:nvPr/>
          </p:nvSpPr>
          <p:spPr>
            <a:xfrm>
              <a:off x="2001838" y="1276350"/>
              <a:ext cx="1222375" cy="395288"/>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源  端  口</a:t>
              </a:r>
              <a:endParaRPr lang="zh-CN" altLang="en-US" sz="2000" dirty="0">
                <a:solidFill>
                  <a:srgbClr val="333399"/>
                </a:solidFill>
                <a:latin typeface="Arial" panose="020B0604020202020204" pitchFamily="34" charset="0"/>
              </a:endParaRPr>
            </a:p>
          </p:txBody>
        </p:sp>
        <p:sp>
          <p:nvSpPr>
            <p:cNvPr id="181271" name="Rectangle 18"/>
            <p:cNvSpPr/>
            <p:nvPr/>
          </p:nvSpPr>
          <p:spPr>
            <a:xfrm>
              <a:off x="4054475" y="1963738"/>
              <a:ext cx="1381125" cy="393700"/>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序   号</a:t>
              </a:r>
              <a:endParaRPr lang="zh-CN" altLang="en-US" sz="2000" dirty="0">
                <a:solidFill>
                  <a:srgbClr val="333399"/>
                </a:solidFill>
                <a:latin typeface="Arial" panose="020B0604020202020204" pitchFamily="34" charset="0"/>
              </a:endParaRPr>
            </a:p>
          </p:txBody>
        </p:sp>
        <p:sp>
          <p:nvSpPr>
            <p:cNvPr id="181272" name="Line 19"/>
            <p:cNvSpPr/>
            <p:nvPr/>
          </p:nvSpPr>
          <p:spPr>
            <a:xfrm>
              <a:off x="4505325" y="3243263"/>
              <a:ext cx="0" cy="1370012"/>
            </a:xfrm>
            <a:prstGeom prst="line">
              <a:avLst/>
            </a:prstGeom>
            <a:ln w="12700" cap="flat" cmpd="sng">
              <a:solidFill>
                <a:schemeClr val="tx1"/>
              </a:solidFill>
              <a:prstDash val="solid"/>
              <a:headEnd type="none" w="med" len="med"/>
              <a:tailEnd type="none" w="med" len="med"/>
            </a:ln>
          </p:spPr>
        </p:sp>
        <p:sp>
          <p:nvSpPr>
            <p:cNvPr id="181273" name="Rectangle 20"/>
            <p:cNvSpPr/>
            <p:nvPr/>
          </p:nvSpPr>
          <p:spPr>
            <a:xfrm>
              <a:off x="5538788" y="4064000"/>
              <a:ext cx="182562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紧   急   指   针</a:t>
              </a:r>
              <a:endParaRPr lang="zh-CN" altLang="en-US" sz="2000" dirty="0">
                <a:solidFill>
                  <a:srgbClr val="333399"/>
                </a:solidFill>
                <a:latin typeface="Arial" panose="020B0604020202020204" pitchFamily="34" charset="0"/>
              </a:endParaRPr>
            </a:p>
          </p:txBody>
        </p:sp>
        <p:sp>
          <p:nvSpPr>
            <p:cNvPr id="181274" name="Rectangle 21"/>
            <p:cNvSpPr/>
            <p:nvPr/>
          </p:nvSpPr>
          <p:spPr>
            <a:xfrm>
              <a:off x="5988050" y="3344863"/>
              <a:ext cx="89852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窗   口</a:t>
              </a:r>
              <a:endParaRPr lang="zh-CN" altLang="en-US" sz="2000" dirty="0">
                <a:solidFill>
                  <a:srgbClr val="333399"/>
                </a:solidFill>
                <a:latin typeface="Arial" panose="020B0604020202020204" pitchFamily="34" charset="0"/>
              </a:endParaRPr>
            </a:p>
          </p:txBody>
        </p:sp>
        <p:sp>
          <p:nvSpPr>
            <p:cNvPr id="181275" name="Rectangle 22"/>
            <p:cNvSpPr/>
            <p:nvPr/>
          </p:nvSpPr>
          <p:spPr>
            <a:xfrm>
              <a:off x="3810000" y="2687638"/>
              <a:ext cx="1841500" cy="393700"/>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确    认    号</a:t>
              </a:r>
              <a:endParaRPr lang="zh-CN" altLang="en-US" sz="2000" dirty="0">
                <a:solidFill>
                  <a:srgbClr val="333399"/>
                </a:solidFill>
                <a:latin typeface="Arial" panose="020B0604020202020204" pitchFamily="34" charset="0"/>
              </a:endParaRPr>
            </a:p>
          </p:txBody>
        </p:sp>
        <p:sp>
          <p:nvSpPr>
            <p:cNvPr id="181276" name="Line 23"/>
            <p:cNvSpPr/>
            <p:nvPr/>
          </p:nvSpPr>
          <p:spPr>
            <a:xfrm>
              <a:off x="1611313" y="3243263"/>
              <a:ext cx="0" cy="692150"/>
            </a:xfrm>
            <a:prstGeom prst="line">
              <a:avLst/>
            </a:prstGeom>
            <a:ln w="12700" cap="flat" cmpd="sng">
              <a:solidFill>
                <a:schemeClr val="tx1"/>
              </a:solidFill>
              <a:prstDash val="solid"/>
              <a:headEnd type="none" w="med" len="med"/>
              <a:tailEnd type="none" w="med" len="med"/>
            </a:ln>
          </p:spPr>
        </p:sp>
        <p:sp>
          <p:nvSpPr>
            <p:cNvPr id="181277" name="Line 24"/>
            <p:cNvSpPr/>
            <p:nvPr/>
          </p:nvSpPr>
          <p:spPr>
            <a:xfrm>
              <a:off x="3538538" y="3235325"/>
              <a:ext cx="0" cy="684213"/>
            </a:xfrm>
            <a:prstGeom prst="line">
              <a:avLst/>
            </a:prstGeom>
            <a:ln w="12700" cap="flat" cmpd="sng">
              <a:solidFill>
                <a:schemeClr val="tx1"/>
              </a:solidFill>
              <a:prstDash val="solid"/>
              <a:headEnd type="none" w="med" len="med"/>
              <a:tailEnd type="none" w="med" len="med"/>
            </a:ln>
          </p:spPr>
        </p:sp>
        <p:sp>
          <p:nvSpPr>
            <p:cNvPr id="181278" name="Line 25"/>
            <p:cNvSpPr/>
            <p:nvPr/>
          </p:nvSpPr>
          <p:spPr>
            <a:xfrm>
              <a:off x="3044825" y="3243263"/>
              <a:ext cx="0" cy="692150"/>
            </a:xfrm>
            <a:prstGeom prst="line">
              <a:avLst/>
            </a:prstGeom>
            <a:ln w="12700" cap="flat" cmpd="sng">
              <a:solidFill>
                <a:schemeClr val="tx1"/>
              </a:solidFill>
              <a:prstDash val="solid"/>
              <a:headEnd type="none" w="med" len="med"/>
              <a:tailEnd type="none" w="med" len="med"/>
            </a:ln>
          </p:spPr>
        </p:sp>
        <p:sp>
          <p:nvSpPr>
            <p:cNvPr id="181279" name="Line 26"/>
            <p:cNvSpPr/>
            <p:nvPr/>
          </p:nvSpPr>
          <p:spPr>
            <a:xfrm>
              <a:off x="3289300" y="3243263"/>
              <a:ext cx="0" cy="681037"/>
            </a:xfrm>
            <a:prstGeom prst="line">
              <a:avLst/>
            </a:prstGeom>
            <a:ln w="12700" cap="flat" cmpd="sng">
              <a:solidFill>
                <a:schemeClr val="tx1"/>
              </a:solidFill>
              <a:prstDash val="solid"/>
              <a:headEnd type="none" w="med" len="med"/>
              <a:tailEnd type="none" w="med" len="med"/>
            </a:ln>
          </p:spPr>
        </p:sp>
        <p:sp>
          <p:nvSpPr>
            <p:cNvPr id="181280" name="Line 27"/>
            <p:cNvSpPr/>
            <p:nvPr/>
          </p:nvSpPr>
          <p:spPr>
            <a:xfrm>
              <a:off x="4019550" y="3243263"/>
              <a:ext cx="0" cy="681037"/>
            </a:xfrm>
            <a:prstGeom prst="line">
              <a:avLst/>
            </a:prstGeom>
            <a:ln w="12700" cap="flat" cmpd="sng">
              <a:solidFill>
                <a:schemeClr val="tx1"/>
              </a:solidFill>
              <a:prstDash val="solid"/>
              <a:headEnd type="none" w="med" len="med"/>
              <a:tailEnd type="none" w="med" len="med"/>
            </a:ln>
          </p:spPr>
        </p:sp>
        <p:sp>
          <p:nvSpPr>
            <p:cNvPr id="181281" name="Line 28"/>
            <p:cNvSpPr/>
            <p:nvPr/>
          </p:nvSpPr>
          <p:spPr>
            <a:xfrm>
              <a:off x="3778250" y="3243263"/>
              <a:ext cx="0" cy="681037"/>
            </a:xfrm>
            <a:prstGeom prst="line">
              <a:avLst/>
            </a:prstGeom>
            <a:ln w="12700" cap="flat" cmpd="sng">
              <a:solidFill>
                <a:schemeClr val="tx1"/>
              </a:solidFill>
              <a:prstDash val="solid"/>
              <a:headEnd type="none" w="med" len="med"/>
              <a:tailEnd type="none" w="med" len="med"/>
            </a:ln>
          </p:spPr>
        </p:sp>
        <p:sp>
          <p:nvSpPr>
            <p:cNvPr id="181282" name="Line 29"/>
            <p:cNvSpPr/>
            <p:nvPr/>
          </p:nvSpPr>
          <p:spPr>
            <a:xfrm>
              <a:off x="4264025" y="3243263"/>
              <a:ext cx="0" cy="681037"/>
            </a:xfrm>
            <a:prstGeom prst="line">
              <a:avLst/>
            </a:prstGeom>
            <a:ln w="12700" cap="flat" cmpd="sng">
              <a:solidFill>
                <a:schemeClr val="tx1"/>
              </a:solidFill>
              <a:prstDash val="solid"/>
              <a:headEnd type="none" w="med" len="med"/>
              <a:tailEnd type="none" w="med" len="med"/>
            </a:ln>
          </p:spPr>
        </p:sp>
        <p:sp>
          <p:nvSpPr>
            <p:cNvPr id="181283" name="Rectangle 30"/>
            <p:cNvSpPr/>
            <p:nvPr/>
          </p:nvSpPr>
          <p:spPr>
            <a:xfrm>
              <a:off x="1700213" y="3317876"/>
              <a:ext cx="89852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保   留</a:t>
              </a:r>
              <a:endParaRPr lang="zh-CN" altLang="en-US" sz="2000" dirty="0">
                <a:solidFill>
                  <a:srgbClr val="333399"/>
                </a:solidFill>
                <a:latin typeface="Arial" panose="020B0604020202020204" pitchFamily="34" charset="0"/>
              </a:endParaRPr>
            </a:p>
          </p:txBody>
        </p:sp>
        <p:sp>
          <p:nvSpPr>
            <p:cNvPr id="181284" name="Rectangle 31"/>
            <p:cNvSpPr/>
            <p:nvPr/>
          </p:nvSpPr>
          <p:spPr>
            <a:xfrm>
              <a:off x="4237038" y="3262313"/>
              <a:ext cx="327025"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F</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I</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N</a:t>
              </a:r>
              <a:endParaRPr lang="en-US" altLang="zh-CN" sz="1600" b="1" dirty="0">
                <a:solidFill>
                  <a:srgbClr val="333399"/>
                </a:solidFill>
                <a:latin typeface="Arial" panose="020B0604020202020204" pitchFamily="34" charset="0"/>
              </a:endParaRPr>
            </a:p>
          </p:txBody>
        </p:sp>
        <p:sp>
          <p:nvSpPr>
            <p:cNvPr id="181285" name="Line 32"/>
            <p:cNvSpPr/>
            <p:nvPr/>
          </p:nvSpPr>
          <p:spPr>
            <a:xfrm>
              <a:off x="650875" y="984250"/>
              <a:ext cx="7675563" cy="0"/>
            </a:xfrm>
            <a:prstGeom prst="line">
              <a:avLst/>
            </a:prstGeom>
            <a:ln w="12700" cap="flat" cmpd="sng">
              <a:solidFill>
                <a:schemeClr val="tx1"/>
              </a:solidFill>
              <a:prstDash val="solid"/>
              <a:headEnd type="none" w="med" len="med"/>
              <a:tailEnd type="none" w="med" len="med"/>
            </a:ln>
          </p:spPr>
        </p:sp>
        <p:sp>
          <p:nvSpPr>
            <p:cNvPr id="181286" name="Line 33"/>
            <p:cNvSpPr/>
            <p:nvPr/>
          </p:nvSpPr>
          <p:spPr>
            <a:xfrm>
              <a:off x="650875" y="785813"/>
              <a:ext cx="0" cy="198437"/>
            </a:xfrm>
            <a:prstGeom prst="line">
              <a:avLst/>
            </a:prstGeom>
            <a:ln w="12700" cap="flat" cmpd="sng">
              <a:solidFill>
                <a:schemeClr val="tx1"/>
              </a:solidFill>
              <a:prstDash val="solid"/>
              <a:headEnd type="none" w="med" len="med"/>
              <a:tailEnd type="none" w="med" len="med"/>
            </a:ln>
          </p:spPr>
        </p:sp>
        <p:sp>
          <p:nvSpPr>
            <p:cNvPr id="181287" name="Line 34"/>
            <p:cNvSpPr/>
            <p:nvPr/>
          </p:nvSpPr>
          <p:spPr>
            <a:xfrm>
              <a:off x="890588" y="685800"/>
              <a:ext cx="0" cy="298450"/>
            </a:xfrm>
            <a:prstGeom prst="line">
              <a:avLst/>
            </a:prstGeom>
            <a:ln w="12700" cap="flat" cmpd="sng">
              <a:solidFill>
                <a:schemeClr val="tx1"/>
              </a:solidFill>
              <a:prstDash val="solid"/>
              <a:headEnd type="none" w="med" len="med"/>
              <a:tailEnd type="none" w="med" len="med"/>
            </a:ln>
          </p:spPr>
        </p:sp>
        <p:sp>
          <p:nvSpPr>
            <p:cNvPr id="181288" name="Line 35"/>
            <p:cNvSpPr/>
            <p:nvPr/>
          </p:nvSpPr>
          <p:spPr>
            <a:xfrm>
              <a:off x="1130300" y="685800"/>
              <a:ext cx="0" cy="298450"/>
            </a:xfrm>
            <a:prstGeom prst="line">
              <a:avLst/>
            </a:prstGeom>
            <a:ln w="12700" cap="flat" cmpd="sng">
              <a:solidFill>
                <a:schemeClr val="tx1"/>
              </a:solidFill>
              <a:prstDash val="solid"/>
              <a:headEnd type="none" w="med" len="med"/>
              <a:tailEnd type="none" w="med" len="med"/>
            </a:ln>
          </p:spPr>
        </p:sp>
        <p:sp>
          <p:nvSpPr>
            <p:cNvPr id="181289" name="Line 36"/>
            <p:cNvSpPr/>
            <p:nvPr/>
          </p:nvSpPr>
          <p:spPr>
            <a:xfrm>
              <a:off x="1370013" y="685800"/>
              <a:ext cx="0" cy="298450"/>
            </a:xfrm>
            <a:prstGeom prst="line">
              <a:avLst/>
            </a:prstGeom>
            <a:ln w="12700" cap="flat" cmpd="sng">
              <a:solidFill>
                <a:schemeClr val="tx1"/>
              </a:solidFill>
              <a:prstDash val="solid"/>
              <a:headEnd type="none" w="med" len="med"/>
              <a:tailEnd type="none" w="med" len="med"/>
            </a:ln>
          </p:spPr>
        </p:sp>
        <p:sp>
          <p:nvSpPr>
            <p:cNvPr id="181290" name="Line 37"/>
            <p:cNvSpPr/>
            <p:nvPr/>
          </p:nvSpPr>
          <p:spPr>
            <a:xfrm>
              <a:off x="1611313" y="685800"/>
              <a:ext cx="0" cy="298450"/>
            </a:xfrm>
            <a:prstGeom prst="line">
              <a:avLst/>
            </a:prstGeom>
            <a:ln w="12700" cap="flat" cmpd="sng">
              <a:solidFill>
                <a:schemeClr val="tx1"/>
              </a:solidFill>
              <a:prstDash val="solid"/>
              <a:headEnd type="none" w="med" len="med"/>
              <a:tailEnd type="none" w="med" len="med"/>
            </a:ln>
          </p:spPr>
        </p:sp>
        <p:sp>
          <p:nvSpPr>
            <p:cNvPr id="181291" name="Line 38"/>
            <p:cNvSpPr/>
            <p:nvPr/>
          </p:nvSpPr>
          <p:spPr>
            <a:xfrm>
              <a:off x="1851025" y="685800"/>
              <a:ext cx="0" cy="298450"/>
            </a:xfrm>
            <a:prstGeom prst="line">
              <a:avLst/>
            </a:prstGeom>
            <a:ln w="12700" cap="flat" cmpd="sng">
              <a:solidFill>
                <a:schemeClr val="tx1"/>
              </a:solidFill>
              <a:prstDash val="solid"/>
              <a:headEnd type="none" w="med" len="med"/>
              <a:tailEnd type="none" w="med" len="med"/>
            </a:ln>
          </p:spPr>
        </p:sp>
        <p:sp>
          <p:nvSpPr>
            <p:cNvPr id="181292" name="Line 39"/>
            <p:cNvSpPr/>
            <p:nvPr/>
          </p:nvSpPr>
          <p:spPr>
            <a:xfrm>
              <a:off x="2089150" y="685800"/>
              <a:ext cx="0" cy="298450"/>
            </a:xfrm>
            <a:prstGeom prst="line">
              <a:avLst/>
            </a:prstGeom>
            <a:ln w="12700" cap="flat" cmpd="sng">
              <a:solidFill>
                <a:schemeClr val="tx1"/>
              </a:solidFill>
              <a:prstDash val="solid"/>
              <a:headEnd type="none" w="med" len="med"/>
              <a:tailEnd type="none" w="med" len="med"/>
            </a:ln>
          </p:spPr>
        </p:sp>
        <p:sp>
          <p:nvSpPr>
            <p:cNvPr id="181293" name="Line 40"/>
            <p:cNvSpPr/>
            <p:nvPr/>
          </p:nvSpPr>
          <p:spPr>
            <a:xfrm>
              <a:off x="2328863" y="685800"/>
              <a:ext cx="0" cy="298450"/>
            </a:xfrm>
            <a:prstGeom prst="line">
              <a:avLst/>
            </a:prstGeom>
            <a:ln w="12700" cap="flat" cmpd="sng">
              <a:solidFill>
                <a:schemeClr val="tx1"/>
              </a:solidFill>
              <a:prstDash val="solid"/>
              <a:headEnd type="none" w="med" len="med"/>
              <a:tailEnd type="none" w="med" len="med"/>
            </a:ln>
          </p:spPr>
        </p:sp>
        <p:sp>
          <p:nvSpPr>
            <p:cNvPr id="181294" name="Line 41"/>
            <p:cNvSpPr/>
            <p:nvPr/>
          </p:nvSpPr>
          <p:spPr>
            <a:xfrm>
              <a:off x="2570163" y="785813"/>
              <a:ext cx="0" cy="198437"/>
            </a:xfrm>
            <a:prstGeom prst="line">
              <a:avLst/>
            </a:prstGeom>
            <a:ln w="12700" cap="flat" cmpd="sng">
              <a:solidFill>
                <a:schemeClr val="tx1"/>
              </a:solidFill>
              <a:prstDash val="solid"/>
              <a:headEnd type="none" w="med" len="med"/>
              <a:tailEnd type="none" w="med" len="med"/>
            </a:ln>
          </p:spPr>
        </p:sp>
        <p:sp>
          <p:nvSpPr>
            <p:cNvPr id="181295" name="Line 42"/>
            <p:cNvSpPr/>
            <p:nvPr/>
          </p:nvSpPr>
          <p:spPr>
            <a:xfrm>
              <a:off x="2809875" y="685800"/>
              <a:ext cx="0" cy="298450"/>
            </a:xfrm>
            <a:prstGeom prst="line">
              <a:avLst/>
            </a:prstGeom>
            <a:ln w="12700" cap="flat" cmpd="sng">
              <a:solidFill>
                <a:schemeClr val="tx1"/>
              </a:solidFill>
              <a:prstDash val="solid"/>
              <a:headEnd type="none" w="med" len="med"/>
              <a:tailEnd type="none" w="med" len="med"/>
            </a:ln>
          </p:spPr>
        </p:sp>
        <p:sp>
          <p:nvSpPr>
            <p:cNvPr id="181296" name="Line 43"/>
            <p:cNvSpPr/>
            <p:nvPr/>
          </p:nvSpPr>
          <p:spPr>
            <a:xfrm>
              <a:off x="3049588" y="685800"/>
              <a:ext cx="0" cy="298450"/>
            </a:xfrm>
            <a:prstGeom prst="line">
              <a:avLst/>
            </a:prstGeom>
            <a:ln w="12700" cap="flat" cmpd="sng">
              <a:solidFill>
                <a:schemeClr val="tx1"/>
              </a:solidFill>
              <a:prstDash val="solid"/>
              <a:headEnd type="none" w="med" len="med"/>
              <a:tailEnd type="none" w="med" len="med"/>
            </a:ln>
          </p:spPr>
        </p:sp>
        <p:sp>
          <p:nvSpPr>
            <p:cNvPr id="181297" name="Line 44"/>
            <p:cNvSpPr/>
            <p:nvPr/>
          </p:nvSpPr>
          <p:spPr>
            <a:xfrm>
              <a:off x="3289300" y="685800"/>
              <a:ext cx="0" cy="298450"/>
            </a:xfrm>
            <a:prstGeom prst="line">
              <a:avLst/>
            </a:prstGeom>
            <a:ln w="12700" cap="flat" cmpd="sng">
              <a:solidFill>
                <a:schemeClr val="tx1"/>
              </a:solidFill>
              <a:prstDash val="solid"/>
              <a:headEnd type="none" w="med" len="med"/>
              <a:tailEnd type="none" w="med" len="med"/>
            </a:ln>
          </p:spPr>
        </p:sp>
        <p:sp>
          <p:nvSpPr>
            <p:cNvPr id="181298" name="Line 45"/>
            <p:cNvSpPr/>
            <p:nvPr/>
          </p:nvSpPr>
          <p:spPr>
            <a:xfrm>
              <a:off x="3530600" y="685800"/>
              <a:ext cx="0" cy="298450"/>
            </a:xfrm>
            <a:prstGeom prst="line">
              <a:avLst/>
            </a:prstGeom>
            <a:ln w="12700" cap="flat" cmpd="sng">
              <a:solidFill>
                <a:schemeClr val="tx1"/>
              </a:solidFill>
              <a:prstDash val="solid"/>
              <a:headEnd type="none" w="med" len="med"/>
              <a:tailEnd type="none" w="med" len="med"/>
            </a:ln>
          </p:spPr>
        </p:sp>
        <p:sp>
          <p:nvSpPr>
            <p:cNvPr id="181299" name="Line 46"/>
            <p:cNvSpPr/>
            <p:nvPr/>
          </p:nvSpPr>
          <p:spPr>
            <a:xfrm>
              <a:off x="3770313" y="685800"/>
              <a:ext cx="0" cy="298450"/>
            </a:xfrm>
            <a:prstGeom prst="line">
              <a:avLst/>
            </a:prstGeom>
            <a:ln w="12700" cap="flat" cmpd="sng">
              <a:solidFill>
                <a:schemeClr val="tx1"/>
              </a:solidFill>
              <a:prstDash val="solid"/>
              <a:headEnd type="none" w="med" len="med"/>
              <a:tailEnd type="none" w="med" len="med"/>
            </a:ln>
          </p:spPr>
        </p:sp>
        <p:sp>
          <p:nvSpPr>
            <p:cNvPr id="181300" name="Line 47"/>
            <p:cNvSpPr/>
            <p:nvPr/>
          </p:nvSpPr>
          <p:spPr>
            <a:xfrm>
              <a:off x="4008438" y="685800"/>
              <a:ext cx="0" cy="298450"/>
            </a:xfrm>
            <a:prstGeom prst="line">
              <a:avLst/>
            </a:prstGeom>
            <a:ln w="12700" cap="flat" cmpd="sng">
              <a:solidFill>
                <a:schemeClr val="tx1"/>
              </a:solidFill>
              <a:prstDash val="solid"/>
              <a:headEnd type="none" w="med" len="med"/>
              <a:tailEnd type="none" w="med" len="med"/>
            </a:ln>
          </p:spPr>
        </p:sp>
        <p:sp>
          <p:nvSpPr>
            <p:cNvPr id="181301" name="Line 48"/>
            <p:cNvSpPr/>
            <p:nvPr/>
          </p:nvSpPr>
          <p:spPr>
            <a:xfrm>
              <a:off x="4248150" y="685800"/>
              <a:ext cx="0" cy="298450"/>
            </a:xfrm>
            <a:prstGeom prst="line">
              <a:avLst/>
            </a:prstGeom>
            <a:ln w="12700" cap="flat" cmpd="sng">
              <a:solidFill>
                <a:schemeClr val="tx1"/>
              </a:solidFill>
              <a:prstDash val="solid"/>
              <a:headEnd type="none" w="med" len="med"/>
              <a:tailEnd type="none" w="med" len="med"/>
            </a:ln>
          </p:spPr>
        </p:sp>
        <p:sp>
          <p:nvSpPr>
            <p:cNvPr id="181302" name="Line 49"/>
            <p:cNvSpPr/>
            <p:nvPr/>
          </p:nvSpPr>
          <p:spPr>
            <a:xfrm>
              <a:off x="4487863" y="785813"/>
              <a:ext cx="0" cy="198437"/>
            </a:xfrm>
            <a:prstGeom prst="line">
              <a:avLst/>
            </a:prstGeom>
            <a:ln w="12700" cap="flat" cmpd="sng">
              <a:solidFill>
                <a:schemeClr val="tx1"/>
              </a:solidFill>
              <a:prstDash val="solid"/>
              <a:headEnd type="none" w="med" len="med"/>
              <a:tailEnd type="none" w="med" len="med"/>
            </a:ln>
          </p:spPr>
        </p:sp>
        <p:sp>
          <p:nvSpPr>
            <p:cNvPr id="181303" name="Line 50"/>
            <p:cNvSpPr/>
            <p:nvPr/>
          </p:nvSpPr>
          <p:spPr>
            <a:xfrm>
              <a:off x="4729163" y="685800"/>
              <a:ext cx="0" cy="298450"/>
            </a:xfrm>
            <a:prstGeom prst="line">
              <a:avLst/>
            </a:prstGeom>
            <a:ln w="12700" cap="flat" cmpd="sng">
              <a:solidFill>
                <a:schemeClr val="tx1"/>
              </a:solidFill>
              <a:prstDash val="solid"/>
              <a:headEnd type="none" w="med" len="med"/>
              <a:tailEnd type="none" w="med" len="med"/>
            </a:ln>
          </p:spPr>
        </p:sp>
        <p:sp>
          <p:nvSpPr>
            <p:cNvPr id="181304" name="Line 51"/>
            <p:cNvSpPr/>
            <p:nvPr/>
          </p:nvSpPr>
          <p:spPr>
            <a:xfrm>
              <a:off x="4968875" y="685800"/>
              <a:ext cx="0" cy="298450"/>
            </a:xfrm>
            <a:prstGeom prst="line">
              <a:avLst/>
            </a:prstGeom>
            <a:ln w="12700" cap="flat" cmpd="sng">
              <a:solidFill>
                <a:schemeClr val="tx1"/>
              </a:solidFill>
              <a:prstDash val="solid"/>
              <a:headEnd type="none" w="med" len="med"/>
              <a:tailEnd type="none" w="med" len="med"/>
            </a:ln>
          </p:spPr>
        </p:sp>
        <p:sp>
          <p:nvSpPr>
            <p:cNvPr id="181305" name="Line 52"/>
            <p:cNvSpPr/>
            <p:nvPr/>
          </p:nvSpPr>
          <p:spPr>
            <a:xfrm>
              <a:off x="5208588" y="685800"/>
              <a:ext cx="0" cy="298450"/>
            </a:xfrm>
            <a:prstGeom prst="line">
              <a:avLst/>
            </a:prstGeom>
            <a:ln w="12700" cap="flat" cmpd="sng">
              <a:solidFill>
                <a:schemeClr val="tx1"/>
              </a:solidFill>
              <a:prstDash val="solid"/>
              <a:headEnd type="none" w="med" len="med"/>
              <a:tailEnd type="none" w="med" len="med"/>
            </a:ln>
          </p:spPr>
        </p:sp>
        <p:sp>
          <p:nvSpPr>
            <p:cNvPr id="181306" name="Line 53"/>
            <p:cNvSpPr/>
            <p:nvPr/>
          </p:nvSpPr>
          <p:spPr>
            <a:xfrm>
              <a:off x="5448300" y="685800"/>
              <a:ext cx="0" cy="298450"/>
            </a:xfrm>
            <a:prstGeom prst="line">
              <a:avLst/>
            </a:prstGeom>
            <a:ln w="12700" cap="flat" cmpd="sng">
              <a:solidFill>
                <a:schemeClr val="tx1"/>
              </a:solidFill>
              <a:prstDash val="solid"/>
              <a:headEnd type="none" w="med" len="med"/>
              <a:tailEnd type="none" w="med" len="med"/>
            </a:ln>
          </p:spPr>
        </p:sp>
        <p:sp>
          <p:nvSpPr>
            <p:cNvPr id="181307" name="Line 54"/>
            <p:cNvSpPr/>
            <p:nvPr/>
          </p:nvSpPr>
          <p:spPr>
            <a:xfrm>
              <a:off x="5689600" y="685800"/>
              <a:ext cx="0" cy="298450"/>
            </a:xfrm>
            <a:prstGeom prst="line">
              <a:avLst/>
            </a:prstGeom>
            <a:ln w="12700" cap="flat" cmpd="sng">
              <a:solidFill>
                <a:schemeClr val="tx1"/>
              </a:solidFill>
              <a:prstDash val="solid"/>
              <a:headEnd type="none" w="med" len="med"/>
              <a:tailEnd type="none" w="med" len="med"/>
            </a:ln>
          </p:spPr>
        </p:sp>
        <p:sp>
          <p:nvSpPr>
            <p:cNvPr id="181308" name="Line 55"/>
            <p:cNvSpPr/>
            <p:nvPr/>
          </p:nvSpPr>
          <p:spPr>
            <a:xfrm>
              <a:off x="5927725" y="685800"/>
              <a:ext cx="0" cy="298450"/>
            </a:xfrm>
            <a:prstGeom prst="line">
              <a:avLst/>
            </a:prstGeom>
            <a:ln w="12700" cap="flat" cmpd="sng">
              <a:solidFill>
                <a:schemeClr val="tx1"/>
              </a:solidFill>
              <a:prstDash val="solid"/>
              <a:headEnd type="none" w="med" len="med"/>
              <a:tailEnd type="none" w="med" len="med"/>
            </a:ln>
          </p:spPr>
        </p:sp>
        <p:sp>
          <p:nvSpPr>
            <p:cNvPr id="181309" name="Line 56"/>
            <p:cNvSpPr/>
            <p:nvPr/>
          </p:nvSpPr>
          <p:spPr>
            <a:xfrm>
              <a:off x="6167438" y="685800"/>
              <a:ext cx="0" cy="298450"/>
            </a:xfrm>
            <a:prstGeom prst="line">
              <a:avLst/>
            </a:prstGeom>
            <a:ln w="12700" cap="flat" cmpd="sng">
              <a:solidFill>
                <a:schemeClr val="tx1"/>
              </a:solidFill>
              <a:prstDash val="solid"/>
              <a:headEnd type="none" w="med" len="med"/>
              <a:tailEnd type="none" w="med" len="med"/>
            </a:ln>
          </p:spPr>
        </p:sp>
        <p:sp>
          <p:nvSpPr>
            <p:cNvPr id="181310" name="Line 57"/>
            <p:cNvSpPr/>
            <p:nvPr/>
          </p:nvSpPr>
          <p:spPr>
            <a:xfrm>
              <a:off x="6407150" y="785813"/>
              <a:ext cx="0" cy="198437"/>
            </a:xfrm>
            <a:prstGeom prst="line">
              <a:avLst/>
            </a:prstGeom>
            <a:ln w="12700" cap="flat" cmpd="sng">
              <a:solidFill>
                <a:schemeClr val="tx1"/>
              </a:solidFill>
              <a:prstDash val="solid"/>
              <a:headEnd type="none" w="med" len="med"/>
              <a:tailEnd type="none" w="med" len="med"/>
            </a:ln>
          </p:spPr>
        </p:sp>
        <p:sp>
          <p:nvSpPr>
            <p:cNvPr id="181311" name="Line 58"/>
            <p:cNvSpPr/>
            <p:nvPr/>
          </p:nvSpPr>
          <p:spPr>
            <a:xfrm>
              <a:off x="6646863" y="685800"/>
              <a:ext cx="0" cy="298450"/>
            </a:xfrm>
            <a:prstGeom prst="line">
              <a:avLst/>
            </a:prstGeom>
            <a:ln w="12700" cap="flat" cmpd="sng">
              <a:solidFill>
                <a:schemeClr val="tx1"/>
              </a:solidFill>
              <a:prstDash val="solid"/>
              <a:headEnd type="none" w="med" len="med"/>
              <a:tailEnd type="none" w="med" len="med"/>
            </a:ln>
          </p:spPr>
        </p:sp>
        <p:sp>
          <p:nvSpPr>
            <p:cNvPr id="181312" name="Line 59"/>
            <p:cNvSpPr/>
            <p:nvPr/>
          </p:nvSpPr>
          <p:spPr>
            <a:xfrm>
              <a:off x="6888163" y="685800"/>
              <a:ext cx="0" cy="298450"/>
            </a:xfrm>
            <a:prstGeom prst="line">
              <a:avLst/>
            </a:prstGeom>
            <a:ln w="12700" cap="flat" cmpd="sng">
              <a:solidFill>
                <a:schemeClr val="tx1"/>
              </a:solidFill>
              <a:prstDash val="solid"/>
              <a:headEnd type="none" w="med" len="med"/>
              <a:tailEnd type="none" w="med" len="med"/>
            </a:ln>
          </p:spPr>
        </p:sp>
        <p:sp>
          <p:nvSpPr>
            <p:cNvPr id="181313" name="Line 60"/>
            <p:cNvSpPr/>
            <p:nvPr/>
          </p:nvSpPr>
          <p:spPr>
            <a:xfrm>
              <a:off x="7127875" y="685800"/>
              <a:ext cx="0" cy="298450"/>
            </a:xfrm>
            <a:prstGeom prst="line">
              <a:avLst/>
            </a:prstGeom>
            <a:ln w="12700" cap="flat" cmpd="sng">
              <a:solidFill>
                <a:schemeClr val="tx1"/>
              </a:solidFill>
              <a:prstDash val="solid"/>
              <a:headEnd type="none" w="med" len="med"/>
              <a:tailEnd type="none" w="med" len="med"/>
            </a:ln>
          </p:spPr>
        </p:sp>
        <p:sp>
          <p:nvSpPr>
            <p:cNvPr id="181314" name="Line 61"/>
            <p:cNvSpPr/>
            <p:nvPr/>
          </p:nvSpPr>
          <p:spPr>
            <a:xfrm>
              <a:off x="7367588" y="685800"/>
              <a:ext cx="0" cy="298450"/>
            </a:xfrm>
            <a:prstGeom prst="line">
              <a:avLst/>
            </a:prstGeom>
            <a:ln w="12700" cap="flat" cmpd="sng">
              <a:solidFill>
                <a:schemeClr val="tx1"/>
              </a:solidFill>
              <a:prstDash val="solid"/>
              <a:headEnd type="none" w="med" len="med"/>
              <a:tailEnd type="none" w="med" len="med"/>
            </a:ln>
          </p:spPr>
        </p:sp>
        <p:sp>
          <p:nvSpPr>
            <p:cNvPr id="181315" name="Line 62"/>
            <p:cNvSpPr/>
            <p:nvPr/>
          </p:nvSpPr>
          <p:spPr>
            <a:xfrm>
              <a:off x="7607300" y="685800"/>
              <a:ext cx="0" cy="298450"/>
            </a:xfrm>
            <a:prstGeom prst="line">
              <a:avLst/>
            </a:prstGeom>
            <a:ln w="12700" cap="flat" cmpd="sng">
              <a:solidFill>
                <a:schemeClr val="tx1"/>
              </a:solidFill>
              <a:prstDash val="solid"/>
              <a:headEnd type="none" w="med" len="med"/>
              <a:tailEnd type="none" w="med" len="med"/>
            </a:ln>
          </p:spPr>
        </p:sp>
        <p:sp>
          <p:nvSpPr>
            <p:cNvPr id="181316" name="Line 63"/>
            <p:cNvSpPr/>
            <p:nvPr/>
          </p:nvSpPr>
          <p:spPr>
            <a:xfrm>
              <a:off x="7847013" y="685800"/>
              <a:ext cx="0" cy="298450"/>
            </a:xfrm>
            <a:prstGeom prst="line">
              <a:avLst/>
            </a:prstGeom>
            <a:ln w="12700" cap="flat" cmpd="sng">
              <a:solidFill>
                <a:schemeClr val="tx1"/>
              </a:solidFill>
              <a:prstDash val="solid"/>
              <a:headEnd type="none" w="med" len="med"/>
              <a:tailEnd type="none" w="med" len="med"/>
            </a:ln>
          </p:spPr>
        </p:sp>
        <p:sp>
          <p:nvSpPr>
            <p:cNvPr id="181317" name="Line 64"/>
            <p:cNvSpPr/>
            <p:nvPr/>
          </p:nvSpPr>
          <p:spPr>
            <a:xfrm>
              <a:off x="8086725" y="685800"/>
              <a:ext cx="0" cy="298450"/>
            </a:xfrm>
            <a:prstGeom prst="line">
              <a:avLst/>
            </a:prstGeom>
            <a:ln w="12700" cap="flat" cmpd="sng">
              <a:solidFill>
                <a:schemeClr val="tx1"/>
              </a:solidFill>
              <a:prstDash val="solid"/>
              <a:headEnd type="none" w="med" len="med"/>
              <a:tailEnd type="none" w="med" len="med"/>
            </a:ln>
          </p:spPr>
        </p:sp>
        <p:sp>
          <p:nvSpPr>
            <p:cNvPr id="181318" name="Line 65"/>
            <p:cNvSpPr/>
            <p:nvPr/>
          </p:nvSpPr>
          <p:spPr>
            <a:xfrm>
              <a:off x="8326438" y="785813"/>
              <a:ext cx="0" cy="198437"/>
            </a:xfrm>
            <a:prstGeom prst="line">
              <a:avLst/>
            </a:prstGeom>
            <a:ln w="12700" cap="flat" cmpd="sng">
              <a:solidFill>
                <a:schemeClr val="tx1"/>
              </a:solidFill>
              <a:prstDash val="solid"/>
              <a:headEnd type="none" w="med" len="med"/>
              <a:tailEnd type="none" w="med" len="med"/>
            </a:ln>
          </p:spPr>
        </p:sp>
        <p:sp>
          <p:nvSpPr>
            <p:cNvPr id="181319" name="Rectangle 66"/>
            <p:cNvSpPr/>
            <p:nvPr/>
          </p:nvSpPr>
          <p:spPr>
            <a:xfrm>
              <a:off x="809625" y="585788"/>
              <a:ext cx="1600200" cy="300037"/>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81320" name="Rectangle 67"/>
            <p:cNvSpPr/>
            <p:nvPr/>
          </p:nvSpPr>
          <p:spPr>
            <a:xfrm>
              <a:off x="2728913" y="585788"/>
              <a:ext cx="1600200" cy="300037"/>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81321" name="Rectangle 68"/>
            <p:cNvSpPr/>
            <p:nvPr/>
          </p:nvSpPr>
          <p:spPr>
            <a:xfrm>
              <a:off x="4648200" y="585788"/>
              <a:ext cx="1600200" cy="300037"/>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81322" name="Rectangle 69"/>
            <p:cNvSpPr/>
            <p:nvPr/>
          </p:nvSpPr>
          <p:spPr>
            <a:xfrm>
              <a:off x="6567488" y="585788"/>
              <a:ext cx="1600200" cy="300037"/>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81323" name="Rectangle 70"/>
            <p:cNvSpPr/>
            <p:nvPr/>
          </p:nvSpPr>
          <p:spPr>
            <a:xfrm>
              <a:off x="4008438" y="3262313"/>
              <a:ext cx="325437"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S</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Y</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N</a:t>
              </a:r>
              <a:endParaRPr lang="en-US" altLang="zh-CN" sz="1600" b="1" dirty="0">
                <a:solidFill>
                  <a:srgbClr val="333399"/>
                </a:solidFill>
                <a:latin typeface="Arial" panose="020B0604020202020204" pitchFamily="34" charset="0"/>
              </a:endParaRPr>
            </a:p>
          </p:txBody>
        </p:sp>
        <p:sp>
          <p:nvSpPr>
            <p:cNvPr id="181324" name="Rectangle 71"/>
            <p:cNvSpPr/>
            <p:nvPr/>
          </p:nvSpPr>
          <p:spPr>
            <a:xfrm>
              <a:off x="3770313" y="3262313"/>
              <a:ext cx="327025"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R</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S</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T</a:t>
              </a:r>
              <a:endParaRPr lang="en-US" altLang="zh-CN" sz="1600" b="1" dirty="0">
                <a:solidFill>
                  <a:srgbClr val="333399"/>
                </a:solidFill>
                <a:latin typeface="Arial" panose="020B0604020202020204" pitchFamily="34" charset="0"/>
              </a:endParaRPr>
            </a:p>
          </p:txBody>
        </p:sp>
        <p:sp>
          <p:nvSpPr>
            <p:cNvPr id="181325" name="Rectangle 72"/>
            <p:cNvSpPr/>
            <p:nvPr/>
          </p:nvSpPr>
          <p:spPr>
            <a:xfrm>
              <a:off x="3513138" y="3262313"/>
              <a:ext cx="328612"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P</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S</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H</a:t>
              </a:r>
              <a:endParaRPr lang="en-US" altLang="zh-CN" sz="1600" b="1" dirty="0">
                <a:solidFill>
                  <a:srgbClr val="333399"/>
                </a:solidFill>
                <a:latin typeface="Arial" panose="020B0604020202020204" pitchFamily="34" charset="0"/>
              </a:endParaRPr>
            </a:p>
          </p:txBody>
        </p:sp>
        <p:sp>
          <p:nvSpPr>
            <p:cNvPr id="181326" name="Rectangle 73"/>
            <p:cNvSpPr/>
            <p:nvPr/>
          </p:nvSpPr>
          <p:spPr>
            <a:xfrm>
              <a:off x="3273425" y="3262313"/>
              <a:ext cx="327025"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A</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C</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K</a:t>
              </a:r>
              <a:endParaRPr lang="en-US" altLang="zh-CN" sz="1600" b="1" dirty="0">
                <a:solidFill>
                  <a:srgbClr val="333399"/>
                </a:solidFill>
                <a:latin typeface="Arial" panose="020B0604020202020204" pitchFamily="34" charset="0"/>
              </a:endParaRPr>
            </a:p>
          </p:txBody>
        </p:sp>
        <p:sp>
          <p:nvSpPr>
            <p:cNvPr id="181327" name="Rectangle 74"/>
            <p:cNvSpPr/>
            <p:nvPr/>
          </p:nvSpPr>
          <p:spPr>
            <a:xfrm>
              <a:off x="3011488" y="3262313"/>
              <a:ext cx="339725"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U</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R</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G</a:t>
              </a:r>
              <a:endParaRPr lang="en-US" altLang="zh-CN" sz="1600" b="1" dirty="0">
                <a:solidFill>
                  <a:srgbClr val="333399"/>
                </a:solidFill>
                <a:latin typeface="Arial" panose="020B0604020202020204" pitchFamily="34" charset="0"/>
              </a:endParaRPr>
            </a:p>
          </p:txBody>
        </p:sp>
        <p:sp>
          <p:nvSpPr>
            <p:cNvPr id="181328" name="Line 80"/>
            <p:cNvSpPr/>
            <p:nvPr/>
          </p:nvSpPr>
          <p:spPr>
            <a:xfrm>
              <a:off x="58738" y="1155700"/>
              <a:ext cx="530225" cy="0"/>
            </a:xfrm>
            <a:prstGeom prst="line">
              <a:avLst/>
            </a:prstGeom>
            <a:ln w="12700" cap="flat" cmpd="sng">
              <a:solidFill>
                <a:schemeClr val="tx1"/>
              </a:solidFill>
              <a:prstDash val="solid"/>
              <a:headEnd type="none" w="med" len="med"/>
              <a:tailEnd type="none" w="med" len="med"/>
            </a:ln>
          </p:spPr>
        </p:sp>
        <p:sp>
          <p:nvSpPr>
            <p:cNvPr id="181329" name="Line 81"/>
            <p:cNvSpPr/>
            <p:nvPr/>
          </p:nvSpPr>
          <p:spPr>
            <a:xfrm>
              <a:off x="73025" y="5256213"/>
              <a:ext cx="530225" cy="0"/>
            </a:xfrm>
            <a:prstGeom prst="line">
              <a:avLst/>
            </a:prstGeom>
            <a:ln w="12700" cap="flat" cmpd="sng">
              <a:solidFill>
                <a:schemeClr val="tx1"/>
              </a:solidFill>
              <a:prstDash val="solid"/>
              <a:headEnd type="none" w="med" len="med"/>
              <a:tailEnd type="none" w="med" len="med"/>
            </a:ln>
          </p:spPr>
        </p:sp>
        <p:sp>
          <p:nvSpPr>
            <p:cNvPr id="181330" name="Rectangle 83"/>
            <p:cNvSpPr/>
            <p:nvPr/>
          </p:nvSpPr>
          <p:spPr>
            <a:xfrm>
              <a:off x="1595440" y="3275012"/>
              <a:ext cx="1041398" cy="717550"/>
            </a:xfrm>
            <a:prstGeom prst="rect">
              <a:avLst/>
            </a:prstGeom>
            <a:noFill/>
            <a:ln w="76200"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81331" name="Line 26"/>
            <p:cNvSpPr/>
            <p:nvPr/>
          </p:nvSpPr>
          <p:spPr>
            <a:xfrm>
              <a:off x="2840863" y="3244851"/>
              <a:ext cx="0" cy="681037"/>
            </a:xfrm>
            <a:prstGeom prst="line">
              <a:avLst/>
            </a:prstGeom>
            <a:ln w="12700" cap="flat" cmpd="sng">
              <a:solidFill>
                <a:schemeClr val="tx1"/>
              </a:solidFill>
              <a:prstDash val="solid"/>
              <a:headEnd type="none" w="med" len="med"/>
              <a:tailEnd type="none" w="med" len="med"/>
            </a:ln>
          </p:spPr>
        </p:sp>
        <p:sp>
          <p:nvSpPr>
            <p:cNvPr id="181332" name="Line 26"/>
            <p:cNvSpPr/>
            <p:nvPr/>
          </p:nvSpPr>
          <p:spPr>
            <a:xfrm>
              <a:off x="2625725" y="3262313"/>
              <a:ext cx="0" cy="681037"/>
            </a:xfrm>
            <a:prstGeom prst="line">
              <a:avLst/>
            </a:prstGeom>
            <a:ln w="12700" cap="flat" cmpd="sng">
              <a:solidFill>
                <a:schemeClr val="tx1"/>
              </a:solidFill>
              <a:prstDash val="solid"/>
              <a:headEnd type="none" w="med" len="med"/>
              <a:tailEnd type="none" w="med" len="med"/>
            </a:ln>
          </p:spPr>
        </p:sp>
        <p:sp>
          <p:nvSpPr>
            <p:cNvPr id="181333" name="Rectangle 74"/>
            <p:cNvSpPr/>
            <p:nvPr/>
          </p:nvSpPr>
          <p:spPr>
            <a:xfrm>
              <a:off x="2570164" y="3276602"/>
              <a:ext cx="376707" cy="643766"/>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C</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W</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R</a:t>
              </a:r>
              <a:endParaRPr lang="en-US" altLang="zh-CN" sz="1600" b="1" dirty="0">
                <a:solidFill>
                  <a:srgbClr val="333399"/>
                </a:solidFill>
                <a:latin typeface="Arial" panose="020B0604020202020204" pitchFamily="34" charset="0"/>
              </a:endParaRPr>
            </a:p>
          </p:txBody>
        </p:sp>
        <p:sp>
          <p:nvSpPr>
            <p:cNvPr id="181334" name="Rectangle 74"/>
            <p:cNvSpPr/>
            <p:nvPr/>
          </p:nvSpPr>
          <p:spPr>
            <a:xfrm>
              <a:off x="2776571" y="3284538"/>
              <a:ext cx="330220" cy="643766"/>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E</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C</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E</a:t>
              </a:r>
              <a:endParaRPr lang="en-US" altLang="zh-CN" sz="1600" b="1" dirty="0">
                <a:solidFill>
                  <a:srgbClr val="333399"/>
                </a:solidFill>
                <a:latin typeface="Arial" panose="020B0604020202020204" pitchFamily="34" charset="0"/>
              </a:endParaRPr>
            </a:p>
          </p:txBody>
        </p:sp>
      </p:gr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2274" name="Text Box 82"/>
          <p:cNvSpPr txBox="1"/>
          <p:nvPr/>
        </p:nvSpPr>
        <p:spPr>
          <a:xfrm>
            <a:off x="593725" y="5524500"/>
            <a:ext cx="7939088" cy="523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800" dirty="0">
                <a:solidFill>
                  <a:srgbClr val="333399"/>
                </a:solidFill>
                <a:latin typeface="Arial" panose="020B0604020202020204" pitchFamily="34" charset="0"/>
              </a:rPr>
              <a:t>CWR</a:t>
            </a:r>
            <a:r>
              <a:rPr lang="zh-CN" altLang="en-US" sz="2800" dirty="0">
                <a:solidFill>
                  <a:srgbClr val="333399"/>
                </a:solidFill>
                <a:latin typeface="Arial" panose="020B0604020202020204" pitchFamily="34" charset="0"/>
              </a:rPr>
              <a:t>和</a:t>
            </a:r>
            <a:r>
              <a:rPr lang="en-US" altLang="zh-CN" sz="2800" dirty="0">
                <a:solidFill>
                  <a:srgbClr val="333399"/>
                </a:solidFill>
                <a:latin typeface="Arial" panose="020B0604020202020204" pitchFamily="34" charset="0"/>
              </a:rPr>
              <a:t>ECE</a:t>
            </a:r>
            <a:r>
              <a:rPr lang="zh-CN" altLang="en-US" sz="2800" dirty="0">
                <a:solidFill>
                  <a:srgbClr val="333399"/>
                </a:solidFill>
                <a:latin typeface="Arial" panose="020B0604020202020204" pitchFamily="34" charset="0"/>
              </a:rPr>
              <a:t>用作拥塞控制的信号。</a:t>
            </a:r>
            <a:endParaRPr lang="zh-CN" altLang="en-US" sz="2800" dirty="0">
              <a:solidFill>
                <a:srgbClr val="333399"/>
              </a:solidFill>
              <a:latin typeface="Arial" panose="020B0604020202020204" pitchFamily="34" charset="0"/>
            </a:endParaRPr>
          </a:p>
        </p:txBody>
      </p:sp>
      <p:grpSp>
        <p:nvGrpSpPr>
          <p:cNvPr id="182275" name="组合 1"/>
          <p:cNvGrpSpPr/>
          <p:nvPr/>
        </p:nvGrpSpPr>
        <p:grpSpPr>
          <a:xfrm>
            <a:off x="0" y="407988"/>
            <a:ext cx="9277350" cy="4867275"/>
            <a:chOff x="0" y="407988"/>
            <a:chExt cx="9277350" cy="4867275"/>
          </a:xfrm>
        </p:grpSpPr>
        <p:sp>
          <p:nvSpPr>
            <p:cNvPr id="182276" name="Rectangle 5"/>
            <p:cNvSpPr/>
            <p:nvPr/>
          </p:nvSpPr>
          <p:spPr>
            <a:xfrm>
              <a:off x="8388350" y="2212975"/>
              <a:ext cx="688975" cy="1187450"/>
            </a:xfrm>
            <a:prstGeom prst="rect">
              <a:avLst/>
            </a:prstGeom>
            <a:solidFill>
              <a:schemeClr val="bg1"/>
            </a:solid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20</a:t>
              </a:r>
              <a:endParaRPr lang="zh-CN" altLang="en-US"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字节</a:t>
              </a:r>
              <a:endParaRPr lang="zh-CN" altLang="en-US"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固定</a:t>
              </a:r>
              <a:endParaRPr lang="zh-CN" altLang="en-US"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首部</a:t>
              </a:r>
              <a:endParaRPr lang="zh-CN" altLang="en-US" sz="2000" dirty="0">
                <a:solidFill>
                  <a:srgbClr val="333399"/>
                </a:solidFill>
                <a:latin typeface="Arial" panose="020B0604020202020204" pitchFamily="34" charset="0"/>
              </a:endParaRPr>
            </a:p>
          </p:txBody>
        </p:sp>
        <p:sp>
          <p:nvSpPr>
            <p:cNvPr id="182277" name="Rectangle 75"/>
            <p:cNvSpPr/>
            <p:nvPr/>
          </p:nvSpPr>
          <p:spPr>
            <a:xfrm>
              <a:off x="25400" y="407988"/>
              <a:ext cx="838517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比特 0                         8                        16                        24                    31</a:t>
              </a:r>
              <a:endParaRPr lang="zh-CN" altLang="en-US" sz="2000" dirty="0">
                <a:solidFill>
                  <a:srgbClr val="333399"/>
                </a:solidFill>
                <a:latin typeface="Arial" panose="020B0604020202020204" pitchFamily="34" charset="0"/>
              </a:endParaRPr>
            </a:p>
          </p:txBody>
        </p:sp>
        <p:sp>
          <p:nvSpPr>
            <p:cNvPr id="182278" name="Line 78"/>
            <p:cNvSpPr/>
            <p:nvPr/>
          </p:nvSpPr>
          <p:spPr>
            <a:xfrm>
              <a:off x="8447088" y="1117600"/>
              <a:ext cx="830262" cy="0"/>
            </a:xfrm>
            <a:prstGeom prst="line">
              <a:avLst/>
            </a:prstGeom>
            <a:ln w="12700" cap="flat" cmpd="sng">
              <a:solidFill>
                <a:schemeClr val="tx1"/>
              </a:solidFill>
              <a:prstDash val="solid"/>
              <a:headEnd type="none" w="med" len="med"/>
              <a:tailEnd type="none" w="med" len="med"/>
            </a:ln>
          </p:spPr>
        </p:sp>
        <p:sp>
          <p:nvSpPr>
            <p:cNvPr id="182279" name="Line 79"/>
            <p:cNvSpPr/>
            <p:nvPr/>
          </p:nvSpPr>
          <p:spPr>
            <a:xfrm>
              <a:off x="8447088" y="4613275"/>
              <a:ext cx="830262" cy="0"/>
            </a:xfrm>
            <a:prstGeom prst="line">
              <a:avLst/>
            </a:prstGeom>
            <a:ln w="12700" cap="flat" cmpd="sng">
              <a:solidFill>
                <a:schemeClr val="tx1"/>
              </a:solidFill>
              <a:prstDash val="solid"/>
              <a:headEnd type="none" w="med" len="med"/>
              <a:tailEnd type="none" w="med" len="med"/>
            </a:ln>
          </p:spPr>
        </p:sp>
        <p:sp>
          <p:nvSpPr>
            <p:cNvPr id="182280" name="Line 2"/>
            <p:cNvSpPr/>
            <p:nvPr/>
          </p:nvSpPr>
          <p:spPr>
            <a:xfrm flipH="1">
              <a:off x="328613" y="1144588"/>
              <a:ext cx="17462" cy="4122737"/>
            </a:xfrm>
            <a:prstGeom prst="line">
              <a:avLst/>
            </a:prstGeom>
            <a:ln w="12700" cap="flat" cmpd="sng">
              <a:solidFill>
                <a:schemeClr val="tx1"/>
              </a:solidFill>
              <a:prstDash val="solid"/>
              <a:headEnd type="triangle" w="med" len="lg"/>
              <a:tailEnd type="triangle" w="med" len="lg"/>
            </a:ln>
          </p:spPr>
        </p:sp>
        <p:sp>
          <p:nvSpPr>
            <p:cNvPr id="182281" name="Rectangle 3"/>
            <p:cNvSpPr/>
            <p:nvPr/>
          </p:nvSpPr>
          <p:spPr>
            <a:xfrm>
              <a:off x="0" y="2744788"/>
              <a:ext cx="690563" cy="638175"/>
            </a:xfrm>
            <a:prstGeom prst="rect">
              <a:avLst/>
            </a:prstGeom>
            <a:solidFill>
              <a:schemeClr val="bg1"/>
            </a:solid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90000"/>
                </a:lnSpc>
                <a:spcBef>
                  <a:spcPct val="0"/>
                </a:spcBef>
                <a:buClrTx/>
                <a:buSzTx/>
                <a:buFontTx/>
                <a:buNone/>
              </a:pPr>
              <a:r>
                <a:rPr lang="en-US" altLang="zh-CN" sz="2000" dirty="0">
                  <a:solidFill>
                    <a:srgbClr val="333399"/>
                  </a:solidFill>
                  <a:latin typeface="Arial" panose="020B0604020202020204" pitchFamily="34" charset="0"/>
                </a:rPr>
                <a:t>TCP</a:t>
              </a:r>
              <a:endParaRPr lang="en-US" altLang="zh-CN"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首部</a:t>
              </a:r>
              <a:endParaRPr lang="zh-CN" altLang="en-US" sz="2000" dirty="0">
                <a:solidFill>
                  <a:srgbClr val="333399"/>
                </a:solidFill>
                <a:latin typeface="Arial" panose="020B0604020202020204" pitchFamily="34" charset="0"/>
              </a:endParaRPr>
            </a:p>
          </p:txBody>
        </p:sp>
        <p:sp>
          <p:nvSpPr>
            <p:cNvPr id="182282" name="Line 4"/>
            <p:cNvSpPr/>
            <p:nvPr/>
          </p:nvSpPr>
          <p:spPr>
            <a:xfrm>
              <a:off x="8748713" y="1135063"/>
              <a:ext cx="0" cy="3463925"/>
            </a:xfrm>
            <a:prstGeom prst="line">
              <a:avLst/>
            </a:prstGeom>
            <a:ln w="28575" cap="flat" cmpd="sng">
              <a:solidFill>
                <a:srgbClr val="333399"/>
              </a:solidFill>
              <a:prstDash val="solid"/>
              <a:headEnd type="triangle" w="med" len="lg"/>
              <a:tailEnd type="triangle" w="med" len="lg"/>
            </a:ln>
          </p:spPr>
        </p:sp>
        <p:sp>
          <p:nvSpPr>
            <p:cNvPr id="182283" name="Rectangle 6"/>
            <p:cNvSpPr/>
            <p:nvPr/>
          </p:nvSpPr>
          <p:spPr>
            <a:xfrm>
              <a:off x="654050" y="1141413"/>
              <a:ext cx="7686675" cy="4133850"/>
            </a:xfrm>
            <a:prstGeom prst="rect">
              <a:avLst/>
            </a:prstGeom>
            <a:solidFill>
              <a:srgbClr val="FFFFCC"/>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82284" name="Line 7"/>
            <p:cNvSpPr/>
            <p:nvPr/>
          </p:nvSpPr>
          <p:spPr>
            <a:xfrm>
              <a:off x="646113" y="1844675"/>
              <a:ext cx="7699375" cy="0"/>
            </a:xfrm>
            <a:prstGeom prst="line">
              <a:avLst/>
            </a:prstGeom>
            <a:ln w="12700" cap="flat" cmpd="sng">
              <a:solidFill>
                <a:schemeClr val="tx1"/>
              </a:solidFill>
              <a:prstDash val="solid"/>
              <a:headEnd type="none" w="med" len="med"/>
              <a:tailEnd type="none" w="med" len="med"/>
            </a:ln>
          </p:spPr>
        </p:sp>
        <p:sp>
          <p:nvSpPr>
            <p:cNvPr id="182285" name="Line 8"/>
            <p:cNvSpPr/>
            <p:nvPr/>
          </p:nvSpPr>
          <p:spPr>
            <a:xfrm>
              <a:off x="660400" y="2540000"/>
              <a:ext cx="7685088" cy="0"/>
            </a:xfrm>
            <a:prstGeom prst="line">
              <a:avLst/>
            </a:prstGeom>
            <a:ln w="12700" cap="flat" cmpd="sng">
              <a:solidFill>
                <a:schemeClr val="tx1"/>
              </a:solidFill>
              <a:prstDash val="solid"/>
              <a:headEnd type="none" w="med" len="med"/>
              <a:tailEnd type="none" w="med" len="med"/>
            </a:ln>
          </p:spPr>
        </p:sp>
        <p:sp>
          <p:nvSpPr>
            <p:cNvPr id="182286" name="Line 9"/>
            <p:cNvSpPr/>
            <p:nvPr/>
          </p:nvSpPr>
          <p:spPr>
            <a:xfrm>
              <a:off x="646113" y="3233738"/>
              <a:ext cx="7699375" cy="0"/>
            </a:xfrm>
            <a:prstGeom prst="line">
              <a:avLst/>
            </a:prstGeom>
            <a:ln w="12700" cap="flat" cmpd="sng">
              <a:solidFill>
                <a:schemeClr val="tx1"/>
              </a:solidFill>
              <a:prstDash val="solid"/>
              <a:headEnd type="none" w="med" len="med"/>
              <a:tailEnd type="none" w="med" len="med"/>
            </a:ln>
          </p:spPr>
        </p:sp>
        <p:sp>
          <p:nvSpPr>
            <p:cNvPr id="182287" name="Line 10"/>
            <p:cNvSpPr/>
            <p:nvPr/>
          </p:nvSpPr>
          <p:spPr>
            <a:xfrm>
              <a:off x="646113" y="3925888"/>
              <a:ext cx="7699375" cy="0"/>
            </a:xfrm>
            <a:prstGeom prst="line">
              <a:avLst/>
            </a:prstGeom>
            <a:ln w="12700" cap="flat" cmpd="sng">
              <a:solidFill>
                <a:schemeClr val="tx1"/>
              </a:solidFill>
              <a:prstDash val="solid"/>
              <a:headEnd type="none" w="med" len="med"/>
              <a:tailEnd type="none" w="med" len="med"/>
            </a:ln>
          </p:spPr>
        </p:sp>
        <p:sp>
          <p:nvSpPr>
            <p:cNvPr id="182288" name="Line 11"/>
            <p:cNvSpPr/>
            <p:nvPr/>
          </p:nvSpPr>
          <p:spPr>
            <a:xfrm>
              <a:off x="660400" y="4621213"/>
              <a:ext cx="7685088" cy="0"/>
            </a:xfrm>
            <a:prstGeom prst="line">
              <a:avLst/>
            </a:prstGeom>
            <a:ln w="12700" cap="flat" cmpd="sng">
              <a:solidFill>
                <a:schemeClr val="tx1"/>
              </a:solidFill>
              <a:prstDash val="solid"/>
              <a:headEnd type="none" w="med" len="med"/>
              <a:tailEnd type="none" w="med" len="med"/>
            </a:ln>
          </p:spPr>
        </p:sp>
        <p:sp>
          <p:nvSpPr>
            <p:cNvPr id="182289" name="Line 12"/>
            <p:cNvSpPr/>
            <p:nvPr/>
          </p:nvSpPr>
          <p:spPr>
            <a:xfrm>
              <a:off x="4498975" y="1149350"/>
              <a:ext cx="0" cy="709613"/>
            </a:xfrm>
            <a:prstGeom prst="line">
              <a:avLst/>
            </a:prstGeom>
            <a:ln w="12700" cap="flat" cmpd="sng">
              <a:solidFill>
                <a:schemeClr val="tx1"/>
              </a:solidFill>
              <a:prstDash val="solid"/>
              <a:headEnd type="none" w="med" len="med"/>
              <a:tailEnd type="none" w="med" len="med"/>
            </a:ln>
          </p:spPr>
        </p:sp>
        <p:sp>
          <p:nvSpPr>
            <p:cNvPr id="182290" name="Rectangle 13"/>
            <p:cNvSpPr/>
            <p:nvPr/>
          </p:nvSpPr>
          <p:spPr>
            <a:xfrm>
              <a:off x="5699125" y="1276350"/>
              <a:ext cx="1616075" cy="395288"/>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目  的  端  口</a:t>
              </a:r>
              <a:endParaRPr lang="zh-CN" altLang="en-US" sz="2000" dirty="0">
                <a:solidFill>
                  <a:srgbClr val="333399"/>
                </a:solidFill>
                <a:latin typeface="Arial" panose="020B0604020202020204" pitchFamily="34" charset="0"/>
              </a:endParaRPr>
            </a:p>
          </p:txBody>
        </p:sp>
        <p:sp>
          <p:nvSpPr>
            <p:cNvPr id="182291" name="Rectangle 14"/>
            <p:cNvSpPr/>
            <p:nvPr/>
          </p:nvSpPr>
          <p:spPr>
            <a:xfrm>
              <a:off x="757238" y="3198813"/>
              <a:ext cx="892175" cy="638175"/>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eaLnBrk="1" hangingPunct="1">
                <a:spcBef>
                  <a:spcPct val="0"/>
                </a:spcBef>
                <a:buClrTx/>
                <a:buSzTx/>
                <a:buFontTx/>
                <a:buNone/>
              </a:pPr>
              <a:r>
                <a:rPr lang="en-US" altLang="zh-CN" sz="1800" dirty="0">
                  <a:solidFill>
                    <a:srgbClr val="333399"/>
                  </a:solidFill>
                  <a:latin typeface="Arial" panose="020B0604020202020204" pitchFamily="34" charset="0"/>
                  <a:ea typeface="微软雅黑" panose="020B0503020204020204" pitchFamily="34" charset="-122"/>
                </a:rPr>
                <a:t>TCP</a:t>
              </a:r>
              <a:r>
                <a:rPr lang="zh-CN" altLang="en-US" sz="1800" dirty="0">
                  <a:solidFill>
                    <a:srgbClr val="333399"/>
                  </a:solidFill>
                  <a:latin typeface="Arial" panose="020B0604020202020204" pitchFamily="34" charset="0"/>
                  <a:ea typeface="微软雅黑" panose="020B0503020204020204" pitchFamily="34" charset="-122"/>
                </a:rPr>
                <a:t>头长度</a:t>
              </a:r>
              <a:endParaRPr lang="zh-CN" altLang="en-US" sz="1800" dirty="0">
                <a:solidFill>
                  <a:srgbClr val="333399"/>
                </a:solidFill>
                <a:latin typeface="Arial" panose="020B0604020202020204" pitchFamily="34" charset="0"/>
                <a:ea typeface="微软雅黑" panose="020B0503020204020204" pitchFamily="34" charset="-122"/>
              </a:endParaRPr>
            </a:p>
          </p:txBody>
        </p:sp>
        <p:sp>
          <p:nvSpPr>
            <p:cNvPr id="182292" name="Rectangle 15"/>
            <p:cNvSpPr/>
            <p:nvPr/>
          </p:nvSpPr>
          <p:spPr>
            <a:xfrm>
              <a:off x="1887538" y="4064000"/>
              <a:ext cx="1360487"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检   验   和</a:t>
              </a:r>
              <a:endParaRPr lang="zh-CN" altLang="en-US" sz="2000" dirty="0">
                <a:solidFill>
                  <a:srgbClr val="333399"/>
                </a:solidFill>
                <a:latin typeface="Arial" panose="020B0604020202020204" pitchFamily="34" charset="0"/>
              </a:endParaRPr>
            </a:p>
          </p:txBody>
        </p:sp>
        <p:sp>
          <p:nvSpPr>
            <p:cNvPr id="182293" name="Rectangle 16"/>
            <p:cNvSpPr/>
            <p:nvPr/>
          </p:nvSpPr>
          <p:spPr>
            <a:xfrm>
              <a:off x="3067050" y="4743450"/>
              <a:ext cx="3198813" cy="396875"/>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可选项（</a:t>
              </a:r>
              <a:r>
                <a:rPr lang="en-US" altLang="zh-CN" sz="2000" dirty="0">
                  <a:solidFill>
                    <a:srgbClr val="333399"/>
                  </a:solidFill>
                  <a:latin typeface="Arial" panose="020B0604020202020204" pitchFamily="34" charset="0"/>
                </a:rPr>
                <a:t>0</a:t>
              </a:r>
              <a:r>
                <a:rPr lang="zh-CN" altLang="en-US" sz="2000" dirty="0">
                  <a:solidFill>
                    <a:srgbClr val="333399"/>
                  </a:solidFill>
                  <a:latin typeface="Arial" panose="020B0604020202020204" pitchFamily="34" charset="0"/>
                </a:rPr>
                <a:t>或多个</a:t>
              </a:r>
              <a:r>
                <a:rPr lang="en-US" altLang="zh-CN" sz="2000" dirty="0">
                  <a:solidFill>
                    <a:srgbClr val="333399"/>
                  </a:solidFill>
                  <a:latin typeface="Arial" panose="020B0604020202020204" pitchFamily="34" charset="0"/>
                </a:rPr>
                <a:t>32</a:t>
              </a:r>
              <a:r>
                <a:rPr lang="zh-CN" altLang="en-US" sz="2000" dirty="0">
                  <a:solidFill>
                    <a:srgbClr val="333399"/>
                  </a:solidFill>
                  <a:latin typeface="Arial" panose="020B0604020202020204" pitchFamily="34" charset="0"/>
                </a:rPr>
                <a:t>位字）</a:t>
              </a:r>
              <a:endParaRPr lang="zh-CN" altLang="en-US" sz="2000" dirty="0">
                <a:solidFill>
                  <a:srgbClr val="333399"/>
                </a:solidFill>
                <a:latin typeface="Arial" panose="020B0604020202020204" pitchFamily="34" charset="0"/>
              </a:endParaRPr>
            </a:p>
          </p:txBody>
        </p:sp>
        <p:sp>
          <p:nvSpPr>
            <p:cNvPr id="182294" name="Rectangle 17"/>
            <p:cNvSpPr/>
            <p:nvPr/>
          </p:nvSpPr>
          <p:spPr>
            <a:xfrm>
              <a:off x="2001838" y="1276350"/>
              <a:ext cx="1222375" cy="395288"/>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源  端  口</a:t>
              </a:r>
              <a:endParaRPr lang="zh-CN" altLang="en-US" sz="2000" dirty="0">
                <a:solidFill>
                  <a:srgbClr val="333399"/>
                </a:solidFill>
                <a:latin typeface="Arial" panose="020B0604020202020204" pitchFamily="34" charset="0"/>
              </a:endParaRPr>
            </a:p>
          </p:txBody>
        </p:sp>
        <p:sp>
          <p:nvSpPr>
            <p:cNvPr id="182295" name="Rectangle 18"/>
            <p:cNvSpPr/>
            <p:nvPr/>
          </p:nvSpPr>
          <p:spPr>
            <a:xfrm>
              <a:off x="4054475" y="1963738"/>
              <a:ext cx="1381125" cy="393700"/>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序   号</a:t>
              </a:r>
              <a:endParaRPr lang="zh-CN" altLang="en-US" sz="2000" dirty="0">
                <a:solidFill>
                  <a:srgbClr val="333399"/>
                </a:solidFill>
                <a:latin typeface="Arial" panose="020B0604020202020204" pitchFamily="34" charset="0"/>
              </a:endParaRPr>
            </a:p>
          </p:txBody>
        </p:sp>
        <p:sp>
          <p:nvSpPr>
            <p:cNvPr id="182296" name="Line 19"/>
            <p:cNvSpPr/>
            <p:nvPr/>
          </p:nvSpPr>
          <p:spPr>
            <a:xfrm>
              <a:off x="4505325" y="3243263"/>
              <a:ext cx="0" cy="1370012"/>
            </a:xfrm>
            <a:prstGeom prst="line">
              <a:avLst/>
            </a:prstGeom>
            <a:ln w="12700" cap="flat" cmpd="sng">
              <a:solidFill>
                <a:schemeClr val="tx1"/>
              </a:solidFill>
              <a:prstDash val="solid"/>
              <a:headEnd type="none" w="med" len="med"/>
              <a:tailEnd type="none" w="med" len="med"/>
            </a:ln>
          </p:spPr>
        </p:sp>
        <p:sp>
          <p:nvSpPr>
            <p:cNvPr id="182297" name="Rectangle 20"/>
            <p:cNvSpPr/>
            <p:nvPr/>
          </p:nvSpPr>
          <p:spPr>
            <a:xfrm>
              <a:off x="5538788" y="4064000"/>
              <a:ext cx="182562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紧   急   指   针</a:t>
              </a:r>
              <a:endParaRPr lang="zh-CN" altLang="en-US" sz="2000" dirty="0">
                <a:solidFill>
                  <a:srgbClr val="333399"/>
                </a:solidFill>
                <a:latin typeface="Arial" panose="020B0604020202020204" pitchFamily="34" charset="0"/>
              </a:endParaRPr>
            </a:p>
          </p:txBody>
        </p:sp>
        <p:sp>
          <p:nvSpPr>
            <p:cNvPr id="182298" name="Rectangle 21"/>
            <p:cNvSpPr/>
            <p:nvPr/>
          </p:nvSpPr>
          <p:spPr>
            <a:xfrm>
              <a:off x="5988050" y="3344863"/>
              <a:ext cx="89852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窗   口</a:t>
              </a:r>
              <a:endParaRPr lang="zh-CN" altLang="en-US" sz="2000" dirty="0">
                <a:solidFill>
                  <a:srgbClr val="333399"/>
                </a:solidFill>
                <a:latin typeface="Arial" panose="020B0604020202020204" pitchFamily="34" charset="0"/>
              </a:endParaRPr>
            </a:p>
          </p:txBody>
        </p:sp>
        <p:sp>
          <p:nvSpPr>
            <p:cNvPr id="182299" name="Rectangle 22"/>
            <p:cNvSpPr/>
            <p:nvPr/>
          </p:nvSpPr>
          <p:spPr>
            <a:xfrm>
              <a:off x="3810000" y="2687638"/>
              <a:ext cx="1841500" cy="393700"/>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确    认    号</a:t>
              </a:r>
              <a:endParaRPr lang="zh-CN" altLang="en-US" sz="2000" dirty="0">
                <a:solidFill>
                  <a:srgbClr val="333399"/>
                </a:solidFill>
                <a:latin typeface="Arial" panose="020B0604020202020204" pitchFamily="34" charset="0"/>
              </a:endParaRPr>
            </a:p>
          </p:txBody>
        </p:sp>
        <p:sp>
          <p:nvSpPr>
            <p:cNvPr id="182300" name="Line 23"/>
            <p:cNvSpPr/>
            <p:nvPr/>
          </p:nvSpPr>
          <p:spPr>
            <a:xfrm>
              <a:off x="1611313" y="3243263"/>
              <a:ext cx="0" cy="692150"/>
            </a:xfrm>
            <a:prstGeom prst="line">
              <a:avLst/>
            </a:prstGeom>
            <a:ln w="12700" cap="flat" cmpd="sng">
              <a:solidFill>
                <a:schemeClr val="tx1"/>
              </a:solidFill>
              <a:prstDash val="solid"/>
              <a:headEnd type="none" w="med" len="med"/>
              <a:tailEnd type="none" w="med" len="med"/>
            </a:ln>
          </p:spPr>
        </p:sp>
        <p:sp>
          <p:nvSpPr>
            <p:cNvPr id="182301" name="Line 24"/>
            <p:cNvSpPr/>
            <p:nvPr/>
          </p:nvSpPr>
          <p:spPr>
            <a:xfrm>
              <a:off x="3538538" y="3235325"/>
              <a:ext cx="0" cy="684213"/>
            </a:xfrm>
            <a:prstGeom prst="line">
              <a:avLst/>
            </a:prstGeom>
            <a:ln w="12700" cap="flat" cmpd="sng">
              <a:solidFill>
                <a:schemeClr val="tx1"/>
              </a:solidFill>
              <a:prstDash val="solid"/>
              <a:headEnd type="none" w="med" len="med"/>
              <a:tailEnd type="none" w="med" len="med"/>
            </a:ln>
          </p:spPr>
        </p:sp>
        <p:sp>
          <p:nvSpPr>
            <p:cNvPr id="182302" name="Line 25"/>
            <p:cNvSpPr/>
            <p:nvPr/>
          </p:nvSpPr>
          <p:spPr>
            <a:xfrm>
              <a:off x="3044825" y="3243263"/>
              <a:ext cx="0" cy="692150"/>
            </a:xfrm>
            <a:prstGeom prst="line">
              <a:avLst/>
            </a:prstGeom>
            <a:ln w="12700" cap="flat" cmpd="sng">
              <a:solidFill>
                <a:schemeClr val="tx1"/>
              </a:solidFill>
              <a:prstDash val="solid"/>
              <a:headEnd type="none" w="med" len="med"/>
              <a:tailEnd type="none" w="med" len="med"/>
            </a:ln>
          </p:spPr>
        </p:sp>
        <p:sp>
          <p:nvSpPr>
            <p:cNvPr id="182303" name="Line 26"/>
            <p:cNvSpPr/>
            <p:nvPr/>
          </p:nvSpPr>
          <p:spPr>
            <a:xfrm>
              <a:off x="3289300" y="3243263"/>
              <a:ext cx="0" cy="681037"/>
            </a:xfrm>
            <a:prstGeom prst="line">
              <a:avLst/>
            </a:prstGeom>
            <a:ln w="12700" cap="flat" cmpd="sng">
              <a:solidFill>
                <a:schemeClr val="tx1"/>
              </a:solidFill>
              <a:prstDash val="solid"/>
              <a:headEnd type="none" w="med" len="med"/>
              <a:tailEnd type="none" w="med" len="med"/>
            </a:ln>
          </p:spPr>
        </p:sp>
        <p:sp>
          <p:nvSpPr>
            <p:cNvPr id="182304" name="Line 27"/>
            <p:cNvSpPr/>
            <p:nvPr/>
          </p:nvSpPr>
          <p:spPr>
            <a:xfrm>
              <a:off x="4019550" y="3243263"/>
              <a:ext cx="0" cy="681037"/>
            </a:xfrm>
            <a:prstGeom prst="line">
              <a:avLst/>
            </a:prstGeom>
            <a:ln w="12700" cap="flat" cmpd="sng">
              <a:solidFill>
                <a:schemeClr val="tx1"/>
              </a:solidFill>
              <a:prstDash val="solid"/>
              <a:headEnd type="none" w="med" len="med"/>
              <a:tailEnd type="none" w="med" len="med"/>
            </a:ln>
          </p:spPr>
        </p:sp>
        <p:sp>
          <p:nvSpPr>
            <p:cNvPr id="182305" name="Line 28"/>
            <p:cNvSpPr/>
            <p:nvPr/>
          </p:nvSpPr>
          <p:spPr>
            <a:xfrm>
              <a:off x="3778250" y="3243263"/>
              <a:ext cx="0" cy="681037"/>
            </a:xfrm>
            <a:prstGeom prst="line">
              <a:avLst/>
            </a:prstGeom>
            <a:ln w="12700" cap="flat" cmpd="sng">
              <a:solidFill>
                <a:schemeClr val="tx1"/>
              </a:solidFill>
              <a:prstDash val="solid"/>
              <a:headEnd type="none" w="med" len="med"/>
              <a:tailEnd type="none" w="med" len="med"/>
            </a:ln>
          </p:spPr>
        </p:sp>
        <p:sp>
          <p:nvSpPr>
            <p:cNvPr id="182306" name="Line 29"/>
            <p:cNvSpPr/>
            <p:nvPr/>
          </p:nvSpPr>
          <p:spPr>
            <a:xfrm>
              <a:off x="4264025" y="3243263"/>
              <a:ext cx="0" cy="681037"/>
            </a:xfrm>
            <a:prstGeom prst="line">
              <a:avLst/>
            </a:prstGeom>
            <a:ln w="12700" cap="flat" cmpd="sng">
              <a:solidFill>
                <a:schemeClr val="tx1"/>
              </a:solidFill>
              <a:prstDash val="solid"/>
              <a:headEnd type="none" w="med" len="med"/>
              <a:tailEnd type="none" w="med" len="med"/>
            </a:ln>
          </p:spPr>
        </p:sp>
        <p:sp>
          <p:nvSpPr>
            <p:cNvPr id="182307" name="Rectangle 30"/>
            <p:cNvSpPr/>
            <p:nvPr/>
          </p:nvSpPr>
          <p:spPr>
            <a:xfrm>
              <a:off x="1700213" y="3317876"/>
              <a:ext cx="89852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保   留</a:t>
              </a:r>
              <a:endParaRPr lang="zh-CN" altLang="en-US" sz="2000" dirty="0">
                <a:solidFill>
                  <a:srgbClr val="333399"/>
                </a:solidFill>
                <a:latin typeface="Arial" panose="020B0604020202020204" pitchFamily="34" charset="0"/>
              </a:endParaRPr>
            </a:p>
          </p:txBody>
        </p:sp>
        <p:sp>
          <p:nvSpPr>
            <p:cNvPr id="182308" name="Rectangle 31"/>
            <p:cNvSpPr/>
            <p:nvPr/>
          </p:nvSpPr>
          <p:spPr>
            <a:xfrm>
              <a:off x="4237038" y="3262313"/>
              <a:ext cx="327025"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F</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I</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N</a:t>
              </a:r>
              <a:endParaRPr lang="en-US" altLang="zh-CN" sz="1600" b="1" dirty="0">
                <a:solidFill>
                  <a:srgbClr val="333399"/>
                </a:solidFill>
                <a:latin typeface="Arial" panose="020B0604020202020204" pitchFamily="34" charset="0"/>
              </a:endParaRPr>
            </a:p>
          </p:txBody>
        </p:sp>
        <p:sp>
          <p:nvSpPr>
            <p:cNvPr id="182309" name="Line 32"/>
            <p:cNvSpPr/>
            <p:nvPr/>
          </p:nvSpPr>
          <p:spPr>
            <a:xfrm>
              <a:off x="650875" y="984250"/>
              <a:ext cx="7675563" cy="0"/>
            </a:xfrm>
            <a:prstGeom prst="line">
              <a:avLst/>
            </a:prstGeom>
            <a:ln w="12700" cap="flat" cmpd="sng">
              <a:solidFill>
                <a:schemeClr val="tx1"/>
              </a:solidFill>
              <a:prstDash val="solid"/>
              <a:headEnd type="none" w="med" len="med"/>
              <a:tailEnd type="none" w="med" len="med"/>
            </a:ln>
          </p:spPr>
        </p:sp>
        <p:sp>
          <p:nvSpPr>
            <p:cNvPr id="182310" name="Line 33"/>
            <p:cNvSpPr/>
            <p:nvPr/>
          </p:nvSpPr>
          <p:spPr>
            <a:xfrm>
              <a:off x="650875" y="785813"/>
              <a:ext cx="0" cy="198437"/>
            </a:xfrm>
            <a:prstGeom prst="line">
              <a:avLst/>
            </a:prstGeom>
            <a:ln w="12700" cap="flat" cmpd="sng">
              <a:solidFill>
                <a:schemeClr val="tx1"/>
              </a:solidFill>
              <a:prstDash val="solid"/>
              <a:headEnd type="none" w="med" len="med"/>
              <a:tailEnd type="none" w="med" len="med"/>
            </a:ln>
          </p:spPr>
        </p:sp>
        <p:sp>
          <p:nvSpPr>
            <p:cNvPr id="182311" name="Line 34"/>
            <p:cNvSpPr/>
            <p:nvPr/>
          </p:nvSpPr>
          <p:spPr>
            <a:xfrm>
              <a:off x="890588" y="685800"/>
              <a:ext cx="0" cy="298450"/>
            </a:xfrm>
            <a:prstGeom prst="line">
              <a:avLst/>
            </a:prstGeom>
            <a:ln w="12700" cap="flat" cmpd="sng">
              <a:solidFill>
                <a:schemeClr val="tx1"/>
              </a:solidFill>
              <a:prstDash val="solid"/>
              <a:headEnd type="none" w="med" len="med"/>
              <a:tailEnd type="none" w="med" len="med"/>
            </a:ln>
          </p:spPr>
        </p:sp>
        <p:sp>
          <p:nvSpPr>
            <p:cNvPr id="182312" name="Line 35"/>
            <p:cNvSpPr/>
            <p:nvPr/>
          </p:nvSpPr>
          <p:spPr>
            <a:xfrm>
              <a:off x="1130300" y="685800"/>
              <a:ext cx="0" cy="298450"/>
            </a:xfrm>
            <a:prstGeom prst="line">
              <a:avLst/>
            </a:prstGeom>
            <a:ln w="12700" cap="flat" cmpd="sng">
              <a:solidFill>
                <a:schemeClr val="tx1"/>
              </a:solidFill>
              <a:prstDash val="solid"/>
              <a:headEnd type="none" w="med" len="med"/>
              <a:tailEnd type="none" w="med" len="med"/>
            </a:ln>
          </p:spPr>
        </p:sp>
        <p:sp>
          <p:nvSpPr>
            <p:cNvPr id="182313" name="Line 36"/>
            <p:cNvSpPr/>
            <p:nvPr/>
          </p:nvSpPr>
          <p:spPr>
            <a:xfrm>
              <a:off x="1370013" y="685800"/>
              <a:ext cx="0" cy="298450"/>
            </a:xfrm>
            <a:prstGeom prst="line">
              <a:avLst/>
            </a:prstGeom>
            <a:ln w="12700" cap="flat" cmpd="sng">
              <a:solidFill>
                <a:schemeClr val="tx1"/>
              </a:solidFill>
              <a:prstDash val="solid"/>
              <a:headEnd type="none" w="med" len="med"/>
              <a:tailEnd type="none" w="med" len="med"/>
            </a:ln>
          </p:spPr>
        </p:sp>
        <p:sp>
          <p:nvSpPr>
            <p:cNvPr id="182314" name="Line 37"/>
            <p:cNvSpPr/>
            <p:nvPr/>
          </p:nvSpPr>
          <p:spPr>
            <a:xfrm>
              <a:off x="1611313" y="685800"/>
              <a:ext cx="0" cy="298450"/>
            </a:xfrm>
            <a:prstGeom prst="line">
              <a:avLst/>
            </a:prstGeom>
            <a:ln w="12700" cap="flat" cmpd="sng">
              <a:solidFill>
                <a:schemeClr val="tx1"/>
              </a:solidFill>
              <a:prstDash val="solid"/>
              <a:headEnd type="none" w="med" len="med"/>
              <a:tailEnd type="none" w="med" len="med"/>
            </a:ln>
          </p:spPr>
        </p:sp>
        <p:sp>
          <p:nvSpPr>
            <p:cNvPr id="182315" name="Line 38"/>
            <p:cNvSpPr/>
            <p:nvPr/>
          </p:nvSpPr>
          <p:spPr>
            <a:xfrm>
              <a:off x="1851025" y="685800"/>
              <a:ext cx="0" cy="298450"/>
            </a:xfrm>
            <a:prstGeom prst="line">
              <a:avLst/>
            </a:prstGeom>
            <a:ln w="12700" cap="flat" cmpd="sng">
              <a:solidFill>
                <a:schemeClr val="tx1"/>
              </a:solidFill>
              <a:prstDash val="solid"/>
              <a:headEnd type="none" w="med" len="med"/>
              <a:tailEnd type="none" w="med" len="med"/>
            </a:ln>
          </p:spPr>
        </p:sp>
        <p:sp>
          <p:nvSpPr>
            <p:cNvPr id="182316" name="Line 39"/>
            <p:cNvSpPr/>
            <p:nvPr/>
          </p:nvSpPr>
          <p:spPr>
            <a:xfrm>
              <a:off x="2089150" y="685800"/>
              <a:ext cx="0" cy="298450"/>
            </a:xfrm>
            <a:prstGeom prst="line">
              <a:avLst/>
            </a:prstGeom>
            <a:ln w="12700" cap="flat" cmpd="sng">
              <a:solidFill>
                <a:schemeClr val="tx1"/>
              </a:solidFill>
              <a:prstDash val="solid"/>
              <a:headEnd type="none" w="med" len="med"/>
              <a:tailEnd type="none" w="med" len="med"/>
            </a:ln>
          </p:spPr>
        </p:sp>
        <p:sp>
          <p:nvSpPr>
            <p:cNvPr id="182317" name="Line 40"/>
            <p:cNvSpPr/>
            <p:nvPr/>
          </p:nvSpPr>
          <p:spPr>
            <a:xfrm>
              <a:off x="2328863" y="685800"/>
              <a:ext cx="0" cy="298450"/>
            </a:xfrm>
            <a:prstGeom prst="line">
              <a:avLst/>
            </a:prstGeom>
            <a:ln w="12700" cap="flat" cmpd="sng">
              <a:solidFill>
                <a:schemeClr val="tx1"/>
              </a:solidFill>
              <a:prstDash val="solid"/>
              <a:headEnd type="none" w="med" len="med"/>
              <a:tailEnd type="none" w="med" len="med"/>
            </a:ln>
          </p:spPr>
        </p:sp>
        <p:sp>
          <p:nvSpPr>
            <p:cNvPr id="182318" name="Line 41"/>
            <p:cNvSpPr/>
            <p:nvPr/>
          </p:nvSpPr>
          <p:spPr>
            <a:xfrm>
              <a:off x="2570163" y="785813"/>
              <a:ext cx="0" cy="198437"/>
            </a:xfrm>
            <a:prstGeom prst="line">
              <a:avLst/>
            </a:prstGeom>
            <a:ln w="12700" cap="flat" cmpd="sng">
              <a:solidFill>
                <a:schemeClr val="tx1"/>
              </a:solidFill>
              <a:prstDash val="solid"/>
              <a:headEnd type="none" w="med" len="med"/>
              <a:tailEnd type="none" w="med" len="med"/>
            </a:ln>
          </p:spPr>
        </p:sp>
        <p:sp>
          <p:nvSpPr>
            <p:cNvPr id="182319" name="Line 42"/>
            <p:cNvSpPr/>
            <p:nvPr/>
          </p:nvSpPr>
          <p:spPr>
            <a:xfrm>
              <a:off x="2809875" y="685800"/>
              <a:ext cx="0" cy="298450"/>
            </a:xfrm>
            <a:prstGeom prst="line">
              <a:avLst/>
            </a:prstGeom>
            <a:ln w="12700" cap="flat" cmpd="sng">
              <a:solidFill>
                <a:schemeClr val="tx1"/>
              </a:solidFill>
              <a:prstDash val="solid"/>
              <a:headEnd type="none" w="med" len="med"/>
              <a:tailEnd type="none" w="med" len="med"/>
            </a:ln>
          </p:spPr>
        </p:sp>
        <p:sp>
          <p:nvSpPr>
            <p:cNvPr id="182320" name="Line 43"/>
            <p:cNvSpPr/>
            <p:nvPr/>
          </p:nvSpPr>
          <p:spPr>
            <a:xfrm>
              <a:off x="3049588" y="685800"/>
              <a:ext cx="0" cy="298450"/>
            </a:xfrm>
            <a:prstGeom prst="line">
              <a:avLst/>
            </a:prstGeom>
            <a:ln w="12700" cap="flat" cmpd="sng">
              <a:solidFill>
                <a:schemeClr val="tx1"/>
              </a:solidFill>
              <a:prstDash val="solid"/>
              <a:headEnd type="none" w="med" len="med"/>
              <a:tailEnd type="none" w="med" len="med"/>
            </a:ln>
          </p:spPr>
        </p:sp>
        <p:sp>
          <p:nvSpPr>
            <p:cNvPr id="182321" name="Line 44"/>
            <p:cNvSpPr/>
            <p:nvPr/>
          </p:nvSpPr>
          <p:spPr>
            <a:xfrm>
              <a:off x="3289300" y="685800"/>
              <a:ext cx="0" cy="298450"/>
            </a:xfrm>
            <a:prstGeom prst="line">
              <a:avLst/>
            </a:prstGeom>
            <a:ln w="12700" cap="flat" cmpd="sng">
              <a:solidFill>
                <a:schemeClr val="tx1"/>
              </a:solidFill>
              <a:prstDash val="solid"/>
              <a:headEnd type="none" w="med" len="med"/>
              <a:tailEnd type="none" w="med" len="med"/>
            </a:ln>
          </p:spPr>
        </p:sp>
        <p:sp>
          <p:nvSpPr>
            <p:cNvPr id="182322" name="Line 45"/>
            <p:cNvSpPr/>
            <p:nvPr/>
          </p:nvSpPr>
          <p:spPr>
            <a:xfrm>
              <a:off x="3530600" y="685800"/>
              <a:ext cx="0" cy="298450"/>
            </a:xfrm>
            <a:prstGeom prst="line">
              <a:avLst/>
            </a:prstGeom>
            <a:ln w="12700" cap="flat" cmpd="sng">
              <a:solidFill>
                <a:schemeClr val="tx1"/>
              </a:solidFill>
              <a:prstDash val="solid"/>
              <a:headEnd type="none" w="med" len="med"/>
              <a:tailEnd type="none" w="med" len="med"/>
            </a:ln>
          </p:spPr>
        </p:sp>
        <p:sp>
          <p:nvSpPr>
            <p:cNvPr id="182323" name="Line 46"/>
            <p:cNvSpPr/>
            <p:nvPr/>
          </p:nvSpPr>
          <p:spPr>
            <a:xfrm>
              <a:off x="3770313" y="685800"/>
              <a:ext cx="0" cy="298450"/>
            </a:xfrm>
            <a:prstGeom prst="line">
              <a:avLst/>
            </a:prstGeom>
            <a:ln w="12700" cap="flat" cmpd="sng">
              <a:solidFill>
                <a:schemeClr val="tx1"/>
              </a:solidFill>
              <a:prstDash val="solid"/>
              <a:headEnd type="none" w="med" len="med"/>
              <a:tailEnd type="none" w="med" len="med"/>
            </a:ln>
          </p:spPr>
        </p:sp>
        <p:sp>
          <p:nvSpPr>
            <p:cNvPr id="182324" name="Line 47"/>
            <p:cNvSpPr/>
            <p:nvPr/>
          </p:nvSpPr>
          <p:spPr>
            <a:xfrm>
              <a:off x="4008438" y="685800"/>
              <a:ext cx="0" cy="298450"/>
            </a:xfrm>
            <a:prstGeom prst="line">
              <a:avLst/>
            </a:prstGeom>
            <a:ln w="12700" cap="flat" cmpd="sng">
              <a:solidFill>
                <a:schemeClr val="tx1"/>
              </a:solidFill>
              <a:prstDash val="solid"/>
              <a:headEnd type="none" w="med" len="med"/>
              <a:tailEnd type="none" w="med" len="med"/>
            </a:ln>
          </p:spPr>
        </p:sp>
        <p:sp>
          <p:nvSpPr>
            <p:cNvPr id="182325" name="Line 48"/>
            <p:cNvSpPr/>
            <p:nvPr/>
          </p:nvSpPr>
          <p:spPr>
            <a:xfrm>
              <a:off x="4248150" y="685800"/>
              <a:ext cx="0" cy="298450"/>
            </a:xfrm>
            <a:prstGeom prst="line">
              <a:avLst/>
            </a:prstGeom>
            <a:ln w="12700" cap="flat" cmpd="sng">
              <a:solidFill>
                <a:schemeClr val="tx1"/>
              </a:solidFill>
              <a:prstDash val="solid"/>
              <a:headEnd type="none" w="med" len="med"/>
              <a:tailEnd type="none" w="med" len="med"/>
            </a:ln>
          </p:spPr>
        </p:sp>
        <p:sp>
          <p:nvSpPr>
            <p:cNvPr id="182326" name="Line 49"/>
            <p:cNvSpPr/>
            <p:nvPr/>
          </p:nvSpPr>
          <p:spPr>
            <a:xfrm>
              <a:off x="4487863" y="785813"/>
              <a:ext cx="0" cy="198437"/>
            </a:xfrm>
            <a:prstGeom prst="line">
              <a:avLst/>
            </a:prstGeom>
            <a:ln w="12700" cap="flat" cmpd="sng">
              <a:solidFill>
                <a:schemeClr val="tx1"/>
              </a:solidFill>
              <a:prstDash val="solid"/>
              <a:headEnd type="none" w="med" len="med"/>
              <a:tailEnd type="none" w="med" len="med"/>
            </a:ln>
          </p:spPr>
        </p:sp>
        <p:sp>
          <p:nvSpPr>
            <p:cNvPr id="182327" name="Line 50"/>
            <p:cNvSpPr/>
            <p:nvPr/>
          </p:nvSpPr>
          <p:spPr>
            <a:xfrm>
              <a:off x="4729163" y="685800"/>
              <a:ext cx="0" cy="298450"/>
            </a:xfrm>
            <a:prstGeom prst="line">
              <a:avLst/>
            </a:prstGeom>
            <a:ln w="12700" cap="flat" cmpd="sng">
              <a:solidFill>
                <a:schemeClr val="tx1"/>
              </a:solidFill>
              <a:prstDash val="solid"/>
              <a:headEnd type="none" w="med" len="med"/>
              <a:tailEnd type="none" w="med" len="med"/>
            </a:ln>
          </p:spPr>
        </p:sp>
        <p:sp>
          <p:nvSpPr>
            <p:cNvPr id="182328" name="Line 51"/>
            <p:cNvSpPr/>
            <p:nvPr/>
          </p:nvSpPr>
          <p:spPr>
            <a:xfrm>
              <a:off x="4968875" y="685800"/>
              <a:ext cx="0" cy="298450"/>
            </a:xfrm>
            <a:prstGeom prst="line">
              <a:avLst/>
            </a:prstGeom>
            <a:ln w="12700" cap="flat" cmpd="sng">
              <a:solidFill>
                <a:schemeClr val="tx1"/>
              </a:solidFill>
              <a:prstDash val="solid"/>
              <a:headEnd type="none" w="med" len="med"/>
              <a:tailEnd type="none" w="med" len="med"/>
            </a:ln>
          </p:spPr>
        </p:sp>
        <p:sp>
          <p:nvSpPr>
            <p:cNvPr id="182329" name="Line 52"/>
            <p:cNvSpPr/>
            <p:nvPr/>
          </p:nvSpPr>
          <p:spPr>
            <a:xfrm>
              <a:off x="5208588" y="685800"/>
              <a:ext cx="0" cy="298450"/>
            </a:xfrm>
            <a:prstGeom prst="line">
              <a:avLst/>
            </a:prstGeom>
            <a:ln w="12700" cap="flat" cmpd="sng">
              <a:solidFill>
                <a:schemeClr val="tx1"/>
              </a:solidFill>
              <a:prstDash val="solid"/>
              <a:headEnd type="none" w="med" len="med"/>
              <a:tailEnd type="none" w="med" len="med"/>
            </a:ln>
          </p:spPr>
        </p:sp>
        <p:sp>
          <p:nvSpPr>
            <p:cNvPr id="182330" name="Line 53"/>
            <p:cNvSpPr/>
            <p:nvPr/>
          </p:nvSpPr>
          <p:spPr>
            <a:xfrm>
              <a:off x="5448300" y="685800"/>
              <a:ext cx="0" cy="298450"/>
            </a:xfrm>
            <a:prstGeom prst="line">
              <a:avLst/>
            </a:prstGeom>
            <a:ln w="12700" cap="flat" cmpd="sng">
              <a:solidFill>
                <a:schemeClr val="tx1"/>
              </a:solidFill>
              <a:prstDash val="solid"/>
              <a:headEnd type="none" w="med" len="med"/>
              <a:tailEnd type="none" w="med" len="med"/>
            </a:ln>
          </p:spPr>
        </p:sp>
        <p:sp>
          <p:nvSpPr>
            <p:cNvPr id="182331" name="Line 54"/>
            <p:cNvSpPr/>
            <p:nvPr/>
          </p:nvSpPr>
          <p:spPr>
            <a:xfrm>
              <a:off x="5689600" y="685800"/>
              <a:ext cx="0" cy="298450"/>
            </a:xfrm>
            <a:prstGeom prst="line">
              <a:avLst/>
            </a:prstGeom>
            <a:ln w="12700" cap="flat" cmpd="sng">
              <a:solidFill>
                <a:schemeClr val="tx1"/>
              </a:solidFill>
              <a:prstDash val="solid"/>
              <a:headEnd type="none" w="med" len="med"/>
              <a:tailEnd type="none" w="med" len="med"/>
            </a:ln>
          </p:spPr>
        </p:sp>
        <p:sp>
          <p:nvSpPr>
            <p:cNvPr id="182332" name="Line 55"/>
            <p:cNvSpPr/>
            <p:nvPr/>
          </p:nvSpPr>
          <p:spPr>
            <a:xfrm>
              <a:off x="5927725" y="685800"/>
              <a:ext cx="0" cy="298450"/>
            </a:xfrm>
            <a:prstGeom prst="line">
              <a:avLst/>
            </a:prstGeom>
            <a:ln w="12700" cap="flat" cmpd="sng">
              <a:solidFill>
                <a:schemeClr val="tx1"/>
              </a:solidFill>
              <a:prstDash val="solid"/>
              <a:headEnd type="none" w="med" len="med"/>
              <a:tailEnd type="none" w="med" len="med"/>
            </a:ln>
          </p:spPr>
        </p:sp>
        <p:sp>
          <p:nvSpPr>
            <p:cNvPr id="182333" name="Line 56"/>
            <p:cNvSpPr/>
            <p:nvPr/>
          </p:nvSpPr>
          <p:spPr>
            <a:xfrm>
              <a:off x="6167438" y="685800"/>
              <a:ext cx="0" cy="298450"/>
            </a:xfrm>
            <a:prstGeom prst="line">
              <a:avLst/>
            </a:prstGeom>
            <a:ln w="12700" cap="flat" cmpd="sng">
              <a:solidFill>
                <a:schemeClr val="tx1"/>
              </a:solidFill>
              <a:prstDash val="solid"/>
              <a:headEnd type="none" w="med" len="med"/>
              <a:tailEnd type="none" w="med" len="med"/>
            </a:ln>
          </p:spPr>
        </p:sp>
        <p:sp>
          <p:nvSpPr>
            <p:cNvPr id="182334" name="Line 57"/>
            <p:cNvSpPr/>
            <p:nvPr/>
          </p:nvSpPr>
          <p:spPr>
            <a:xfrm>
              <a:off x="6407150" y="785813"/>
              <a:ext cx="0" cy="198437"/>
            </a:xfrm>
            <a:prstGeom prst="line">
              <a:avLst/>
            </a:prstGeom>
            <a:ln w="12700" cap="flat" cmpd="sng">
              <a:solidFill>
                <a:schemeClr val="tx1"/>
              </a:solidFill>
              <a:prstDash val="solid"/>
              <a:headEnd type="none" w="med" len="med"/>
              <a:tailEnd type="none" w="med" len="med"/>
            </a:ln>
          </p:spPr>
        </p:sp>
        <p:sp>
          <p:nvSpPr>
            <p:cNvPr id="182335" name="Line 58"/>
            <p:cNvSpPr/>
            <p:nvPr/>
          </p:nvSpPr>
          <p:spPr>
            <a:xfrm>
              <a:off x="6646863" y="685800"/>
              <a:ext cx="0" cy="298450"/>
            </a:xfrm>
            <a:prstGeom prst="line">
              <a:avLst/>
            </a:prstGeom>
            <a:ln w="12700" cap="flat" cmpd="sng">
              <a:solidFill>
                <a:schemeClr val="tx1"/>
              </a:solidFill>
              <a:prstDash val="solid"/>
              <a:headEnd type="none" w="med" len="med"/>
              <a:tailEnd type="none" w="med" len="med"/>
            </a:ln>
          </p:spPr>
        </p:sp>
        <p:sp>
          <p:nvSpPr>
            <p:cNvPr id="182336" name="Line 59"/>
            <p:cNvSpPr/>
            <p:nvPr/>
          </p:nvSpPr>
          <p:spPr>
            <a:xfrm>
              <a:off x="6888163" y="685800"/>
              <a:ext cx="0" cy="298450"/>
            </a:xfrm>
            <a:prstGeom prst="line">
              <a:avLst/>
            </a:prstGeom>
            <a:ln w="12700" cap="flat" cmpd="sng">
              <a:solidFill>
                <a:schemeClr val="tx1"/>
              </a:solidFill>
              <a:prstDash val="solid"/>
              <a:headEnd type="none" w="med" len="med"/>
              <a:tailEnd type="none" w="med" len="med"/>
            </a:ln>
          </p:spPr>
        </p:sp>
        <p:sp>
          <p:nvSpPr>
            <p:cNvPr id="182337" name="Line 60"/>
            <p:cNvSpPr/>
            <p:nvPr/>
          </p:nvSpPr>
          <p:spPr>
            <a:xfrm>
              <a:off x="7127875" y="685800"/>
              <a:ext cx="0" cy="298450"/>
            </a:xfrm>
            <a:prstGeom prst="line">
              <a:avLst/>
            </a:prstGeom>
            <a:ln w="12700" cap="flat" cmpd="sng">
              <a:solidFill>
                <a:schemeClr val="tx1"/>
              </a:solidFill>
              <a:prstDash val="solid"/>
              <a:headEnd type="none" w="med" len="med"/>
              <a:tailEnd type="none" w="med" len="med"/>
            </a:ln>
          </p:spPr>
        </p:sp>
        <p:sp>
          <p:nvSpPr>
            <p:cNvPr id="182338" name="Line 61"/>
            <p:cNvSpPr/>
            <p:nvPr/>
          </p:nvSpPr>
          <p:spPr>
            <a:xfrm>
              <a:off x="7367588" y="685800"/>
              <a:ext cx="0" cy="298450"/>
            </a:xfrm>
            <a:prstGeom prst="line">
              <a:avLst/>
            </a:prstGeom>
            <a:ln w="12700" cap="flat" cmpd="sng">
              <a:solidFill>
                <a:schemeClr val="tx1"/>
              </a:solidFill>
              <a:prstDash val="solid"/>
              <a:headEnd type="none" w="med" len="med"/>
              <a:tailEnd type="none" w="med" len="med"/>
            </a:ln>
          </p:spPr>
        </p:sp>
        <p:sp>
          <p:nvSpPr>
            <p:cNvPr id="182339" name="Line 62"/>
            <p:cNvSpPr/>
            <p:nvPr/>
          </p:nvSpPr>
          <p:spPr>
            <a:xfrm>
              <a:off x="7607300" y="685800"/>
              <a:ext cx="0" cy="298450"/>
            </a:xfrm>
            <a:prstGeom prst="line">
              <a:avLst/>
            </a:prstGeom>
            <a:ln w="12700" cap="flat" cmpd="sng">
              <a:solidFill>
                <a:schemeClr val="tx1"/>
              </a:solidFill>
              <a:prstDash val="solid"/>
              <a:headEnd type="none" w="med" len="med"/>
              <a:tailEnd type="none" w="med" len="med"/>
            </a:ln>
          </p:spPr>
        </p:sp>
        <p:sp>
          <p:nvSpPr>
            <p:cNvPr id="182340" name="Line 63"/>
            <p:cNvSpPr/>
            <p:nvPr/>
          </p:nvSpPr>
          <p:spPr>
            <a:xfrm>
              <a:off x="7847013" y="685800"/>
              <a:ext cx="0" cy="298450"/>
            </a:xfrm>
            <a:prstGeom prst="line">
              <a:avLst/>
            </a:prstGeom>
            <a:ln w="12700" cap="flat" cmpd="sng">
              <a:solidFill>
                <a:schemeClr val="tx1"/>
              </a:solidFill>
              <a:prstDash val="solid"/>
              <a:headEnd type="none" w="med" len="med"/>
              <a:tailEnd type="none" w="med" len="med"/>
            </a:ln>
          </p:spPr>
        </p:sp>
        <p:sp>
          <p:nvSpPr>
            <p:cNvPr id="182341" name="Line 64"/>
            <p:cNvSpPr/>
            <p:nvPr/>
          </p:nvSpPr>
          <p:spPr>
            <a:xfrm>
              <a:off x="8086725" y="685800"/>
              <a:ext cx="0" cy="298450"/>
            </a:xfrm>
            <a:prstGeom prst="line">
              <a:avLst/>
            </a:prstGeom>
            <a:ln w="12700" cap="flat" cmpd="sng">
              <a:solidFill>
                <a:schemeClr val="tx1"/>
              </a:solidFill>
              <a:prstDash val="solid"/>
              <a:headEnd type="none" w="med" len="med"/>
              <a:tailEnd type="none" w="med" len="med"/>
            </a:ln>
          </p:spPr>
        </p:sp>
        <p:sp>
          <p:nvSpPr>
            <p:cNvPr id="182342" name="Line 65"/>
            <p:cNvSpPr/>
            <p:nvPr/>
          </p:nvSpPr>
          <p:spPr>
            <a:xfrm>
              <a:off x="8326438" y="785813"/>
              <a:ext cx="0" cy="198437"/>
            </a:xfrm>
            <a:prstGeom prst="line">
              <a:avLst/>
            </a:prstGeom>
            <a:ln w="12700" cap="flat" cmpd="sng">
              <a:solidFill>
                <a:schemeClr val="tx1"/>
              </a:solidFill>
              <a:prstDash val="solid"/>
              <a:headEnd type="none" w="med" len="med"/>
              <a:tailEnd type="none" w="med" len="med"/>
            </a:ln>
          </p:spPr>
        </p:sp>
        <p:sp>
          <p:nvSpPr>
            <p:cNvPr id="182343" name="Rectangle 66"/>
            <p:cNvSpPr/>
            <p:nvPr/>
          </p:nvSpPr>
          <p:spPr>
            <a:xfrm>
              <a:off x="809625" y="585788"/>
              <a:ext cx="1600200" cy="300037"/>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82344" name="Rectangle 67"/>
            <p:cNvSpPr/>
            <p:nvPr/>
          </p:nvSpPr>
          <p:spPr>
            <a:xfrm>
              <a:off x="2728913" y="585788"/>
              <a:ext cx="1600200" cy="300037"/>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82345" name="Rectangle 68"/>
            <p:cNvSpPr/>
            <p:nvPr/>
          </p:nvSpPr>
          <p:spPr>
            <a:xfrm>
              <a:off x="4648200" y="585788"/>
              <a:ext cx="1600200" cy="300037"/>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82346" name="Rectangle 69"/>
            <p:cNvSpPr/>
            <p:nvPr/>
          </p:nvSpPr>
          <p:spPr>
            <a:xfrm>
              <a:off x="6567488" y="585788"/>
              <a:ext cx="1600200" cy="300037"/>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82347" name="Rectangle 70"/>
            <p:cNvSpPr/>
            <p:nvPr/>
          </p:nvSpPr>
          <p:spPr>
            <a:xfrm>
              <a:off x="4008438" y="3262313"/>
              <a:ext cx="325437"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S</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Y</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N</a:t>
              </a:r>
              <a:endParaRPr lang="en-US" altLang="zh-CN" sz="1600" b="1" dirty="0">
                <a:solidFill>
                  <a:srgbClr val="333399"/>
                </a:solidFill>
                <a:latin typeface="Arial" panose="020B0604020202020204" pitchFamily="34" charset="0"/>
              </a:endParaRPr>
            </a:p>
          </p:txBody>
        </p:sp>
        <p:sp>
          <p:nvSpPr>
            <p:cNvPr id="182348" name="Rectangle 71"/>
            <p:cNvSpPr/>
            <p:nvPr/>
          </p:nvSpPr>
          <p:spPr>
            <a:xfrm>
              <a:off x="3770313" y="3262313"/>
              <a:ext cx="327025"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R</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S</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T</a:t>
              </a:r>
              <a:endParaRPr lang="en-US" altLang="zh-CN" sz="1600" b="1" dirty="0">
                <a:solidFill>
                  <a:srgbClr val="333399"/>
                </a:solidFill>
                <a:latin typeface="Arial" panose="020B0604020202020204" pitchFamily="34" charset="0"/>
              </a:endParaRPr>
            </a:p>
          </p:txBody>
        </p:sp>
        <p:sp>
          <p:nvSpPr>
            <p:cNvPr id="182349" name="Rectangle 72"/>
            <p:cNvSpPr/>
            <p:nvPr/>
          </p:nvSpPr>
          <p:spPr>
            <a:xfrm>
              <a:off x="3513138" y="3262313"/>
              <a:ext cx="328612"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P</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S</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H</a:t>
              </a:r>
              <a:endParaRPr lang="en-US" altLang="zh-CN" sz="1600" b="1" dirty="0">
                <a:solidFill>
                  <a:srgbClr val="333399"/>
                </a:solidFill>
                <a:latin typeface="Arial" panose="020B0604020202020204" pitchFamily="34" charset="0"/>
              </a:endParaRPr>
            </a:p>
          </p:txBody>
        </p:sp>
        <p:sp>
          <p:nvSpPr>
            <p:cNvPr id="182350" name="Rectangle 73"/>
            <p:cNvSpPr/>
            <p:nvPr/>
          </p:nvSpPr>
          <p:spPr>
            <a:xfrm>
              <a:off x="3273425" y="3262313"/>
              <a:ext cx="327025"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A</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C</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K</a:t>
              </a:r>
              <a:endParaRPr lang="en-US" altLang="zh-CN" sz="1600" b="1" dirty="0">
                <a:solidFill>
                  <a:srgbClr val="333399"/>
                </a:solidFill>
                <a:latin typeface="Arial" panose="020B0604020202020204" pitchFamily="34" charset="0"/>
              </a:endParaRPr>
            </a:p>
          </p:txBody>
        </p:sp>
        <p:sp>
          <p:nvSpPr>
            <p:cNvPr id="182351" name="Rectangle 74"/>
            <p:cNvSpPr/>
            <p:nvPr/>
          </p:nvSpPr>
          <p:spPr>
            <a:xfrm>
              <a:off x="3011488" y="3262313"/>
              <a:ext cx="339725"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U</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R</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G</a:t>
              </a:r>
              <a:endParaRPr lang="en-US" altLang="zh-CN" sz="1600" b="1" dirty="0">
                <a:solidFill>
                  <a:srgbClr val="333399"/>
                </a:solidFill>
                <a:latin typeface="Arial" panose="020B0604020202020204" pitchFamily="34" charset="0"/>
              </a:endParaRPr>
            </a:p>
          </p:txBody>
        </p:sp>
        <p:sp>
          <p:nvSpPr>
            <p:cNvPr id="182352" name="Line 80"/>
            <p:cNvSpPr/>
            <p:nvPr/>
          </p:nvSpPr>
          <p:spPr>
            <a:xfrm>
              <a:off x="58738" y="1155700"/>
              <a:ext cx="530225" cy="0"/>
            </a:xfrm>
            <a:prstGeom prst="line">
              <a:avLst/>
            </a:prstGeom>
            <a:ln w="12700" cap="flat" cmpd="sng">
              <a:solidFill>
                <a:schemeClr val="tx1"/>
              </a:solidFill>
              <a:prstDash val="solid"/>
              <a:headEnd type="none" w="med" len="med"/>
              <a:tailEnd type="none" w="med" len="med"/>
            </a:ln>
          </p:spPr>
        </p:sp>
        <p:sp>
          <p:nvSpPr>
            <p:cNvPr id="182353" name="Line 81"/>
            <p:cNvSpPr/>
            <p:nvPr/>
          </p:nvSpPr>
          <p:spPr>
            <a:xfrm>
              <a:off x="73025" y="5256213"/>
              <a:ext cx="530225" cy="0"/>
            </a:xfrm>
            <a:prstGeom prst="line">
              <a:avLst/>
            </a:prstGeom>
            <a:ln w="12700" cap="flat" cmpd="sng">
              <a:solidFill>
                <a:schemeClr val="tx1"/>
              </a:solidFill>
              <a:prstDash val="solid"/>
              <a:headEnd type="none" w="med" len="med"/>
              <a:tailEnd type="none" w="med" len="med"/>
            </a:ln>
          </p:spPr>
        </p:sp>
        <p:sp>
          <p:nvSpPr>
            <p:cNvPr id="182354" name="Rectangle 83"/>
            <p:cNvSpPr/>
            <p:nvPr/>
          </p:nvSpPr>
          <p:spPr>
            <a:xfrm>
              <a:off x="2609849" y="3230563"/>
              <a:ext cx="482633" cy="717550"/>
            </a:xfrm>
            <a:prstGeom prst="rect">
              <a:avLst/>
            </a:prstGeom>
            <a:noFill/>
            <a:ln w="76200"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82355" name="Line 26"/>
            <p:cNvSpPr/>
            <p:nvPr/>
          </p:nvSpPr>
          <p:spPr>
            <a:xfrm>
              <a:off x="2840863" y="3244851"/>
              <a:ext cx="0" cy="681037"/>
            </a:xfrm>
            <a:prstGeom prst="line">
              <a:avLst/>
            </a:prstGeom>
            <a:ln w="12700" cap="flat" cmpd="sng">
              <a:solidFill>
                <a:schemeClr val="tx1"/>
              </a:solidFill>
              <a:prstDash val="solid"/>
              <a:headEnd type="none" w="med" len="med"/>
              <a:tailEnd type="none" w="med" len="med"/>
            </a:ln>
          </p:spPr>
        </p:sp>
        <p:sp>
          <p:nvSpPr>
            <p:cNvPr id="182356" name="Line 26"/>
            <p:cNvSpPr/>
            <p:nvPr/>
          </p:nvSpPr>
          <p:spPr>
            <a:xfrm>
              <a:off x="2625725" y="3262313"/>
              <a:ext cx="0" cy="681037"/>
            </a:xfrm>
            <a:prstGeom prst="line">
              <a:avLst/>
            </a:prstGeom>
            <a:ln w="12700" cap="flat" cmpd="sng">
              <a:solidFill>
                <a:schemeClr val="tx1"/>
              </a:solidFill>
              <a:prstDash val="solid"/>
              <a:headEnd type="none" w="med" len="med"/>
              <a:tailEnd type="none" w="med" len="med"/>
            </a:ln>
          </p:spPr>
        </p:sp>
        <p:sp>
          <p:nvSpPr>
            <p:cNvPr id="182357" name="Rectangle 74"/>
            <p:cNvSpPr/>
            <p:nvPr/>
          </p:nvSpPr>
          <p:spPr>
            <a:xfrm>
              <a:off x="2570164" y="3276602"/>
              <a:ext cx="376707" cy="643766"/>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C</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W</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R</a:t>
              </a:r>
              <a:endParaRPr lang="en-US" altLang="zh-CN" sz="1600" b="1" dirty="0">
                <a:solidFill>
                  <a:srgbClr val="333399"/>
                </a:solidFill>
                <a:latin typeface="Arial" panose="020B0604020202020204" pitchFamily="34" charset="0"/>
              </a:endParaRPr>
            </a:p>
          </p:txBody>
        </p:sp>
        <p:sp>
          <p:nvSpPr>
            <p:cNvPr id="182358" name="Rectangle 74"/>
            <p:cNvSpPr/>
            <p:nvPr/>
          </p:nvSpPr>
          <p:spPr>
            <a:xfrm>
              <a:off x="2776571" y="3284538"/>
              <a:ext cx="330220" cy="643766"/>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E</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C</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E</a:t>
              </a:r>
              <a:endParaRPr lang="en-US" altLang="zh-CN" sz="1600" b="1" dirty="0">
                <a:solidFill>
                  <a:srgbClr val="333399"/>
                </a:solidFill>
                <a:latin typeface="Arial" panose="020B0604020202020204" pitchFamily="34" charset="0"/>
              </a:endParaRPr>
            </a:p>
          </p:txBody>
        </p:sp>
      </p:gr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3298" name="Text Box 82"/>
          <p:cNvSpPr txBox="1"/>
          <p:nvPr/>
        </p:nvSpPr>
        <p:spPr>
          <a:xfrm>
            <a:off x="493713" y="5313363"/>
            <a:ext cx="8156575" cy="13731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dirty="0">
                <a:solidFill>
                  <a:srgbClr val="333399"/>
                </a:solidFill>
                <a:latin typeface="Arial" panose="020B0604020202020204" pitchFamily="34" charset="0"/>
              </a:rPr>
              <a:t>紧急指针</a:t>
            </a:r>
            <a:r>
              <a:rPr lang="en-US" altLang="zh-CN" sz="2800" dirty="0">
                <a:solidFill>
                  <a:srgbClr val="333399"/>
                </a:solidFill>
                <a:latin typeface="Arial" panose="020B0604020202020204" pitchFamily="34" charset="0"/>
              </a:rPr>
              <a:t>URG —— </a:t>
            </a:r>
            <a:r>
              <a:rPr lang="zh-CN" altLang="en-US" sz="2800" dirty="0">
                <a:solidFill>
                  <a:srgbClr val="333399"/>
                </a:solidFill>
                <a:latin typeface="Arial" panose="020B0604020202020204" pitchFamily="34" charset="0"/>
              </a:rPr>
              <a:t>当 </a:t>
            </a:r>
            <a:r>
              <a:rPr lang="en-US" altLang="zh-CN" sz="2800" dirty="0">
                <a:solidFill>
                  <a:srgbClr val="333399"/>
                </a:solidFill>
                <a:latin typeface="Arial" panose="020B0604020202020204" pitchFamily="34" charset="0"/>
              </a:rPr>
              <a:t>URG </a:t>
            </a:r>
            <a:r>
              <a:rPr lang="en-US" altLang="zh-CN" sz="2800" dirty="0">
                <a:solidFill>
                  <a:srgbClr val="333399"/>
                </a:solidFill>
                <a:latin typeface="Arial" panose="020B0604020202020204" pitchFamily="34" charset="0"/>
                <a:sym typeface="Symbol" panose="05050102010706020507" pitchFamily="18" charset="2"/>
              </a:rPr>
              <a:t></a:t>
            </a:r>
            <a:r>
              <a:rPr lang="en-US" altLang="zh-CN" sz="2800" dirty="0">
                <a:solidFill>
                  <a:srgbClr val="333399"/>
                </a:solidFill>
                <a:latin typeface="Arial" panose="020B0604020202020204" pitchFamily="34" charset="0"/>
              </a:rPr>
              <a:t> 1 </a:t>
            </a:r>
            <a:r>
              <a:rPr lang="zh-CN" altLang="en-US" sz="2800" dirty="0">
                <a:solidFill>
                  <a:srgbClr val="333399"/>
                </a:solidFill>
                <a:latin typeface="Arial" panose="020B0604020202020204" pitchFamily="34" charset="0"/>
              </a:rPr>
              <a:t>时，表明紧急指针字段有效。它告诉系统此报文段中有紧急数据，应尽快传送(相当于高优先级的数据)。 </a:t>
            </a:r>
            <a:endParaRPr lang="zh-CN" altLang="en-US" sz="2800" dirty="0">
              <a:solidFill>
                <a:srgbClr val="333399"/>
              </a:solidFill>
              <a:latin typeface="Arial" panose="020B0604020202020204" pitchFamily="34" charset="0"/>
            </a:endParaRPr>
          </a:p>
        </p:txBody>
      </p:sp>
      <p:sp>
        <p:nvSpPr>
          <p:cNvPr id="183299" name="Rectangle 5"/>
          <p:cNvSpPr/>
          <p:nvPr/>
        </p:nvSpPr>
        <p:spPr>
          <a:xfrm>
            <a:off x="8388350" y="2212975"/>
            <a:ext cx="688975" cy="1187450"/>
          </a:xfrm>
          <a:prstGeom prst="rect">
            <a:avLst/>
          </a:prstGeom>
          <a:solidFill>
            <a:schemeClr val="bg1"/>
          </a:solid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20</a:t>
            </a:r>
            <a:endParaRPr lang="zh-CN" altLang="en-US"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字节</a:t>
            </a:r>
            <a:endParaRPr lang="zh-CN" altLang="en-US"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固定</a:t>
            </a:r>
            <a:endParaRPr lang="zh-CN" altLang="en-US"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首部</a:t>
            </a:r>
            <a:endParaRPr lang="zh-CN" altLang="en-US" sz="2000" dirty="0">
              <a:solidFill>
                <a:srgbClr val="333399"/>
              </a:solidFill>
              <a:latin typeface="Arial" panose="020B0604020202020204" pitchFamily="34" charset="0"/>
            </a:endParaRPr>
          </a:p>
        </p:txBody>
      </p:sp>
      <p:sp>
        <p:nvSpPr>
          <p:cNvPr id="183300" name="Rectangle 75"/>
          <p:cNvSpPr/>
          <p:nvPr/>
        </p:nvSpPr>
        <p:spPr>
          <a:xfrm>
            <a:off x="25400" y="407988"/>
            <a:ext cx="838517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比特 0                         8                        16                        24                    31</a:t>
            </a:r>
            <a:endParaRPr lang="zh-CN" altLang="en-US" sz="2000" dirty="0">
              <a:solidFill>
                <a:srgbClr val="333399"/>
              </a:solidFill>
              <a:latin typeface="Arial" panose="020B0604020202020204" pitchFamily="34" charset="0"/>
            </a:endParaRPr>
          </a:p>
        </p:txBody>
      </p:sp>
      <p:sp>
        <p:nvSpPr>
          <p:cNvPr id="183301" name="Line 78"/>
          <p:cNvSpPr/>
          <p:nvPr/>
        </p:nvSpPr>
        <p:spPr>
          <a:xfrm>
            <a:off x="8447088" y="1117600"/>
            <a:ext cx="830262" cy="0"/>
          </a:xfrm>
          <a:prstGeom prst="line">
            <a:avLst/>
          </a:prstGeom>
          <a:ln w="12700" cap="flat" cmpd="sng">
            <a:solidFill>
              <a:schemeClr val="tx1"/>
            </a:solidFill>
            <a:prstDash val="solid"/>
            <a:headEnd type="none" w="med" len="med"/>
            <a:tailEnd type="none" w="med" len="med"/>
          </a:ln>
        </p:spPr>
      </p:sp>
      <p:sp>
        <p:nvSpPr>
          <p:cNvPr id="183302" name="Line 79"/>
          <p:cNvSpPr/>
          <p:nvPr/>
        </p:nvSpPr>
        <p:spPr>
          <a:xfrm>
            <a:off x="8447088" y="4613275"/>
            <a:ext cx="830262" cy="0"/>
          </a:xfrm>
          <a:prstGeom prst="line">
            <a:avLst/>
          </a:prstGeom>
          <a:ln w="12700" cap="flat" cmpd="sng">
            <a:solidFill>
              <a:schemeClr val="tx1"/>
            </a:solidFill>
            <a:prstDash val="solid"/>
            <a:headEnd type="none" w="med" len="med"/>
            <a:tailEnd type="none" w="med" len="med"/>
          </a:ln>
        </p:spPr>
      </p:sp>
      <p:sp>
        <p:nvSpPr>
          <p:cNvPr id="183303" name="Line 2"/>
          <p:cNvSpPr/>
          <p:nvPr/>
        </p:nvSpPr>
        <p:spPr>
          <a:xfrm flipH="1">
            <a:off x="328613" y="1144588"/>
            <a:ext cx="17462" cy="4122737"/>
          </a:xfrm>
          <a:prstGeom prst="line">
            <a:avLst/>
          </a:prstGeom>
          <a:ln w="12700" cap="flat" cmpd="sng">
            <a:solidFill>
              <a:schemeClr val="tx1"/>
            </a:solidFill>
            <a:prstDash val="solid"/>
            <a:headEnd type="triangle" w="med" len="lg"/>
            <a:tailEnd type="triangle" w="med" len="lg"/>
          </a:ln>
        </p:spPr>
      </p:sp>
      <p:sp>
        <p:nvSpPr>
          <p:cNvPr id="183304" name="Rectangle 3"/>
          <p:cNvSpPr/>
          <p:nvPr/>
        </p:nvSpPr>
        <p:spPr>
          <a:xfrm>
            <a:off x="0" y="2744788"/>
            <a:ext cx="690563" cy="638175"/>
          </a:xfrm>
          <a:prstGeom prst="rect">
            <a:avLst/>
          </a:prstGeom>
          <a:solidFill>
            <a:schemeClr val="bg1"/>
          </a:solid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90000"/>
              </a:lnSpc>
              <a:spcBef>
                <a:spcPct val="0"/>
              </a:spcBef>
              <a:buClrTx/>
              <a:buSzTx/>
              <a:buFontTx/>
              <a:buNone/>
            </a:pPr>
            <a:r>
              <a:rPr lang="en-US" altLang="zh-CN" sz="2000" dirty="0">
                <a:solidFill>
                  <a:srgbClr val="333399"/>
                </a:solidFill>
                <a:latin typeface="Arial" panose="020B0604020202020204" pitchFamily="34" charset="0"/>
              </a:rPr>
              <a:t>TCP</a:t>
            </a:r>
            <a:endParaRPr lang="en-US" altLang="zh-CN"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首部</a:t>
            </a:r>
            <a:endParaRPr lang="zh-CN" altLang="en-US" sz="2000" dirty="0">
              <a:solidFill>
                <a:srgbClr val="333399"/>
              </a:solidFill>
              <a:latin typeface="Arial" panose="020B0604020202020204" pitchFamily="34" charset="0"/>
            </a:endParaRPr>
          </a:p>
        </p:txBody>
      </p:sp>
      <p:sp>
        <p:nvSpPr>
          <p:cNvPr id="183305" name="Line 4"/>
          <p:cNvSpPr/>
          <p:nvPr/>
        </p:nvSpPr>
        <p:spPr>
          <a:xfrm>
            <a:off x="8748713" y="1135063"/>
            <a:ext cx="0" cy="3463925"/>
          </a:xfrm>
          <a:prstGeom prst="line">
            <a:avLst/>
          </a:prstGeom>
          <a:ln w="28575" cap="flat" cmpd="sng">
            <a:solidFill>
              <a:srgbClr val="333399"/>
            </a:solidFill>
            <a:prstDash val="solid"/>
            <a:headEnd type="triangle" w="med" len="lg"/>
            <a:tailEnd type="triangle" w="med" len="lg"/>
          </a:ln>
        </p:spPr>
      </p:sp>
      <p:sp>
        <p:nvSpPr>
          <p:cNvPr id="183306" name="Rectangle 6"/>
          <p:cNvSpPr/>
          <p:nvPr/>
        </p:nvSpPr>
        <p:spPr>
          <a:xfrm>
            <a:off x="654050" y="1141413"/>
            <a:ext cx="7686675" cy="4133850"/>
          </a:xfrm>
          <a:prstGeom prst="rect">
            <a:avLst/>
          </a:prstGeom>
          <a:solidFill>
            <a:srgbClr val="FFFFCC"/>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83307" name="Line 7"/>
          <p:cNvSpPr/>
          <p:nvPr/>
        </p:nvSpPr>
        <p:spPr>
          <a:xfrm>
            <a:off x="646113" y="1844675"/>
            <a:ext cx="7699375" cy="0"/>
          </a:xfrm>
          <a:prstGeom prst="line">
            <a:avLst/>
          </a:prstGeom>
          <a:ln w="12700" cap="flat" cmpd="sng">
            <a:solidFill>
              <a:schemeClr val="tx1"/>
            </a:solidFill>
            <a:prstDash val="solid"/>
            <a:headEnd type="none" w="med" len="med"/>
            <a:tailEnd type="none" w="med" len="med"/>
          </a:ln>
        </p:spPr>
      </p:sp>
      <p:sp>
        <p:nvSpPr>
          <p:cNvPr id="183308" name="Line 8"/>
          <p:cNvSpPr/>
          <p:nvPr/>
        </p:nvSpPr>
        <p:spPr>
          <a:xfrm>
            <a:off x="660400" y="2540000"/>
            <a:ext cx="7685088" cy="0"/>
          </a:xfrm>
          <a:prstGeom prst="line">
            <a:avLst/>
          </a:prstGeom>
          <a:ln w="12700" cap="flat" cmpd="sng">
            <a:solidFill>
              <a:schemeClr val="tx1"/>
            </a:solidFill>
            <a:prstDash val="solid"/>
            <a:headEnd type="none" w="med" len="med"/>
            <a:tailEnd type="none" w="med" len="med"/>
          </a:ln>
        </p:spPr>
      </p:sp>
      <p:sp>
        <p:nvSpPr>
          <p:cNvPr id="183309" name="Line 9"/>
          <p:cNvSpPr/>
          <p:nvPr/>
        </p:nvSpPr>
        <p:spPr>
          <a:xfrm>
            <a:off x="646113" y="3233738"/>
            <a:ext cx="7699375" cy="0"/>
          </a:xfrm>
          <a:prstGeom prst="line">
            <a:avLst/>
          </a:prstGeom>
          <a:ln w="12700" cap="flat" cmpd="sng">
            <a:solidFill>
              <a:schemeClr val="tx1"/>
            </a:solidFill>
            <a:prstDash val="solid"/>
            <a:headEnd type="none" w="med" len="med"/>
            <a:tailEnd type="none" w="med" len="med"/>
          </a:ln>
        </p:spPr>
      </p:sp>
      <p:sp>
        <p:nvSpPr>
          <p:cNvPr id="183310" name="Line 10"/>
          <p:cNvSpPr/>
          <p:nvPr/>
        </p:nvSpPr>
        <p:spPr>
          <a:xfrm>
            <a:off x="646113" y="3925888"/>
            <a:ext cx="7699375" cy="0"/>
          </a:xfrm>
          <a:prstGeom prst="line">
            <a:avLst/>
          </a:prstGeom>
          <a:ln w="12700" cap="flat" cmpd="sng">
            <a:solidFill>
              <a:schemeClr val="tx1"/>
            </a:solidFill>
            <a:prstDash val="solid"/>
            <a:headEnd type="none" w="med" len="med"/>
            <a:tailEnd type="none" w="med" len="med"/>
          </a:ln>
        </p:spPr>
      </p:sp>
      <p:sp>
        <p:nvSpPr>
          <p:cNvPr id="183311" name="Line 11"/>
          <p:cNvSpPr/>
          <p:nvPr/>
        </p:nvSpPr>
        <p:spPr>
          <a:xfrm>
            <a:off x="660400" y="4621213"/>
            <a:ext cx="7685088" cy="0"/>
          </a:xfrm>
          <a:prstGeom prst="line">
            <a:avLst/>
          </a:prstGeom>
          <a:ln w="12700" cap="flat" cmpd="sng">
            <a:solidFill>
              <a:schemeClr val="tx1"/>
            </a:solidFill>
            <a:prstDash val="solid"/>
            <a:headEnd type="none" w="med" len="med"/>
            <a:tailEnd type="none" w="med" len="med"/>
          </a:ln>
        </p:spPr>
      </p:sp>
      <p:sp>
        <p:nvSpPr>
          <p:cNvPr id="183312" name="Line 12"/>
          <p:cNvSpPr/>
          <p:nvPr/>
        </p:nvSpPr>
        <p:spPr>
          <a:xfrm>
            <a:off x="4498975" y="1149350"/>
            <a:ext cx="0" cy="709613"/>
          </a:xfrm>
          <a:prstGeom prst="line">
            <a:avLst/>
          </a:prstGeom>
          <a:ln w="12700" cap="flat" cmpd="sng">
            <a:solidFill>
              <a:schemeClr val="tx1"/>
            </a:solidFill>
            <a:prstDash val="solid"/>
            <a:headEnd type="none" w="med" len="med"/>
            <a:tailEnd type="none" w="med" len="med"/>
          </a:ln>
        </p:spPr>
      </p:sp>
      <p:sp>
        <p:nvSpPr>
          <p:cNvPr id="183313" name="Rectangle 13"/>
          <p:cNvSpPr/>
          <p:nvPr/>
        </p:nvSpPr>
        <p:spPr>
          <a:xfrm>
            <a:off x="5699125" y="1276350"/>
            <a:ext cx="1616075" cy="395288"/>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目  的  端  口</a:t>
            </a:r>
            <a:endParaRPr lang="zh-CN" altLang="en-US" sz="2000" dirty="0">
              <a:solidFill>
                <a:srgbClr val="333399"/>
              </a:solidFill>
              <a:latin typeface="Arial" panose="020B0604020202020204" pitchFamily="34" charset="0"/>
            </a:endParaRPr>
          </a:p>
        </p:txBody>
      </p:sp>
      <p:sp>
        <p:nvSpPr>
          <p:cNvPr id="183314" name="Rectangle 14"/>
          <p:cNvSpPr/>
          <p:nvPr/>
        </p:nvSpPr>
        <p:spPr>
          <a:xfrm>
            <a:off x="757238" y="3198813"/>
            <a:ext cx="892175" cy="638175"/>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eaLnBrk="1" hangingPunct="1">
              <a:spcBef>
                <a:spcPct val="0"/>
              </a:spcBef>
              <a:buClrTx/>
              <a:buSzTx/>
              <a:buFontTx/>
              <a:buNone/>
            </a:pPr>
            <a:r>
              <a:rPr lang="en-US" altLang="zh-CN" sz="1800" dirty="0">
                <a:solidFill>
                  <a:srgbClr val="333399"/>
                </a:solidFill>
                <a:latin typeface="Arial" panose="020B0604020202020204" pitchFamily="34" charset="0"/>
                <a:ea typeface="微软雅黑" panose="020B0503020204020204" pitchFamily="34" charset="-122"/>
              </a:rPr>
              <a:t>TCP</a:t>
            </a:r>
            <a:r>
              <a:rPr lang="zh-CN" altLang="en-US" sz="1800" dirty="0">
                <a:solidFill>
                  <a:srgbClr val="333399"/>
                </a:solidFill>
                <a:latin typeface="Arial" panose="020B0604020202020204" pitchFamily="34" charset="0"/>
                <a:ea typeface="微软雅黑" panose="020B0503020204020204" pitchFamily="34" charset="-122"/>
              </a:rPr>
              <a:t>头长度</a:t>
            </a:r>
            <a:endParaRPr lang="zh-CN" altLang="en-US" sz="1800" dirty="0">
              <a:solidFill>
                <a:srgbClr val="333399"/>
              </a:solidFill>
              <a:latin typeface="Arial" panose="020B0604020202020204" pitchFamily="34" charset="0"/>
              <a:ea typeface="微软雅黑" panose="020B0503020204020204" pitchFamily="34" charset="-122"/>
            </a:endParaRPr>
          </a:p>
        </p:txBody>
      </p:sp>
      <p:sp>
        <p:nvSpPr>
          <p:cNvPr id="183315" name="Rectangle 15"/>
          <p:cNvSpPr/>
          <p:nvPr/>
        </p:nvSpPr>
        <p:spPr>
          <a:xfrm>
            <a:off x="1887538" y="4064000"/>
            <a:ext cx="1360487"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检   验   和</a:t>
            </a:r>
            <a:endParaRPr lang="zh-CN" altLang="en-US" sz="2000" dirty="0">
              <a:solidFill>
                <a:srgbClr val="333399"/>
              </a:solidFill>
              <a:latin typeface="Arial" panose="020B0604020202020204" pitchFamily="34" charset="0"/>
            </a:endParaRPr>
          </a:p>
        </p:txBody>
      </p:sp>
      <p:sp>
        <p:nvSpPr>
          <p:cNvPr id="183316" name="Rectangle 16"/>
          <p:cNvSpPr/>
          <p:nvPr/>
        </p:nvSpPr>
        <p:spPr>
          <a:xfrm>
            <a:off x="3067050" y="4743450"/>
            <a:ext cx="3198813" cy="396875"/>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可选项（</a:t>
            </a:r>
            <a:r>
              <a:rPr lang="en-US" altLang="zh-CN" sz="2000" dirty="0">
                <a:solidFill>
                  <a:srgbClr val="333399"/>
                </a:solidFill>
                <a:latin typeface="Arial" panose="020B0604020202020204" pitchFamily="34" charset="0"/>
              </a:rPr>
              <a:t>0</a:t>
            </a:r>
            <a:r>
              <a:rPr lang="zh-CN" altLang="en-US" sz="2000" dirty="0">
                <a:solidFill>
                  <a:srgbClr val="333399"/>
                </a:solidFill>
                <a:latin typeface="Arial" panose="020B0604020202020204" pitchFamily="34" charset="0"/>
              </a:rPr>
              <a:t>或多个</a:t>
            </a:r>
            <a:r>
              <a:rPr lang="en-US" altLang="zh-CN" sz="2000" dirty="0">
                <a:solidFill>
                  <a:srgbClr val="333399"/>
                </a:solidFill>
                <a:latin typeface="Arial" panose="020B0604020202020204" pitchFamily="34" charset="0"/>
              </a:rPr>
              <a:t>32</a:t>
            </a:r>
            <a:r>
              <a:rPr lang="zh-CN" altLang="en-US" sz="2000" dirty="0">
                <a:solidFill>
                  <a:srgbClr val="333399"/>
                </a:solidFill>
                <a:latin typeface="Arial" panose="020B0604020202020204" pitchFamily="34" charset="0"/>
              </a:rPr>
              <a:t>位字）</a:t>
            </a:r>
            <a:endParaRPr lang="zh-CN" altLang="en-US" sz="2000" dirty="0">
              <a:solidFill>
                <a:srgbClr val="333399"/>
              </a:solidFill>
              <a:latin typeface="Arial" panose="020B0604020202020204" pitchFamily="34" charset="0"/>
            </a:endParaRPr>
          </a:p>
        </p:txBody>
      </p:sp>
      <p:sp>
        <p:nvSpPr>
          <p:cNvPr id="183317" name="Rectangle 17"/>
          <p:cNvSpPr/>
          <p:nvPr/>
        </p:nvSpPr>
        <p:spPr>
          <a:xfrm>
            <a:off x="2001838" y="1276350"/>
            <a:ext cx="1222375" cy="395288"/>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源  端  口</a:t>
            </a:r>
            <a:endParaRPr lang="zh-CN" altLang="en-US" sz="2000" dirty="0">
              <a:solidFill>
                <a:srgbClr val="333399"/>
              </a:solidFill>
              <a:latin typeface="Arial" panose="020B0604020202020204" pitchFamily="34" charset="0"/>
            </a:endParaRPr>
          </a:p>
        </p:txBody>
      </p:sp>
      <p:sp>
        <p:nvSpPr>
          <p:cNvPr id="183318" name="Rectangle 18"/>
          <p:cNvSpPr/>
          <p:nvPr/>
        </p:nvSpPr>
        <p:spPr>
          <a:xfrm>
            <a:off x="4054475" y="1963738"/>
            <a:ext cx="1381125" cy="393700"/>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序   号</a:t>
            </a:r>
            <a:endParaRPr lang="zh-CN" altLang="en-US" sz="2000" dirty="0">
              <a:solidFill>
                <a:srgbClr val="333399"/>
              </a:solidFill>
              <a:latin typeface="Arial" panose="020B0604020202020204" pitchFamily="34" charset="0"/>
            </a:endParaRPr>
          </a:p>
        </p:txBody>
      </p:sp>
      <p:sp>
        <p:nvSpPr>
          <p:cNvPr id="183319" name="Line 19"/>
          <p:cNvSpPr/>
          <p:nvPr/>
        </p:nvSpPr>
        <p:spPr>
          <a:xfrm>
            <a:off x="4505325" y="3243263"/>
            <a:ext cx="0" cy="1370012"/>
          </a:xfrm>
          <a:prstGeom prst="line">
            <a:avLst/>
          </a:prstGeom>
          <a:ln w="12700" cap="flat" cmpd="sng">
            <a:solidFill>
              <a:schemeClr val="tx1"/>
            </a:solidFill>
            <a:prstDash val="solid"/>
            <a:headEnd type="none" w="med" len="med"/>
            <a:tailEnd type="none" w="med" len="med"/>
          </a:ln>
        </p:spPr>
      </p:sp>
      <p:sp>
        <p:nvSpPr>
          <p:cNvPr id="183320" name="Rectangle 20"/>
          <p:cNvSpPr/>
          <p:nvPr/>
        </p:nvSpPr>
        <p:spPr>
          <a:xfrm>
            <a:off x="5538788" y="4064000"/>
            <a:ext cx="182562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紧   急   指   针</a:t>
            </a:r>
            <a:endParaRPr lang="zh-CN" altLang="en-US" sz="2000" dirty="0">
              <a:solidFill>
                <a:srgbClr val="333399"/>
              </a:solidFill>
              <a:latin typeface="Arial" panose="020B0604020202020204" pitchFamily="34" charset="0"/>
            </a:endParaRPr>
          </a:p>
        </p:txBody>
      </p:sp>
      <p:sp>
        <p:nvSpPr>
          <p:cNvPr id="183321" name="Rectangle 21"/>
          <p:cNvSpPr/>
          <p:nvPr/>
        </p:nvSpPr>
        <p:spPr>
          <a:xfrm>
            <a:off x="5988050" y="3344863"/>
            <a:ext cx="89852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窗   口</a:t>
            </a:r>
            <a:endParaRPr lang="zh-CN" altLang="en-US" sz="2000" dirty="0">
              <a:solidFill>
                <a:srgbClr val="333399"/>
              </a:solidFill>
              <a:latin typeface="Arial" panose="020B0604020202020204" pitchFamily="34" charset="0"/>
            </a:endParaRPr>
          </a:p>
        </p:txBody>
      </p:sp>
      <p:sp>
        <p:nvSpPr>
          <p:cNvPr id="183322" name="Rectangle 22"/>
          <p:cNvSpPr/>
          <p:nvPr/>
        </p:nvSpPr>
        <p:spPr>
          <a:xfrm>
            <a:off x="3810000" y="2687638"/>
            <a:ext cx="1841500" cy="393700"/>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确    认    号</a:t>
            </a:r>
            <a:endParaRPr lang="zh-CN" altLang="en-US" sz="2000" dirty="0">
              <a:solidFill>
                <a:srgbClr val="333399"/>
              </a:solidFill>
              <a:latin typeface="Arial" panose="020B0604020202020204" pitchFamily="34" charset="0"/>
            </a:endParaRPr>
          </a:p>
        </p:txBody>
      </p:sp>
      <p:sp>
        <p:nvSpPr>
          <p:cNvPr id="183323" name="Line 23"/>
          <p:cNvSpPr/>
          <p:nvPr/>
        </p:nvSpPr>
        <p:spPr>
          <a:xfrm>
            <a:off x="1611313" y="3243263"/>
            <a:ext cx="0" cy="692150"/>
          </a:xfrm>
          <a:prstGeom prst="line">
            <a:avLst/>
          </a:prstGeom>
          <a:ln w="12700" cap="flat" cmpd="sng">
            <a:solidFill>
              <a:schemeClr val="tx1"/>
            </a:solidFill>
            <a:prstDash val="solid"/>
            <a:headEnd type="none" w="med" len="med"/>
            <a:tailEnd type="none" w="med" len="med"/>
          </a:ln>
        </p:spPr>
      </p:sp>
      <p:sp>
        <p:nvSpPr>
          <p:cNvPr id="183324" name="Line 24"/>
          <p:cNvSpPr/>
          <p:nvPr/>
        </p:nvSpPr>
        <p:spPr>
          <a:xfrm>
            <a:off x="3538538" y="3235325"/>
            <a:ext cx="0" cy="684213"/>
          </a:xfrm>
          <a:prstGeom prst="line">
            <a:avLst/>
          </a:prstGeom>
          <a:ln w="12700" cap="flat" cmpd="sng">
            <a:solidFill>
              <a:schemeClr val="tx1"/>
            </a:solidFill>
            <a:prstDash val="solid"/>
            <a:headEnd type="none" w="med" len="med"/>
            <a:tailEnd type="none" w="med" len="med"/>
          </a:ln>
        </p:spPr>
      </p:sp>
      <p:sp>
        <p:nvSpPr>
          <p:cNvPr id="183325" name="Line 25"/>
          <p:cNvSpPr/>
          <p:nvPr/>
        </p:nvSpPr>
        <p:spPr>
          <a:xfrm>
            <a:off x="3044825" y="3243263"/>
            <a:ext cx="0" cy="692150"/>
          </a:xfrm>
          <a:prstGeom prst="line">
            <a:avLst/>
          </a:prstGeom>
          <a:ln w="12700" cap="flat" cmpd="sng">
            <a:solidFill>
              <a:schemeClr val="tx1"/>
            </a:solidFill>
            <a:prstDash val="solid"/>
            <a:headEnd type="none" w="med" len="med"/>
            <a:tailEnd type="none" w="med" len="med"/>
          </a:ln>
        </p:spPr>
      </p:sp>
      <p:sp>
        <p:nvSpPr>
          <p:cNvPr id="183326" name="Line 26"/>
          <p:cNvSpPr/>
          <p:nvPr/>
        </p:nvSpPr>
        <p:spPr>
          <a:xfrm>
            <a:off x="3289300" y="3243263"/>
            <a:ext cx="0" cy="681037"/>
          </a:xfrm>
          <a:prstGeom prst="line">
            <a:avLst/>
          </a:prstGeom>
          <a:ln w="12700" cap="flat" cmpd="sng">
            <a:solidFill>
              <a:schemeClr val="tx1"/>
            </a:solidFill>
            <a:prstDash val="solid"/>
            <a:headEnd type="none" w="med" len="med"/>
            <a:tailEnd type="none" w="med" len="med"/>
          </a:ln>
        </p:spPr>
      </p:sp>
      <p:sp>
        <p:nvSpPr>
          <p:cNvPr id="183327" name="Line 27"/>
          <p:cNvSpPr/>
          <p:nvPr/>
        </p:nvSpPr>
        <p:spPr>
          <a:xfrm>
            <a:off x="4019550" y="3243263"/>
            <a:ext cx="0" cy="681037"/>
          </a:xfrm>
          <a:prstGeom prst="line">
            <a:avLst/>
          </a:prstGeom>
          <a:ln w="12700" cap="flat" cmpd="sng">
            <a:solidFill>
              <a:schemeClr val="tx1"/>
            </a:solidFill>
            <a:prstDash val="solid"/>
            <a:headEnd type="none" w="med" len="med"/>
            <a:tailEnd type="none" w="med" len="med"/>
          </a:ln>
        </p:spPr>
      </p:sp>
      <p:sp>
        <p:nvSpPr>
          <p:cNvPr id="183328" name="Line 28"/>
          <p:cNvSpPr/>
          <p:nvPr/>
        </p:nvSpPr>
        <p:spPr>
          <a:xfrm>
            <a:off x="3778250" y="3243263"/>
            <a:ext cx="0" cy="681037"/>
          </a:xfrm>
          <a:prstGeom prst="line">
            <a:avLst/>
          </a:prstGeom>
          <a:ln w="12700" cap="flat" cmpd="sng">
            <a:solidFill>
              <a:schemeClr val="tx1"/>
            </a:solidFill>
            <a:prstDash val="solid"/>
            <a:headEnd type="none" w="med" len="med"/>
            <a:tailEnd type="none" w="med" len="med"/>
          </a:ln>
        </p:spPr>
      </p:sp>
      <p:sp>
        <p:nvSpPr>
          <p:cNvPr id="183329" name="Line 29"/>
          <p:cNvSpPr/>
          <p:nvPr/>
        </p:nvSpPr>
        <p:spPr>
          <a:xfrm>
            <a:off x="4264025" y="3243263"/>
            <a:ext cx="0" cy="681037"/>
          </a:xfrm>
          <a:prstGeom prst="line">
            <a:avLst/>
          </a:prstGeom>
          <a:ln w="12700" cap="flat" cmpd="sng">
            <a:solidFill>
              <a:schemeClr val="tx1"/>
            </a:solidFill>
            <a:prstDash val="solid"/>
            <a:headEnd type="none" w="med" len="med"/>
            <a:tailEnd type="none" w="med" len="med"/>
          </a:ln>
        </p:spPr>
      </p:sp>
      <p:sp>
        <p:nvSpPr>
          <p:cNvPr id="183330" name="Rectangle 30"/>
          <p:cNvSpPr/>
          <p:nvPr/>
        </p:nvSpPr>
        <p:spPr>
          <a:xfrm>
            <a:off x="1700213" y="3317875"/>
            <a:ext cx="89852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保   留</a:t>
            </a:r>
            <a:endParaRPr lang="zh-CN" altLang="en-US" sz="2000" dirty="0">
              <a:solidFill>
                <a:srgbClr val="333399"/>
              </a:solidFill>
              <a:latin typeface="Arial" panose="020B0604020202020204" pitchFamily="34" charset="0"/>
            </a:endParaRPr>
          </a:p>
        </p:txBody>
      </p:sp>
      <p:sp>
        <p:nvSpPr>
          <p:cNvPr id="183331" name="Rectangle 31"/>
          <p:cNvSpPr/>
          <p:nvPr/>
        </p:nvSpPr>
        <p:spPr>
          <a:xfrm>
            <a:off x="4237038" y="3262313"/>
            <a:ext cx="327025"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F</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I</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N</a:t>
            </a:r>
            <a:endParaRPr lang="en-US" altLang="zh-CN" sz="1600" b="1" dirty="0">
              <a:solidFill>
                <a:srgbClr val="333399"/>
              </a:solidFill>
              <a:latin typeface="Arial" panose="020B0604020202020204" pitchFamily="34" charset="0"/>
            </a:endParaRPr>
          </a:p>
        </p:txBody>
      </p:sp>
      <p:sp>
        <p:nvSpPr>
          <p:cNvPr id="183332" name="Line 32"/>
          <p:cNvSpPr/>
          <p:nvPr/>
        </p:nvSpPr>
        <p:spPr>
          <a:xfrm>
            <a:off x="650875" y="984250"/>
            <a:ext cx="7675563" cy="0"/>
          </a:xfrm>
          <a:prstGeom prst="line">
            <a:avLst/>
          </a:prstGeom>
          <a:ln w="12700" cap="flat" cmpd="sng">
            <a:solidFill>
              <a:schemeClr val="tx1"/>
            </a:solidFill>
            <a:prstDash val="solid"/>
            <a:headEnd type="none" w="med" len="med"/>
            <a:tailEnd type="none" w="med" len="med"/>
          </a:ln>
        </p:spPr>
      </p:sp>
      <p:sp>
        <p:nvSpPr>
          <p:cNvPr id="183333" name="Line 33"/>
          <p:cNvSpPr/>
          <p:nvPr/>
        </p:nvSpPr>
        <p:spPr>
          <a:xfrm>
            <a:off x="650875" y="785813"/>
            <a:ext cx="0" cy="198437"/>
          </a:xfrm>
          <a:prstGeom prst="line">
            <a:avLst/>
          </a:prstGeom>
          <a:ln w="12700" cap="flat" cmpd="sng">
            <a:solidFill>
              <a:schemeClr val="tx1"/>
            </a:solidFill>
            <a:prstDash val="solid"/>
            <a:headEnd type="none" w="med" len="med"/>
            <a:tailEnd type="none" w="med" len="med"/>
          </a:ln>
        </p:spPr>
      </p:sp>
      <p:sp>
        <p:nvSpPr>
          <p:cNvPr id="183334" name="Line 34"/>
          <p:cNvSpPr/>
          <p:nvPr/>
        </p:nvSpPr>
        <p:spPr>
          <a:xfrm>
            <a:off x="890588" y="685800"/>
            <a:ext cx="0" cy="298450"/>
          </a:xfrm>
          <a:prstGeom prst="line">
            <a:avLst/>
          </a:prstGeom>
          <a:ln w="12700" cap="flat" cmpd="sng">
            <a:solidFill>
              <a:schemeClr val="tx1"/>
            </a:solidFill>
            <a:prstDash val="solid"/>
            <a:headEnd type="none" w="med" len="med"/>
            <a:tailEnd type="none" w="med" len="med"/>
          </a:ln>
        </p:spPr>
      </p:sp>
      <p:sp>
        <p:nvSpPr>
          <p:cNvPr id="183335" name="Line 35"/>
          <p:cNvSpPr/>
          <p:nvPr/>
        </p:nvSpPr>
        <p:spPr>
          <a:xfrm>
            <a:off x="1130300" y="685800"/>
            <a:ext cx="0" cy="298450"/>
          </a:xfrm>
          <a:prstGeom prst="line">
            <a:avLst/>
          </a:prstGeom>
          <a:ln w="12700" cap="flat" cmpd="sng">
            <a:solidFill>
              <a:schemeClr val="tx1"/>
            </a:solidFill>
            <a:prstDash val="solid"/>
            <a:headEnd type="none" w="med" len="med"/>
            <a:tailEnd type="none" w="med" len="med"/>
          </a:ln>
        </p:spPr>
      </p:sp>
      <p:sp>
        <p:nvSpPr>
          <p:cNvPr id="183336" name="Line 36"/>
          <p:cNvSpPr/>
          <p:nvPr/>
        </p:nvSpPr>
        <p:spPr>
          <a:xfrm>
            <a:off x="1370013" y="685800"/>
            <a:ext cx="0" cy="298450"/>
          </a:xfrm>
          <a:prstGeom prst="line">
            <a:avLst/>
          </a:prstGeom>
          <a:ln w="12700" cap="flat" cmpd="sng">
            <a:solidFill>
              <a:schemeClr val="tx1"/>
            </a:solidFill>
            <a:prstDash val="solid"/>
            <a:headEnd type="none" w="med" len="med"/>
            <a:tailEnd type="none" w="med" len="med"/>
          </a:ln>
        </p:spPr>
      </p:sp>
      <p:sp>
        <p:nvSpPr>
          <p:cNvPr id="183337" name="Line 37"/>
          <p:cNvSpPr/>
          <p:nvPr/>
        </p:nvSpPr>
        <p:spPr>
          <a:xfrm>
            <a:off x="1611313" y="685800"/>
            <a:ext cx="0" cy="298450"/>
          </a:xfrm>
          <a:prstGeom prst="line">
            <a:avLst/>
          </a:prstGeom>
          <a:ln w="12700" cap="flat" cmpd="sng">
            <a:solidFill>
              <a:schemeClr val="tx1"/>
            </a:solidFill>
            <a:prstDash val="solid"/>
            <a:headEnd type="none" w="med" len="med"/>
            <a:tailEnd type="none" w="med" len="med"/>
          </a:ln>
        </p:spPr>
      </p:sp>
      <p:sp>
        <p:nvSpPr>
          <p:cNvPr id="183338" name="Line 38"/>
          <p:cNvSpPr/>
          <p:nvPr/>
        </p:nvSpPr>
        <p:spPr>
          <a:xfrm>
            <a:off x="1851025" y="685800"/>
            <a:ext cx="0" cy="298450"/>
          </a:xfrm>
          <a:prstGeom prst="line">
            <a:avLst/>
          </a:prstGeom>
          <a:ln w="12700" cap="flat" cmpd="sng">
            <a:solidFill>
              <a:schemeClr val="tx1"/>
            </a:solidFill>
            <a:prstDash val="solid"/>
            <a:headEnd type="none" w="med" len="med"/>
            <a:tailEnd type="none" w="med" len="med"/>
          </a:ln>
        </p:spPr>
      </p:sp>
      <p:sp>
        <p:nvSpPr>
          <p:cNvPr id="183339" name="Line 39"/>
          <p:cNvSpPr/>
          <p:nvPr/>
        </p:nvSpPr>
        <p:spPr>
          <a:xfrm>
            <a:off x="2089150" y="685800"/>
            <a:ext cx="0" cy="298450"/>
          </a:xfrm>
          <a:prstGeom prst="line">
            <a:avLst/>
          </a:prstGeom>
          <a:ln w="12700" cap="flat" cmpd="sng">
            <a:solidFill>
              <a:schemeClr val="tx1"/>
            </a:solidFill>
            <a:prstDash val="solid"/>
            <a:headEnd type="none" w="med" len="med"/>
            <a:tailEnd type="none" w="med" len="med"/>
          </a:ln>
        </p:spPr>
      </p:sp>
      <p:sp>
        <p:nvSpPr>
          <p:cNvPr id="183340" name="Line 40"/>
          <p:cNvSpPr/>
          <p:nvPr/>
        </p:nvSpPr>
        <p:spPr>
          <a:xfrm>
            <a:off x="2328863" y="685800"/>
            <a:ext cx="0" cy="298450"/>
          </a:xfrm>
          <a:prstGeom prst="line">
            <a:avLst/>
          </a:prstGeom>
          <a:ln w="12700" cap="flat" cmpd="sng">
            <a:solidFill>
              <a:schemeClr val="tx1"/>
            </a:solidFill>
            <a:prstDash val="solid"/>
            <a:headEnd type="none" w="med" len="med"/>
            <a:tailEnd type="none" w="med" len="med"/>
          </a:ln>
        </p:spPr>
      </p:sp>
      <p:sp>
        <p:nvSpPr>
          <p:cNvPr id="183341" name="Line 41"/>
          <p:cNvSpPr/>
          <p:nvPr/>
        </p:nvSpPr>
        <p:spPr>
          <a:xfrm>
            <a:off x="2570163" y="785813"/>
            <a:ext cx="0" cy="198437"/>
          </a:xfrm>
          <a:prstGeom prst="line">
            <a:avLst/>
          </a:prstGeom>
          <a:ln w="12700" cap="flat" cmpd="sng">
            <a:solidFill>
              <a:schemeClr val="tx1"/>
            </a:solidFill>
            <a:prstDash val="solid"/>
            <a:headEnd type="none" w="med" len="med"/>
            <a:tailEnd type="none" w="med" len="med"/>
          </a:ln>
        </p:spPr>
      </p:sp>
      <p:sp>
        <p:nvSpPr>
          <p:cNvPr id="183342" name="Line 42"/>
          <p:cNvSpPr/>
          <p:nvPr/>
        </p:nvSpPr>
        <p:spPr>
          <a:xfrm>
            <a:off x="2809875" y="685800"/>
            <a:ext cx="0" cy="298450"/>
          </a:xfrm>
          <a:prstGeom prst="line">
            <a:avLst/>
          </a:prstGeom>
          <a:ln w="12700" cap="flat" cmpd="sng">
            <a:solidFill>
              <a:schemeClr val="tx1"/>
            </a:solidFill>
            <a:prstDash val="solid"/>
            <a:headEnd type="none" w="med" len="med"/>
            <a:tailEnd type="none" w="med" len="med"/>
          </a:ln>
        </p:spPr>
      </p:sp>
      <p:sp>
        <p:nvSpPr>
          <p:cNvPr id="183343" name="Line 43"/>
          <p:cNvSpPr/>
          <p:nvPr/>
        </p:nvSpPr>
        <p:spPr>
          <a:xfrm>
            <a:off x="3049588" y="685800"/>
            <a:ext cx="0" cy="298450"/>
          </a:xfrm>
          <a:prstGeom prst="line">
            <a:avLst/>
          </a:prstGeom>
          <a:ln w="12700" cap="flat" cmpd="sng">
            <a:solidFill>
              <a:schemeClr val="tx1"/>
            </a:solidFill>
            <a:prstDash val="solid"/>
            <a:headEnd type="none" w="med" len="med"/>
            <a:tailEnd type="none" w="med" len="med"/>
          </a:ln>
        </p:spPr>
      </p:sp>
      <p:sp>
        <p:nvSpPr>
          <p:cNvPr id="183344" name="Line 44"/>
          <p:cNvSpPr/>
          <p:nvPr/>
        </p:nvSpPr>
        <p:spPr>
          <a:xfrm>
            <a:off x="3289300" y="685800"/>
            <a:ext cx="0" cy="298450"/>
          </a:xfrm>
          <a:prstGeom prst="line">
            <a:avLst/>
          </a:prstGeom>
          <a:ln w="12700" cap="flat" cmpd="sng">
            <a:solidFill>
              <a:schemeClr val="tx1"/>
            </a:solidFill>
            <a:prstDash val="solid"/>
            <a:headEnd type="none" w="med" len="med"/>
            <a:tailEnd type="none" w="med" len="med"/>
          </a:ln>
        </p:spPr>
      </p:sp>
      <p:sp>
        <p:nvSpPr>
          <p:cNvPr id="183345" name="Line 45"/>
          <p:cNvSpPr/>
          <p:nvPr/>
        </p:nvSpPr>
        <p:spPr>
          <a:xfrm>
            <a:off x="3530600" y="685800"/>
            <a:ext cx="0" cy="298450"/>
          </a:xfrm>
          <a:prstGeom prst="line">
            <a:avLst/>
          </a:prstGeom>
          <a:ln w="12700" cap="flat" cmpd="sng">
            <a:solidFill>
              <a:schemeClr val="tx1"/>
            </a:solidFill>
            <a:prstDash val="solid"/>
            <a:headEnd type="none" w="med" len="med"/>
            <a:tailEnd type="none" w="med" len="med"/>
          </a:ln>
        </p:spPr>
      </p:sp>
      <p:sp>
        <p:nvSpPr>
          <p:cNvPr id="183346" name="Line 46"/>
          <p:cNvSpPr/>
          <p:nvPr/>
        </p:nvSpPr>
        <p:spPr>
          <a:xfrm>
            <a:off x="3770313" y="685800"/>
            <a:ext cx="0" cy="298450"/>
          </a:xfrm>
          <a:prstGeom prst="line">
            <a:avLst/>
          </a:prstGeom>
          <a:ln w="12700" cap="flat" cmpd="sng">
            <a:solidFill>
              <a:schemeClr val="tx1"/>
            </a:solidFill>
            <a:prstDash val="solid"/>
            <a:headEnd type="none" w="med" len="med"/>
            <a:tailEnd type="none" w="med" len="med"/>
          </a:ln>
        </p:spPr>
      </p:sp>
      <p:sp>
        <p:nvSpPr>
          <p:cNvPr id="183347" name="Line 47"/>
          <p:cNvSpPr/>
          <p:nvPr/>
        </p:nvSpPr>
        <p:spPr>
          <a:xfrm>
            <a:off x="4008438" y="685800"/>
            <a:ext cx="0" cy="298450"/>
          </a:xfrm>
          <a:prstGeom prst="line">
            <a:avLst/>
          </a:prstGeom>
          <a:ln w="12700" cap="flat" cmpd="sng">
            <a:solidFill>
              <a:schemeClr val="tx1"/>
            </a:solidFill>
            <a:prstDash val="solid"/>
            <a:headEnd type="none" w="med" len="med"/>
            <a:tailEnd type="none" w="med" len="med"/>
          </a:ln>
        </p:spPr>
      </p:sp>
      <p:sp>
        <p:nvSpPr>
          <p:cNvPr id="183348" name="Line 48"/>
          <p:cNvSpPr/>
          <p:nvPr/>
        </p:nvSpPr>
        <p:spPr>
          <a:xfrm>
            <a:off x="4248150" y="685800"/>
            <a:ext cx="0" cy="298450"/>
          </a:xfrm>
          <a:prstGeom prst="line">
            <a:avLst/>
          </a:prstGeom>
          <a:ln w="12700" cap="flat" cmpd="sng">
            <a:solidFill>
              <a:schemeClr val="tx1"/>
            </a:solidFill>
            <a:prstDash val="solid"/>
            <a:headEnd type="none" w="med" len="med"/>
            <a:tailEnd type="none" w="med" len="med"/>
          </a:ln>
        </p:spPr>
      </p:sp>
      <p:sp>
        <p:nvSpPr>
          <p:cNvPr id="183349" name="Line 49"/>
          <p:cNvSpPr/>
          <p:nvPr/>
        </p:nvSpPr>
        <p:spPr>
          <a:xfrm>
            <a:off x="4487863" y="785813"/>
            <a:ext cx="0" cy="198437"/>
          </a:xfrm>
          <a:prstGeom prst="line">
            <a:avLst/>
          </a:prstGeom>
          <a:ln w="12700" cap="flat" cmpd="sng">
            <a:solidFill>
              <a:schemeClr val="tx1"/>
            </a:solidFill>
            <a:prstDash val="solid"/>
            <a:headEnd type="none" w="med" len="med"/>
            <a:tailEnd type="none" w="med" len="med"/>
          </a:ln>
        </p:spPr>
      </p:sp>
      <p:sp>
        <p:nvSpPr>
          <p:cNvPr id="183350" name="Line 50"/>
          <p:cNvSpPr/>
          <p:nvPr/>
        </p:nvSpPr>
        <p:spPr>
          <a:xfrm>
            <a:off x="4729163" y="685800"/>
            <a:ext cx="0" cy="298450"/>
          </a:xfrm>
          <a:prstGeom prst="line">
            <a:avLst/>
          </a:prstGeom>
          <a:ln w="12700" cap="flat" cmpd="sng">
            <a:solidFill>
              <a:schemeClr val="tx1"/>
            </a:solidFill>
            <a:prstDash val="solid"/>
            <a:headEnd type="none" w="med" len="med"/>
            <a:tailEnd type="none" w="med" len="med"/>
          </a:ln>
        </p:spPr>
      </p:sp>
      <p:sp>
        <p:nvSpPr>
          <p:cNvPr id="183351" name="Line 51"/>
          <p:cNvSpPr/>
          <p:nvPr/>
        </p:nvSpPr>
        <p:spPr>
          <a:xfrm>
            <a:off x="4968875" y="685800"/>
            <a:ext cx="0" cy="298450"/>
          </a:xfrm>
          <a:prstGeom prst="line">
            <a:avLst/>
          </a:prstGeom>
          <a:ln w="12700" cap="flat" cmpd="sng">
            <a:solidFill>
              <a:schemeClr val="tx1"/>
            </a:solidFill>
            <a:prstDash val="solid"/>
            <a:headEnd type="none" w="med" len="med"/>
            <a:tailEnd type="none" w="med" len="med"/>
          </a:ln>
        </p:spPr>
      </p:sp>
      <p:sp>
        <p:nvSpPr>
          <p:cNvPr id="183352" name="Line 52"/>
          <p:cNvSpPr/>
          <p:nvPr/>
        </p:nvSpPr>
        <p:spPr>
          <a:xfrm>
            <a:off x="5208588" y="685800"/>
            <a:ext cx="0" cy="298450"/>
          </a:xfrm>
          <a:prstGeom prst="line">
            <a:avLst/>
          </a:prstGeom>
          <a:ln w="12700" cap="flat" cmpd="sng">
            <a:solidFill>
              <a:schemeClr val="tx1"/>
            </a:solidFill>
            <a:prstDash val="solid"/>
            <a:headEnd type="none" w="med" len="med"/>
            <a:tailEnd type="none" w="med" len="med"/>
          </a:ln>
        </p:spPr>
      </p:sp>
      <p:sp>
        <p:nvSpPr>
          <p:cNvPr id="183353" name="Line 53"/>
          <p:cNvSpPr/>
          <p:nvPr/>
        </p:nvSpPr>
        <p:spPr>
          <a:xfrm>
            <a:off x="5448300" y="685800"/>
            <a:ext cx="0" cy="298450"/>
          </a:xfrm>
          <a:prstGeom prst="line">
            <a:avLst/>
          </a:prstGeom>
          <a:ln w="12700" cap="flat" cmpd="sng">
            <a:solidFill>
              <a:schemeClr val="tx1"/>
            </a:solidFill>
            <a:prstDash val="solid"/>
            <a:headEnd type="none" w="med" len="med"/>
            <a:tailEnd type="none" w="med" len="med"/>
          </a:ln>
        </p:spPr>
      </p:sp>
      <p:sp>
        <p:nvSpPr>
          <p:cNvPr id="183354" name="Line 54"/>
          <p:cNvSpPr/>
          <p:nvPr/>
        </p:nvSpPr>
        <p:spPr>
          <a:xfrm>
            <a:off x="5689600" y="685800"/>
            <a:ext cx="0" cy="298450"/>
          </a:xfrm>
          <a:prstGeom prst="line">
            <a:avLst/>
          </a:prstGeom>
          <a:ln w="12700" cap="flat" cmpd="sng">
            <a:solidFill>
              <a:schemeClr val="tx1"/>
            </a:solidFill>
            <a:prstDash val="solid"/>
            <a:headEnd type="none" w="med" len="med"/>
            <a:tailEnd type="none" w="med" len="med"/>
          </a:ln>
        </p:spPr>
      </p:sp>
      <p:sp>
        <p:nvSpPr>
          <p:cNvPr id="183355" name="Line 55"/>
          <p:cNvSpPr/>
          <p:nvPr/>
        </p:nvSpPr>
        <p:spPr>
          <a:xfrm>
            <a:off x="5927725" y="685800"/>
            <a:ext cx="0" cy="298450"/>
          </a:xfrm>
          <a:prstGeom prst="line">
            <a:avLst/>
          </a:prstGeom>
          <a:ln w="12700" cap="flat" cmpd="sng">
            <a:solidFill>
              <a:schemeClr val="tx1"/>
            </a:solidFill>
            <a:prstDash val="solid"/>
            <a:headEnd type="none" w="med" len="med"/>
            <a:tailEnd type="none" w="med" len="med"/>
          </a:ln>
        </p:spPr>
      </p:sp>
      <p:sp>
        <p:nvSpPr>
          <p:cNvPr id="183356" name="Line 56"/>
          <p:cNvSpPr/>
          <p:nvPr/>
        </p:nvSpPr>
        <p:spPr>
          <a:xfrm>
            <a:off x="6167438" y="685800"/>
            <a:ext cx="0" cy="298450"/>
          </a:xfrm>
          <a:prstGeom prst="line">
            <a:avLst/>
          </a:prstGeom>
          <a:ln w="12700" cap="flat" cmpd="sng">
            <a:solidFill>
              <a:schemeClr val="tx1"/>
            </a:solidFill>
            <a:prstDash val="solid"/>
            <a:headEnd type="none" w="med" len="med"/>
            <a:tailEnd type="none" w="med" len="med"/>
          </a:ln>
        </p:spPr>
      </p:sp>
      <p:sp>
        <p:nvSpPr>
          <p:cNvPr id="183357" name="Line 57"/>
          <p:cNvSpPr/>
          <p:nvPr/>
        </p:nvSpPr>
        <p:spPr>
          <a:xfrm>
            <a:off x="6407150" y="785813"/>
            <a:ext cx="0" cy="198437"/>
          </a:xfrm>
          <a:prstGeom prst="line">
            <a:avLst/>
          </a:prstGeom>
          <a:ln w="12700" cap="flat" cmpd="sng">
            <a:solidFill>
              <a:schemeClr val="tx1"/>
            </a:solidFill>
            <a:prstDash val="solid"/>
            <a:headEnd type="none" w="med" len="med"/>
            <a:tailEnd type="none" w="med" len="med"/>
          </a:ln>
        </p:spPr>
      </p:sp>
      <p:sp>
        <p:nvSpPr>
          <p:cNvPr id="183358" name="Line 58"/>
          <p:cNvSpPr/>
          <p:nvPr/>
        </p:nvSpPr>
        <p:spPr>
          <a:xfrm>
            <a:off x="6646863" y="685800"/>
            <a:ext cx="0" cy="298450"/>
          </a:xfrm>
          <a:prstGeom prst="line">
            <a:avLst/>
          </a:prstGeom>
          <a:ln w="12700" cap="flat" cmpd="sng">
            <a:solidFill>
              <a:schemeClr val="tx1"/>
            </a:solidFill>
            <a:prstDash val="solid"/>
            <a:headEnd type="none" w="med" len="med"/>
            <a:tailEnd type="none" w="med" len="med"/>
          </a:ln>
        </p:spPr>
      </p:sp>
      <p:sp>
        <p:nvSpPr>
          <p:cNvPr id="183359" name="Line 59"/>
          <p:cNvSpPr/>
          <p:nvPr/>
        </p:nvSpPr>
        <p:spPr>
          <a:xfrm>
            <a:off x="6888163" y="685800"/>
            <a:ext cx="0" cy="298450"/>
          </a:xfrm>
          <a:prstGeom prst="line">
            <a:avLst/>
          </a:prstGeom>
          <a:ln w="12700" cap="flat" cmpd="sng">
            <a:solidFill>
              <a:schemeClr val="tx1"/>
            </a:solidFill>
            <a:prstDash val="solid"/>
            <a:headEnd type="none" w="med" len="med"/>
            <a:tailEnd type="none" w="med" len="med"/>
          </a:ln>
        </p:spPr>
      </p:sp>
      <p:sp>
        <p:nvSpPr>
          <p:cNvPr id="183360" name="Line 60"/>
          <p:cNvSpPr/>
          <p:nvPr/>
        </p:nvSpPr>
        <p:spPr>
          <a:xfrm>
            <a:off x="7127875" y="685800"/>
            <a:ext cx="0" cy="298450"/>
          </a:xfrm>
          <a:prstGeom prst="line">
            <a:avLst/>
          </a:prstGeom>
          <a:ln w="12700" cap="flat" cmpd="sng">
            <a:solidFill>
              <a:schemeClr val="tx1"/>
            </a:solidFill>
            <a:prstDash val="solid"/>
            <a:headEnd type="none" w="med" len="med"/>
            <a:tailEnd type="none" w="med" len="med"/>
          </a:ln>
        </p:spPr>
      </p:sp>
      <p:sp>
        <p:nvSpPr>
          <p:cNvPr id="183361" name="Line 61"/>
          <p:cNvSpPr/>
          <p:nvPr/>
        </p:nvSpPr>
        <p:spPr>
          <a:xfrm>
            <a:off x="7367588" y="685800"/>
            <a:ext cx="0" cy="298450"/>
          </a:xfrm>
          <a:prstGeom prst="line">
            <a:avLst/>
          </a:prstGeom>
          <a:ln w="12700" cap="flat" cmpd="sng">
            <a:solidFill>
              <a:schemeClr val="tx1"/>
            </a:solidFill>
            <a:prstDash val="solid"/>
            <a:headEnd type="none" w="med" len="med"/>
            <a:tailEnd type="none" w="med" len="med"/>
          </a:ln>
        </p:spPr>
      </p:sp>
      <p:sp>
        <p:nvSpPr>
          <p:cNvPr id="183362" name="Line 62"/>
          <p:cNvSpPr/>
          <p:nvPr/>
        </p:nvSpPr>
        <p:spPr>
          <a:xfrm>
            <a:off x="7607300" y="685800"/>
            <a:ext cx="0" cy="298450"/>
          </a:xfrm>
          <a:prstGeom prst="line">
            <a:avLst/>
          </a:prstGeom>
          <a:ln w="12700" cap="flat" cmpd="sng">
            <a:solidFill>
              <a:schemeClr val="tx1"/>
            </a:solidFill>
            <a:prstDash val="solid"/>
            <a:headEnd type="none" w="med" len="med"/>
            <a:tailEnd type="none" w="med" len="med"/>
          </a:ln>
        </p:spPr>
      </p:sp>
      <p:sp>
        <p:nvSpPr>
          <p:cNvPr id="183363" name="Line 63"/>
          <p:cNvSpPr/>
          <p:nvPr/>
        </p:nvSpPr>
        <p:spPr>
          <a:xfrm>
            <a:off x="7847013" y="685800"/>
            <a:ext cx="0" cy="298450"/>
          </a:xfrm>
          <a:prstGeom prst="line">
            <a:avLst/>
          </a:prstGeom>
          <a:ln w="12700" cap="flat" cmpd="sng">
            <a:solidFill>
              <a:schemeClr val="tx1"/>
            </a:solidFill>
            <a:prstDash val="solid"/>
            <a:headEnd type="none" w="med" len="med"/>
            <a:tailEnd type="none" w="med" len="med"/>
          </a:ln>
        </p:spPr>
      </p:sp>
      <p:sp>
        <p:nvSpPr>
          <p:cNvPr id="183364" name="Line 64"/>
          <p:cNvSpPr/>
          <p:nvPr/>
        </p:nvSpPr>
        <p:spPr>
          <a:xfrm>
            <a:off x="8086725" y="685800"/>
            <a:ext cx="0" cy="298450"/>
          </a:xfrm>
          <a:prstGeom prst="line">
            <a:avLst/>
          </a:prstGeom>
          <a:ln w="12700" cap="flat" cmpd="sng">
            <a:solidFill>
              <a:schemeClr val="tx1"/>
            </a:solidFill>
            <a:prstDash val="solid"/>
            <a:headEnd type="none" w="med" len="med"/>
            <a:tailEnd type="none" w="med" len="med"/>
          </a:ln>
        </p:spPr>
      </p:sp>
      <p:sp>
        <p:nvSpPr>
          <p:cNvPr id="183365" name="Line 65"/>
          <p:cNvSpPr/>
          <p:nvPr/>
        </p:nvSpPr>
        <p:spPr>
          <a:xfrm>
            <a:off x="8326438" y="785813"/>
            <a:ext cx="0" cy="198437"/>
          </a:xfrm>
          <a:prstGeom prst="line">
            <a:avLst/>
          </a:prstGeom>
          <a:ln w="12700" cap="flat" cmpd="sng">
            <a:solidFill>
              <a:schemeClr val="tx1"/>
            </a:solidFill>
            <a:prstDash val="solid"/>
            <a:headEnd type="none" w="med" len="med"/>
            <a:tailEnd type="none" w="med" len="med"/>
          </a:ln>
        </p:spPr>
      </p:sp>
      <p:sp>
        <p:nvSpPr>
          <p:cNvPr id="183366" name="Rectangle 66"/>
          <p:cNvSpPr/>
          <p:nvPr/>
        </p:nvSpPr>
        <p:spPr>
          <a:xfrm>
            <a:off x="809625" y="585788"/>
            <a:ext cx="1600200" cy="300037"/>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83367" name="Rectangle 67"/>
          <p:cNvSpPr/>
          <p:nvPr/>
        </p:nvSpPr>
        <p:spPr>
          <a:xfrm>
            <a:off x="2728913" y="585788"/>
            <a:ext cx="1600200" cy="300037"/>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83368" name="Rectangle 68"/>
          <p:cNvSpPr/>
          <p:nvPr/>
        </p:nvSpPr>
        <p:spPr>
          <a:xfrm>
            <a:off x="4648200" y="585788"/>
            <a:ext cx="1600200" cy="300037"/>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83369" name="Rectangle 69"/>
          <p:cNvSpPr/>
          <p:nvPr/>
        </p:nvSpPr>
        <p:spPr>
          <a:xfrm>
            <a:off x="6567488" y="585788"/>
            <a:ext cx="1600200" cy="300037"/>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83370" name="Rectangle 70"/>
          <p:cNvSpPr/>
          <p:nvPr/>
        </p:nvSpPr>
        <p:spPr>
          <a:xfrm>
            <a:off x="4008438" y="3262313"/>
            <a:ext cx="325437"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S</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Y</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N</a:t>
            </a:r>
            <a:endParaRPr lang="en-US" altLang="zh-CN" sz="1600" b="1" dirty="0">
              <a:solidFill>
                <a:srgbClr val="333399"/>
              </a:solidFill>
              <a:latin typeface="Arial" panose="020B0604020202020204" pitchFamily="34" charset="0"/>
            </a:endParaRPr>
          </a:p>
        </p:txBody>
      </p:sp>
      <p:sp>
        <p:nvSpPr>
          <p:cNvPr id="183371" name="Rectangle 71"/>
          <p:cNvSpPr/>
          <p:nvPr/>
        </p:nvSpPr>
        <p:spPr>
          <a:xfrm>
            <a:off x="3770313" y="3262313"/>
            <a:ext cx="327025"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R</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S</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T</a:t>
            </a:r>
            <a:endParaRPr lang="en-US" altLang="zh-CN" sz="1600" b="1" dirty="0">
              <a:solidFill>
                <a:srgbClr val="333399"/>
              </a:solidFill>
              <a:latin typeface="Arial" panose="020B0604020202020204" pitchFamily="34" charset="0"/>
            </a:endParaRPr>
          </a:p>
        </p:txBody>
      </p:sp>
      <p:sp>
        <p:nvSpPr>
          <p:cNvPr id="183372" name="Rectangle 72"/>
          <p:cNvSpPr/>
          <p:nvPr/>
        </p:nvSpPr>
        <p:spPr>
          <a:xfrm>
            <a:off x="3513138" y="3262313"/>
            <a:ext cx="328612"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P</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S</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H</a:t>
            </a:r>
            <a:endParaRPr lang="en-US" altLang="zh-CN" sz="1600" b="1" dirty="0">
              <a:solidFill>
                <a:srgbClr val="333399"/>
              </a:solidFill>
              <a:latin typeface="Arial" panose="020B0604020202020204" pitchFamily="34" charset="0"/>
            </a:endParaRPr>
          </a:p>
        </p:txBody>
      </p:sp>
      <p:sp>
        <p:nvSpPr>
          <p:cNvPr id="183373" name="Rectangle 73"/>
          <p:cNvSpPr/>
          <p:nvPr/>
        </p:nvSpPr>
        <p:spPr>
          <a:xfrm>
            <a:off x="3273425" y="3262313"/>
            <a:ext cx="327025"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A</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C</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K</a:t>
            </a:r>
            <a:endParaRPr lang="en-US" altLang="zh-CN" sz="1600" b="1" dirty="0">
              <a:solidFill>
                <a:srgbClr val="333399"/>
              </a:solidFill>
              <a:latin typeface="Arial" panose="020B0604020202020204" pitchFamily="34" charset="0"/>
            </a:endParaRPr>
          </a:p>
        </p:txBody>
      </p:sp>
      <p:sp>
        <p:nvSpPr>
          <p:cNvPr id="183374" name="Rectangle 74"/>
          <p:cNvSpPr/>
          <p:nvPr/>
        </p:nvSpPr>
        <p:spPr>
          <a:xfrm>
            <a:off x="3011488" y="3262313"/>
            <a:ext cx="339725"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U</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R</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G</a:t>
            </a:r>
            <a:endParaRPr lang="en-US" altLang="zh-CN" sz="1600" b="1" dirty="0">
              <a:solidFill>
                <a:srgbClr val="333399"/>
              </a:solidFill>
              <a:latin typeface="Arial" panose="020B0604020202020204" pitchFamily="34" charset="0"/>
            </a:endParaRPr>
          </a:p>
        </p:txBody>
      </p:sp>
      <p:sp>
        <p:nvSpPr>
          <p:cNvPr id="183375" name="Line 80"/>
          <p:cNvSpPr/>
          <p:nvPr/>
        </p:nvSpPr>
        <p:spPr>
          <a:xfrm>
            <a:off x="58738" y="1155700"/>
            <a:ext cx="530225" cy="0"/>
          </a:xfrm>
          <a:prstGeom prst="line">
            <a:avLst/>
          </a:prstGeom>
          <a:ln w="12700" cap="flat" cmpd="sng">
            <a:solidFill>
              <a:schemeClr val="tx1"/>
            </a:solidFill>
            <a:prstDash val="solid"/>
            <a:headEnd type="none" w="med" len="med"/>
            <a:tailEnd type="none" w="med" len="med"/>
          </a:ln>
        </p:spPr>
      </p:sp>
      <p:sp>
        <p:nvSpPr>
          <p:cNvPr id="183376" name="Line 81"/>
          <p:cNvSpPr/>
          <p:nvPr/>
        </p:nvSpPr>
        <p:spPr>
          <a:xfrm>
            <a:off x="73025" y="5256213"/>
            <a:ext cx="530225" cy="0"/>
          </a:xfrm>
          <a:prstGeom prst="line">
            <a:avLst/>
          </a:prstGeom>
          <a:ln w="12700" cap="flat" cmpd="sng">
            <a:solidFill>
              <a:schemeClr val="tx1"/>
            </a:solidFill>
            <a:prstDash val="solid"/>
            <a:headEnd type="none" w="med" len="med"/>
            <a:tailEnd type="none" w="med" len="med"/>
          </a:ln>
        </p:spPr>
      </p:sp>
      <p:sp>
        <p:nvSpPr>
          <p:cNvPr id="183377" name="Rectangle 83"/>
          <p:cNvSpPr/>
          <p:nvPr/>
        </p:nvSpPr>
        <p:spPr>
          <a:xfrm>
            <a:off x="3035300" y="3255963"/>
            <a:ext cx="276225" cy="717550"/>
          </a:xfrm>
          <a:prstGeom prst="rect">
            <a:avLst/>
          </a:prstGeom>
          <a:noFill/>
          <a:ln w="76200"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83378" name="Line 26"/>
          <p:cNvSpPr/>
          <p:nvPr/>
        </p:nvSpPr>
        <p:spPr>
          <a:xfrm>
            <a:off x="2841625" y="3244850"/>
            <a:ext cx="0" cy="681038"/>
          </a:xfrm>
          <a:prstGeom prst="line">
            <a:avLst/>
          </a:prstGeom>
          <a:ln w="12700" cap="flat" cmpd="sng">
            <a:solidFill>
              <a:schemeClr val="tx1"/>
            </a:solidFill>
            <a:prstDash val="solid"/>
            <a:headEnd type="none" w="med" len="med"/>
            <a:tailEnd type="none" w="med" len="med"/>
          </a:ln>
        </p:spPr>
      </p:sp>
      <p:sp>
        <p:nvSpPr>
          <p:cNvPr id="183379" name="Line 26"/>
          <p:cNvSpPr/>
          <p:nvPr/>
        </p:nvSpPr>
        <p:spPr>
          <a:xfrm>
            <a:off x="2625725" y="3262313"/>
            <a:ext cx="0" cy="681037"/>
          </a:xfrm>
          <a:prstGeom prst="line">
            <a:avLst/>
          </a:prstGeom>
          <a:ln w="12700" cap="flat" cmpd="sng">
            <a:solidFill>
              <a:schemeClr val="tx1"/>
            </a:solidFill>
            <a:prstDash val="solid"/>
            <a:headEnd type="none" w="med" len="med"/>
            <a:tailEnd type="none" w="med" len="med"/>
          </a:ln>
        </p:spPr>
      </p:sp>
      <p:sp>
        <p:nvSpPr>
          <p:cNvPr id="183380" name="Rectangle 74"/>
          <p:cNvSpPr/>
          <p:nvPr/>
        </p:nvSpPr>
        <p:spPr>
          <a:xfrm>
            <a:off x="2570163" y="3276600"/>
            <a:ext cx="376237" cy="6445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C</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W</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R</a:t>
            </a:r>
            <a:endParaRPr lang="en-US" altLang="zh-CN" sz="1600" b="1" dirty="0">
              <a:solidFill>
                <a:srgbClr val="333399"/>
              </a:solidFill>
              <a:latin typeface="Arial" panose="020B0604020202020204" pitchFamily="34" charset="0"/>
            </a:endParaRPr>
          </a:p>
        </p:txBody>
      </p:sp>
      <p:sp>
        <p:nvSpPr>
          <p:cNvPr id="183381" name="Rectangle 74"/>
          <p:cNvSpPr/>
          <p:nvPr/>
        </p:nvSpPr>
        <p:spPr>
          <a:xfrm>
            <a:off x="2776538" y="3284538"/>
            <a:ext cx="330200" cy="6445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E</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C</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E</a:t>
            </a:r>
            <a:endParaRPr lang="en-US" altLang="zh-CN" sz="1600" b="1" dirty="0">
              <a:solidFill>
                <a:srgbClr val="333399"/>
              </a:solidFill>
              <a:latin typeface="Arial" panose="020B0604020202020204" pitchFamily="34" charset="0"/>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22" name="Text Box 82"/>
          <p:cNvSpPr txBox="1"/>
          <p:nvPr/>
        </p:nvSpPr>
        <p:spPr>
          <a:xfrm>
            <a:off x="576263" y="5524500"/>
            <a:ext cx="7939087" cy="9461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dirty="0">
                <a:solidFill>
                  <a:srgbClr val="333399"/>
                </a:solidFill>
                <a:latin typeface="Arial" panose="020B0604020202020204" pitchFamily="34" charset="0"/>
              </a:rPr>
              <a:t>确认比特 </a:t>
            </a:r>
            <a:r>
              <a:rPr lang="en-US" altLang="zh-CN" sz="2800" dirty="0">
                <a:solidFill>
                  <a:srgbClr val="333399"/>
                </a:solidFill>
                <a:latin typeface="Arial" panose="020B0604020202020204" pitchFamily="34" charset="0"/>
              </a:rPr>
              <a:t>ACK —— </a:t>
            </a:r>
            <a:r>
              <a:rPr lang="zh-CN" altLang="en-US" sz="2800" dirty="0">
                <a:solidFill>
                  <a:srgbClr val="333399"/>
                </a:solidFill>
                <a:latin typeface="Arial" panose="020B0604020202020204" pitchFamily="34" charset="0"/>
              </a:rPr>
              <a:t>只有当 </a:t>
            </a:r>
            <a:r>
              <a:rPr lang="en-US" altLang="zh-CN" sz="2800" dirty="0">
                <a:solidFill>
                  <a:srgbClr val="333399"/>
                </a:solidFill>
                <a:latin typeface="Arial" panose="020B0604020202020204" pitchFamily="34" charset="0"/>
              </a:rPr>
              <a:t>ACK </a:t>
            </a:r>
            <a:r>
              <a:rPr lang="en-US" altLang="zh-CN" sz="2800" dirty="0">
                <a:solidFill>
                  <a:srgbClr val="333399"/>
                </a:solidFill>
                <a:latin typeface="Arial" panose="020B0604020202020204" pitchFamily="34" charset="0"/>
                <a:sym typeface="Symbol" panose="05050102010706020507" pitchFamily="18" charset="2"/>
              </a:rPr>
              <a:t></a:t>
            </a:r>
            <a:r>
              <a:rPr lang="en-US" altLang="zh-CN" sz="2800" dirty="0">
                <a:solidFill>
                  <a:srgbClr val="333399"/>
                </a:solidFill>
                <a:latin typeface="Arial" panose="020B0604020202020204" pitchFamily="34" charset="0"/>
              </a:rPr>
              <a:t> 1 </a:t>
            </a:r>
            <a:r>
              <a:rPr lang="zh-CN" altLang="en-US" sz="2800" dirty="0">
                <a:solidFill>
                  <a:srgbClr val="333399"/>
                </a:solidFill>
                <a:latin typeface="Arial" panose="020B0604020202020204" pitchFamily="34" charset="0"/>
              </a:rPr>
              <a:t>时确认号字段才有效。当 </a:t>
            </a:r>
            <a:r>
              <a:rPr lang="en-US" altLang="zh-CN" sz="2800" dirty="0">
                <a:solidFill>
                  <a:srgbClr val="333399"/>
                </a:solidFill>
                <a:latin typeface="Arial" panose="020B0604020202020204" pitchFamily="34" charset="0"/>
              </a:rPr>
              <a:t>ACK </a:t>
            </a:r>
            <a:r>
              <a:rPr lang="en-US" altLang="zh-CN" sz="2800" dirty="0">
                <a:solidFill>
                  <a:srgbClr val="333399"/>
                </a:solidFill>
                <a:latin typeface="Arial" panose="020B0604020202020204" pitchFamily="34" charset="0"/>
                <a:sym typeface="Symbol" panose="05050102010706020507" pitchFamily="18" charset="2"/>
              </a:rPr>
              <a:t></a:t>
            </a:r>
            <a:r>
              <a:rPr lang="en-US" altLang="zh-CN" sz="2800" dirty="0">
                <a:solidFill>
                  <a:srgbClr val="333399"/>
                </a:solidFill>
                <a:latin typeface="Arial" panose="020B0604020202020204" pitchFamily="34" charset="0"/>
              </a:rPr>
              <a:t> 0 </a:t>
            </a:r>
            <a:r>
              <a:rPr lang="zh-CN" altLang="en-US" sz="2800" dirty="0">
                <a:solidFill>
                  <a:srgbClr val="333399"/>
                </a:solidFill>
                <a:latin typeface="Arial" panose="020B0604020202020204" pitchFamily="34" charset="0"/>
              </a:rPr>
              <a:t>时，确认号无效。 </a:t>
            </a:r>
            <a:endParaRPr lang="zh-CN" altLang="en-US" sz="2800" dirty="0">
              <a:solidFill>
                <a:srgbClr val="333399"/>
              </a:solidFill>
              <a:latin typeface="Arial" panose="020B0604020202020204" pitchFamily="34" charset="0"/>
            </a:endParaRPr>
          </a:p>
        </p:txBody>
      </p:sp>
      <p:sp>
        <p:nvSpPr>
          <p:cNvPr id="184323" name="Rectangle 5"/>
          <p:cNvSpPr/>
          <p:nvPr/>
        </p:nvSpPr>
        <p:spPr>
          <a:xfrm>
            <a:off x="8388350" y="2212975"/>
            <a:ext cx="688975" cy="1187450"/>
          </a:xfrm>
          <a:prstGeom prst="rect">
            <a:avLst/>
          </a:prstGeom>
          <a:solidFill>
            <a:schemeClr val="bg1"/>
          </a:solid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20</a:t>
            </a:r>
            <a:endParaRPr lang="zh-CN" altLang="en-US"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字节</a:t>
            </a:r>
            <a:endParaRPr lang="zh-CN" altLang="en-US"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固定</a:t>
            </a:r>
            <a:endParaRPr lang="zh-CN" altLang="en-US"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首部</a:t>
            </a:r>
            <a:endParaRPr lang="zh-CN" altLang="en-US" sz="2000" dirty="0">
              <a:solidFill>
                <a:srgbClr val="333399"/>
              </a:solidFill>
              <a:latin typeface="Arial" panose="020B0604020202020204" pitchFamily="34" charset="0"/>
            </a:endParaRPr>
          </a:p>
        </p:txBody>
      </p:sp>
      <p:sp>
        <p:nvSpPr>
          <p:cNvPr id="184324" name="Rectangle 75"/>
          <p:cNvSpPr/>
          <p:nvPr/>
        </p:nvSpPr>
        <p:spPr>
          <a:xfrm>
            <a:off x="25400" y="407988"/>
            <a:ext cx="838517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比特 0                         8                        16                        24                    31</a:t>
            </a:r>
            <a:endParaRPr lang="zh-CN" altLang="en-US" sz="2000" dirty="0">
              <a:solidFill>
                <a:srgbClr val="333399"/>
              </a:solidFill>
              <a:latin typeface="Arial" panose="020B0604020202020204" pitchFamily="34" charset="0"/>
            </a:endParaRPr>
          </a:p>
        </p:txBody>
      </p:sp>
      <p:sp>
        <p:nvSpPr>
          <p:cNvPr id="184325" name="Line 78"/>
          <p:cNvSpPr/>
          <p:nvPr/>
        </p:nvSpPr>
        <p:spPr>
          <a:xfrm>
            <a:off x="8447088" y="1117600"/>
            <a:ext cx="830262" cy="0"/>
          </a:xfrm>
          <a:prstGeom prst="line">
            <a:avLst/>
          </a:prstGeom>
          <a:ln w="12700" cap="flat" cmpd="sng">
            <a:solidFill>
              <a:schemeClr val="tx1"/>
            </a:solidFill>
            <a:prstDash val="solid"/>
            <a:headEnd type="none" w="med" len="med"/>
            <a:tailEnd type="none" w="med" len="med"/>
          </a:ln>
        </p:spPr>
      </p:sp>
      <p:sp>
        <p:nvSpPr>
          <p:cNvPr id="184326" name="Line 79"/>
          <p:cNvSpPr/>
          <p:nvPr/>
        </p:nvSpPr>
        <p:spPr>
          <a:xfrm>
            <a:off x="8447088" y="4613275"/>
            <a:ext cx="830262" cy="0"/>
          </a:xfrm>
          <a:prstGeom prst="line">
            <a:avLst/>
          </a:prstGeom>
          <a:ln w="12700" cap="flat" cmpd="sng">
            <a:solidFill>
              <a:schemeClr val="tx1"/>
            </a:solidFill>
            <a:prstDash val="solid"/>
            <a:headEnd type="none" w="med" len="med"/>
            <a:tailEnd type="none" w="med" len="med"/>
          </a:ln>
        </p:spPr>
      </p:sp>
      <p:sp>
        <p:nvSpPr>
          <p:cNvPr id="184327" name="Line 2"/>
          <p:cNvSpPr/>
          <p:nvPr/>
        </p:nvSpPr>
        <p:spPr>
          <a:xfrm flipH="1">
            <a:off x="328613" y="1144588"/>
            <a:ext cx="17462" cy="4122737"/>
          </a:xfrm>
          <a:prstGeom prst="line">
            <a:avLst/>
          </a:prstGeom>
          <a:ln w="12700" cap="flat" cmpd="sng">
            <a:solidFill>
              <a:schemeClr val="tx1"/>
            </a:solidFill>
            <a:prstDash val="solid"/>
            <a:headEnd type="triangle" w="med" len="lg"/>
            <a:tailEnd type="triangle" w="med" len="lg"/>
          </a:ln>
        </p:spPr>
      </p:sp>
      <p:sp>
        <p:nvSpPr>
          <p:cNvPr id="184328" name="Rectangle 3"/>
          <p:cNvSpPr/>
          <p:nvPr/>
        </p:nvSpPr>
        <p:spPr>
          <a:xfrm>
            <a:off x="0" y="2744788"/>
            <a:ext cx="690563" cy="638175"/>
          </a:xfrm>
          <a:prstGeom prst="rect">
            <a:avLst/>
          </a:prstGeom>
          <a:solidFill>
            <a:schemeClr val="bg1"/>
          </a:solid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90000"/>
              </a:lnSpc>
              <a:spcBef>
                <a:spcPct val="0"/>
              </a:spcBef>
              <a:buClrTx/>
              <a:buSzTx/>
              <a:buFontTx/>
              <a:buNone/>
            </a:pPr>
            <a:r>
              <a:rPr lang="en-US" altLang="zh-CN" sz="2000" dirty="0">
                <a:solidFill>
                  <a:srgbClr val="333399"/>
                </a:solidFill>
                <a:latin typeface="Arial" panose="020B0604020202020204" pitchFamily="34" charset="0"/>
              </a:rPr>
              <a:t>TCP</a:t>
            </a:r>
            <a:endParaRPr lang="en-US" altLang="zh-CN"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首部</a:t>
            </a:r>
            <a:endParaRPr lang="zh-CN" altLang="en-US" sz="2000" dirty="0">
              <a:solidFill>
                <a:srgbClr val="333399"/>
              </a:solidFill>
              <a:latin typeface="Arial" panose="020B0604020202020204" pitchFamily="34" charset="0"/>
            </a:endParaRPr>
          </a:p>
        </p:txBody>
      </p:sp>
      <p:sp>
        <p:nvSpPr>
          <p:cNvPr id="184329" name="Line 4"/>
          <p:cNvSpPr/>
          <p:nvPr/>
        </p:nvSpPr>
        <p:spPr>
          <a:xfrm>
            <a:off x="8748713" y="1135063"/>
            <a:ext cx="0" cy="3463925"/>
          </a:xfrm>
          <a:prstGeom prst="line">
            <a:avLst/>
          </a:prstGeom>
          <a:ln w="28575" cap="flat" cmpd="sng">
            <a:solidFill>
              <a:srgbClr val="333399"/>
            </a:solidFill>
            <a:prstDash val="solid"/>
            <a:headEnd type="triangle" w="med" len="lg"/>
            <a:tailEnd type="triangle" w="med" len="lg"/>
          </a:ln>
        </p:spPr>
      </p:sp>
      <p:sp>
        <p:nvSpPr>
          <p:cNvPr id="184330" name="Rectangle 6"/>
          <p:cNvSpPr/>
          <p:nvPr/>
        </p:nvSpPr>
        <p:spPr>
          <a:xfrm>
            <a:off x="654050" y="1141413"/>
            <a:ext cx="7686675" cy="4133850"/>
          </a:xfrm>
          <a:prstGeom prst="rect">
            <a:avLst/>
          </a:prstGeom>
          <a:solidFill>
            <a:srgbClr val="FFFFCC"/>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84331" name="Line 7"/>
          <p:cNvSpPr/>
          <p:nvPr/>
        </p:nvSpPr>
        <p:spPr>
          <a:xfrm>
            <a:off x="646113" y="1844675"/>
            <a:ext cx="7699375" cy="0"/>
          </a:xfrm>
          <a:prstGeom prst="line">
            <a:avLst/>
          </a:prstGeom>
          <a:ln w="12700" cap="flat" cmpd="sng">
            <a:solidFill>
              <a:schemeClr val="tx1"/>
            </a:solidFill>
            <a:prstDash val="solid"/>
            <a:headEnd type="none" w="med" len="med"/>
            <a:tailEnd type="none" w="med" len="med"/>
          </a:ln>
        </p:spPr>
      </p:sp>
      <p:sp>
        <p:nvSpPr>
          <p:cNvPr id="184332" name="Line 8"/>
          <p:cNvSpPr/>
          <p:nvPr/>
        </p:nvSpPr>
        <p:spPr>
          <a:xfrm>
            <a:off x="660400" y="2540000"/>
            <a:ext cx="7685088" cy="0"/>
          </a:xfrm>
          <a:prstGeom prst="line">
            <a:avLst/>
          </a:prstGeom>
          <a:ln w="12700" cap="flat" cmpd="sng">
            <a:solidFill>
              <a:schemeClr val="tx1"/>
            </a:solidFill>
            <a:prstDash val="solid"/>
            <a:headEnd type="none" w="med" len="med"/>
            <a:tailEnd type="none" w="med" len="med"/>
          </a:ln>
        </p:spPr>
      </p:sp>
      <p:sp>
        <p:nvSpPr>
          <p:cNvPr id="184333" name="Line 9"/>
          <p:cNvSpPr/>
          <p:nvPr/>
        </p:nvSpPr>
        <p:spPr>
          <a:xfrm>
            <a:off x="646113" y="3233738"/>
            <a:ext cx="7699375" cy="0"/>
          </a:xfrm>
          <a:prstGeom prst="line">
            <a:avLst/>
          </a:prstGeom>
          <a:ln w="12700" cap="flat" cmpd="sng">
            <a:solidFill>
              <a:schemeClr val="tx1"/>
            </a:solidFill>
            <a:prstDash val="solid"/>
            <a:headEnd type="none" w="med" len="med"/>
            <a:tailEnd type="none" w="med" len="med"/>
          </a:ln>
        </p:spPr>
      </p:sp>
      <p:sp>
        <p:nvSpPr>
          <p:cNvPr id="184334" name="Line 10"/>
          <p:cNvSpPr/>
          <p:nvPr/>
        </p:nvSpPr>
        <p:spPr>
          <a:xfrm>
            <a:off x="646113" y="3925888"/>
            <a:ext cx="7699375" cy="0"/>
          </a:xfrm>
          <a:prstGeom prst="line">
            <a:avLst/>
          </a:prstGeom>
          <a:ln w="12700" cap="flat" cmpd="sng">
            <a:solidFill>
              <a:schemeClr val="tx1"/>
            </a:solidFill>
            <a:prstDash val="solid"/>
            <a:headEnd type="none" w="med" len="med"/>
            <a:tailEnd type="none" w="med" len="med"/>
          </a:ln>
        </p:spPr>
      </p:sp>
      <p:sp>
        <p:nvSpPr>
          <p:cNvPr id="184335" name="Line 11"/>
          <p:cNvSpPr/>
          <p:nvPr/>
        </p:nvSpPr>
        <p:spPr>
          <a:xfrm>
            <a:off x="660400" y="4621213"/>
            <a:ext cx="7685088" cy="0"/>
          </a:xfrm>
          <a:prstGeom prst="line">
            <a:avLst/>
          </a:prstGeom>
          <a:ln w="12700" cap="flat" cmpd="sng">
            <a:solidFill>
              <a:schemeClr val="tx1"/>
            </a:solidFill>
            <a:prstDash val="solid"/>
            <a:headEnd type="none" w="med" len="med"/>
            <a:tailEnd type="none" w="med" len="med"/>
          </a:ln>
        </p:spPr>
      </p:sp>
      <p:sp>
        <p:nvSpPr>
          <p:cNvPr id="184336" name="Line 12"/>
          <p:cNvSpPr/>
          <p:nvPr/>
        </p:nvSpPr>
        <p:spPr>
          <a:xfrm>
            <a:off x="4498975" y="1149350"/>
            <a:ext cx="0" cy="709613"/>
          </a:xfrm>
          <a:prstGeom prst="line">
            <a:avLst/>
          </a:prstGeom>
          <a:ln w="12700" cap="flat" cmpd="sng">
            <a:solidFill>
              <a:schemeClr val="tx1"/>
            </a:solidFill>
            <a:prstDash val="solid"/>
            <a:headEnd type="none" w="med" len="med"/>
            <a:tailEnd type="none" w="med" len="med"/>
          </a:ln>
        </p:spPr>
      </p:sp>
      <p:sp>
        <p:nvSpPr>
          <p:cNvPr id="184337" name="Rectangle 13"/>
          <p:cNvSpPr/>
          <p:nvPr/>
        </p:nvSpPr>
        <p:spPr>
          <a:xfrm>
            <a:off x="5699125" y="1276350"/>
            <a:ext cx="1616075" cy="395288"/>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目  的  端  口</a:t>
            </a:r>
            <a:endParaRPr lang="zh-CN" altLang="en-US" sz="2000" dirty="0">
              <a:solidFill>
                <a:srgbClr val="333399"/>
              </a:solidFill>
              <a:latin typeface="Arial" panose="020B0604020202020204" pitchFamily="34" charset="0"/>
            </a:endParaRPr>
          </a:p>
        </p:txBody>
      </p:sp>
      <p:sp>
        <p:nvSpPr>
          <p:cNvPr id="184338" name="Rectangle 14"/>
          <p:cNvSpPr/>
          <p:nvPr/>
        </p:nvSpPr>
        <p:spPr>
          <a:xfrm>
            <a:off x="757238" y="3198813"/>
            <a:ext cx="892175" cy="638175"/>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eaLnBrk="1" hangingPunct="1">
              <a:spcBef>
                <a:spcPct val="0"/>
              </a:spcBef>
              <a:buClrTx/>
              <a:buSzTx/>
              <a:buFontTx/>
              <a:buNone/>
            </a:pPr>
            <a:r>
              <a:rPr lang="en-US" altLang="zh-CN" sz="1800" dirty="0">
                <a:solidFill>
                  <a:srgbClr val="333399"/>
                </a:solidFill>
                <a:latin typeface="Arial" panose="020B0604020202020204" pitchFamily="34" charset="0"/>
                <a:ea typeface="微软雅黑" panose="020B0503020204020204" pitchFamily="34" charset="-122"/>
              </a:rPr>
              <a:t>TCP</a:t>
            </a:r>
            <a:r>
              <a:rPr lang="zh-CN" altLang="en-US" sz="1800" dirty="0">
                <a:solidFill>
                  <a:srgbClr val="333399"/>
                </a:solidFill>
                <a:latin typeface="Arial" panose="020B0604020202020204" pitchFamily="34" charset="0"/>
                <a:ea typeface="微软雅黑" panose="020B0503020204020204" pitchFamily="34" charset="-122"/>
              </a:rPr>
              <a:t>头长度</a:t>
            </a:r>
            <a:endParaRPr lang="zh-CN" altLang="en-US" sz="1800" dirty="0">
              <a:solidFill>
                <a:srgbClr val="333399"/>
              </a:solidFill>
              <a:latin typeface="Arial" panose="020B0604020202020204" pitchFamily="34" charset="0"/>
              <a:ea typeface="微软雅黑" panose="020B0503020204020204" pitchFamily="34" charset="-122"/>
            </a:endParaRPr>
          </a:p>
        </p:txBody>
      </p:sp>
      <p:sp>
        <p:nvSpPr>
          <p:cNvPr id="184339" name="Rectangle 15"/>
          <p:cNvSpPr/>
          <p:nvPr/>
        </p:nvSpPr>
        <p:spPr>
          <a:xfrm>
            <a:off x="1887538" y="4064000"/>
            <a:ext cx="1360487"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检   验   和</a:t>
            </a:r>
            <a:endParaRPr lang="zh-CN" altLang="en-US" sz="2000" dirty="0">
              <a:solidFill>
                <a:srgbClr val="333399"/>
              </a:solidFill>
              <a:latin typeface="Arial" panose="020B0604020202020204" pitchFamily="34" charset="0"/>
            </a:endParaRPr>
          </a:p>
        </p:txBody>
      </p:sp>
      <p:sp>
        <p:nvSpPr>
          <p:cNvPr id="184340" name="Rectangle 16"/>
          <p:cNvSpPr/>
          <p:nvPr/>
        </p:nvSpPr>
        <p:spPr>
          <a:xfrm>
            <a:off x="3067050" y="4743450"/>
            <a:ext cx="3198813" cy="396875"/>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可选项（</a:t>
            </a:r>
            <a:r>
              <a:rPr lang="en-US" altLang="zh-CN" sz="2000" dirty="0">
                <a:solidFill>
                  <a:srgbClr val="333399"/>
                </a:solidFill>
                <a:latin typeface="Arial" panose="020B0604020202020204" pitchFamily="34" charset="0"/>
              </a:rPr>
              <a:t>0</a:t>
            </a:r>
            <a:r>
              <a:rPr lang="zh-CN" altLang="en-US" sz="2000" dirty="0">
                <a:solidFill>
                  <a:srgbClr val="333399"/>
                </a:solidFill>
                <a:latin typeface="Arial" panose="020B0604020202020204" pitchFamily="34" charset="0"/>
              </a:rPr>
              <a:t>或多个</a:t>
            </a:r>
            <a:r>
              <a:rPr lang="en-US" altLang="zh-CN" sz="2000" dirty="0">
                <a:solidFill>
                  <a:srgbClr val="333399"/>
                </a:solidFill>
                <a:latin typeface="Arial" panose="020B0604020202020204" pitchFamily="34" charset="0"/>
              </a:rPr>
              <a:t>32</a:t>
            </a:r>
            <a:r>
              <a:rPr lang="zh-CN" altLang="en-US" sz="2000" dirty="0">
                <a:solidFill>
                  <a:srgbClr val="333399"/>
                </a:solidFill>
                <a:latin typeface="Arial" panose="020B0604020202020204" pitchFamily="34" charset="0"/>
              </a:rPr>
              <a:t>位字）</a:t>
            </a:r>
            <a:endParaRPr lang="zh-CN" altLang="en-US" sz="2000" dirty="0">
              <a:solidFill>
                <a:srgbClr val="333399"/>
              </a:solidFill>
              <a:latin typeface="Arial" panose="020B0604020202020204" pitchFamily="34" charset="0"/>
            </a:endParaRPr>
          </a:p>
        </p:txBody>
      </p:sp>
      <p:sp>
        <p:nvSpPr>
          <p:cNvPr id="184341" name="Rectangle 17"/>
          <p:cNvSpPr/>
          <p:nvPr/>
        </p:nvSpPr>
        <p:spPr>
          <a:xfrm>
            <a:off x="2001838" y="1276350"/>
            <a:ext cx="1222375" cy="395288"/>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源  端  口</a:t>
            </a:r>
            <a:endParaRPr lang="zh-CN" altLang="en-US" sz="2000" dirty="0">
              <a:solidFill>
                <a:srgbClr val="333399"/>
              </a:solidFill>
              <a:latin typeface="Arial" panose="020B0604020202020204" pitchFamily="34" charset="0"/>
            </a:endParaRPr>
          </a:p>
        </p:txBody>
      </p:sp>
      <p:sp>
        <p:nvSpPr>
          <p:cNvPr id="184342" name="Rectangle 18"/>
          <p:cNvSpPr/>
          <p:nvPr/>
        </p:nvSpPr>
        <p:spPr>
          <a:xfrm>
            <a:off x="4054475" y="1963738"/>
            <a:ext cx="1381125" cy="393700"/>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序   号</a:t>
            </a:r>
            <a:endParaRPr lang="zh-CN" altLang="en-US" sz="2000" dirty="0">
              <a:solidFill>
                <a:srgbClr val="333399"/>
              </a:solidFill>
              <a:latin typeface="Arial" panose="020B0604020202020204" pitchFamily="34" charset="0"/>
            </a:endParaRPr>
          </a:p>
        </p:txBody>
      </p:sp>
      <p:sp>
        <p:nvSpPr>
          <p:cNvPr id="184343" name="Line 19"/>
          <p:cNvSpPr/>
          <p:nvPr/>
        </p:nvSpPr>
        <p:spPr>
          <a:xfrm>
            <a:off x="4505325" y="3243263"/>
            <a:ext cx="0" cy="1370012"/>
          </a:xfrm>
          <a:prstGeom prst="line">
            <a:avLst/>
          </a:prstGeom>
          <a:ln w="12700" cap="flat" cmpd="sng">
            <a:solidFill>
              <a:schemeClr val="tx1"/>
            </a:solidFill>
            <a:prstDash val="solid"/>
            <a:headEnd type="none" w="med" len="med"/>
            <a:tailEnd type="none" w="med" len="med"/>
          </a:ln>
        </p:spPr>
      </p:sp>
      <p:sp>
        <p:nvSpPr>
          <p:cNvPr id="184344" name="Rectangle 20"/>
          <p:cNvSpPr/>
          <p:nvPr/>
        </p:nvSpPr>
        <p:spPr>
          <a:xfrm>
            <a:off x="5538788" y="4064000"/>
            <a:ext cx="182562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紧   急   指   针</a:t>
            </a:r>
            <a:endParaRPr lang="zh-CN" altLang="en-US" sz="2000" dirty="0">
              <a:solidFill>
                <a:srgbClr val="333399"/>
              </a:solidFill>
              <a:latin typeface="Arial" panose="020B0604020202020204" pitchFamily="34" charset="0"/>
            </a:endParaRPr>
          </a:p>
        </p:txBody>
      </p:sp>
      <p:sp>
        <p:nvSpPr>
          <p:cNvPr id="184345" name="Rectangle 21"/>
          <p:cNvSpPr/>
          <p:nvPr/>
        </p:nvSpPr>
        <p:spPr>
          <a:xfrm>
            <a:off x="5988050" y="3344863"/>
            <a:ext cx="89852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窗   口</a:t>
            </a:r>
            <a:endParaRPr lang="zh-CN" altLang="en-US" sz="2000" dirty="0">
              <a:solidFill>
                <a:srgbClr val="333399"/>
              </a:solidFill>
              <a:latin typeface="Arial" panose="020B0604020202020204" pitchFamily="34" charset="0"/>
            </a:endParaRPr>
          </a:p>
        </p:txBody>
      </p:sp>
      <p:sp>
        <p:nvSpPr>
          <p:cNvPr id="184346" name="Rectangle 22"/>
          <p:cNvSpPr/>
          <p:nvPr/>
        </p:nvSpPr>
        <p:spPr>
          <a:xfrm>
            <a:off x="3810000" y="2687638"/>
            <a:ext cx="1841500" cy="393700"/>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确    认    号</a:t>
            </a:r>
            <a:endParaRPr lang="zh-CN" altLang="en-US" sz="2000" dirty="0">
              <a:solidFill>
                <a:srgbClr val="333399"/>
              </a:solidFill>
              <a:latin typeface="Arial" panose="020B0604020202020204" pitchFamily="34" charset="0"/>
            </a:endParaRPr>
          </a:p>
        </p:txBody>
      </p:sp>
      <p:sp>
        <p:nvSpPr>
          <p:cNvPr id="184347" name="Line 23"/>
          <p:cNvSpPr/>
          <p:nvPr/>
        </p:nvSpPr>
        <p:spPr>
          <a:xfrm>
            <a:off x="1611313" y="3243263"/>
            <a:ext cx="0" cy="692150"/>
          </a:xfrm>
          <a:prstGeom prst="line">
            <a:avLst/>
          </a:prstGeom>
          <a:ln w="12700" cap="flat" cmpd="sng">
            <a:solidFill>
              <a:schemeClr val="tx1"/>
            </a:solidFill>
            <a:prstDash val="solid"/>
            <a:headEnd type="none" w="med" len="med"/>
            <a:tailEnd type="none" w="med" len="med"/>
          </a:ln>
        </p:spPr>
      </p:sp>
      <p:sp>
        <p:nvSpPr>
          <p:cNvPr id="184348" name="Line 24"/>
          <p:cNvSpPr/>
          <p:nvPr/>
        </p:nvSpPr>
        <p:spPr>
          <a:xfrm>
            <a:off x="3538538" y="3235325"/>
            <a:ext cx="0" cy="684213"/>
          </a:xfrm>
          <a:prstGeom prst="line">
            <a:avLst/>
          </a:prstGeom>
          <a:ln w="12700" cap="flat" cmpd="sng">
            <a:solidFill>
              <a:schemeClr val="tx1"/>
            </a:solidFill>
            <a:prstDash val="solid"/>
            <a:headEnd type="none" w="med" len="med"/>
            <a:tailEnd type="none" w="med" len="med"/>
          </a:ln>
        </p:spPr>
      </p:sp>
      <p:sp>
        <p:nvSpPr>
          <p:cNvPr id="184349" name="Line 25"/>
          <p:cNvSpPr/>
          <p:nvPr/>
        </p:nvSpPr>
        <p:spPr>
          <a:xfrm>
            <a:off x="3044825" y="3243263"/>
            <a:ext cx="0" cy="692150"/>
          </a:xfrm>
          <a:prstGeom prst="line">
            <a:avLst/>
          </a:prstGeom>
          <a:ln w="12700" cap="flat" cmpd="sng">
            <a:solidFill>
              <a:schemeClr val="tx1"/>
            </a:solidFill>
            <a:prstDash val="solid"/>
            <a:headEnd type="none" w="med" len="med"/>
            <a:tailEnd type="none" w="med" len="med"/>
          </a:ln>
        </p:spPr>
      </p:sp>
      <p:sp>
        <p:nvSpPr>
          <p:cNvPr id="184350" name="Line 26"/>
          <p:cNvSpPr/>
          <p:nvPr/>
        </p:nvSpPr>
        <p:spPr>
          <a:xfrm>
            <a:off x="3289300" y="3243263"/>
            <a:ext cx="0" cy="681037"/>
          </a:xfrm>
          <a:prstGeom prst="line">
            <a:avLst/>
          </a:prstGeom>
          <a:ln w="12700" cap="flat" cmpd="sng">
            <a:solidFill>
              <a:schemeClr val="tx1"/>
            </a:solidFill>
            <a:prstDash val="solid"/>
            <a:headEnd type="none" w="med" len="med"/>
            <a:tailEnd type="none" w="med" len="med"/>
          </a:ln>
        </p:spPr>
      </p:sp>
      <p:sp>
        <p:nvSpPr>
          <p:cNvPr id="184351" name="Line 27"/>
          <p:cNvSpPr/>
          <p:nvPr/>
        </p:nvSpPr>
        <p:spPr>
          <a:xfrm>
            <a:off x="4019550" y="3243263"/>
            <a:ext cx="0" cy="681037"/>
          </a:xfrm>
          <a:prstGeom prst="line">
            <a:avLst/>
          </a:prstGeom>
          <a:ln w="12700" cap="flat" cmpd="sng">
            <a:solidFill>
              <a:schemeClr val="tx1"/>
            </a:solidFill>
            <a:prstDash val="solid"/>
            <a:headEnd type="none" w="med" len="med"/>
            <a:tailEnd type="none" w="med" len="med"/>
          </a:ln>
        </p:spPr>
      </p:sp>
      <p:sp>
        <p:nvSpPr>
          <p:cNvPr id="184352" name="Line 28"/>
          <p:cNvSpPr/>
          <p:nvPr/>
        </p:nvSpPr>
        <p:spPr>
          <a:xfrm>
            <a:off x="3778250" y="3243263"/>
            <a:ext cx="0" cy="681037"/>
          </a:xfrm>
          <a:prstGeom prst="line">
            <a:avLst/>
          </a:prstGeom>
          <a:ln w="12700" cap="flat" cmpd="sng">
            <a:solidFill>
              <a:schemeClr val="tx1"/>
            </a:solidFill>
            <a:prstDash val="solid"/>
            <a:headEnd type="none" w="med" len="med"/>
            <a:tailEnd type="none" w="med" len="med"/>
          </a:ln>
        </p:spPr>
      </p:sp>
      <p:sp>
        <p:nvSpPr>
          <p:cNvPr id="184353" name="Line 29"/>
          <p:cNvSpPr/>
          <p:nvPr/>
        </p:nvSpPr>
        <p:spPr>
          <a:xfrm>
            <a:off x="4264025" y="3243263"/>
            <a:ext cx="0" cy="681037"/>
          </a:xfrm>
          <a:prstGeom prst="line">
            <a:avLst/>
          </a:prstGeom>
          <a:ln w="12700" cap="flat" cmpd="sng">
            <a:solidFill>
              <a:schemeClr val="tx1"/>
            </a:solidFill>
            <a:prstDash val="solid"/>
            <a:headEnd type="none" w="med" len="med"/>
            <a:tailEnd type="none" w="med" len="med"/>
          </a:ln>
        </p:spPr>
      </p:sp>
      <p:sp>
        <p:nvSpPr>
          <p:cNvPr id="184354" name="Rectangle 30"/>
          <p:cNvSpPr/>
          <p:nvPr/>
        </p:nvSpPr>
        <p:spPr>
          <a:xfrm>
            <a:off x="1700213" y="3317875"/>
            <a:ext cx="89852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保   留</a:t>
            </a:r>
            <a:endParaRPr lang="zh-CN" altLang="en-US" sz="2000" dirty="0">
              <a:solidFill>
                <a:srgbClr val="333399"/>
              </a:solidFill>
              <a:latin typeface="Arial" panose="020B0604020202020204" pitchFamily="34" charset="0"/>
            </a:endParaRPr>
          </a:p>
        </p:txBody>
      </p:sp>
      <p:sp>
        <p:nvSpPr>
          <p:cNvPr id="184355" name="Rectangle 31"/>
          <p:cNvSpPr/>
          <p:nvPr/>
        </p:nvSpPr>
        <p:spPr>
          <a:xfrm>
            <a:off x="4237038" y="3262313"/>
            <a:ext cx="327025"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F</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I</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N</a:t>
            </a:r>
            <a:endParaRPr lang="en-US" altLang="zh-CN" sz="1600" b="1" dirty="0">
              <a:solidFill>
                <a:srgbClr val="333399"/>
              </a:solidFill>
              <a:latin typeface="Arial" panose="020B0604020202020204" pitchFamily="34" charset="0"/>
            </a:endParaRPr>
          </a:p>
        </p:txBody>
      </p:sp>
      <p:sp>
        <p:nvSpPr>
          <p:cNvPr id="184356" name="Line 32"/>
          <p:cNvSpPr/>
          <p:nvPr/>
        </p:nvSpPr>
        <p:spPr>
          <a:xfrm>
            <a:off x="650875" y="984250"/>
            <a:ext cx="7675563" cy="0"/>
          </a:xfrm>
          <a:prstGeom prst="line">
            <a:avLst/>
          </a:prstGeom>
          <a:ln w="12700" cap="flat" cmpd="sng">
            <a:solidFill>
              <a:schemeClr val="tx1"/>
            </a:solidFill>
            <a:prstDash val="solid"/>
            <a:headEnd type="none" w="med" len="med"/>
            <a:tailEnd type="none" w="med" len="med"/>
          </a:ln>
        </p:spPr>
      </p:sp>
      <p:sp>
        <p:nvSpPr>
          <p:cNvPr id="184357" name="Line 33"/>
          <p:cNvSpPr/>
          <p:nvPr/>
        </p:nvSpPr>
        <p:spPr>
          <a:xfrm>
            <a:off x="650875" y="785813"/>
            <a:ext cx="0" cy="198437"/>
          </a:xfrm>
          <a:prstGeom prst="line">
            <a:avLst/>
          </a:prstGeom>
          <a:ln w="12700" cap="flat" cmpd="sng">
            <a:solidFill>
              <a:schemeClr val="tx1"/>
            </a:solidFill>
            <a:prstDash val="solid"/>
            <a:headEnd type="none" w="med" len="med"/>
            <a:tailEnd type="none" w="med" len="med"/>
          </a:ln>
        </p:spPr>
      </p:sp>
      <p:sp>
        <p:nvSpPr>
          <p:cNvPr id="184358" name="Line 34"/>
          <p:cNvSpPr/>
          <p:nvPr/>
        </p:nvSpPr>
        <p:spPr>
          <a:xfrm>
            <a:off x="890588" y="685800"/>
            <a:ext cx="0" cy="298450"/>
          </a:xfrm>
          <a:prstGeom prst="line">
            <a:avLst/>
          </a:prstGeom>
          <a:ln w="12700" cap="flat" cmpd="sng">
            <a:solidFill>
              <a:schemeClr val="tx1"/>
            </a:solidFill>
            <a:prstDash val="solid"/>
            <a:headEnd type="none" w="med" len="med"/>
            <a:tailEnd type="none" w="med" len="med"/>
          </a:ln>
        </p:spPr>
      </p:sp>
      <p:sp>
        <p:nvSpPr>
          <p:cNvPr id="184359" name="Line 35"/>
          <p:cNvSpPr/>
          <p:nvPr/>
        </p:nvSpPr>
        <p:spPr>
          <a:xfrm>
            <a:off x="1130300" y="685800"/>
            <a:ext cx="0" cy="298450"/>
          </a:xfrm>
          <a:prstGeom prst="line">
            <a:avLst/>
          </a:prstGeom>
          <a:ln w="12700" cap="flat" cmpd="sng">
            <a:solidFill>
              <a:schemeClr val="tx1"/>
            </a:solidFill>
            <a:prstDash val="solid"/>
            <a:headEnd type="none" w="med" len="med"/>
            <a:tailEnd type="none" w="med" len="med"/>
          </a:ln>
        </p:spPr>
      </p:sp>
      <p:sp>
        <p:nvSpPr>
          <p:cNvPr id="184360" name="Line 36"/>
          <p:cNvSpPr/>
          <p:nvPr/>
        </p:nvSpPr>
        <p:spPr>
          <a:xfrm>
            <a:off x="1370013" y="685800"/>
            <a:ext cx="0" cy="298450"/>
          </a:xfrm>
          <a:prstGeom prst="line">
            <a:avLst/>
          </a:prstGeom>
          <a:ln w="12700" cap="flat" cmpd="sng">
            <a:solidFill>
              <a:schemeClr val="tx1"/>
            </a:solidFill>
            <a:prstDash val="solid"/>
            <a:headEnd type="none" w="med" len="med"/>
            <a:tailEnd type="none" w="med" len="med"/>
          </a:ln>
        </p:spPr>
      </p:sp>
      <p:sp>
        <p:nvSpPr>
          <p:cNvPr id="184361" name="Line 37"/>
          <p:cNvSpPr/>
          <p:nvPr/>
        </p:nvSpPr>
        <p:spPr>
          <a:xfrm>
            <a:off x="1611313" y="685800"/>
            <a:ext cx="0" cy="298450"/>
          </a:xfrm>
          <a:prstGeom prst="line">
            <a:avLst/>
          </a:prstGeom>
          <a:ln w="12700" cap="flat" cmpd="sng">
            <a:solidFill>
              <a:schemeClr val="tx1"/>
            </a:solidFill>
            <a:prstDash val="solid"/>
            <a:headEnd type="none" w="med" len="med"/>
            <a:tailEnd type="none" w="med" len="med"/>
          </a:ln>
        </p:spPr>
      </p:sp>
      <p:sp>
        <p:nvSpPr>
          <p:cNvPr id="184362" name="Line 38"/>
          <p:cNvSpPr/>
          <p:nvPr/>
        </p:nvSpPr>
        <p:spPr>
          <a:xfrm>
            <a:off x="1851025" y="685800"/>
            <a:ext cx="0" cy="298450"/>
          </a:xfrm>
          <a:prstGeom prst="line">
            <a:avLst/>
          </a:prstGeom>
          <a:ln w="12700" cap="flat" cmpd="sng">
            <a:solidFill>
              <a:schemeClr val="tx1"/>
            </a:solidFill>
            <a:prstDash val="solid"/>
            <a:headEnd type="none" w="med" len="med"/>
            <a:tailEnd type="none" w="med" len="med"/>
          </a:ln>
        </p:spPr>
      </p:sp>
      <p:sp>
        <p:nvSpPr>
          <p:cNvPr id="184363" name="Line 39"/>
          <p:cNvSpPr/>
          <p:nvPr/>
        </p:nvSpPr>
        <p:spPr>
          <a:xfrm>
            <a:off x="2089150" y="685800"/>
            <a:ext cx="0" cy="298450"/>
          </a:xfrm>
          <a:prstGeom prst="line">
            <a:avLst/>
          </a:prstGeom>
          <a:ln w="12700" cap="flat" cmpd="sng">
            <a:solidFill>
              <a:schemeClr val="tx1"/>
            </a:solidFill>
            <a:prstDash val="solid"/>
            <a:headEnd type="none" w="med" len="med"/>
            <a:tailEnd type="none" w="med" len="med"/>
          </a:ln>
        </p:spPr>
      </p:sp>
      <p:sp>
        <p:nvSpPr>
          <p:cNvPr id="184364" name="Line 40"/>
          <p:cNvSpPr/>
          <p:nvPr/>
        </p:nvSpPr>
        <p:spPr>
          <a:xfrm>
            <a:off x="2328863" y="685800"/>
            <a:ext cx="0" cy="298450"/>
          </a:xfrm>
          <a:prstGeom prst="line">
            <a:avLst/>
          </a:prstGeom>
          <a:ln w="12700" cap="flat" cmpd="sng">
            <a:solidFill>
              <a:schemeClr val="tx1"/>
            </a:solidFill>
            <a:prstDash val="solid"/>
            <a:headEnd type="none" w="med" len="med"/>
            <a:tailEnd type="none" w="med" len="med"/>
          </a:ln>
        </p:spPr>
      </p:sp>
      <p:sp>
        <p:nvSpPr>
          <p:cNvPr id="184365" name="Line 41"/>
          <p:cNvSpPr/>
          <p:nvPr/>
        </p:nvSpPr>
        <p:spPr>
          <a:xfrm>
            <a:off x="2570163" y="785813"/>
            <a:ext cx="0" cy="198437"/>
          </a:xfrm>
          <a:prstGeom prst="line">
            <a:avLst/>
          </a:prstGeom>
          <a:ln w="12700" cap="flat" cmpd="sng">
            <a:solidFill>
              <a:schemeClr val="tx1"/>
            </a:solidFill>
            <a:prstDash val="solid"/>
            <a:headEnd type="none" w="med" len="med"/>
            <a:tailEnd type="none" w="med" len="med"/>
          </a:ln>
        </p:spPr>
      </p:sp>
      <p:sp>
        <p:nvSpPr>
          <p:cNvPr id="184366" name="Line 42"/>
          <p:cNvSpPr/>
          <p:nvPr/>
        </p:nvSpPr>
        <p:spPr>
          <a:xfrm>
            <a:off x="2809875" y="685800"/>
            <a:ext cx="0" cy="298450"/>
          </a:xfrm>
          <a:prstGeom prst="line">
            <a:avLst/>
          </a:prstGeom>
          <a:ln w="12700" cap="flat" cmpd="sng">
            <a:solidFill>
              <a:schemeClr val="tx1"/>
            </a:solidFill>
            <a:prstDash val="solid"/>
            <a:headEnd type="none" w="med" len="med"/>
            <a:tailEnd type="none" w="med" len="med"/>
          </a:ln>
        </p:spPr>
      </p:sp>
      <p:sp>
        <p:nvSpPr>
          <p:cNvPr id="184367" name="Line 43"/>
          <p:cNvSpPr/>
          <p:nvPr/>
        </p:nvSpPr>
        <p:spPr>
          <a:xfrm>
            <a:off x="3049588" y="685800"/>
            <a:ext cx="0" cy="298450"/>
          </a:xfrm>
          <a:prstGeom prst="line">
            <a:avLst/>
          </a:prstGeom>
          <a:ln w="12700" cap="flat" cmpd="sng">
            <a:solidFill>
              <a:schemeClr val="tx1"/>
            </a:solidFill>
            <a:prstDash val="solid"/>
            <a:headEnd type="none" w="med" len="med"/>
            <a:tailEnd type="none" w="med" len="med"/>
          </a:ln>
        </p:spPr>
      </p:sp>
      <p:sp>
        <p:nvSpPr>
          <p:cNvPr id="184368" name="Line 44"/>
          <p:cNvSpPr/>
          <p:nvPr/>
        </p:nvSpPr>
        <p:spPr>
          <a:xfrm>
            <a:off x="3289300" y="685800"/>
            <a:ext cx="0" cy="298450"/>
          </a:xfrm>
          <a:prstGeom prst="line">
            <a:avLst/>
          </a:prstGeom>
          <a:ln w="12700" cap="flat" cmpd="sng">
            <a:solidFill>
              <a:schemeClr val="tx1"/>
            </a:solidFill>
            <a:prstDash val="solid"/>
            <a:headEnd type="none" w="med" len="med"/>
            <a:tailEnd type="none" w="med" len="med"/>
          </a:ln>
        </p:spPr>
      </p:sp>
      <p:sp>
        <p:nvSpPr>
          <p:cNvPr id="184369" name="Line 45"/>
          <p:cNvSpPr/>
          <p:nvPr/>
        </p:nvSpPr>
        <p:spPr>
          <a:xfrm>
            <a:off x="3530600" y="685800"/>
            <a:ext cx="0" cy="298450"/>
          </a:xfrm>
          <a:prstGeom prst="line">
            <a:avLst/>
          </a:prstGeom>
          <a:ln w="12700" cap="flat" cmpd="sng">
            <a:solidFill>
              <a:schemeClr val="tx1"/>
            </a:solidFill>
            <a:prstDash val="solid"/>
            <a:headEnd type="none" w="med" len="med"/>
            <a:tailEnd type="none" w="med" len="med"/>
          </a:ln>
        </p:spPr>
      </p:sp>
      <p:sp>
        <p:nvSpPr>
          <p:cNvPr id="184370" name="Line 46"/>
          <p:cNvSpPr/>
          <p:nvPr/>
        </p:nvSpPr>
        <p:spPr>
          <a:xfrm>
            <a:off x="3770313" y="685800"/>
            <a:ext cx="0" cy="298450"/>
          </a:xfrm>
          <a:prstGeom prst="line">
            <a:avLst/>
          </a:prstGeom>
          <a:ln w="12700" cap="flat" cmpd="sng">
            <a:solidFill>
              <a:schemeClr val="tx1"/>
            </a:solidFill>
            <a:prstDash val="solid"/>
            <a:headEnd type="none" w="med" len="med"/>
            <a:tailEnd type="none" w="med" len="med"/>
          </a:ln>
        </p:spPr>
      </p:sp>
      <p:sp>
        <p:nvSpPr>
          <p:cNvPr id="184371" name="Line 47"/>
          <p:cNvSpPr/>
          <p:nvPr/>
        </p:nvSpPr>
        <p:spPr>
          <a:xfrm>
            <a:off x="4008438" y="685800"/>
            <a:ext cx="0" cy="298450"/>
          </a:xfrm>
          <a:prstGeom prst="line">
            <a:avLst/>
          </a:prstGeom>
          <a:ln w="12700" cap="flat" cmpd="sng">
            <a:solidFill>
              <a:schemeClr val="tx1"/>
            </a:solidFill>
            <a:prstDash val="solid"/>
            <a:headEnd type="none" w="med" len="med"/>
            <a:tailEnd type="none" w="med" len="med"/>
          </a:ln>
        </p:spPr>
      </p:sp>
      <p:sp>
        <p:nvSpPr>
          <p:cNvPr id="184372" name="Line 48"/>
          <p:cNvSpPr/>
          <p:nvPr/>
        </p:nvSpPr>
        <p:spPr>
          <a:xfrm>
            <a:off x="4248150" y="685800"/>
            <a:ext cx="0" cy="298450"/>
          </a:xfrm>
          <a:prstGeom prst="line">
            <a:avLst/>
          </a:prstGeom>
          <a:ln w="12700" cap="flat" cmpd="sng">
            <a:solidFill>
              <a:schemeClr val="tx1"/>
            </a:solidFill>
            <a:prstDash val="solid"/>
            <a:headEnd type="none" w="med" len="med"/>
            <a:tailEnd type="none" w="med" len="med"/>
          </a:ln>
        </p:spPr>
      </p:sp>
      <p:sp>
        <p:nvSpPr>
          <p:cNvPr id="184373" name="Line 49"/>
          <p:cNvSpPr/>
          <p:nvPr/>
        </p:nvSpPr>
        <p:spPr>
          <a:xfrm>
            <a:off x="4487863" y="785813"/>
            <a:ext cx="0" cy="198437"/>
          </a:xfrm>
          <a:prstGeom prst="line">
            <a:avLst/>
          </a:prstGeom>
          <a:ln w="12700" cap="flat" cmpd="sng">
            <a:solidFill>
              <a:schemeClr val="tx1"/>
            </a:solidFill>
            <a:prstDash val="solid"/>
            <a:headEnd type="none" w="med" len="med"/>
            <a:tailEnd type="none" w="med" len="med"/>
          </a:ln>
        </p:spPr>
      </p:sp>
      <p:sp>
        <p:nvSpPr>
          <p:cNvPr id="184374" name="Line 50"/>
          <p:cNvSpPr/>
          <p:nvPr/>
        </p:nvSpPr>
        <p:spPr>
          <a:xfrm>
            <a:off x="4729163" y="685800"/>
            <a:ext cx="0" cy="298450"/>
          </a:xfrm>
          <a:prstGeom prst="line">
            <a:avLst/>
          </a:prstGeom>
          <a:ln w="12700" cap="flat" cmpd="sng">
            <a:solidFill>
              <a:schemeClr val="tx1"/>
            </a:solidFill>
            <a:prstDash val="solid"/>
            <a:headEnd type="none" w="med" len="med"/>
            <a:tailEnd type="none" w="med" len="med"/>
          </a:ln>
        </p:spPr>
      </p:sp>
      <p:sp>
        <p:nvSpPr>
          <p:cNvPr id="184375" name="Line 51"/>
          <p:cNvSpPr/>
          <p:nvPr/>
        </p:nvSpPr>
        <p:spPr>
          <a:xfrm>
            <a:off x="4968875" y="685800"/>
            <a:ext cx="0" cy="298450"/>
          </a:xfrm>
          <a:prstGeom prst="line">
            <a:avLst/>
          </a:prstGeom>
          <a:ln w="12700" cap="flat" cmpd="sng">
            <a:solidFill>
              <a:schemeClr val="tx1"/>
            </a:solidFill>
            <a:prstDash val="solid"/>
            <a:headEnd type="none" w="med" len="med"/>
            <a:tailEnd type="none" w="med" len="med"/>
          </a:ln>
        </p:spPr>
      </p:sp>
      <p:sp>
        <p:nvSpPr>
          <p:cNvPr id="184376" name="Line 52"/>
          <p:cNvSpPr/>
          <p:nvPr/>
        </p:nvSpPr>
        <p:spPr>
          <a:xfrm>
            <a:off x="5208588" y="685800"/>
            <a:ext cx="0" cy="298450"/>
          </a:xfrm>
          <a:prstGeom prst="line">
            <a:avLst/>
          </a:prstGeom>
          <a:ln w="12700" cap="flat" cmpd="sng">
            <a:solidFill>
              <a:schemeClr val="tx1"/>
            </a:solidFill>
            <a:prstDash val="solid"/>
            <a:headEnd type="none" w="med" len="med"/>
            <a:tailEnd type="none" w="med" len="med"/>
          </a:ln>
        </p:spPr>
      </p:sp>
      <p:sp>
        <p:nvSpPr>
          <p:cNvPr id="184377" name="Line 53"/>
          <p:cNvSpPr/>
          <p:nvPr/>
        </p:nvSpPr>
        <p:spPr>
          <a:xfrm>
            <a:off x="5448300" y="685800"/>
            <a:ext cx="0" cy="298450"/>
          </a:xfrm>
          <a:prstGeom prst="line">
            <a:avLst/>
          </a:prstGeom>
          <a:ln w="12700" cap="flat" cmpd="sng">
            <a:solidFill>
              <a:schemeClr val="tx1"/>
            </a:solidFill>
            <a:prstDash val="solid"/>
            <a:headEnd type="none" w="med" len="med"/>
            <a:tailEnd type="none" w="med" len="med"/>
          </a:ln>
        </p:spPr>
      </p:sp>
      <p:sp>
        <p:nvSpPr>
          <p:cNvPr id="184378" name="Line 54"/>
          <p:cNvSpPr/>
          <p:nvPr/>
        </p:nvSpPr>
        <p:spPr>
          <a:xfrm>
            <a:off x="5689600" y="685800"/>
            <a:ext cx="0" cy="298450"/>
          </a:xfrm>
          <a:prstGeom prst="line">
            <a:avLst/>
          </a:prstGeom>
          <a:ln w="12700" cap="flat" cmpd="sng">
            <a:solidFill>
              <a:schemeClr val="tx1"/>
            </a:solidFill>
            <a:prstDash val="solid"/>
            <a:headEnd type="none" w="med" len="med"/>
            <a:tailEnd type="none" w="med" len="med"/>
          </a:ln>
        </p:spPr>
      </p:sp>
      <p:sp>
        <p:nvSpPr>
          <p:cNvPr id="184379" name="Line 55"/>
          <p:cNvSpPr/>
          <p:nvPr/>
        </p:nvSpPr>
        <p:spPr>
          <a:xfrm>
            <a:off x="5927725" y="685800"/>
            <a:ext cx="0" cy="298450"/>
          </a:xfrm>
          <a:prstGeom prst="line">
            <a:avLst/>
          </a:prstGeom>
          <a:ln w="12700" cap="flat" cmpd="sng">
            <a:solidFill>
              <a:schemeClr val="tx1"/>
            </a:solidFill>
            <a:prstDash val="solid"/>
            <a:headEnd type="none" w="med" len="med"/>
            <a:tailEnd type="none" w="med" len="med"/>
          </a:ln>
        </p:spPr>
      </p:sp>
      <p:sp>
        <p:nvSpPr>
          <p:cNvPr id="184380" name="Line 56"/>
          <p:cNvSpPr/>
          <p:nvPr/>
        </p:nvSpPr>
        <p:spPr>
          <a:xfrm>
            <a:off x="6167438" y="685800"/>
            <a:ext cx="0" cy="298450"/>
          </a:xfrm>
          <a:prstGeom prst="line">
            <a:avLst/>
          </a:prstGeom>
          <a:ln w="12700" cap="flat" cmpd="sng">
            <a:solidFill>
              <a:schemeClr val="tx1"/>
            </a:solidFill>
            <a:prstDash val="solid"/>
            <a:headEnd type="none" w="med" len="med"/>
            <a:tailEnd type="none" w="med" len="med"/>
          </a:ln>
        </p:spPr>
      </p:sp>
      <p:sp>
        <p:nvSpPr>
          <p:cNvPr id="184381" name="Line 57"/>
          <p:cNvSpPr/>
          <p:nvPr/>
        </p:nvSpPr>
        <p:spPr>
          <a:xfrm>
            <a:off x="6407150" y="785813"/>
            <a:ext cx="0" cy="198437"/>
          </a:xfrm>
          <a:prstGeom prst="line">
            <a:avLst/>
          </a:prstGeom>
          <a:ln w="12700" cap="flat" cmpd="sng">
            <a:solidFill>
              <a:schemeClr val="tx1"/>
            </a:solidFill>
            <a:prstDash val="solid"/>
            <a:headEnd type="none" w="med" len="med"/>
            <a:tailEnd type="none" w="med" len="med"/>
          </a:ln>
        </p:spPr>
      </p:sp>
      <p:sp>
        <p:nvSpPr>
          <p:cNvPr id="184382" name="Line 58"/>
          <p:cNvSpPr/>
          <p:nvPr/>
        </p:nvSpPr>
        <p:spPr>
          <a:xfrm>
            <a:off x="6646863" y="685800"/>
            <a:ext cx="0" cy="298450"/>
          </a:xfrm>
          <a:prstGeom prst="line">
            <a:avLst/>
          </a:prstGeom>
          <a:ln w="12700" cap="flat" cmpd="sng">
            <a:solidFill>
              <a:schemeClr val="tx1"/>
            </a:solidFill>
            <a:prstDash val="solid"/>
            <a:headEnd type="none" w="med" len="med"/>
            <a:tailEnd type="none" w="med" len="med"/>
          </a:ln>
        </p:spPr>
      </p:sp>
      <p:sp>
        <p:nvSpPr>
          <p:cNvPr id="184383" name="Line 59"/>
          <p:cNvSpPr/>
          <p:nvPr/>
        </p:nvSpPr>
        <p:spPr>
          <a:xfrm>
            <a:off x="6888163" y="685800"/>
            <a:ext cx="0" cy="298450"/>
          </a:xfrm>
          <a:prstGeom prst="line">
            <a:avLst/>
          </a:prstGeom>
          <a:ln w="12700" cap="flat" cmpd="sng">
            <a:solidFill>
              <a:schemeClr val="tx1"/>
            </a:solidFill>
            <a:prstDash val="solid"/>
            <a:headEnd type="none" w="med" len="med"/>
            <a:tailEnd type="none" w="med" len="med"/>
          </a:ln>
        </p:spPr>
      </p:sp>
      <p:sp>
        <p:nvSpPr>
          <p:cNvPr id="184384" name="Line 60"/>
          <p:cNvSpPr/>
          <p:nvPr/>
        </p:nvSpPr>
        <p:spPr>
          <a:xfrm>
            <a:off x="7127875" y="685800"/>
            <a:ext cx="0" cy="298450"/>
          </a:xfrm>
          <a:prstGeom prst="line">
            <a:avLst/>
          </a:prstGeom>
          <a:ln w="12700" cap="flat" cmpd="sng">
            <a:solidFill>
              <a:schemeClr val="tx1"/>
            </a:solidFill>
            <a:prstDash val="solid"/>
            <a:headEnd type="none" w="med" len="med"/>
            <a:tailEnd type="none" w="med" len="med"/>
          </a:ln>
        </p:spPr>
      </p:sp>
      <p:sp>
        <p:nvSpPr>
          <p:cNvPr id="184385" name="Line 61"/>
          <p:cNvSpPr/>
          <p:nvPr/>
        </p:nvSpPr>
        <p:spPr>
          <a:xfrm>
            <a:off x="7367588" y="685800"/>
            <a:ext cx="0" cy="298450"/>
          </a:xfrm>
          <a:prstGeom prst="line">
            <a:avLst/>
          </a:prstGeom>
          <a:ln w="12700" cap="flat" cmpd="sng">
            <a:solidFill>
              <a:schemeClr val="tx1"/>
            </a:solidFill>
            <a:prstDash val="solid"/>
            <a:headEnd type="none" w="med" len="med"/>
            <a:tailEnd type="none" w="med" len="med"/>
          </a:ln>
        </p:spPr>
      </p:sp>
      <p:sp>
        <p:nvSpPr>
          <p:cNvPr id="184386" name="Line 62"/>
          <p:cNvSpPr/>
          <p:nvPr/>
        </p:nvSpPr>
        <p:spPr>
          <a:xfrm>
            <a:off x="7607300" y="685800"/>
            <a:ext cx="0" cy="298450"/>
          </a:xfrm>
          <a:prstGeom prst="line">
            <a:avLst/>
          </a:prstGeom>
          <a:ln w="12700" cap="flat" cmpd="sng">
            <a:solidFill>
              <a:schemeClr val="tx1"/>
            </a:solidFill>
            <a:prstDash val="solid"/>
            <a:headEnd type="none" w="med" len="med"/>
            <a:tailEnd type="none" w="med" len="med"/>
          </a:ln>
        </p:spPr>
      </p:sp>
      <p:sp>
        <p:nvSpPr>
          <p:cNvPr id="184387" name="Line 63"/>
          <p:cNvSpPr/>
          <p:nvPr/>
        </p:nvSpPr>
        <p:spPr>
          <a:xfrm>
            <a:off x="7847013" y="685800"/>
            <a:ext cx="0" cy="298450"/>
          </a:xfrm>
          <a:prstGeom prst="line">
            <a:avLst/>
          </a:prstGeom>
          <a:ln w="12700" cap="flat" cmpd="sng">
            <a:solidFill>
              <a:schemeClr val="tx1"/>
            </a:solidFill>
            <a:prstDash val="solid"/>
            <a:headEnd type="none" w="med" len="med"/>
            <a:tailEnd type="none" w="med" len="med"/>
          </a:ln>
        </p:spPr>
      </p:sp>
      <p:sp>
        <p:nvSpPr>
          <p:cNvPr id="184388" name="Line 64"/>
          <p:cNvSpPr/>
          <p:nvPr/>
        </p:nvSpPr>
        <p:spPr>
          <a:xfrm>
            <a:off x="8086725" y="685800"/>
            <a:ext cx="0" cy="298450"/>
          </a:xfrm>
          <a:prstGeom prst="line">
            <a:avLst/>
          </a:prstGeom>
          <a:ln w="12700" cap="flat" cmpd="sng">
            <a:solidFill>
              <a:schemeClr val="tx1"/>
            </a:solidFill>
            <a:prstDash val="solid"/>
            <a:headEnd type="none" w="med" len="med"/>
            <a:tailEnd type="none" w="med" len="med"/>
          </a:ln>
        </p:spPr>
      </p:sp>
      <p:sp>
        <p:nvSpPr>
          <p:cNvPr id="184389" name="Line 65"/>
          <p:cNvSpPr/>
          <p:nvPr/>
        </p:nvSpPr>
        <p:spPr>
          <a:xfrm>
            <a:off x="8326438" y="785813"/>
            <a:ext cx="0" cy="198437"/>
          </a:xfrm>
          <a:prstGeom prst="line">
            <a:avLst/>
          </a:prstGeom>
          <a:ln w="12700" cap="flat" cmpd="sng">
            <a:solidFill>
              <a:schemeClr val="tx1"/>
            </a:solidFill>
            <a:prstDash val="solid"/>
            <a:headEnd type="none" w="med" len="med"/>
            <a:tailEnd type="none" w="med" len="med"/>
          </a:ln>
        </p:spPr>
      </p:sp>
      <p:sp>
        <p:nvSpPr>
          <p:cNvPr id="184390" name="Rectangle 66"/>
          <p:cNvSpPr/>
          <p:nvPr/>
        </p:nvSpPr>
        <p:spPr>
          <a:xfrm>
            <a:off x="809625" y="585788"/>
            <a:ext cx="1600200" cy="300037"/>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84391" name="Rectangle 67"/>
          <p:cNvSpPr/>
          <p:nvPr/>
        </p:nvSpPr>
        <p:spPr>
          <a:xfrm>
            <a:off x="2728913" y="585788"/>
            <a:ext cx="1600200" cy="300037"/>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84392" name="Rectangle 68"/>
          <p:cNvSpPr/>
          <p:nvPr/>
        </p:nvSpPr>
        <p:spPr>
          <a:xfrm>
            <a:off x="4648200" y="585788"/>
            <a:ext cx="1600200" cy="300037"/>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84393" name="Rectangle 69"/>
          <p:cNvSpPr/>
          <p:nvPr/>
        </p:nvSpPr>
        <p:spPr>
          <a:xfrm>
            <a:off x="6567488" y="585788"/>
            <a:ext cx="1600200" cy="300037"/>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84394" name="Rectangle 70"/>
          <p:cNvSpPr/>
          <p:nvPr/>
        </p:nvSpPr>
        <p:spPr>
          <a:xfrm>
            <a:off x="4008438" y="3262313"/>
            <a:ext cx="325437"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S</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Y</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N</a:t>
            </a:r>
            <a:endParaRPr lang="en-US" altLang="zh-CN" sz="1600" b="1" dirty="0">
              <a:solidFill>
                <a:srgbClr val="333399"/>
              </a:solidFill>
              <a:latin typeface="Arial" panose="020B0604020202020204" pitchFamily="34" charset="0"/>
            </a:endParaRPr>
          </a:p>
        </p:txBody>
      </p:sp>
      <p:sp>
        <p:nvSpPr>
          <p:cNvPr id="184395" name="Rectangle 71"/>
          <p:cNvSpPr/>
          <p:nvPr/>
        </p:nvSpPr>
        <p:spPr>
          <a:xfrm>
            <a:off x="3770313" y="3262313"/>
            <a:ext cx="327025"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R</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S</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T</a:t>
            </a:r>
            <a:endParaRPr lang="en-US" altLang="zh-CN" sz="1600" b="1" dirty="0">
              <a:solidFill>
                <a:srgbClr val="333399"/>
              </a:solidFill>
              <a:latin typeface="Arial" panose="020B0604020202020204" pitchFamily="34" charset="0"/>
            </a:endParaRPr>
          </a:p>
        </p:txBody>
      </p:sp>
      <p:sp>
        <p:nvSpPr>
          <p:cNvPr id="184396" name="Rectangle 72"/>
          <p:cNvSpPr/>
          <p:nvPr/>
        </p:nvSpPr>
        <p:spPr>
          <a:xfrm>
            <a:off x="3513138" y="3262313"/>
            <a:ext cx="328612"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P</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S</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H</a:t>
            </a:r>
            <a:endParaRPr lang="en-US" altLang="zh-CN" sz="1600" b="1" dirty="0">
              <a:solidFill>
                <a:srgbClr val="333399"/>
              </a:solidFill>
              <a:latin typeface="Arial" panose="020B0604020202020204" pitchFamily="34" charset="0"/>
            </a:endParaRPr>
          </a:p>
        </p:txBody>
      </p:sp>
      <p:sp>
        <p:nvSpPr>
          <p:cNvPr id="184397" name="Rectangle 73"/>
          <p:cNvSpPr/>
          <p:nvPr/>
        </p:nvSpPr>
        <p:spPr>
          <a:xfrm>
            <a:off x="3273425" y="3262313"/>
            <a:ext cx="327025"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A</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C</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K</a:t>
            </a:r>
            <a:endParaRPr lang="en-US" altLang="zh-CN" sz="1600" b="1" dirty="0">
              <a:solidFill>
                <a:srgbClr val="333399"/>
              </a:solidFill>
              <a:latin typeface="Arial" panose="020B0604020202020204" pitchFamily="34" charset="0"/>
            </a:endParaRPr>
          </a:p>
        </p:txBody>
      </p:sp>
      <p:sp>
        <p:nvSpPr>
          <p:cNvPr id="184398" name="Rectangle 74"/>
          <p:cNvSpPr/>
          <p:nvPr/>
        </p:nvSpPr>
        <p:spPr>
          <a:xfrm>
            <a:off x="3011488" y="3262313"/>
            <a:ext cx="339725"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U</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R</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G</a:t>
            </a:r>
            <a:endParaRPr lang="en-US" altLang="zh-CN" sz="1600" b="1" dirty="0">
              <a:solidFill>
                <a:srgbClr val="333399"/>
              </a:solidFill>
              <a:latin typeface="Arial" panose="020B0604020202020204" pitchFamily="34" charset="0"/>
            </a:endParaRPr>
          </a:p>
        </p:txBody>
      </p:sp>
      <p:sp>
        <p:nvSpPr>
          <p:cNvPr id="184399" name="Line 80"/>
          <p:cNvSpPr/>
          <p:nvPr/>
        </p:nvSpPr>
        <p:spPr>
          <a:xfrm>
            <a:off x="58738" y="1155700"/>
            <a:ext cx="530225" cy="0"/>
          </a:xfrm>
          <a:prstGeom prst="line">
            <a:avLst/>
          </a:prstGeom>
          <a:ln w="12700" cap="flat" cmpd="sng">
            <a:solidFill>
              <a:schemeClr val="tx1"/>
            </a:solidFill>
            <a:prstDash val="solid"/>
            <a:headEnd type="none" w="med" len="med"/>
            <a:tailEnd type="none" w="med" len="med"/>
          </a:ln>
        </p:spPr>
      </p:sp>
      <p:sp>
        <p:nvSpPr>
          <p:cNvPr id="184400" name="Line 81"/>
          <p:cNvSpPr/>
          <p:nvPr/>
        </p:nvSpPr>
        <p:spPr>
          <a:xfrm>
            <a:off x="73025" y="5256213"/>
            <a:ext cx="530225" cy="0"/>
          </a:xfrm>
          <a:prstGeom prst="line">
            <a:avLst/>
          </a:prstGeom>
          <a:ln w="12700" cap="flat" cmpd="sng">
            <a:solidFill>
              <a:schemeClr val="tx1"/>
            </a:solidFill>
            <a:prstDash val="solid"/>
            <a:headEnd type="none" w="med" len="med"/>
            <a:tailEnd type="none" w="med" len="med"/>
          </a:ln>
        </p:spPr>
      </p:sp>
      <p:sp>
        <p:nvSpPr>
          <p:cNvPr id="184401" name="Rectangle 83"/>
          <p:cNvSpPr/>
          <p:nvPr/>
        </p:nvSpPr>
        <p:spPr>
          <a:xfrm>
            <a:off x="3313113" y="3222625"/>
            <a:ext cx="273050" cy="717550"/>
          </a:xfrm>
          <a:prstGeom prst="rect">
            <a:avLst/>
          </a:prstGeom>
          <a:noFill/>
          <a:ln w="76200"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84402" name="Line 26"/>
          <p:cNvSpPr/>
          <p:nvPr/>
        </p:nvSpPr>
        <p:spPr>
          <a:xfrm>
            <a:off x="2841625" y="3244850"/>
            <a:ext cx="0" cy="681038"/>
          </a:xfrm>
          <a:prstGeom prst="line">
            <a:avLst/>
          </a:prstGeom>
          <a:ln w="12700" cap="flat" cmpd="sng">
            <a:solidFill>
              <a:schemeClr val="tx1"/>
            </a:solidFill>
            <a:prstDash val="solid"/>
            <a:headEnd type="none" w="med" len="med"/>
            <a:tailEnd type="none" w="med" len="med"/>
          </a:ln>
        </p:spPr>
      </p:sp>
      <p:sp>
        <p:nvSpPr>
          <p:cNvPr id="184403" name="Line 26"/>
          <p:cNvSpPr/>
          <p:nvPr/>
        </p:nvSpPr>
        <p:spPr>
          <a:xfrm>
            <a:off x="2625725" y="3262313"/>
            <a:ext cx="0" cy="681037"/>
          </a:xfrm>
          <a:prstGeom prst="line">
            <a:avLst/>
          </a:prstGeom>
          <a:ln w="12700" cap="flat" cmpd="sng">
            <a:solidFill>
              <a:schemeClr val="tx1"/>
            </a:solidFill>
            <a:prstDash val="solid"/>
            <a:headEnd type="none" w="med" len="med"/>
            <a:tailEnd type="none" w="med" len="med"/>
          </a:ln>
        </p:spPr>
      </p:sp>
      <p:sp>
        <p:nvSpPr>
          <p:cNvPr id="184404" name="Rectangle 74"/>
          <p:cNvSpPr/>
          <p:nvPr/>
        </p:nvSpPr>
        <p:spPr>
          <a:xfrm>
            <a:off x="2570163" y="3276600"/>
            <a:ext cx="376237" cy="6445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C</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W</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R</a:t>
            </a:r>
            <a:endParaRPr lang="en-US" altLang="zh-CN" sz="1600" b="1" dirty="0">
              <a:solidFill>
                <a:srgbClr val="333399"/>
              </a:solidFill>
              <a:latin typeface="Arial" panose="020B0604020202020204" pitchFamily="34" charset="0"/>
            </a:endParaRPr>
          </a:p>
        </p:txBody>
      </p:sp>
      <p:sp>
        <p:nvSpPr>
          <p:cNvPr id="184405" name="Rectangle 74"/>
          <p:cNvSpPr/>
          <p:nvPr/>
        </p:nvSpPr>
        <p:spPr>
          <a:xfrm>
            <a:off x="2776538" y="3284538"/>
            <a:ext cx="330200" cy="6445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E</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C</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E</a:t>
            </a:r>
            <a:endParaRPr lang="en-US" altLang="zh-CN" sz="1600" b="1" dirty="0">
              <a:solidFill>
                <a:srgbClr val="333399"/>
              </a:solidFill>
              <a:latin typeface="Arial" panose="020B0604020202020204" pitchFamily="34" charset="0"/>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5346" name="Text Box 82"/>
          <p:cNvSpPr txBox="1"/>
          <p:nvPr/>
        </p:nvSpPr>
        <p:spPr>
          <a:xfrm>
            <a:off x="323850" y="5295900"/>
            <a:ext cx="8642350" cy="13731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dirty="0">
                <a:solidFill>
                  <a:srgbClr val="333399"/>
                </a:solidFill>
                <a:latin typeface="Arial" panose="020B0604020202020204" pitchFamily="34" charset="0"/>
              </a:rPr>
              <a:t>推送比特 </a:t>
            </a:r>
            <a:r>
              <a:rPr lang="en-US" altLang="zh-CN" sz="2800" dirty="0">
                <a:solidFill>
                  <a:srgbClr val="333399"/>
                </a:solidFill>
                <a:latin typeface="Arial" panose="020B0604020202020204" pitchFamily="34" charset="0"/>
              </a:rPr>
              <a:t>PSH (PuSH) —— </a:t>
            </a:r>
            <a:r>
              <a:rPr lang="zh-CN" altLang="en-US" sz="2800" dirty="0">
                <a:solidFill>
                  <a:srgbClr val="333399"/>
                </a:solidFill>
                <a:latin typeface="Arial" panose="020B0604020202020204" pitchFamily="34" charset="0"/>
              </a:rPr>
              <a:t>接收 </a:t>
            </a:r>
            <a:r>
              <a:rPr lang="en-US" altLang="zh-CN" sz="2800" dirty="0">
                <a:solidFill>
                  <a:srgbClr val="333399"/>
                </a:solidFill>
                <a:latin typeface="Arial" panose="020B0604020202020204" pitchFamily="34" charset="0"/>
              </a:rPr>
              <a:t>TCP </a:t>
            </a:r>
            <a:r>
              <a:rPr lang="zh-CN" altLang="en-US" sz="2800" dirty="0">
                <a:solidFill>
                  <a:srgbClr val="333399"/>
                </a:solidFill>
                <a:latin typeface="Arial" panose="020B0604020202020204" pitchFamily="34" charset="0"/>
              </a:rPr>
              <a:t>收到推送比特置 1 的报文段，就尽快地交付给接收应用进程，而不再等到整个缓存都填满了后再向上交付。  </a:t>
            </a:r>
            <a:endParaRPr lang="zh-CN" altLang="en-US" sz="2800" dirty="0">
              <a:solidFill>
                <a:srgbClr val="333399"/>
              </a:solidFill>
              <a:latin typeface="Arial" panose="020B0604020202020204" pitchFamily="34" charset="0"/>
            </a:endParaRPr>
          </a:p>
        </p:txBody>
      </p:sp>
      <p:sp>
        <p:nvSpPr>
          <p:cNvPr id="185347" name="灯片编号占位符 1"/>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1200" dirty="0">
                <a:solidFill>
                  <a:srgbClr val="898989"/>
                </a:solidFill>
                <a:latin typeface="Arial" panose="020B0604020202020204" pitchFamily="34" charset="0"/>
                <a:ea typeface="微软雅黑" panose="020B0503020204020204" pitchFamily="34" charset="-122"/>
              </a:rPr>
            </a:fld>
            <a:endParaRPr lang="zh-CN" altLang="en-US" sz="1200" dirty="0">
              <a:solidFill>
                <a:srgbClr val="898989"/>
              </a:solidFill>
              <a:latin typeface="Arial" panose="020B0604020202020204" pitchFamily="34" charset="0"/>
              <a:ea typeface="微软雅黑" panose="020B0503020204020204" pitchFamily="34" charset="-122"/>
            </a:endParaRPr>
          </a:p>
        </p:txBody>
      </p:sp>
      <p:sp>
        <p:nvSpPr>
          <p:cNvPr id="185348" name="Rectangle 5"/>
          <p:cNvSpPr/>
          <p:nvPr/>
        </p:nvSpPr>
        <p:spPr>
          <a:xfrm>
            <a:off x="8388350" y="2212975"/>
            <a:ext cx="688975" cy="1187450"/>
          </a:xfrm>
          <a:prstGeom prst="rect">
            <a:avLst/>
          </a:prstGeom>
          <a:solidFill>
            <a:schemeClr val="bg1"/>
          </a:solid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20</a:t>
            </a:r>
            <a:endParaRPr lang="zh-CN" altLang="en-US"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字节</a:t>
            </a:r>
            <a:endParaRPr lang="zh-CN" altLang="en-US"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固定</a:t>
            </a:r>
            <a:endParaRPr lang="zh-CN" altLang="en-US"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首部</a:t>
            </a:r>
            <a:endParaRPr lang="zh-CN" altLang="en-US" sz="2000" dirty="0">
              <a:solidFill>
                <a:srgbClr val="333399"/>
              </a:solidFill>
              <a:latin typeface="Arial" panose="020B0604020202020204" pitchFamily="34" charset="0"/>
            </a:endParaRPr>
          </a:p>
        </p:txBody>
      </p:sp>
      <p:sp>
        <p:nvSpPr>
          <p:cNvPr id="185349" name="Rectangle 75"/>
          <p:cNvSpPr/>
          <p:nvPr/>
        </p:nvSpPr>
        <p:spPr>
          <a:xfrm>
            <a:off x="25400" y="407988"/>
            <a:ext cx="838517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比特 0                         8                        16                        24                    31</a:t>
            </a:r>
            <a:endParaRPr lang="zh-CN" altLang="en-US" sz="2000" dirty="0">
              <a:solidFill>
                <a:srgbClr val="333399"/>
              </a:solidFill>
              <a:latin typeface="Arial" panose="020B0604020202020204" pitchFamily="34" charset="0"/>
            </a:endParaRPr>
          </a:p>
        </p:txBody>
      </p:sp>
      <p:sp>
        <p:nvSpPr>
          <p:cNvPr id="185350" name="Line 78"/>
          <p:cNvSpPr/>
          <p:nvPr/>
        </p:nvSpPr>
        <p:spPr>
          <a:xfrm>
            <a:off x="8447088" y="1117600"/>
            <a:ext cx="830262" cy="0"/>
          </a:xfrm>
          <a:prstGeom prst="line">
            <a:avLst/>
          </a:prstGeom>
          <a:ln w="12700" cap="flat" cmpd="sng">
            <a:solidFill>
              <a:schemeClr val="tx1"/>
            </a:solidFill>
            <a:prstDash val="solid"/>
            <a:headEnd type="none" w="med" len="med"/>
            <a:tailEnd type="none" w="med" len="med"/>
          </a:ln>
        </p:spPr>
      </p:sp>
      <p:sp>
        <p:nvSpPr>
          <p:cNvPr id="185351" name="Line 79"/>
          <p:cNvSpPr/>
          <p:nvPr/>
        </p:nvSpPr>
        <p:spPr>
          <a:xfrm>
            <a:off x="8447088" y="4613275"/>
            <a:ext cx="830262" cy="0"/>
          </a:xfrm>
          <a:prstGeom prst="line">
            <a:avLst/>
          </a:prstGeom>
          <a:ln w="12700" cap="flat" cmpd="sng">
            <a:solidFill>
              <a:schemeClr val="tx1"/>
            </a:solidFill>
            <a:prstDash val="solid"/>
            <a:headEnd type="none" w="med" len="med"/>
            <a:tailEnd type="none" w="med" len="med"/>
          </a:ln>
        </p:spPr>
      </p:sp>
      <p:sp>
        <p:nvSpPr>
          <p:cNvPr id="185352" name="Line 2"/>
          <p:cNvSpPr/>
          <p:nvPr/>
        </p:nvSpPr>
        <p:spPr>
          <a:xfrm flipH="1">
            <a:off x="328613" y="1144588"/>
            <a:ext cx="17462" cy="4122737"/>
          </a:xfrm>
          <a:prstGeom prst="line">
            <a:avLst/>
          </a:prstGeom>
          <a:ln w="12700" cap="flat" cmpd="sng">
            <a:solidFill>
              <a:schemeClr val="tx1"/>
            </a:solidFill>
            <a:prstDash val="solid"/>
            <a:headEnd type="triangle" w="med" len="lg"/>
            <a:tailEnd type="triangle" w="med" len="lg"/>
          </a:ln>
        </p:spPr>
      </p:sp>
      <p:sp>
        <p:nvSpPr>
          <p:cNvPr id="185353" name="Rectangle 3"/>
          <p:cNvSpPr/>
          <p:nvPr/>
        </p:nvSpPr>
        <p:spPr>
          <a:xfrm>
            <a:off x="0" y="2744788"/>
            <a:ext cx="690563" cy="638175"/>
          </a:xfrm>
          <a:prstGeom prst="rect">
            <a:avLst/>
          </a:prstGeom>
          <a:solidFill>
            <a:schemeClr val="bg1"/>
          </a:solid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90000"/>
              </a:lnSpc>
              <a:spcBef>
                <a:spcPct val="0"/>
              </a:spcBef>
              <a:buClrTx/>
              <a:buSzTx/>
              <a:buFontTx/>
              <a:buNone/>
            </a:pPr>
            <a:r>
              <a:rPr lang="en-US" altLang="zh-CN" sz="2000" dirty="0">
                <a:solidFill>
                  <a:srgbClr val="333399"/>
                </a:solidFill>
                <a:latin typeface="Arial" panose="020B0604020202020204" pitchFamily="34" charset="0"/>
              </a:rPr>
              <a:t>TCP</a:t>
            </a:r>
            <a:endParaRPr lang="en-US" altLang="zh-CN"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首部</a:t>
            </a:r>
            <a:endParaRPr lang="zh-CN" altLang="en-US" sz="2000" dirty="0">
              <a:solidFill>
                <a:srgbClr val="333399"/>
              </a:solidFill>
              <a:latin typeface="Arial" panose="020B0604020202020204" pitchFamily="34" charset="0"/>
            </a:endParaRPr>
          </a:p>
        </p:txBody>
      </p:sp>
      <p:sp>
        <p:nvSpPr>
          <p:cNvPr id="185354" name="Line 4"/>
          <p:cNvSpPr/>
          <p:nvPr/>
        </p:nvSpPr>
        <p:spPr>
          <a:xfrm>
            <a:off x="8748713" y="1135063"/>
            <a:ext cx="0" cy="3463925"/>
          </a:xfrm>
          <a:prstGeom prst="line">
            <a:avLst/>
          </a:prstGeom>
          <a:ln w="28575" cap="flat" cmpd="sng">
            <a:solidFill>
              <a:srgbClr val="333399"/>
            </a:solidFill>
            <a:prstDash val="solid"/>
            <a:headEnd type="triangle" w="med" len="lg"/>
            <a:tailEnd type="triangle" w="med" len="lg"/>
          </a:ln>
        </p:spPr>
      </p:sp>
      <p:sp>
        <p:nvSpPr>
          <p:cNvPr id="185355" name="Rectangle 6"/>
          <p:cNvSpPr/>
          <p:nvPr/>
        </p:nvSpPr>
        <p:spPr>
          <a:xfrm>
            <a:off x="654050" y="1141413"/>
            <a:ext cx="7686675" cy="4133850"/>
          </a:xfrm>
          <a:prstGeom prst="rect">
            <a:avLst/>
          </a:prstGeom>
          <a:solidFill>
            <a:srgbClr val="FFFFCC"/>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85356" name="Line 7"/>
          <p:cNvSpPr/>
          <p:nvPr/>
        </p:nvSpPr>
        <p:spPr>
          <a:xfrm>
            <a:off x="646113" y="1844675"/>
            <a:ext cx="7699375" cy="0"/>
          </a:xfrm>
          <a:prstGeom prst="line">
            <a:avLst/>
          </a:prstGeom>
          <a:ln w="12700" cap="flat" cmpd="sng">
            <a:solidFill>
              <a:schemeClr val="tx1"/>
            </a:solidFill>
            <a:prstDash val="solid"/>
            <a:headEnd type="none" w="med" len="med"/>
            <a:tailEnd type="none" w="med" len="med"/>
          </a:ln>
        </p:spPr>
      </p:sp>
      <p:sp>
        <p:nvSpPr>
          <p:cNvPr id="185357" name="Line 8"/>
          <p:cNvSpPr/>
          <p:nvPr/>
        </p:nvSpPr>
        <p:spPr>
          <a:xfrm>
            <a:off x="660400" y="2540000"/>
            <a:ext cx="7685088" cy="0"/>
          </a:xfrm>
          <a:prstGeom prst="line">
            <a:avLst/>
          </a:prstGeom>
          <a:ln w="12700" cap="flat" cmpd="sng">
            <a:solidFill>
              <a:schemeClr val="tx1"/>
            </a:solidFill>
            <a:prstDash val="solid"/>
            <a:headEnd type="none" w="med" len="med"/>
            <a:tailEnd type="none" w="med" len="med"/>
          </a:ln>
        </p:spPr>
      </p:sp>
      <p:sp>
        <p:nvSpPr>
          <p:cNvPr id="185358" name="Line 9"/>
          <p:cNvSpPr/>
          <p:nvPr/>
        </p:nvSpPr>
        <p:spPr>
          <a:xfrm>
            <a:off x="646113" y="3233738"/>
            <a:ext cx="7699375" cy="0"/>
          </a:xfrm>
          <a:prstGeom prst="line">
            <a:avLst/>
          </a:prstGeom>
          <a:ln w="12700" cap="flat" cmpd="sng">
            <a:solidFill>
              <a:schemeClr val="tx1"/>
            </a:solidFill>
            <a:prstDash val="solid"/>
            <a:headEnd type="none" w="med" len="med"/>
            <a:tailEnd type="none" w="med" len="med"/>
          </a:ln>
        </p:spPr>
      </p:sp>
      <p:sp>
        <p:nvSpPr>
          <p:cNvPr id="185359" name="Line 10"/>
          <p:cNvSpPr/>
          <p:nvPr/>
        </p:nvSpPr>
        <p:spPr>
          <a:xfrm>
            <a:off x="646113" y="3925888"/>
            <a:ext cx="7699375" cy="0"/>
          </a:xfrm>
          <a:prstGeom prst="line">
            <a:avLst/>
          </a:prstGeom>
          <a:ln w="12700" cap="flat" cmpd="sng">
            <a:solidFill>
              <a:schemeClr val="tx1"/>
            </a:solidFill>
            <a:prstDash val="solid"/>
            <a:headEnd type="none" w="med" len="med"/>
            <a:tailEnd type="none" w="med" len="med"/>
          </a:ln>
        </p:spPr>
      </p:sp>
      <p:sp>
        <p:nvSpPr>
          <p:cNvPr id="185360" name="Line 11"/>
          <p:cNvSpPr/>
          <p:nvPr/>
        </p:nvSpPr>
        <p:spPr>
          <a:xfrm>
            <a:off x="660400" y="4621213"/>
            <a:ext cx="7685088" cy="0"/>
          </a:xfrm>
          <a:prstGeom prst="line">
            <a:avLst/>
          </a:prstGeom>
          <a:ln w="12700" cap="flat" cmpd="sng">
            <a:solidFill>
              <a:schemeClr val="tx1"/>
            </a:solidFill>
            <a:prstDash val="solid"/>
            <a:headEnd type="none" w="med" len="med"/>
            <a:tailEnd type="none" w="med" len="med"/>
          </a:ln>
        </p:spPr>
      </p:sp>
      <p:sp>
        <p:nvSpPr>
          <p:cNvPr id="185361" name="Line 12"/>
          <p:cNvSpPr/>
          <p:nvPr/>
        </p:nvSpPr>
        <p:spPr>
          <a:xfrm>
            <a:off x="4498975" y="1149350"/>
            <a:ext cx="0" cy="709613"/>
          </a:xfrm>
          <a:prstGeom prst="line">
            <a:avLst/>
          </a:prstGeom>
          <a:ln w="12700" cap="flat" cmpd="sng">
            <a:solidFill>
              <a:schemeClr val="tx1"/>
            </a:solidFill>
            <a:prstDash val="solid"/>
            <a:headEnd type="none" w="med" len="med"/>
            <a:tailEnd type="none" w="med" len="med"/>
          </a:ln>
        </p:spPr>
      </p:sp>
      <p:sp>
        <p:nvSpPr>
          <p:cNvPr id="185362" name="Rectangle 13"/>
          <p:cNvSpPr/>
          <p:nvPr/>
        </p:nvSpPr>
        <p:spPr>
          <a:xfrm>
            <a:off x="5699125" y="1276350"/>
            <a:ext cx="1616075" cy="395288"/>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目  的  端  口</a:t>
            </a:r>
            <a:endParaRPr lang="zh-CN" altLang="en-US" sz="2000" dirty="0">
              <a:solidFill>
                <a:srgbClr val="333399"/>
              </a:solidFill>
              <a:latin typeface="Arial" panose="020B0604020202020204" pitchFamily="34" charset="0"/>
            </a:endParaRPr>
          </a:p>
        </p:txBody>
      </p:sp>
      <p:sp>
        <p:nvSpPr>
          <p:cNvPr id="185363" name="Rectangle 14"/>
          <p:cNvSpPr/>
          <p:nvPr/>
        </p:nvSpPr>
        <p:spPr>
          <a:xfrm>
            <a:off x="757238" y="3198813"/>
            <a:ext cx="892175" cy="638175"/>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eaLnBrk="1" hangingPunct="1">
              <a:spcBef>
                <a:spcPct val="0"/>
              </a:spcBef>
              <a:buClrTx/>
              <a:buSzTx/>
              <a:buFontTx/>
              <a:buNone/>
            </a:pPr>
            <a:r>
              <a:rPr lang="en-US" altLang="zh-CN" sz="1800" dirty="0">
                <a:solidFill>
                  <a:srgbClr val="333399"/>
                </a:solidFill>
                <a:latin typeface="Arial" panose="020B0604020202020204" pitchFamily="34" charset="0"/>
                <a:ea typeface="微软雅黑" panose="020B0503020204020204" pitchFamily="34" charset="-122"/>
              </a:rPr>
              <a:t>TCP</a:t>
            </a:r>
            <a:r>
              <a:rPr lang="zh-CN" altLang="en-US" sz="1800" dirty="0">
                <a:solidFill>
                  <a:srgbClr val="333399"/>
                </a:solidFill>
                <a:latin typeface="Arial" panose="020B0604020202020204" pitchFamily="34" charset="0"/>
                <a:ea typeface="微软雅黑" panose="020B0503020204020204" pitchFamily="34" charset="-122"/>
              </a:rPr>
              <a:t>头长度</a:t>
            </a:r>
            <a:endParaRPr lang="zh-CN" altLang="en-US" sz="1800" dirty="0">
              <a:solidFill>
                <a:srgbClr val="333399"/>
              </a:solidFill>
              <a:latin typeface="Arial" panose="020B0604020202020204" pitchFamily="34" charset="0"/>
              <a:ea typeface="微软雅黑" panose="020B0503020204020204" pitchFamily="34" charset="-122"/>
            </a:endParaRPr>
          </a:p>
        </p:txBody>
      </p:sp>
      <p:sp>
        <p:nvSpPr>
          <p:cNvPr id="185364" name="Rectangle 15"/>
          <p:cNvSpPr/>
          <p:nvPr/>
        </p:nvSpPr>
        <p:spPr>
          <a:xfrm>
            <a:off x="1887538" y="4064000"/>
            <a:ext cx="1360487"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检   验   和</a:t>
            </a:r>
            <a:endParaRPr lang="zh-CN" altLang="en-US" sz="2000" dirty="0">
              <a:solidFill>
                <a:srgbClr val="333399"/>
              </a:solidFill>
              <a:latin typeface="Arial" panose="020B0604020202020204" pitchFamily="34" charset="0"/>
            </a:endParaRPr>
          </a:p>
        </p:txBody>
      </p:sp>
      <p:sp>
        <p:nvSpPr>
          <p:cNvPr id="185365" name="Rectangle 16"/>
          <p:cNvSpPr/>
          <p:nvPr/>
        </p:nvSpPr>
        <p:spPr>
          <a:xfrm>
            <a:off x="3067050" y="4743450"/>
            <a:ext cx="3198813" cy="396875"/>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可选项（</a:t>
            </a:r>
            <a:r>
              <a:rPr lang="en-US" altLang="zh-CN" sz="2000" dirty="0">
                <a:solidFill>
                  <a:srgbClr val="333399"/>
                </a:solidFill>
                <a:latin typeface="Arial" panose="020B0604020202020204" pitchFamily="34" charset="0"/>
              </a:rPr>
              <a:t>0</a:t>
            </a:r>
            <a:r>
              <a:rPr lang="zh-CN" altLang="en-US" sz="2000" dirty="0">
                <a:solidFill>
                  <a:srgbClr val="333399"/>
                </a:solidFill>
                <a:latin typeface="Arial" panose="020B0604020202020204" pitchFamily="34" charset="0"/>
              </a:rPr>
              <a:t>或多个</a:t>
            </a:r>
            <a:r>
              <a:rPr lang="en-US" altLang="zh-CN" sz="2000" dirty="0">
                <a:solidFill>
                  <a:srgbClr val="333399"/>
                </a:solidFill>
                <a:latin typeface="Arial" panose="020B0604020202020204" pitchFamily="34" charset="0"/>
              </a:rPr>
              <a:t>32</a:t>
            </a:r>
            <a:r>
              <a:rPr lang="zh-CN" altLang="en-US" sz="2000" dirty="0">
                <a:solidFill>
                  <a:srgbClr val="333399"/>
                </a:solidFill>
                <a:latin typeface="Arial" panose="020B0604020202020204" pitchFamily="34" charset="0"/>
              </a:rPr>
              <a:t>位字）</a:t>
            </a:r>
            <a:endParaRPr lang="zh-CN" altLang="en-US" sz="2000" dirty="0">
              <a:solidFill>
                <a:srgbClr val="333399"/>
              </a:solidFill>
              <a:latin typeface="Arial" panose="020B0604020202020204" pitchFamily="34" charset="0"/>
            </a:endParaRPr>
          </a:p>
        </p:txBody>
      </p:sp>
      <p:sp>
        <p:nvSpPr>
          <p:cNvPr id="185366" name="Rectangle 17"/>
          <p:cNvSpPr/>
          <p:nvPr/>
        </p:nvSpPr>
        <p:spPr>
          <a:xfrm>
            <a:off x="2001838" y="1276350"/>
            <a:ext cx="1222375" cy="395288"/>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源  端  口</a:t>
            </a:r>
            <a:endParaRPr lang="zh-CN" altLang="en-US" sz="2000" dirty="0">
              <a:solidFill>
                <a:srgbClr val="333399"/>
              </a:solidFill>
              <a:latin typeface="Arial" panose="020B0604020202020204" pitchFamily="34" charset="0"/>
            </a:endParaRPr>
          </a:p>
        </p:txBody>
      </p:sp>
      <p:sp>
        <p:nvSpPr>
          <p:cNvPr id="185367" name="Rectangle 18"/>
          <p:cNvSpPr/>
          <p:nvPr/>
        </p:nvSpPr>
        <p:spPr>
          <a:xfrm>
            <a:off x="4054475" y="1963738"/>
            <a:ext cx="1381125" cy="393700"/>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序   号</a:t>
            </a:r>
            <a:endParaRPr lang="zh-CN" altLang="en-US" sz="2000" dirty="0">
              <a:solidFill>
                <a:srgbClr val="333399"/>
              </a:solidFill>
              <a:latin typeface="Arial" panose="020B0604020202020204" pitchFamily="34" charset="0"/>
            </a:endParaRPr>
          </a:p>
        </p:txBody>
      </p:sp>
      <p:sp>
        <p:nvSpPr>
          <p:cNvPr id="185368" name="Line 19"/>
          <p:cNvSpPr/>
          <p:nvPr/>
        </p:nvSpPr>
        <p:spPr>
          <a:xfrm>
            <a:off x="4505325" y="3243263"/>
            <a:ext cx="0" cy="1370012"/>
          </a:xfrm>
          <a:prstGeom prst="line">
            <a:avLst/>
          </a:prstGeom>
          <a:ln w="12700" cap="flat" cmpd="sng">
            <a:solidFill>
              <a:schemeClr val="tx1"/>
            </a:solidFill>
            <a:prstDash val="solid"/>
            <a:headEnd type="none" w="med" len="med"/>
            <a:tailEnd type="none" w="med" len="med"/>
          </a:ln>
        </p:spPr>
      </p:sp>
      <p:sp>
        <p:nvSpPr>
          <p:cNvPr id="185369" name="Rectangle 20"/>
          <p:cNvSpPr/>
          <p:nvPr/>
        </p:nvSpPr>
        <p:spPr>
          <a:xfrm>
            <a:off x="5538788" y="4064000"/>
            <a:ext cx="182562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紧   急   指   针</a:t>
            </a:r>
            <a:endParaRPr lang="zh-CN" altLang="en-US" sz="2000" dirty="0">
              <a:solidFill>
                <a:srgbClr val="333399"/>
              </a:solidFill>
              <a:latin typeface="Arial" panose="020B0604020202020204" pitchFamily="34" charset="0"/>
            </a:endParaRPr>
          </a:p>
        </p:txBody>
      </p:sp>
      <p:sp>
        <p:nvSpPr>
          <p:cNvPr id="185370" name="Rectangle 21"/>
          <p:cNvSpPr/>
          <p:nvPr/>
        </p:nvSpPr>
        <p:spPr>
          <a:xfrm>
            <a:off x="5988050" y="3344863"/>
            <a:ext cx="89852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窗   口</a:t>
            </a:r>
            <a:endParaRPr lang="zh-CN" altLang="en-US" sz="2000" dirty="0">
              <a:solidFill>
                <a:srgbClr val="333399"/>
              </a:solidFill>
              <a:latin typeface="Arial" panose="020B0604020202020204" pitchFamily="34" charset="0"/>
            </a:endParaRPr>
          </a:p>
        </p:txBody>
      </p:sp>
      <p:sp>
        <p:nvSpPr>
          <p:cNvPr id="185371" name="Rectangle 22"/>
          <p:cNvSpPr/>
          <p:nvPr/>
        </p:nvSpPr>
        <p:spPr>
          <a:xfrm>
            <a:off x="3810000" y="2687638"/>
            <a:ext cx="1841500" cy="393700"/>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确    认    号</a:t>
            </a:r>
            <a:endParaRPr lang="zh-CN" altLang="en-US" sz="2000" dirty="0">
              <a:solidFill>
                <a:srgbClr val="333399"/>
              </a:solidFill>
              <a:latin typeface="Arial" panose="020B0604020202020204" pitchFamily="34" charset="0"/>
            </a:endParaRPr>
          </a:p>
        </p:txBody>
      </p:sp>
      <p:sp>
        <p:nvSpPr>
          <p:cNvPr id="185372" name="Line 23"/>
          <p:cNvSpPr/>
          <p:nvPr/>
        </p:nvSpPr>
        <p:spPr>
          <a:xfrm>
            <a:off x="1611313" y="3243263"/>
            <a:ext cx="0" cy="692150"/>
          </a:xfrm>
          <a:prstGeom prst="line">
            <a:avLst/>
          </a:prstGeom>
          <a:ln w="12700" cap="flat" cmpd="sng">
            <a:solidFill>
              <a:schemeClr val="tx1"/>
            </a:solidFill>
            <a:prstDash val="solid"/>
            <a:headEnd type="none" w="med" len="med"/>
            <a:tailEnd type="none" w="med" len="med"/>
          </a:ln>
        </p:spPr>
      </p:sp>
      <p:sp>
        <p:nvSpPr>
          <p:cNvPr id="185373" name="Line 24"/>
          <p:cNvSpPr/>
          <p:nvPr/>
        </p:nvSpPr>
        <p:spPr>
          <a:xfrm>
            <a:off x="3538538" y="3235325"/>
            <a:ext cx="0" cy="684213"/>
          </a:xfrm>
          <a:prstGeom prst="line">
            <a:avLst/>
          </a:prstGeom>
          <a:ln w="12700" cap="flat" cmpd="sng">
            <a:solidFill>
              <a:schemeClr val="tx1"/>
            </a:solidFill>
            <a:prstDash val="solid"/>
            <a:headEnd type="none" w="med" len="med"/>
            <a:tailEnd type="none" w="med" len="med"/>
          </a:ln>
        </p:spPr>
      </p:sp>
      <p:sp>
        <p:nvSpPr>
          <p:cNvPr id="185374" name="Line 25"/>
          <p:cNvSpPr/>
          <p:nvPr/>
        </p:nvSpPr>
        <p:spPr>
          <a:xfrm>
            <a:off x="3044825" y="3243263"/>
            <a:ext cx="0" cy="692150"/>
          </a:xfrm>
          <a:prstGeom prst="line">
            <a:avLst/>
          </a:prstGeom>
          <a:ln w="12700" cap="flat" cmpd="sng">
            <a:solidFill>
              <a:schemeClr val="tx1"/>
            </a:solidFill>
            <a:prstDash val="solid"/>
            <a:headEnd type="none" w="med" len="med"/>
            <a:tailEnd type="none" w="med" len="med"/>
          </a:ln>
        </p:spPr>
      </p:sp>
      <p:sp>
        <p:nvSpPr>
          <p:cNvPr id="185375" name="Line 26"/>
          <p:cNvSpPr/>
          <p:nvPr/>
        </p:nvSpPr>
        <p:spPr>
          <a:xfrm>
            <a:off x="3289300" y="3243263"/>
            <a:ext cx="0" cy="681037"/>
          </a:xfrm>
          <a:prstGeom prst="line">
            <a:avLst/>
          </a:prstGeom>
          <a:ln w="12700" cap="flat" cmpd="sng">
            <a:solidFill>
              <a:schemeClr val="tx1"/>
            </a:solidFill>
            <a:prstDash val="solid"/>
            <a:headEnd type="none" w="med" len="med"/>
            <a:tailEnd type="none" w="med" len="med"/>
          </a:ln>
        </p:spPr>
      </p:sp>
      <p:sp>
        <p:nvSpPr>
          <p:cNvPr id="185376" name="Line 27"/>
          <p:cNvSpPr/>
          <p:nvPr/>
        </p:nvSpPr>
        <p:spPr>
          <a:xfrm>
            <a:off x="4019550" y="3243263"/>
            <a:ext cx="0" cy="681037"/>
          </a:xfrm>
          <a:prstGeom prst="line">
            <a:avLst/>
          </a:prstGeom>
          <a:ln w="12700" cap="flat" cmpd="sng">
            <a:solidFill>
              <a:schemeClr val="tx1"/>
            </a:solidFill>
            <a:prstDash val="solid"/>
            <a:headEnd type="none" w="med" len="med"/>
            <a:tailEnd type="none" w="med" len="med"/>
          </a:ln>
        </p:spPr>
      </p:sp>
      <p:sp>
        <p:nvSpPr>
          <p:cNvPr id="185377" name="Line 28"/>
          <p:cNvSpPr/>
          <p:nvPr/>
        </p:nvSpPr>
        <p:spPr>
          <a:xfrm>
            <a:off x="3778250" y="3243263"/>
            <a:ext cx="0" cy="681037"/>
          </a:xfrm>
          <a:prstGeom prst="line">
            <a:avLst/>
          </a:prstGeom>
          <a:ln w="12700" cap="flat" cmpd="sng">
            <a:solidFill>
              <a:schemeClr val="tx1"/>
            </a:solidFill>
            <a:prstDash val="solid"/>
            <a:headEnd type="none" w="med" len="med"/>
            <a:tailEnd type="none" w="med" len="med"/>
          </a:ln>
        </p:spPr>
      </p:sp>
      <p:sp>
        <p:nvSpPr>
          <p:cNvPr id="185378" name="Line 29"/>
          <p:cNvSpPr/>
          <p:nvPr/>
        </p:nvSpPr>
        <p:spPr>
          <a:xfrm>
            <a:off x="4264025" y="3243263"/>
            <a:ext cx="0" cy="681037"/>
          </a:xfrm>
          <a:prstGeom prst="line">
            <a:avLst/>
          </a:prstGeom>
          <a:ln w="12700" cap="flat" cmpd="sng">
            <a:solidFill>
              <a:schemeClr val="tx1"/>
            </a:solidFill>
            <a:prstDash val="solid"/>
            <a:headEnd type="none" w="med" len="med"/>
            <a:tailEnd type="none" w="med" len="med"/>
          </a:ln>
        </p:spPr>
      </p:sp>
      <p:sp>
        <p:nvSpPr>
          <p:cNvPr id="185379" name="Rectangle 30"/>
          <p:cNvSpPr/>
          <p:nvPr/>
        </p:nvSpPr>
        <p:spPr>
          <a:xfrm>
            <a:off x="1700213" y="3317875"/>
            <a:ext cx="89852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保   留</a:t>
            </a:r>
            <a:endParaRPr lang="zh-CN" altLang="en-US" sz="2000" dirty="0">
              <a:solidFill>
                <a:srgbClr val="333399"/>
              </a:solidFill>
              <a:latin typeface="Arial" panose="020B0604020202020204" pitchFamily="34" charset="0"/>
            </a:endParaRPr>
          </a:p>
        </p:txBody>
      </p:sp>
      <p:sp>
        <p:nvSpPr>
          <p:cNvPr id="185380" name="Rectangle 31"/>
          <p:cNvSpPr/>
          <p:nvPr/>
        </p:nvSpPr>
        <p:spPr>
          <a:xfrm>
            <a:off x="4237038" y="3262313"/>
            <a:ext cx="327025"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F</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I</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N</a:t>
            </a:r>
            <a:endParaRPr lang="en-US" altLang="zh-CN" sz="1600" b="1" dirty="0">
              <a:solidFill>
                <a:srgbClr val="333399"/>
              </a:solidFill>
              <a:latin typeface="Arial" panose="020B0604020202020204" pitchFamily="34" charset="0"/>
            </a:endParaRPr>
          </a:p>
        </p:txBody>
      </p:sp>
      <p:sp>
        <p:nvSpPr>
          <p:cNvPr id="185381" name="Line 32"/>
          <p:cNvSpPr/>
          <p:nvPr/>
        </p:nvSpPr>
        <p:spPr>
          <a:xfrm>
            <a:off x="650875" y="984250"/>
            <a:ext cx="7675563" cy="0"/>
          </a:xfrm>
          <a:prstGeom prst="line">
            <a:avLst/>
          </a:prstGeom>
          <a:ln w="12700" cap="flat" cmpd="sng">
            <a:solidFill>
              <a:schemeClr val="tx1"/>
            </a:solidFill>
            <a:prstDash val="solid"/>
            <a:headEnd type="none" w="med" len="med"/>
            <a:tailEnd type="none" w="med" len="med"/>
          </a:ln>
        </p:spPr>
      </p:sp>
      <p:sp>
        <p:nvSpPr>
          <p:cNvPr id="185382" name="Line 33"/>
          <p:cNvSpPr/>
          <p:nvPr/>
        </p:nvSpPr>
        <p:spPr>
          <a:xfrm>
            <a:off x="650875" y="785813"/>
            <a:ext cx="0" cy="198437"/>
          </a:xfrm>
          <a:prstGeom prst="line">
            <a:avLst/>
          </a:prstGeom>
          <a:ln w="12700" cap="flat" cmpd="sng">
            <a:solidFill>
              <a:schemeClr val="tx1"/>
            </a:solidFill>
            <a:prstDash val="solid"/>
            <a:headEnd type="none" w="med" len="med"/>
            <a:tailEnd type="none" w="med" len="med"/>
          </a:ln>
        </p:spPr>
      </p:sp>
      <p:sp>
        <p:nvSpPr>
          <p:cNvPr id="185383" name="Line 34"/>
          <p:cNvSpPr/>
          <p:nvPr/>
        </p:nvSpPr>
        <p:spPr>
          <a:xfrm>
            <a:off x="890588" y="685800"/>
            <a:ext cx="0" cy="298450"/>
          </a:xfrm>
          <a:prstGeom prst="line">
            <a:avLst/>
          </a:prstGeom>
          <a:ln w="12700" cap="flat" cmpd="sng">
            <a:solidFill>
              <a:schemeClr val="tx1"/>
            </a:solidFill>
            <a:prstDash val="solid"/>
            <a:headEnd type="none" w="med" len="med"/>
            <a:tailEnd type="none" w="med" len="med"/>
          </a:ln>
        </p:spPr>
      </p:sp>
      <p:sp>
        <p:nvSpPr>
          <p:cNvPr id="185384" name="Line 35"/>
          <p:cNvSpPr/>
          <p:nvPr/>
        </p:nvSpPr>
        <p:spPr>
          <a:xfrm>
            <a:off x="1130300" y="685800"/>
            <a:ext cx="0" cy="298450"/>
          </a:xfrm>
          <a:prstGeom prst="line">
            <a:avLst/>
          </a:prstGeom>
          <a:ln w="12700" cap="flat" cmpd="sng">
            <a:solidFill>
              <a:schemeClr val="tx1"/>
            </a:solidFill>
            <a:prstDash val="solid"/>
            <a:headEnd type="none" w="med" len="med"/>
            <a:tailEnd type="none" w="med" len="med"/>
          </a:ln>
        </p:spPr>
      </p:sp>
      <p:sp>
        <p:nvSpPr>
          <p:cNvPr id="185385" name="Line 36"/>
          <p:cNvSpPr/>
          <p:nvPr/>
        </p:nvSpPr>
        <p:spPr>
          <a:xfrm>
            <a:off x="1370013" y="685800"/>
            <a:ext cx="0" cy="298450"/>
          </a:xfrm>
          <a:prstGeom prst="line">
            <a:avLst/>
          </a:prstGeom>
          <a:ln w="12700" cap="flat" cmpd="sng">
            <a:solidFill>
              <a:schemeClr val="tx1"/>
            </a:solidFill>
            <a:prstDash val="solid"/>
            <a:headEnd type="none" w="med" len="med"/>
            <a:tailEnd type="none" w="med" len="med"/>
          </a:ln>
        </p:spPr>
      </p:sp>
      <p:sp>
        <p:nvSpPr>
          <p:cNvPr id="185386" name="Line 37"/>
          <p:cNvSpPr/>
          <p:nvPr/>
        </p:nvSpPr>
        <p:spPr>
          <a:xfrm>
            <a:off x="1611313" y="685800"/>
            <a:ext cx="0" cy="298450"/>
          </a:xfrm>
          <a:prstGeom prst="line">
            <a:avLst/>
          </a:prstGeom>
          <a:ln w="12700" cap="flat" cmpd="sng">
            <a:solidFill>
              <a:schemeClr val="tx1"/>
            </a:solidFill>
            <a:prstDash val="solid"/>
            <a:headEnd type="none" w="med" len="med"/>
            <a:tailEnd type="none" w="med" len="med"/>
          </a:ln>
        </p:spPr>
      </p:sp>
      <p:sp>
        <p:nvSpPr>
          <p:cNvPr id="185387" name="Line 38"/>
          <p:cNvSpPr/>
          <p:nvPr/>
        </p:nvSpPr>
        <p:spPr>
          <a:xfrm>
            <a:off x="1851025" y="685800"/>
            <a:ext cx="0" cy="298450"/>
          </a:xfrm>
          <a:prstGeom prst="line">
            <a:avLst/>
          </a:prstGeom>
          <a:ln w="12700" cap="flat" cmpd="sng">
            <a:solidFill>
              <a:schemeClr val="tx1"/>
            </a:solidFill>
            <a:prstDash val="solid"/>
            <a:headEnd type="none" w="med" len="med"/>
            <a:tailEnd type="none" w="med" len="med"/>
          </a:ln>
        </p:spPr>
      </p:sp>
      <p:sp>
        <p:nvSpPr>
          <p:cNvPr id="185388" name="Line 39"/>
          <p:cNvSpPr/>
          <p:nvPr/>
        </p:nvSpPr>
        <p:spPr>
          <a:xfrm>
            <a:off x="2089150" y="685800"/>
            <a:ext cx="0" cy="298450"/>
          </a:xfrm>
          <a:prstGeom prst="line">
            <a:avLst/>
          </a:prstGeom>
          <a:ln w="12700" cap="flat" cmpd="sng">
            <a:solidFill>
              <a:schemeClr val="tx1"/>
            </a:solidFill>
            <a:prstDash val="solid"/>
            <a:headEnd type="none" w="med" len="med"/>
            <a:tailEnd type="none" w="med" len="med"/>
          </a:ln>
        </p:spPr>
      </p:sp>
      <p:sp>
        <p:nvSpPr>
          <p:cNvPr id="185389" name="Line 40"/>
          <p:cNvSpPr/>
          <p:nvPr/>
        </p:nvSpPr>
        <p:spPr>
          <a:xfrm>
            <a:off x="2328863" y="685800"/>
            <a:ext cx="0" cy="298450"/>
          </a:xfrm>
          <a:prstGeom prst="line">
            <a:avLst/>
          </a:prstGeom>
          <a:ln w="12700" cap="flat" cmpd="sng">
            <a:solidFill>
              <a:schemeClr val="tx1"/>
            </a:solidFill>
            <a:prstDash val="solid"/>
            <a:headEnd type="none" w="med" len="med"/>
            <a:tailEnd type="none" w="med" len="med"/>
          </a:ln>
        </p:spPr>
      </p:sp>
      <p:sp>
        <p:nvSpPr>
          <p:cNvPr id="185390" name="Line 41"/>
          <p:cNvSpPr/>
          <p:nvPr/>
        </p:nvSpPr>
        <p:spPr>
          <a:xfrm>
            <a:off x="2570163" y="785813"/>
            <a:ext cx="0" cy="198437"/>
          </a:xfrm>
          <a:prstGeom prst="line">
            <a:avLst/>
          </a:prstGeom>
          <a:ln w="12700" cap="flat" cmpd="sng">
            <a:solidFill>
              <a:schemeClr val="tx1"/>
            </a:solidFill>
            <a:prstDash val="solid"/>
            <a:headEnd type="none" w="med" len="med"/>
            <a:tailEnd type="none" w="med" len="med"/>
          </a:ln>
        </p:spPr>
      </p:sp>
      <p:sp>
        <p:nvSpPr>
          <p:cNvPr id="185391" name="Line 42"/>
          <p:cNvSpPr/>
          <p:nvPr/>
        </p:nvSpPr>
        <p:spPr>
          <a:xfrm>
            <a:off x="2809875" y="685800"/>
            <a:ext cx="0" cy="298450"/>
          </a:xfrm>
          <a:prstGeom prst="line">
            <a:avLst/>
          </a:prstGeom>
          <a:ln w="12700" cap="flat" cmpd="sng">
            <a:solidFill>
              <a:schemeClr val="tx1"/>
            </a:solidFill>
            <a:prstDash val="solid"/>
            <a:headEnd type="none" w="med" len="med"/>
            <a:tailEnd type="none" w="med" len="med"/>
          </a:ln>
        </p:spPr>
      </p:sp>
      <p:sp>
        <p:nvSpPr>
          <p:cNvPr id="185392" name="Line 43"/>
          <p:cNvSpPr/>
          <p:nvPr/>
        </p:nvSpPr>
        <p:spPr>
          <a:xfrm>
            <a:off x="3049588" y="685800"/>
            <a:ext cx="0" cy="298450"/>
          </a:xfrm>
          <a:prstGeom prst="line">
            <a:avLst/>
          </a:prstGeom>
          <a:ln w="12700" cap="flat" cmpd="sng">
            <a:solidFill>
              <a:schemeClr val="tx1"/>
            </a:solidFill>
            <a:prstDash val="solid"/>
            <a:headEnd type="none" w="med" len="med"/>
            <a:tailEnd type="none" w="med" len="med"/>
          </a:ln>
        </p:spPr>
      </p:sp>
      <p:sp>
        <p:nvSpPr>
          <p:cNvPr id="185393" name="Line 44"/>
          <p:cNvSpPr/>
          <p:nvPr/>
        </p:nvSpPr>
        <p:spPr>
          <a:xfrm>
            <a:off x="3289300" y="685800"/>
            <a:ext cx="0" cy="298450"/>
          </a:xfrm>
          <a:prstGeom prst="line">
            <a:avLst/>
          </a:prstGeom>
          <a:ln w="12700" cap="flat" cmpd="sng">
            <a:solidFill>
              <a:schemeClr val="tx1"/>
            </a:solidFill>
            <a:prstDash val="solid"/>
            <a:headEnd type="none" w="med" len="med"/>
            <a:tailEnd type="none" w="med" len="med"/>
          </a:ln>
        </p:spPr>
      </p:sp>
      <p:sp>
        <p:nvSpPr>
          <p:cNvPr id="185394" name="Line 45"/>
          <p:cNvSpPr/>
          <p:nvPr/>
        </p:nvSpPr>
        <p:spPr>
          <a:xfrm>
            <a:off x="3530600" y="685800"/>
            <a:ext cx="0" cy="298450"/>
          </a:xfrm>
          <a:prstGeom prst="line">
            <a:avLst/>
          </a:prstGeom>
          <a:ln w="12700" cap="flat" cmpd="sng">
            <a:solidFill>
              <a:schemeClr val="tx1"/>
            </a:solidFill>
            <a:prstDash val="solid"/>
            <a:headEnd type="none" w="med" len="med"/>
            <a:tailEnd type="none" w="med" len="med"/>
          </a:ln>
        </p:spPr>
      </p:sp>
      <p:sp>
        <p:nvSpPr>
          <p:cNvPr id="185395" name="Line 46"/>
          <p:cNvSpPr/>
          <p:nvPr/>
        </p:nvSpPr>
        <p:spPr>
          <a:xfrm>
            <a:off x="3770313" y="685800"/>
            <a:ext cx="0" cy="298450"/>
          </a:xfrm>
          <a:prstGeom prst="line">
            <a:avLst/>
          </a:prstGeom>
          <a:ln w="12700" cap="flat" cmpd="sng">
            <a:solidFill>
              <a:schemeClr val="tx1"/>
            </a:solidFill>
            <a:prstDash val="solid"/>
            <a:headEnd type="none" w="med" len="med"/>
            <a:tailEnd type="none" w="med" len="med"/>
          </a:ln>
        </p:spPr>
      </p:sp>
      <p:sp>
        <p:nvSpPr>
          <p:cNvPr id="185396" name="Line 47"/>
          <p:cNvSpPr/>
          <p:nvPr/>
        </p:nvSpPr>
        <p:spPr>
          <a:xfrm>
            <a:off x="4008438" y="685800"/>
            <a:ext cx="0" cy="298450"/>
          </a:xfrm>
          <a:prstGeom prst="line">
            <a:avLst/>
          </a:prstGeom>
          <a:ln w="12700" cap="flat" cmpd="sng">
            <a:solidFill>
              <a:schemeClr val="tx1"/>
            </a:solidFill>
            <a:prstDash val="solid"/>
            <a:headEnd type="none" w="med" len="med"/>
            <a:tailEnd type="none" w="med" len="med"/>
          </a:ln>
        </p:spPr>
      </p:sp>
      <p:sp>
        <p:nvSpPr>
          <p:cNvPr id="185397" name="Line 48"/>
          <p:cNvSpPr/>
          <p:nvPr/>
        </p:nvSpPr>
        <p:spPr>
          <a:xfrm>
            <a:off x="4248150" y="685800"/>
            <a:ext cx="0" cy="298450"/>
          </a:xfrm>
          <a:prstGeom prst="line">
            <a:avLst/>
          </a:prstGeom>
          <a:ln w="12700" cap="flat" cmpd="sng">
            <a:solidFill>
              <a:schemeClr val="tx1"/>
            </a:solidFill>
            <a:prstDash val="solid"/>
            <a:headEnd type="none" w="med" len="med"/>
            <a:tailEnd type="none" w="med" len="med"/>
          </a:ln>
        </p:spPr>
      </p:sp>
      <p:sp>
        <p:nvSpPr>
          <p:cNvPr id="185398" name="Line 49"/>
          <p:cNvSpPr/>
          <p:nvPr/>
        </p:nvSpPr>
        <p:spPr>
          <a:xfrm>
            <a:off x="4487863" y="785813"/>
            <a:ext cx="0" cy="198437"/>
          </a:xfrm>
          <a:prstGeom prst="line">
            <a:avLst/>
          </a:prstGeom>
          <a:ln w="12700" cap="flat" cmpd="sng">
            <a:solidFill>
              <a:schemeClr val="tx1"/>
            </a:solidFill>
            <a:prstDash val="solid"/>
            <a:headEnd type="none" w="med" len="med"/>
            <a:tailEnd type="none" w="med" len="med"/>
          </a:ln>
        </p:spPr>
      </p:sp>
      <p:sp>
        <p:nvSpPr>
          <p:cNvPr id="185399" name="Line 50"/>
          <p:cNvSpPr/>
          <p:nvPr/>
        </p:nvSpPr>
        <p:spPr>
          <a:xfrm>
            <a:off x="4729163" y="685800"/>
            <a:ext cx="0" cy="298450"/>
          </a:xfrm>
          <a:prstGeom prst="line">
            <a:avLst/>
          </a:prstGeom>
          <a:ln w="12700" cap="flat" cmpd="sng">
            <a:solidFill>
              <a:schemeClr val="tx1"/>
            </a:solidFill>
            <a:prstDash val="solid"/>
            <a:headEnd type="none" w="med" len="med"/>
            <a:tailEnd type="none" w="med" len="med"/>
          </a:ln>
        </p:spPr>
      </p:sp>
      <p:sp>
        <p:nvSpPr>
          <p:cNvPr id="185400" name="Line 51"/>
          <p:cNvSpPr/>
          <p:nvPr/>
        </p:nvSpPr>
        <p:spPr>
          <a:xfrm>
            <a:off x="4968875" y="685800"/>
            <a:ext cx="0" cy="298450"/>
          </a:xfrm>
          <a:prstGeom prst="line">
            <a:avLst/>
          </a:prstGeom>
          <a:ln w="12700" cap="flat" cmpd="sng">
            <a:solidFill>
              <a:schemeClr val="tx1"/>
            </a:solidFill>
            <a:prstDash val="solid"/>
            <a:headEnd type="none" w="med" len="med"/>
            <a:tailEnd type="none" w="med" len="med"/>
          </a:ln>
        </p:spPr>
      </p:sp>
      <p:sp>
        <p:nvSpPr>
          <p:cNvPr id="185401" name="Line 52"/>
          <p:cNvSpPr/>
          <p:nvPr/>
        </p:nvSpPr>
        <p:spPr>
          <a:xfrm>
            <a:off x="5208588" y="685800"/>
            <a:ext cx="0" cy="298450"/>
          </a:xfrm>
          <a:prstGeom prst="line">
            <a:avLst/>
          </a:prstGeom>
          <a:ln w="12700" cap="flat" cmpd="sng">
            <a:solidFill>
              <a:schemeClr val="tx1"/>
            </a:solidFill>
            <a:prstDash val="solid"/>
            <a:headEnd type="none" w="med" len="med"/>
            <a:tailEnd type="none" w="med" len="med"/>
          </a:ln>
        </p:spPr>
      </p:sp>
      <p:sp>
        <p:nvSpPr>
          <p:cNvPr id="185402" name="Line 53"/>
          <p:cNvSpPr/>
          <p:nvPr/>
        </p:nvSpPr>
        <p:spPr>
          <a:xfrm>
            <a:off x="5448300" y="685800"/>
            <a:ext cx="0" cy="298450"/>
          </a:xfrm>
          <a:prstGeom prst="line">
            <a:avLst/>
          </a:prstGeom>
          <a:ln w="12700" cap="flat" cmpd="sng">
            <a:solidFill>
              <a:schemeClr val="tx1"/>
            </a:solidFill>
            <a:prstDash val="solid"/>
            <a:headEnd type="none" w="med" len="med"/>
            <a:tailEnd type="none" w="med" len="med"/>
          </a:ln>
        </p:spPr>
      </p:sp>
      <p:sp>
        <p:nvSpPr>
          <p:cNvPr id="185403" name="Line 54"/>
          <p:cNvSpPr/>
          <p:nvPr/>
        </p:nvSpPr>
        <p:spPr>
          <a:xfrm>
            <a:off x="5689600" y="685800"/>
            <a:ext cx="0" cy="298450"/>
          </a:xfrm>
          <a:prstGeom prst="line">
            <a:avLst/>
          </a:prstGeom>
          <a:ln w="12700" cap="flat" cmpd="sng">
            <a:solidFill>
              <a:schemeClr val="tx1"/>
            </a:solidFill>
            <a:prstDash val="solid"/>
            <a:headEnd type="none" w="med" len="med"/>
            <a:tailEnd type="none" w="med" len="med"/>
          </a:ln>
        </p:spPr>
      </p:sp>
      <p:sp>
        <p:nvSpPr>
          <p:cNvPr id="185404" name="Line 55"/>
          <p:cNvSpPr/>
          <p:nvPr/>
        </p:nvSpPr>
        <p:spPr>
          <a:xfrm>
            <a:off x="5927725" y="685800"/>
            <a:ext cx="0" cy="298450"/>
          </a:xfrm>
          <a:prstGeom prst="line">
            <a:avLst/>
          </a:prstGeom>
          <a:ln w="12700" cap="flat" cmpd="sng">
            <a:solidFill>
              <a:schemeClr val="tx1"/>
            </a:solidFill>
            <a:prstDash val="solid"/>
            <a:headEnd type="none" w="med" len="med"/>
            <a:tailEnd type="none" w="med" len="med"/>
          </a:ln>
        </p:spPr>
      </p:sp>
      <p:sp>
        <p:nvSpPr>
          <p:cNvPr id="185405" name="Line 56"/>
          <p:cNvSpPr/>
          <p:nvPr/>
        </p:nvSpPr>
        <p:spPr>
          <a:xfrm>
            <a:off x="6167438" y="685800"/>
            <a:ext cx="0" cy="298450"/>
          </a:xfrm>
          <a:prstGeom prst="line">
            <a:avLst/>
          </a:prstGeom>
          <a:ln w="12700" cap="flat" cmpd="sng">
            <a:solidFill>
              <a:schemeClr val="tx1"/>
            </a:solidFill>
            <a:prstDash val="solid"/>
            <a:headEnd type="none" w="med" len="med"/>
            <a:tailEnd type="none" w="med" len="med"/>
          </a:ln>
        </p:spPr>
      </p:sp>
      <p:sp>
        <p:nvSpPr>
          <p:cNvPr id="185406" name="Line 57"/>
          <p:cNvSpPr/>
          <p:nvPr/>
        </p:nvSpPr>
        <p:spPr>
          <a:xfrm>
            <a:off x="6407150" y="785813"/>
            <a:ext cx="0" cy="198437"/>
          </a:xfrm>
          <a:prstGeom prst="line">
            <a:avLst/>
          </a:prstGeom>
          <a:ln w="12700" cap="flat" cmpd="sng">
            <a:solidFill>
              <a:schemeClr val="tx1"/>
            </a:solidFill>
            <a:prstDash val="solid"/>
            <a:headEnd type="none" w="med" len="med"/>
            <a:tailEnd type="none" w="med" len="med"/>
          </a:ln>
        </p:spPr>
      </p:sp>
      <p:sp>
        <p:nvSpPr>
          <p:cNvPr id="185407" name="Line 58"/>
          <p:cNvSpPr/>
          <p:nvPr/>
        </p:nvSpPr>
        <p:spPr>
          <a:xfrm>
            <a:off x="6646863" y="685800"/>
            <a:ext cx="0" cy="298450"/>
          </a:xfrm>
          <a:prstGeom prst="line">
            <a:avLst/>
          </a:prstGeom>
          <a:ln w="12700" cap="flat" cmpd="sng">
            <a:solidFill>
              <a:schemeClr val="tx1"/>
            </a:solidFill>
            <a:prstDash val="solid"/>
            <a:headEnd type="none" w="med" len="med"/>
            <a:tailEnd type="none" w="med" len="med"/>
          </a:ln>
        </p:spPr>
      </p:sp>
      <p:sp>
        <p:nvSpPr>
          <p:cNvPr id="185408" name="Line 59"/>
          <p:cNvSpPr/>
          <p:nvPr/>
        </p:nvSpPr>
        <p:spPr>
          <a:xfrm>
            <a:off x="6888163" y="685800"/>
            <a:ext cx="0" cy="298450"/>
          </a:xfrm>
          <a:prstGeom prst="line">
            <a:avLst/>
          </a:prstGeom>
          <a:ln w="12700" cap="flat" cmpd="sng">
            <a:solidFill>
              <a:schemeClr val="tx1"/>
            </a:solidFill>
            <a:prstDash val="solid"/>
            <a:headEnd type="none" w="med" len="med"/>
            <a:tailEnd type="none" w="med" len="med"/>
          </a:ln>
        </p:spPr>
      </p:sp>
      <p:sp>
        <p:nvSpPr>
          <p:cNvPr id="185409" name="Line 60"/>
          <p:cNvSpPr/>
          <p:nvPr/>
        </p:nvSpPr>
        <p:spPr>
          <a:xfrm>
            <a:off x="7127875" y="685800"/>
            <a:ext cx="0" cy="298450"/>
          </a:xfrm>
          <a:prstGeom prst="line">
            <a:avLst/>
          </a:prstGeom>
          <a:ln w="12700" cap="flat" cmpd="sng">
            <a:solidFill>
              <a:schemeClr val="tx1"/>
            </a:solidFill>
            <a:prstDash val="solid"/>
            <a:headEnd type="none" w="med" len="med"/>
            <a:tailEnd type="none" w="med" len="med"/>
          </a:ln>
        </p:spPr>
      </p:sp>
      <p:sp>
        <p:nvSpPr>
          <p:cNvPr id="185410" name="Line 61"/>
          <p:cNvSpPr/>
          <p:nvPr/>
        </p:nvSpPr>
        <p:spPr>
          <a:xfrm>
            <a:off x="7367588" y="685800"/>
            <a:ext cx="0" cy="298450"/>
          </a:xfrm>
          <a:prstGeom prst="line">
            <a:avLst/>
          </a:prstGeom>
          <a:ln w="12700" cap="flat" cmpd="sng">
            <a:solidFill>
              <a:schemeClr val="tx1"/>
            </a:solidFill>
            <a:prstDash val="solid"/>
            <a:headEnd type="none" w="med" len="med"/>
            <a:tailEnd type="none" w="med" len="med"/>
          </a:ln>
        </p:spPr>
      </p:sp>
      <p:sp>
        <p:nvSpPr>
          <p:cNvPr id="185411" name="Line 62"/>
          <p:cNvSpPr/>
          <p:nvPr/>
        </p:nvSpPr>
        <p:spPr>
          <a:xfrm>
            <a:off x="7607300" y="685800"/>
            <a:ext cx="0" cy="298450"/>
          </a:xfrm>
          <a:prstGeom prst="line">
            <a:avLst/>
          </a:prstGeom>
          <a:ln w="12700" cap="flat" cmpd="sng">
            <a:solidFill>
              <a:schemeClr val="tx1"/>
            </a:solidFill>
            <a:prstDash val="solid"/>
            <a:headEnd type="none" w="med" len="med"/>
            <a:tailEnd type="none" w="med" len="med"/>
          </a:ln>
        </p:spPr>
      </p:sp>
      <p:sp>
        <p:nvSpPr>
          <p:cNvPr id="185412" name="Line 63"/>
          <p:cNvSpPr/>
          <p:nvPr/>
        </p:nvSpPr>
        <p:spPr>
          <a:xfrm>
            <a:off x="7847013" y="685800"/>
            <a:ext cx="0" cy="298450"/>
          </a:xfrm>
          <a:prstGeom prst="line">
            <a:avLst/>
          </a:prstGeom>
          <a:ln w="12700" cap="flat" cmpd="sng">
            <a:solidFill>
              <a:schemeClr val="tx1"/>
            </a:solidFill>
            <a:prstDash val="solid"/>
            <a:headEnd type="none" w="med" len="med"/>
            <a:tailEnd type="none" w="med" len="med"/>
          </a:ln>
        </p:spPr>
      </p:sp>
      <p:sp>
        <p:nvSpPr>
          <p:cNvPr id="185413" name="Line 64"/>
          <p:cNvSpPr/>
          <p:nvPr/>
        </p:nvSpPr>
        <p:spPr>
          <a:xfrm>
            <a:off x="8086725" y="685800"/>
            <a:ext cx="0" cy="298450"/>
          </a:xfrm>
          <a:prstGeom prst="line">
            <a:avLst/>
          </a:prstGeom>
          <a:ln w="12700" cap="flat" cmpd="sng">
            <a:solidFill>
              <a:schemeClr val="tx1"/>
            </a:solidFill>
            <a:prstDash val="solid"/>
            <a:headEnd type="none" w="med" len="med"/>
            <a:tailEnd type="none" w="med" len="med"/>
          </a:ln>
        </p:spPr>
      </p:sp>
      <p:sp>
        <p:nvSpPr>
          <p:cNvPr id="185414" name="Line 65"/>
          <p:cNvSpPr/>
          <p:nvPr/>
        </p:nvSpPr>
        <p:spPr>
          <a:xfrm>
            <a:off x="8326438" y="785813"/>
            <a:ext cx="0" cy="198437"/>
          </a:xfrm>
          <a:prstGeom prst="line">
            <a:avLst/>
          </a:prstGeom>
          <a:ln w="12700" cap="flat" cmpd="sng">
            <a:solidFill>
              <a:schemeClr val="tx1"/>
            </a:solidFill>
            <a:prstDash val="solid"/>
            <a:headEnd type="none" w="med" len="med"/>
            <a:tailEnd type="none" w="med" len="med"/>
          </a:ln>
        </p:spPr>
      </p:sp>
      <p:sp>
        <p:nvSpPr>
          <p:cNvPr id="185415" name="Rectangle 66"/>
          <p:cNvSpPr/>
          <p:nvPr/>
        </p:nvSpPr>
        <p:spPr>
          <a:xfrm>
            <a:off x="809625" y="585788"/>
            <a:ext cx="1600200" cy="300037"/>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85416" name="Rectangle 67"/>
          <p:cNvSpPr/>
          <p:nvPr/>
        </p:nvSpPr>
        <p:spPr>
          <a:xfrm>
            <a:off x="2728913" y="585788"/>
            <a:ext cx="1600200" cy="300037"/>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85417" name="Rectangle 68"/>
          <p:cNvSpPr/>
          <p:nvPr/>
        </p:nvSpPr>
        <p:spPr>
          <a:xfrm>
            <a:off x="4648200" y="585788"/>
            <a:ext cx="1600200" cy="300037"/>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85418" name="Rectangle 69"/>
          <p:cNvSpPr/>
          <p:nvPr/>
        </p:nvSpPr>
        <p:spPr>
          <a:xfrm>
            <a:off x="6567488" y="585788"/>
            <a:ext cx="1600200" cy="300037"/>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85419" name="Rectangle 70"/>
          <p:cNvSpPr/>
          <p:nvPr/>
        </p:nvSpPr>
        <p:spPr>
          <a:xfrm>
            <a:off x="4008438" y="3262313"/>
            <a:ext cx="325437"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S</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Y</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N</a:t>
            </a:r>
            <a:endParaRPr lang="en-US" altLang="zh-CN" sz="1600" b="1" dirty="0">
              <a:solidFill>
                <a:srgbClr val="333399"/>
              </a:solidFill>
              <a:latin typeface="Arial" panose="020B0604020202020204" pitchFamily="34" charset="0"/>
            </a:endParaRPr>
          </a:p>
        </p:txBody>
      </p:sp>
      <p:sp>
        <p:nvSpPr>
          <p:cNvPr id="185420" name="Rectangle 71"/>
          <p:cNvSpPr/>
          <p:nvPr/>
        </p:nvSpPr>
        <p:spPr>
          <a:xfrm>
            <a:off x="3770313" y="3262313"/>
            <a:ext cx="327025"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R</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S</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T</a:t>
            </a:r>
            <a:endParaRPr lang="en-US" altLang="zh-CN" sz="1600" b="1" dirty="0">
              <a:solidFill>
                <a:srgbClr val="333399"/>
              </a:solidFill>
              <a:latin typeface="Arial" panose="020B0604020202020204" pitchFamily="34" charset="0"/>
            </a:endParaRPr>
          </a:p>
        </p:txBody>
      </p:sp>
      <p:sp>
        <p:nvSpPr>
          <p:cNvPr id="185421" name="Rectangle 72"/>
          <p:cNvSpPr/>
          <p:nvPr/>
        </p:nvSpPr>
        <p:spPr>
          <a:xfrm>
            <a:off x="3513138" y="3262313"/>
            <a:ext cx="328612"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P</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S</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H</a:t>
            </a:r>
            <a:endParaRPr lang="en-US" altLang="zh-CN" sz="1600" b="1" dirty="0">
              <a:solidFill>
                <a:srgbClr val="333399"/>
              </a:solidFill>
              <a:latin typeface="Arial" panose="020B0604020202020204" pitchFamily="34" charset="0"/>
            </a:endParaRPr>
          </a:p>
        </p:txBody>
      </p:sp>
      <p:sp>
        <p:nvSpPr>
          <p:cNvPr id="185422" name="Rectangle 73"/>
          <p:cNvSpPr/>
          <p:nvPr/>
        </p:nvSpPr>
        <p:spPr>
          <a:xfrm>
            <a:off x="3273425" y="3262313"/>
            <a:ext cx="327025"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A</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C</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K</a:t>
            </a:r>
            <a:endParaRPr lang="en-US" altLang="zh-CN" sz="1600" b="1" dirty="0">
              <a:solidFill>
                <a:srgbClr val="333399"/>
              </a:solidFill>
              <a:latin typeface="Arial" panose="020B0604020202020204" pitchFamily="34" charset="0"/>
            </a:endParaRPr>
          </a:p>
        </p:txBody>
      </p:sp>
      <p:sp>
        <p:nvSpPr>
          <p:cNvPr id="185423" name="Rectangle 74"/>
          <p:cNvSpPr/>
          <p:nvPr/>
        </p:nvSpPr>
        <p:spPr>
          <a:xfrm>
            <a:off x="3011488" y="3262313"/>
            <a:ext cx="339725"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U</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R</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G</a:t>
            </a:r>
            <a:endParaRPr lang="en-US" altLang="zh-CN" sz="1600" b="1" dirty="0">
              <a:solidFill>
                <a:srgbClr val="333399"/>
              </a:solidFill>
              <a:latin typeface="Arial" panose="020B0604020202020204" pitchFamily="34" charset="0"/>
            </a:endParaRPr>
          </a:p>
        </p:txBody>
      </p:sp>
      <p:sp>
        <p:nvSpPr>
          <p:cNvPr id="185424" name="Line 80"/>
          <p:cNvSpPr/>
          <p:nvPr/>
        </p:nvSpPr>
        <p:spPr>
          <a:xfrm>
            <a:off x="58738" y="1155700"/>
            <a:ext cx="530225" cy="0"/>
          </a:xfrm>
          <a:prstGeom prst="line">
            <a:avLst/>
          </a:prstGeom>
          <a:ln w="12700" cap="flat" cmpd="sng">
            <a:solidFill>
              <a:schemeClr val="tx1"/>
            </a:solidFill>
            <a:prstDash val="solid"/>
            <a:headEnd type="none" w="med" len="med"/>
            <a:tailEnd type="none" w="med" len="med"/>
          </a:ln>
        </p:spPr>
      </p:sp>
      <p:sp>
        <p:nvSpPr>
          <p:cNvPr id="185425" name="Line 81"/>
          <p:cNvSpPr/>
          <p:nvPr/>
        </p:nvSpPr>
        <p:spPr>
          <a:xfrm>
            <a:off x="73025" y="5256213"/>
            <a:ext cx="530225" cy="0"/>
          </a:xfrm>
          <a:prstGeom prst="line">
            <a:avLst/>
          </a:prstGeom>
          <a:ln w="12700" cap="flat" cmpd="sng">
            <a:solidFill>
              <a:schemeClr val="tx1"/>
            </a:solidFill>
            <a:prstDash val="solid"/>
            <a:headEnd type="none" w="med" len="med"/>
            <a:tailEnd type="none" w="med" len="med"/>
          </a:ln>
        </p:spPr>
      </p:sp>
      <p:sp>
        <p:nvSpPr>
          <p:cNvPr id="185426" name="Rectangle 83"/>
          <p:cNvSpPr/>
          <p:nvPr/>
        </p:nvSpPr>
        <p:spPr>
          <a:xfrm>
            <a:off x="3563938" y="3276600"/>
            <a:ext cx="260350" cy="717550"/>
          </a:xfrm>
          <a:prstGeom prst="rect">
            <a:avLst/>
          </a:prstGeom>
          <a:noFill/>
          <a:ln w="76200"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85427" name="Line 26"/>
          <p:cNvSpPr/>
          <p:nvPr/>
        </p:nvSpPr>
        <p:spPr>
          <a:xfrm>
            <a:off x="2841625" y="3244850"/>
            <a:ext cx="0" cy="681038"/>
          </a:xfrm>
          <a:prstGeom prst="line">
            <a:avLst/>
          </a:prstGeom>
          <a:ln w="12700" cap="flat" cmpd="sng">
            <a:solidFill>
              <a:schemeClr val="tx1"/>
            </a:solidFill>
            <a:prstDash val="solid"/>
            <a:headEnd type="none" w="med" len="med"/>
            <a:tailEnd type="none" w="med" len="med"/>
          </a:ln>
        </p:spPr>
      </p:sp>
      <p:sp>
        <p:nvSpPr>
          <p:cNvPr id="185428" name="Line 26"/>
          <p:cNvSpPr/>
          <p:nvPr/>
        </p:nvSpPr>
        <p:spPr>
          <a:xfrm>
            <a:off x="2625725" y="3262313"/>
            <a:ext cx="0" cy="681037"/>
          </a:xfrm>
          <a:prstGeom prst="line">
            <a:avLst/>
          </a:prstGeom>
          <a:ln w="12700" cap="flat" cmpd="sng">
            <a:solidFill>
              <a:schemeClr val="tx1"/>
            </a:solidFill>
            <a:prstDash val="solid"/>
            <a:headEnd type="none" w="med" len="med"/>
            <a:tailEnd type="none" w="med" len="med"/>
          </a:ln>
        </p:spPr>
      </p:sp>
      <p:sp>
        <p:nvSpPr>
          <p:cNvPr id="185429" name="Rectangle 74"/>
          <p:cNvSpPr/>
          <p:nvPr/>
        </p:nvSpPr>
        <p:spPr>
          <a:xfrm>
            <a:off x="2570163" y="3276600"/>
            <a:ext cx="376237" cy="6445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C</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W</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R</a:t>
            </a:r>
            <a:endParaRPr lang="en-US" altLang="zh-CN" sz="1600" b="1" dirty="0">
              <a:solidFill>
                <a:srgbClr val="333399"/>
              </a:solidFill>
              <a:latin typeface="Arial" panose="020B0604020202020204" pitchFamily="34" charset="0"/>
            </a:endParaRPr>
          </a:p>
        </p:txBody>
      </p:sp>
      <p:sp>
        <p:nvSpPr>
          <p:cNvPr id="185430" name="Rectangle 74"/>
          <p:cNvSpPr/>
          <p:nvPr/>
        </p:nvSpPr>
        <p:spPr>
          <a:xfrm>
            <a:off x="2776538" y="3284538"/>
            <a:ext cx="330200" cy="6445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E</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C</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E</a:t>
            </a:r>
            <a:endParaRPr lang="en-US" altLang="zh-CN" sz="1600" b="1" dirty="0">
              <a:solidFill>
                <a:srgbClr val="333399"/>
              </a:solidFill>
              <a:latin typeface="Arial" panose="020B0604020202020204" pitchFamily="34" charset="0"/>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6370" name="Text Box 82"/>
          <p:cNvSpPr txBox="1"/>
          <p:nvPr/>
        </p:nvSpPr>
        <p:spPr>
          <a:xfrm>
            <a:off x="250825" y="5372100"/>
            <a:ext cx="8893175" cy="13731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dirty="0">
                <a:solidFill>
                  <a:srgbClr val="333399"/>
                </a:solidFill>
                <a:latin typeface="Arial" panose="020B0604020202020204" pitchFamily="34" charset="0"/>
              </a:rPr>
              <a:t>复位比特 </a:t>
            </a:r>
            <a:r>
              <a:rPr lang="en-US" altLang="zh-CN" sz="2800" dirty="0">
                <a:solidFill>
                  <a:srgbClr val="333399"/>
                </a:solidFill>
                <a:latin typeface="Arial" panose="020B0604020202020204" pitchFamily="34" charset="0"/>
              </a:rPr>
              <a:t>RST (ReSeT) —— </a:t>
            </a:r>
            <a:r>
              <a:rPr lang="zh-CN" altLang="en-US" sz="2800" dirty="0">
                <a:solidFill>
                  <a:srgbClr val="333399"/>
                </a:solidFill>
                <a:latin typeface="Arial" panose="020B0604020202020204" pitchFamily="34" charset="0"/>
              </a:rPr>
              <a:t>当 </a:t>
            </a:r>
            <a:r>
              <a:rPr lang="en-US" altLang="zh-CN" sz="2800" dirty="0">
                <a:solidFill>
                  <a:srgbClr val="333399"/>
                </a:solidFill>
                <a:latin typeface="Arial" panose="020B0604020202020204" pitchFamily="34" charset="0"/>
              </a:rPr>
              <a:t>RST </a:t>
            </a:r>
            <a:r>
              <a:rPr lang="en-US" altLang="zh-CN" sz="2800" dirty="0">
                <a:solidFill>
                  <a:srgbClr val="333399"/>
                </a:solidFill>
                <a:latin typeface="Arial" panose="020B0604020202020204" pitchFamily="34" charset="0"/>
                <a:sym typeface="Symbol" panose="05050102010706020507" pitchFamily="18" charset="2"/>
              </a:rPr>
              <a:t></a:t>
            </a:r>
            <a:r>
              <a:rPr lang="en-US" altLang="zh-CN" sz="2800" dirty="0">
                <a:solidFill>
                  <a:srgbClr val="333399"/>
                </a:solidFill>
                <a:latin typeface="Arial" panose="020B0604020202020204" pitchFamily="34" charset="0"/>
              </a:rPr>
              <a:t> 1 </a:t>
            </a:r>
            <a:r>
              <a:rPr lang="zh-CN" altLang="en-US" sz="2800" dirty="0">
                <a:solidFill>
                  <a:srgbClr val="333399"/>
                </a:solidFill>
                <a:latin typeface="Arial" panose="020B0604020202020204" pitchFamily="34" charset="0"/>
              </a:rPr>
              <a:t>时，表明 </a:t>
            </a:r>
            <a:r>
              <a:rPr lang="en-US" altLang="zh-CN" sz="2800" dirty="0">
                <a:solidFill>
                  <a:srgbClr val="333399"/>
                </a:solidFill>
                <a:latin typeface="Arial" panose="020B0604020202020204" pitchFamily="34" charset="0"/>
              </a:rPr>
              <a:t>TCP </a:t>
            </a:r>
            <a:r>
              <a:rPr lang="zh-CN" altLang="en-US" sz="2800" dirty="0">
                <a:solidFill>
                  <a:srgbClr val="333399"/>
                </a:solidFill>
                <a:latin typeface="Arial" panose="020B0604020202020204" pitchFamily="34" charset="0"/>
              </a:rPr>
              <a:t>连接中出现严重差错（如由于主机崩溃或其他原因），必须释放连接，然后再重新建立运输连接。 </a:t>
            </a:r>
            <a:endParaRPr lang="zh-CN" altLang="en-US" sz="2800" dirty="0">
              <a:solidFill>
                <a:srgbClr val="333399"/>
              </a:solidFill>
              <a:latin typeface="Arial" panose="020B0604020202020204" pitchFamily="34" charset="0"/>
            </a:endParaRPr>
          </a:p>
        </p:txBody>
      </p:sp>
      <p:sp>
        <p:nvSpPr>
          <p:cNvPr id="186371" name="Rectangle 5"/>
          <p:cNvSpPr/>
          <p:nvPr/>
        </p:nvSpPr>
        <p:spPr>
          <a:xfrm>
            <a:off x="8388350" y="2212975"/>
            <a:ext cx="688975" cy="1187450"/>
          </a:xfrm>
          <a:prstGeom prst="rect">
            <a:avLst/>
          </a:prstGeom>
          <a:solidFill>
            <a:schemeClr val="bg1"/>
          </a:solid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20</a:t>
            </a:r>
            <a:endParaRPr lang="zh-CN" altLang="en-US"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字节</a:t>
            </a:r>
            <a:endParaRPr lang="zh-CN" altLang="en-US"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固定</a:t>
            </a:r>
            <a:endParaRPr lang="zh-CN" altLang="en-US"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首部</a:t>
            </a:r>
            <a:endParaRPr lang="zh-CN" altLang="en-US" sz="2000" dirty="0">
              <a:solidFill>
                <a:srgbClr val="333399"/>
              </a:solidFill>
              <a:latin typeface="Arial" panose="020B0604020202020204" pitchFamily="34" charset="0"/>
            </a:endParaRPr>
          </a:p>
        </p:txBody>
      </p:sp>
      <p:sp>
        <p:nvSpPr>
          <p:cNvPr id="186372" name="Rectangle 75"/>
          <p:cNvSpPr/>
          <p:nvPr/>
        </p:nvSpPr>
        <p:spPr>
          <a:xfrm>
            <a:off x="25400" y="407988"/>
            <a:ext cx="838517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比特 0                         8                        16                        24                    31</a:t>
            </a:r>
            <a:endParaRPr lang="zh-CN" altLang="en-US" sz="2000" dirty="0">
              <a:solidFill>
                <a:srgbClr val="333399"/>
              </a:solidFill>
              <a:latin typeface="Arial" panose="020B0604020202020204" pitchFamily="34" charset="0"/>
            </a:endParaRPr>
          </a:p>
        </p:txBody>
      </p:sp>
      <p:sp>
        <p:nvSpPr>
          <p:cNvPr id="186373" name="Line 78"/>
          <p:cNvSpPr/>
          <p:nvPr/>
        </p:nvSpPr>
        <p:spPr>
          <a:xfrm>
            <a:off x="8447088" y="1117600"/>
            <a:ext cx="830262" cy="0"/>
          </a:xfrm>
          <a:prstGeom prst="line">
            <a:avLst/>
          </a:prstGeom>
          <a:ln w="12700" cap="flat" cmpd="sng">
            <a:solidFill>
              <a:schemeClr val="tx1"/>
            </a:solidFill>
            <a:prstDash val="solid"/>
            <a:headEnd type="none" w="med" len="med"/>
            <a:tailEnd type="none" w="med" len="med"/>
          </a:ln>
        </p:spPr>
      </p:sp>
      <p:sp>
        <p:nvSpPr>
          <p:cNvPr id="186374" name="Line 79"/>
          <p:cNvSpPr/>
          <p:nvPr/>
        </p:nvSpPr>
        <p:spPr>
          <a:xfrm>
            <a:off x="8447088" y="4613275"/>
            <a:ext cx="830262" cy="0"/>
          </a:xfrm>
          <a:prstGeom prst="line">
            <a:avLst/>
          </a:prstGeom>
          <a:ln w="12700" cap="flat" cmpd="sng">
            <a:solidFill>
              <a:schemeClr val="tx1"/>
            </a:solidFill>
            <a:prstDash val="solid"/>
            <a:headEnd type="none" w="med" len="med"/>
            <a:tailEnd type="none" w="med" len="med"/>
          </a:ln>
        </p:spPr>
      </p:sp>
      <p:sp>
        <p:nvSpPr>
          <p:cNvPr id="186375" name="Line 2"/>
          <p:cNvSpPr/>
          <p:nvPr/>
        </p:nvSpPr>
        <p:spPr>
          <a:xfrm flipH="1">
            <a:off x="328613" y="1144588"/>
            <a:ext cx="17462" cy="4122737"/>
          </a:xfrm>
          <a:prstGeom prst="line">
            <a:avLst/>
          </a:prstGeom>
          <a:ln w="12700" cap="flat" cmpd="sng">
            <a:solidFill>
              <a:schemeClr val="tx1"/>
            </a:solidFill>
            <a:prstDash val="solid"/>
            <a:headEnd type="triangle" w="med" len="lg"/>
            <a:tailEnd type="triangle" w="med" len="lg"/>
          </a:ln>
        </p:spPr>
      </p:sp>
      <p:sp>
        <p:nvSpPr>
          <p:cNvPr id="186376" name="Rectangle 3"/>
          <p:cNvSpPr/>
          <p:nvPr/>
        </p:nvSpPr>
        <p:spPr>
          <a:xfrm>
            <a:off x="0" y="2744788"/>
            <a:ext cx="690563" cy="638175"/>
          </a:xfrm>
          <a:prstGeom prst="rect">
            <a:avLst/>
          </a:prstGeom>
          <a:solidFill>
            <a:schemeClr val="bg1"/>
          </a:solid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90000"/>
              </a:lnSpc>
              <a:spcBef>
                <a:spcPct val="0"/>
              </a:spcBef>
              <a:buClrTx/>
              <a:buSzTx/>
              <a:buFontTx/>
              <a:buNone/>
            </a:pPr>
            <a:r>
              <a:rPr lang="en-US" altLang="zh-CN" sz="2000" dirty="0">
                <a:solidFill>
                  <a:srgbClr val="333399"/>
                </a:solidFill>
                <a:latin typeface="Arial" panose="020B0604020202020204" pitchFamily="34" charset="0"/>
              </a:rPr>
              <a:t>TCP</a:t>
            </a:r>
            <a:endParaRPr lang="en-US" altLang="zh-CN"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首部</a:t>
            </a:r>
            <a:endParaRPr lang="zh-CN" altLang="en-US" sz="2000" dirty="0">
              <a:solidFill>
                <a:srgbClr val="333399"/>
              </a:solidFill>
              <a:latin typeface="Arial" panose="020B0604020202020204" pitchFamily="34" charset="0"/>
            </a:endParaRPr>
          </a:p>
        </p:txBody>
      </p:sp>
      <p:sp>
        <p:nvSpPr>
          <p:cNvPr id="186377" name="Line 4"/>
          <p:cNvSpPr/>
          <p:nvPr/>
        </p:nvSpPr>
        <p:spPr>
          <a:xfrm>
            <a:off x="8748713" y="1135063"/>
            <a:ext cx="0" cy="3463925"/>
          </a:xfrm>
          <a:prstGeom prst="line">
            <a:avLst/>
          </a:prstGeom>
          <a:ln w="28575" cap="flat" cmpd="sng">
            <a:solidFill>
              <a:srgbClr val="333399"/>
            </a:solidFill>
            <a:prstDash val="solid"/>
            <a:headEnd type="triangle" w="med" len="lg"/>
            <a:tailEnd type="triangle" w="med" len="lg"/>
          </a:ln>
        </p:spPr>
      </p:sp>
      <p:sp>
        <p:nvSpPr>
          <p:cNvPr id="186378" name="Rectangle 6"/>
          <p:cNvSpPr/>
          <p:nvPr/>
        </p:nvSpPr>
        <p:spPr>
          <a:xfrm>
            <a:off x="654050" y="1141413"/>
            <a:ext cx="7686675" cy="4133850"/>
          </a:xfrm>
          <a:prstGeom prst="rect">
            <a:avLst/>
          </a:prstGeom>
          <a:solidFill>
            <a:srgbClr val="FFFFCC"/>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86379" name="Line 7"/>
          <p:cNvSpPr/>
          <p:nvPr/>
        </p:nvSpPr>
        <p:spPr>
          <a:xfrm>
            <a:off x="646113" y="1844675"/>
            <a:ext cx="7699375" cy="0"/>
          </a:xfrm>
          <a:prstGeom prst="line">
            <a:avLst/>
          </a:prstGeom>
          <a:ln w="12700" cap="flat" cmpd="sng">
            <a:solidFill>
              <a:schemeClr val="tx1"/>
            </a:solidFill>
            <a:prstDash val="solid"/>
            <a:headEnd type="none" w="med" len="med"/>
            <a:tailEnd type="none" w="med" len="med"/>
          </a:ln>
        </p:spPr>
      </p:sp>
      <p:sp>
        <p:nvSpPr>
          <p:cNvPr id="186380" name="Line 8"/>
          <p:cNvSpPr/>
          <p:nvPr/>
        </p:nvSpPr>
        <p:spPr>
          <a:xfrm>
            <a:off x="660400" y="2540000"/>
            <a:ext cx="7685088" cy="0"/>
          </a:xfrm>
          <a:prstGeom prst="line">
            <a:avLst/>
          </a:prstGeom>
          <a:ln w="12700" cap="flat" cmpd="sng">
            <a:solidFill>
              <a:schemeClr val="tx1"/>
            </a:solidFill>
            <a:prstDash val="solid"/>
            <a:headEnd type="none" w="med" len="med"/>
            <a:tailEnd type="none" w="med" len="med"/>
          </a:ln>
        </p:spPr>
      </p:sp>
      <p:sp>
        <p:nvSpPr>
          <p:cNvPr id="186381" name="Line 9"/>
          <p:cNvSpPr/>
          <p:nvPr/>
        </p:nvSpPr>
        <p:spPr>
          <a:xfrm>
            <a:off x="646113" y="3233738"/>
            <a:ext cx="7699375" cy="0"/>
          </a:xfrm>
          <a:prstGeom prst="line">
            <a:avLst/>
          </a:prstGeom>
          <a:ln w="12700" cap="flat" cmpd="sng">
            <a:solidFill>
              <a:schemeClr val="tx1"/>
            </a:solidFill>
            <a:prstDash val="solid"/>
            <a:headEnd type="none" w="med" len="med"/>
            <a:tailEnd type="none" w="med" len="med"/>
          </a:ln>
        </p:spPr>
      </p:sp>
      <p:sp>
        <p:nvSpPr>
          <p:cNvPr id="186382" name="Line 10"/>
          <p:cNvSpPr/>
          <p:nvPr/>
        </p:nvSpPr>
        <p:spPr>
          <a:xfrm>
            <a:off x="646113" y="3925888"/>
            <a:ext cx="7699375" cy="0"/>
          </a:xfrm>
          <a:prstGeom prst="line">
            <a:avLst/>
          </a:prstGeom>
          <a:ln w="12700" cap="flat" cmpd="sng">
            <a:solidFill>
              <a:schemeClr val="tx1"/>
            </a:solidFill>
            <a:prstDash val="solid"/>
            <a:headEnd type="none" w="med" len="med"/>
            <a:tailEnd type="none" w="med" len="med"/>
          </a:ln>
        </p:spPr>
      </p:sp>
      <p:sp>
        <p:nvSpPr>
          <p:cNvPr id="186383" name="Line 11"/>
          <p:cNvSpPr/>
          <p:nvPr/>
        </p:nvSpPr>
        <p:spPr>
          <a:xfrm>
            <a:off x="660400" y="4621213"/>
            <a:ext cx="7685088" cy="0"/>
          </a:xfrm>
          <a:prstGeom prst="line">
            <a:avLst/>
          </a:prstGeom>
          <a:ln w="12700" cap="flat" cmpd="sng">
            <a:solidFill>
              <a:schemeClr val="tx1"/>
            </a:solidFill>
            <a:prstDash val="solid"/>
            <a:headEnd type="none" w="med" len="med"/>
            <a:tailEnd type="none" w="med" len="med"/>
          </a:ln>
        </p:spPr>
      </p:sp>
      <p:sp>
        <p:nvSpPr>
          <p:cNvPr id="186384" name="Line 12"/>
          <p:cNvSpPr/>
          <p:nvPr/>
        </p:nvSpPr>
        <p:spPr>
          <a:xfrm>
            <a:off x="4498975" y="1149350"/>
            <a:ext cx="0" cy="709613"/>
          </a:xfrm>
          <a:prstGeom prst="line">
            <a:avLst/>
          </a:prstGeom>
          <a:ln w="12700" cap="flat" cmpd="sng">
            <a:solidFill>
              <a:schemeClr val="tx1"/>
            </a:solidFill>
            <a:prstDash val="solid"/>
            <a:headEnd type="none" w="med" len="med"/>
            <a:tailEnd type="none" w="med" len="med"/>
          </a:ln>
        </p:spPr>
      </p:sp>
      <p:sp>
        <p:nvSpPr>
          <p:cNvPr id="186385" name="Rectangle 13"/>
          <p:cNvSpPr/>
          <p:nvPr/>
        </p:nvSpPr>
        <p:spPr>
          <a:xfrm>
            <a:off x="5699125" y="1276350"/>
            <a:ext cx="1616075" cy="395288"/>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目  的  端  口</a:t>
            </a:r>
            <a:endParaRPr lang="zh-CN" altLang="en-US" sz="2000" dirty="0">
              <a:solidFill>
                <a:srgbClr val="333399"/>
              </a:solidFill>
              <a:latin typeface="Arial" panose="020B0604020202020204" pitchFamily="34" charset="0"/>
            </a:endParaRPr>
          </a:p>
        </p:txBody>
      </p:sp>
      <p:sp>
        <p:nvSpPr>
          <p:cNvPr id="186386" name="Rectangle 14"/>
          <p:cNvSpPr/>
          <p:nvPr/>
        </p:nvSpPr>
        <p:spPr>
          <a:xfrm>
            <a:off x="757238" y="3198813"/>
            <a:ext cx="892175" cy="638175"/>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eaLnBrk="1" hangingPunct="1">
              <a:spcBef>
                <a:spcPct val="0"/>
              </a:spcBef>
              <a:buClrTx/>
              <a:buSzTx/>
              <a:buFontTx/>
              <a:buNone/>
            </a:pPr>
            <a:r>
              <a:rPr lang="en-US" altLang="zh-CN" sz="1800" dirty="0">
                <a:solidFill>
                  <a:srgbClr val="333399"/>
                </a:solidFill>
                <a:latin typeface="Arial" panose="020B0604020202020204" pitchFamily="34" charset="0"/>
                <a:ea typeface="微软雅黑" panose="020B0503020204020204" pitchFamily="34" charset="-122"/>
              </a:rPr>
              <a:t>TCP</a:t>
            </a:r>
            <a:r>
              <a:rPr lang="zh-CN" altLang="en-US" sz="1800" dirty="0">
                <a:solidFill>
                  <a:srgbClr val="333399"/>
                </a:solidFill>
                <a:latin typeface="Arial" panose="020B0604020202020204" pitchFamily="34" charset="0"/>
                <a:ea typeface="微软雅黑" panose="020B0503020204020204" pitchFamily="34" charset="-122"/>
              </a:rPr>
              <a:t>头长度</a:t>
            </a:r>
            <a:endParaRPr lang="zh-CN" altLang="en-US" sz="1800" dirty="0">
              <a:solidFill>
                <a:srgbClr val="333399"/>
              </a:solidFill>
              <a:latin typeface="Arial" panose="020B0604020202020204" pitchFamily="34" charset="0"/>
              <a:ea typeface="微软雅黑" panose="020B0503020204020204" pitchFamily="34" charset="-122"/>
            </a:endParaRPr>
          </a:p>
        </p:txBody>
      </p:sp>
      <p:sp>
        <p:nvSpPr>
          <p:cNvPr id="186387" name="Rectangle 15"/>
          <p:cNvSpPr/>
          <p:nvPr/>
        </p:nvSpPr>
        <p:spPr>
          <a:xfrm>
            <a:off x="1887538" y="4064000"/>
            <a:ext cx="1360487"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检   验   和</a:t>
            </a:r>
            <a:endParaRPr lang="zh-CN" altLang="en-US" sz="2000" dirty="0">
              <a:solidFill>
                <a:srgbClr val="333399"/>
              </a:solidFill>
              <a:latin typeface="Arial" panose="020B0604020202020204" pitchFamily="34" charset="0"/>
            </a:endParaRPr>
          </a:p>
        </p:txBody>
      </p:sp>
      <p:sp>
        <p:nvSpPr>
          <p:cNvPr id="186388" name="Rectangle 16"/>
          <p:cNvSpPr/>
          <p:nvPr/>
        </p:nvSpPr>
        <p:spPr>
          <a:xfrm>
            <a:off x="3067050" y="4743450"/>
            <a:ext cx="3198813" cy="396875"/>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可选项（</a:t>
            </a:r>
            <a:r>
              <a:rPr lang="en-US" altLang="zh-CN" sz="2000" dirty="0">
                <a:solidFill>
                  <a:srgbClr val="333399"/>
                </a:solidFill>
                <a:latin typeface="Arial" panose="020B0604020202020204" pitchFamily="34" charset="0"/>
              </a:rPr>
              <a:t>0</a:t>
            </a:r>
            <a:r>
              <a:rPr lang="zh-CN" altLang="en-US" sz="2000" dirty="0">
                <a:solidFill>
                  <a:srgbClr val="333399"/>
                </a:solidFill>
                <a:latin typeface="Arial" panose="020B0604020202020204" pitchFamily="34" charset="0"/>
              </a:rPr>
              <a:t>或多个</a:t>
            </a:r>
            <a:r>
              <a:rPr lang="en-US" altLang="zh-CN" sz="2000" dirty="0">
                <a:solidFill>
                  <a:srgbClr val="333399"/>
                </a:solidFill>
                <a:latin typeface="Arial" panose="020B0604020202020204" pitchFamily="34" charset="0"/>
              </a:rPr>
              <a:t>32</a:t>
            </a:r>
            <a:r>
              <a:rPr lang="zh-CN" altLang="en-US" sz="2000" dirty="0">
                <a:solidFill>
                  <a:srgbClr val="333399"/>
                </a:solidFill>
                <a:latin typeface="Arial" panose="020B0604020202020204" pitchFamily="34" charset="0"/>
              </a:rPr>
              <a:t>位字）</a:t>
            </a:r>
            <a:endParaRPr lang="zh-CN" altLang="en-US" sz="2000" dirty="0">
              <a:solidFill>
                <a:srgbClr val="333399"/>
              </a:solidFill>
              <a:latin typeface="Arial" panose="020B0604020202020204" pitchFamily="34" charset="0"/>
            </a:endParaRPr>
          </a:p>
        </p:txBody>
      </p:sp>
      <p:sp>
        <p:nvSpPr>
          <p:cNvPr id="186389" name="Rectangle 17"/>
          <p:cNvSpPr/>
          <p:nvPr/>
        </p:nvSpPr>
        <p:spPr>
          <a:xfrm>
            <a:off x="2001838" y="1276350"/>
            <a:ext cx="1222375" cy="395288"/>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源  端  口</a:t>
            </a:r>
            <a:endParaRPr lang="zh-CN" altLang="en-US" sz="2000" dirty="0">
              <a:solidFill>
                <a:srgbClr val="333399"/>
              </a:solidFill>
              <a:latin typeface="Arial" panose="020B0604020202020204" pitchFamily="34" charset="0"/>
            </a:endParaRPr>
          </a:p>
        </p:txBody>
      </p:sp>
      <p:sp>
        <p:nvSpPr>
          <p:cNvPr id="186390" name="Rectangle 18"/>
          <p:cNvSpPr/>
          <p:nvPr/>
        </p:nvSpPr>
        <p:spPr>
          <a:xfrm>
            <a:off x="4054475" y="1963738"/>
            <a:ext cx="1381125" cy="393700"/>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序   号</a:t>
            </a:r>
            <a:endParaRPr lang="zh-CN" altLang="en-US" sz="2000" dirty="0">
              <a:solidFill>
                <a:srgbClr val="333399"/>
              </a:solidFill>
              <a:latin typeface="Arial" panose="020B0604020202020204" pitchFamily="34" charset="0"/>
            </a:endParaRPr>
          </a:p>
        </p:txBody>
      </p:sp>
      <p:sp>
        <p:nvSpPr>
          <p:cNvPr id="186391" name="Line 19"/>
          <p:cNvSpPr/>
          <p:nvPr/>
        </p:nvSpPr>
        <p:spPr>
          <a:xfrm>
            <a:off x="4505325" y="3243263"/>
            <a:ext cx="0" cy="1370012"/>
          </a:xfrm>
          <a:prstGeom prst="line">
            <a:avLst/>
          </a:prstGeom>
          <a:ln w="12700" cap="flat" cmpd="sng">
            <a:solidFill>
              <a:schemeClr val="tx1"/>
            </a:solidFill>
            <a:prstDash val="solid"/>
            <a:headEnd type="none" w="med" len="med"/>
            <a:tailEnd type="none" w="med" len="med"/>
          </a:ln>
        </p:spPr>
      </p:sp>
      <p:sp>
        <p:nvSpPr>
          <p:cNvPr id="186392" name="Rectangle 20"/>
          <p:cNvSpPr/>
          <p:nvPr/>
        </p:nvSpPr>
        <p:spPr>
          <a:xfrm>
            <a:off x="5538788" y="4064000"/>
            <a:ext cx="182562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紧   急   指   针</a:t>
            </a:r>
            <a:endParaRPr lang="zh-CN" altLang="en-US" sz="2000" dirty="0">
              <a:solidFill>
                <a:srgbClr val="333399"/>
              </a:solidFill>
              <a:latin typeface="Arial" panose="020B0604020202020204" pitchFamily="34" charset="0"/>
            </a:endParaRPr>
          </a:p>
        </p:txBody>
      </p:sp>
      <p:sp>
        <p:nvSpPr>
          <p:cNvPr id="186393" name="Rectangle 21"/>
          <p:cNvSpPr/>
          <p:nvPr/>
        </p:nvSpPr>
        <p:spPr>
          <a:xfrm>
            <a:off x="5988050" y="3344863"/>
            <a:ext cx="89852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窗   口</a:t>
            </a:r>
            <a:endParaRPr lang="zh-CN" altLang="en-US" sz="2000" dirty="0">
              <a:solidFill>
                <a:srgbClr val="333399"/>
              </a:solidFill>
              <a:latin typeface="Arial" panose="020B0604020202020204" pitchFamily="34" charset="0"/>
            </a:endParaRPr>
          </a:p>
        </p:txBody>
      </p:sp>
      <p:sp>
        <p:nvSpPr>
          <p:cNvPr id="186394" name="Rectangle 22"/>
          <p:cNvSpPr/>
          <p:nvPr/>
        </p:nvSpPr>
        <p:spPr>
          <a:xfrm>
            <a:off x="3810000" y="2687638"/>
            <a:ext cx="1841500" cy="393700"/>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确    认    号</a:t>
            </a:r>
            <a:endParaRPr lang="zh-CN" altLang="en-US" sz="2000" dirty="0">
              <a:solidFill>
                <a:srgbClr val="333399"/>
              </a:solidFill>
              <a:latin typeface="Arial" panose="020B0604020202020204" pitchFamily="34" charset="0"/>
            </a:endParaRPr>
          </a:p>
        </p:txBody>
      </p:sp>
      <p:sp>
        <p:nvSpPr>
          <p:cNvPr id="186395" name="Line 23"/>
          <p:cNvSpPr/>
          <p:nvPr/>
        </p:nvSpPr>
        <p:spPr>
          <a:xfrm>
            <a:off x="1611313" y="3243263"/>
            <a:ext cx="0" cy="692150"/>
          </a:xfrm>
          <a:prstGeom prst="line">
            <a:avLst/>
          </a:prstGeom>
          <a:ln w="12700" cap="flat" cmpd="sng">
            <a:solidFill>
              <a:schemeClr val="tx1"/>
            </a:solidFill>
            <a:prstDash val="solid"/>
            <a:headEnd type="none" w="med" len="med"/>
            <a:tailEnd type="none" w="med" len="med"/>
          </a:ln>
        </p:spPr>
      </p:sp>
      <p:sp>
        <p:nvSpPr>
          <p:cNvPr id="186396" name="Line 24"/>
          <p:cNvSpPr/>
          <p:nvPr/>
        </p:nvSpPr>
        <p:spPr>
          <a:xfrm>
            <a:off x="3538538" y="3235325"/>
            <a:ext cx="0" cy="684213"/>
          </a:xfrm>
          <a:prstGeom prst="line">
            <a:avLst/>
          </a:prstGeom>
          <a:ln w="12700" cap="flat" cmpd="sng">
            <a:solidFill>
              <a:schemeClr val="tx1"/>
            </a:solidFill>
            <a:prstDash val="solid"/>
            <a:headEnd type="none" w="med" len="med"/>
            <a:tailEnd type="none" w="med" len="med"/>
          </a:ln>
        </p:spPr>
      </p:sp>
      <p:sp>
        <p:nvSpPr>
          <p:cNvPr id="186397" name="Line 25"/>
          <p:cNvSpPr/>
          <p:nvPr/>
        </p:nvSpPr>
        <p:spPr>
          <a:xfrm>
            <a:off x="3044825" y="3243263"/>
            <a:ext cx="0" cy="692150"/>
          </a:xfrm>
          <a:prstGeom prst="line">
            <a:avLst/>
          </a:prstGeom>
          <a:ln w="12700" cap="flat" cmpd="sng">
            <a:solidFill>
              <a:schemeClr val="tx1"/>
            </a:solidFill>
            <a:prstDash val="solid"/>
            <a:headEnd type="none" w="med" len="med"/>
            <a:tailEnd type="none" w="med" len="med"/>
          </a:ln>
        </p:spPr>
      </p:sp>
      <p:sp>
        <p:nvSpPr>
          <p:cNvPr id="186398" name="Line 26"/>
          <p:cNvSpPr/>
          <p:nvPr/>
        </p:nvSpPr>
        <p:spPr>
          <a:xfrm>
            <a:off x="3289300" y="3243263"/>
            <a:ext cx="0" cy="681037"/>
          </a:xfrm>
          <a:prstGeom prst="line">
            <a:avLst/>
          </a:prstGeom>
          <a:ln w="12700" cap="flat" cmpd="sng">
            <a:solidFill>
              <a:schemeClr val="tx1"/>
            </a:solidFill>
            <a:prstDash val="solid"/>
            <a:headEnd type="none" w="med" len="med"/>
            <a:tailEnd type="none" w="med" len="med"/>
          </a:ln>
        </p:spPr>
      </p:sp>
      <p:sp>
        <p:nvSpPr>
          <p:cNvPr id="186399" name="Line 27"/>
          <p:cNvSpPr/>
          <p:nvPr/>
        </p:nvSpPr>
        <p:spPr>
          <a:xfrm>
            <a:off x="4019550" y="3243263"/>
            <a:ext cx="0" cy="681037"/>
          </a:xfrm>
          <a:prstGeom prst="line">
            <a:avLst/>
          </a:prstGeom>
          <a:ln w="12700" cap="flat" cmpd="sng">
            <a:solidFill>
              <a:schemeClr val="tx1"/>
            </a:solidFill>
            <a:prstDash val="solid"/>
            <a:headEnd type="none" w="med" len="med"/>
            <a:tailEnd type="none" w="med" len="med"/>
          </a:ln>
        </p:spPr>
      </p:sp>
      <p:sp>
        <p:nvSpPr>
          <p:cNvPr id="186400" name="Line 28"/>
          <p:cNvSpPr/>
          <p:nvPr/>
        </p:nvSpPr>
        <p:spPr>
          <a:xfrm>
            <a:off x="3778250" y="3243263"/>
            <a:ext cx="0" cy="681037"/>
          </a:xfrm>
          <a:prstGeom prst="line">
            <a:avLst/>
          </a:prstGeom>
          <a:ln w="12700" cap="flat" cmpd="sng">
            <a:solidFill>
              <a:schemeClr val="tx1"/>
            </a:solidFill>
            <a:prstDash val="solid"/>
            <a:headEnd type="none" w="med" len="med"/>
            <a:tailEnd type="none" w="med" len="med"/>
          </a:ln>
        </p:spPr>
      </p:sp>
      <p:sp>
        <p:nvSpPr>
          <p:cNvPr id="186401" name="Line 29"/>
          <p:cNvSpPr/>
          <p:nvPr/>
        </p:nvSpPr>
        <p:spPr>
          <a:xfrm>
            <a:off x="4264025" y="3243263"/>
            <a:ext cx="0" cy="681037"/>
          </a:xfrm>
          <a:prstGeom prst="line">
            <a:avLst/>
          </a:prstGeom>
          <a:ln w="12700" cap="flat" cmpd="sng">
            <a:solidFill>
              <a:schemeClr val="tx1"/>
            </a:solidFill>
            <a:prstDash val="solid"/>
            <a:headEnd type="none" w="med" len="med"/>
            <a:tailEnd type="none" w="med" len="med"/>
          </a:ln>
        </p:spPr>
      </p:sp>
      <p:sp>
        <p:nvSpPr>
          <p:cNvPr id="186402" name="Rectangle 30"/>
          <p:cNvSpPr/>
          <p:nvPr/>
        </p:nvSpPr>
        <p:spPr>
          <a:xfrm>
            <a:off x="1700213" y="3317875"/>
            <a:ext cx="89852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保   留</a:t>
            </a:r>
            <a:endParaRPr lang="zh-CN" altLang="en-US" sz="2000" dirty="0">
              <a:solidFill>
                <a:srgbClr val="333399"/>
              </a:solidFill>
              <a:latin typeface="Arial" panose="020B0604020202020204" pitchFamily="34" charset="0"/>
            </a:endParaRPr>
          </a:p>
        </p:txBody>
      </p:sp>
      <p:sp>
        <p:nvSpPr>
          <p:cNvPr id="186403" name="Rectangle 31"/>
          <p:cNvSpPr/>
          <p:nvPr/>
        </p:nvSpPr>
        <p:spPr>
          <a:xfrm>
            <a:off x="4237038" y="3262313"/>
            <a:ext cx="327025"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F</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I</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N</a:t>
            </a:r>
            <a:endParaRPr lang="en-US" altLang="zh-CN" sz="1600" b="1" dirty="0">
              <a:solidFill>
                <a:srgbClr val="333399"/>
              </a:solidFill>
              <a:latin typeface="Arial" panose="020B0604020202020204" pitchFamily="34" charset="0"/>
            </a:endParaRPr>
          </a:p>
        </p:txBody>
      </p:sp>
      <p:sp>
        <p:nvSpPr>
          <p:cNvPr id="186404" name="Line 32"/>
          <p:cNvSpPr/>
          <p:nvPr/>
        </p:nvSpPr>
        <p:spPr>
          <a:xfrm>
            <a:off x="650875" y="984250"/>
            <a:ext cx="7675563" cy="0"/>
          </a:xfrm>
          <a:prstGeom prst="line">
            <a:avLst/>
          </a:prstGeom>
          <a:ln w="12700" cap="flat" cmpd="sng">
            <a:solidFill>
              <a:schemeClr val="tx1"/>
            </a:solidFill>
            <a:prstDash val="solid"/>
            <a:headEnd type="none" w="med" len="med"/>
            <a:tailEnd type="none" w="med" len="med"/>
          </a:ln>
        </p:spPr>
      </p:sp>
      <p:sp>
        <p:nvSpPr>
          <p:cNvPr id="186405" name="Line 33"/>
          <p:cNvSpPr/>
          <p:nvPr/>
        </p:nvSpPr>
        <p:spPr>
          <a:xfrm>
            <a:off x="650875" y="785813"/>
            <a:ext cx="0" cy="198437"/>
          </a:xfrm>
          <a:prstGeom prst="line">
            <a:avLst/>
          </a:prstGeom>
          <a:ln w="12700" cap="flat" cmpd="sng">
            <a:solidFill>
              <a:schemeClr val="tx1"/>
            </a:solidFill>
            <a:prstDash val="solid"/>
            <a:headEnd type="none" w="med" len="med"/>
            <a:tailEnd type="none" w="med" len="med"/>
          </a:ln>
        </p:spPr>
      </p:sp>
      <p:sp>
        <p:nvSpPr>
          <p:cNvPr id="186406" name="Line 34"/>
          <p:cNvSpPr/>
          <p:nvPr/>
        </p:nvSpPr>
        <p:spPr>
          <a:xfrm>
            <a:off x="890588" y="685800"/>
            <a:ext cx="0" cy="298450"/>
          </a:xfrm>
          <a:prstGeom prst="line">
            <a:avLst/>
          </a:prstGeom>
          <a:ln w="12700" cap="flat" cmpd="sng">
            <a:solidFill>
              <a:schemeClr val="tx1"/>
            </a:solidFill>
            <a:prstDash val="solid"/>
            <a:headEnd type="none" w="med" len="med"/>
            <a:tailEnd type="none" w="med" len="med"/>
          </a:ln>
        </p:spPr>
      </p:sp>
      <p:sp>
        <p:nvSpPr>
          <p:cNvPr id="186407" name="Line 35"/>
          <p:cNvSpPr/>
          <p:nvPr/>
        </p:nvSpPr>
        <p:spPr>
          <a:xfrm>
            <a:off x="1130300" y="685800"/>
            <a:ext cx="0" cy="298450"/>
          </a:xfrm>
          <a:prstGeom prst="line">
            <a:avLst/>
          </a:prstGeom>
          <a:ln w="12700" cap="flat" cmpd="sng">
            <a:solidFill>
              <a:schemeClr val="tx1"/>
            </a:solidFill>
            <a:prstDash val="solid"/>
            <a:headEnd type="none" w="med" len="med"/>
            <a:tailEnd type="none" w="med" len="med"/>
          </a:ln>
        </p:spPr>
      </p:sp>
      <p:sp>
        <p:nvSpPr>
          <p:cNvPr id="186408" name="Line 36"/>
          <p:cNvSpPr/>
          <p:nvPr/>
        </p:nvSpPr>
        <p:spPr>
          <a:xfrm>
            <a:off x="1370013" y="685800"/>
            <a:ext cx="0" cy="298450"/>
          </a:xfrm>
          <a:prstGeom prst="line">
            <a:avLst/>
          </a:prstGeom>
          <a:ln w="12700" cap="flat" cmpd="sng">
            <a:solidFill>
              <a:schemeClr val="tx1"/>
            </a:solidFill>
            <a:prstDash val="solid"/>
            <a:headEnd type="none" w="med" len="med"/>
            <a:tailEnd type="none" w="med" len="med"/>
          </a:ln>
        </p:spPr>
      </p:sp>
      <p:sp>
        <p:nvSpPr>
          <p:cNvPr id="186409" name="Line 37"/>
          <p:cNvSpPr/>
          <p:nvPr/>
        </p:nvSpPr>
        <p:spPr>
          <a:xfrm>
            <a:off x="1611313" y="685800"/>
            <a:ext cx="0" cy="298450"/>
          </a:xfrm>
          <a:prstGeom prst="line">
            <a:avLst/>
          </a:prstGeom>
          <a:ln w="12700" cap="flat" cmpd="sng">
            <a:solidFill>
              <a:schemeClr val="tx1"/>
            </a:solidFill>
            <a:prstDash val="solid"/>
            <a:headEnd type="none" w="med" len="med"/>
            <a:tailEnd type="none" w="med" len="med"/>
          </a:ln>
        </p:spPr>
      </p:sp>
      <p:sp>
        <p:nvSpPr>
          <p:cNvPr id="186410" name="Line 38"/>
          <p:cNvSpPr/>
          <p:nvPr/>
        </p:nvSpPr>
        <p:spPr>
          <a:xfrm>
            <a:off x="1851025" y="685800"/>
            <a:ext cx="0" cy="298450"/>
          </a:xfrm>
          <a:prstGeom prst="line">
            <a:avLst/>
          </a:prstGeom>
          <a:ln w="12700" cap="flat" cmpd="sng">
            <a:solidFill>
              <a:schemeClr val="tx1"/>
            </a:solidFill>
            <a:prstDash val="solid"/>
            <a:headEnd type="none" w="med" len="med"/>
            <a:tailEnd type="none" w="med" len="med"/>
          </a:ln>
        </p:spPr>
      </p:sp>
      <p:sp>
        <p:nvSpPr>
          <p:cNvPr id="186411" name="Line 39"/>
          <p:cNvSpPr/>
          <p:nvPr/>
        </p:nvSpPr>
        <p:spPr>
          <a:xfrm>
            <a:off x="2089150" y="685800"/>
            <a:ext cx="0" cy="298450"/>
          </a:xfrm>
          <a:prstGeom prst="line">
            <a:avLst/>
          </a:prstGeom>
          <a:ln w="12700" cap="flat" cmpd="sng">
            <a:solidFill>
              <a:schemeClr val="tx1"/>
            </a:solidFill>
            <a:prstDash val="solid"/>
            <a:headEnd type="none" w="med" len="med"/>
            <a:tailEnd type="none" w="med" len="med"/>
          </a:ln>
        </p:spPr>
      </p:sp>
      <p:sp>
        <p:nvSpPr>
          <p:cNvPr id="186412" name="Line 40"/>
          <p:cNvSpPr/>
          <p:nvPr/>
        </p:nvSpPr>
        <p:spPr>
          <a:xfrm>
            <a:off x="2328863" y="685800"/>
            <a:ext cx="0" cy="298450"/>
          </a:xfrm>
          <a:prstGeom prst="line">
            <a:avLst/>
          </a:prstGeom>
          <a:ln w="12700" cap="flat" cmpd="sng">
            <a:solidFill>
              <a:schemeClr val="tx1"/>
            </a:solidFill>
            <a:prstDash val="solid"/>
            <a:headEnd type="none" w="med" len="med"/>
            <a:tailEnd type="none" w="med" len="med"/>
          </a:ln>
        </p:spPr>
      </p:sp>
      <p:sp>
        <p:nvSpPr>
          <p:cNvPr id="186413" name="Line 41"/>
          <p:cNvSpPr/>
          <p:nvPr/>
        </p:nvSpPr>
        <p:spPr>
          <a:xfrm>
            <a:off x="2570163" y="785813"/>
            <a:ext cx="0" cy="198437"/>
          </a:xfrm>
          <a:prstGeom prst="line">
            <a:avLst/>
          </a:prstGeom>
          <a:ln w="12700" cap="flat" cmpd="sng">
            <a:solidFill>
              <a:schemeClr val="tx1"/>
            </a:solidFill>
            <a:prstDash val="solid"/>
            <a:headEnd type="none" w="med" len="med"/>
            <a:tailEnd type="none" w="med" len="med"/>
          </a:ln>
        </p:spPr>
      </p:sp>
      <p:sp>
        <p:nvSpPr>
          <p:cNvPr id="186414" name="Line 42"/>
          <p:cNvSpPr/>
          <p:nvPr/>
        </p:nvSpPr>
        <p:spPr>
          <a:xfrm>
            <a:off x="2809875" y="685800"/>
            <a:ext cx="0" cy="298450"/>
          </a:xfrm>
          <a:prstGeom prst="line">
            <a:avLst/>
          </a:prstGeom>
          <a:ln w="12700" cap="flat" cmpd="sng">
            <a:solidFill>
              <a:schemeClr val="tx1"/>
            </a:solidFill>
            <a:prstDash val="solid"/>
            <a:headEnd type="none" w="med" len="med"/>
            <a:tailEnd type="none" w="med" len="med"/>
          </a:ln>
        </p:spPr>
      </p:sp>
      <p:sp>
        <p:nvSpPr>
          <p:cNvPr id="186415" name="Line 43"/>
          <p:cNvSpPr/>
          <p:nvPr/>
        </p:nvSpPr>
        <p:spPr>
          <a:xfrm>
            <a:off x="3049588" y="685800"/>
            <a:ext cx="0" cy="298450"/>
          </a:xfrm>
          <a:prstGeom prst="line">
            <a:avLst/>
          </a:prstGeom>
          <a:ln w="12700" cap="flat" cmpd="sng">
            <a:solidFill>
              <a:schemeClr val="tx1"/>
            </a:solidFill>
            <a:prstDash val="solid"/>
            <a:headEnd type="none" w="med" len="med"/>
            <a:tailEnd type="none" w="med" len="med"/>
          </a:ln>
        </p:spPr>
      </p:sp>
      <p:sp>
        <p:nvSpPr>
          <p:cNvPr id="186416" name="Line 44"/>
          <p:cNvSpPr/>
          <p:nvPr/>
        </p:nvSpPr>
        <p:spPr>
          <a:xfrm>
            <a:off x="3289300" y="685800"/>
            <a:ext cx="0" cy="298450"/>
          </a:xfrm>
          <a:prstGeom prst="line">
            <a:avLst/>
          </a:prstGeom>
          <a:ln w="12700" cap="flat" cmpd="sng">
            <a:solidFill>
              <a:schemeClr val="tx1"/>
            </a:solidFill>
            <a:prstDash val="solid"/>
            <a:headEnd type="none" w="med" len="med"/>
            <a:tailEnd type="none" w="med" len="med"/>
          </a:ln>
        </p:spPr>
      </p:sp>
      <p:sp>
        <p:nvSpPr>
          <p:cNvPr id="186417" name="Line 45"/>
          <p:cNvSpPr/>
          <p:nvPr/>
        </p:nvSpPr>
        <p:spPr>
          <a:xfrm>
            <a:off x="3530600" y="685800"/>
            <a:ext cx="0" cy="298450"/>
          </a:xfrm>
          <a:prstGeom prst="line">
            <a:avLst/>
          </a:prstGeom>
          <a:ln w="12700" cap="flat" cmpd="sng">
            <a:solidFill>
              <a:schemeClr val="tx1"/>
            </a:solidFill>
            <a:prstDash val="solid"/>
            <a:headEnd type="none" w="med" len="med"/>
            <a:tailEnd type="none" w="med" len="med"/>
          </a:ln>
        </p:spPr>
      </p:sp>
      <p:sp>
        <p:nvSpPr>
          <p:cNvPr id="186418" name="Line 46"/>
          <p:cNvSpPr/>
          <p:nvPr/>
        </p:nvSpPr>
        <p:spPr>
          <a:xfrm>
            <a:off x="3770313" y="685800"/>
            <a:ext cx="0" cy="298450"/>
          </a:xfrm>
          <a:prstGeom prst="line">
            <a:avLst/>
          </a:prstGeom>
          <a:ln w="12700" cap="flat" cmpd="sng">
            <a:solidFill>
              <a:schemeClr val="tx1"/>
            </a:solidFill>
            <a:prstDash val="solid"/>
            <a:headEnd type="none" w="med" len="med"/>
            <a:tailEnd type="none" w="med" len="med"/>
          </a:ln>
        </p:spPr>
      </p:sp>
      <p:sp>
        <p:nvSpPr>
          <p:cNvPr id="186419" name="Line 47"/>
          <p:cNvSpPr/>
          <p:nvPr/>
        </p:nvSpPr>
        <p:spPr>
          <a:xfrm>
            <a:off x="4008438" y="685800"/>
            <a:ext cx="0" cy="298450"/>
          </a:xfrm>
          <a:prstGeom prst="line">
            <a:avLst/>
          </a:prstGeom>
          <a:ln w="12700" cap="flat" cmpd="sng">
            <a:solidFill>
              <a:schemeClr val="tx1"/>
            </a:solidFill>
            <a:prstDash val="solid"/>
            <a:headEnd type="none" w="med" len="med"/>
            <a:tailEnd type="none" w="med" len="med"/>
          </a:ln>
        </p:spPr>
      </p:sp>
      <p:sp>
        <p:nvSpPr>
          <p:cNvPr id="186420" name="Line 48"/>
          <p:cNvSpPr/>
          <p:nvPr/>
        </p:nvSpPr>
        <p:spPr>
          <a:xfrm>
            <a:off x="4248150" y="685800"/>
            <a:ext cx="0" cy="298450"/>
          </a:xfrm>
          <a:prstGeom prst="line">
            <a:avLst/>
          </a:prstGeom>
          <a:ln w="12700" cap="flat" cmpd="sng">
            <a:solidFill>
              <a:schemeClr val="tx1"/>
            </a:solidFill>
            <a:prstDash val="solid"/>
            <a:headEnd type="none" w="med" len="med"/>
            <a:tailEnd type="none" w="med" len="med"/>
          </a:ln>
        </p:spPr>
      </p:sp>
      <p:sp>
        <p:nvSpPr>
          <p:cNvPr id="186421" name="Line 49"/>
          <p:cNvSpPr/>
          <p:nvPr/>
        </p:nvSpPr>
        <p:spPr>
          <a:xfrm>
            <a:off x="4487863" y="785813"/>
            <a:ext cx="0" cy="198437"/>
          </a:xfrm>
          <a:prstGeom prst="line">
            <a:avLst/>
          </a:prstGeom>
          <a:ln w="12700" cap="flat" cmpd="sng">
            <a:solidFill>
              <a:schemeClr val="tx1"/>
            </a:solidFill>
            <a:prstDash val="solid"/>
            <a:headEnd type="none" w="med" len="med"/>
            <a:tailEnd type="none" w="med" len="med"/>
          </a:ln>
        </p:spPr>
      </p:sp>
      <p:sp>
        <p:nvSpPr>
          <p:cNvPr id="186422" name="Line 50"/>
          <p:cNvSpPr/>
          <p:nvPr/>
        </p:nvSpPr>
        <p:spPr>
          <a:xfrm>
            <a:off x="4729163" y="685800"/>
            <a:ext cx="0" cy="298450"/>
          </a:xfrm>
          <a:prstGeom prst="line">
            <a:avLst/>
          </a:prstGeom>
          <a:ln w="12700" cap="flat" cmpd="sng">
            <a:solidFill>
              <a:schemeClr val="tx1"/>
            </a:solidFill>
            <a:prstDash val="solid"/>
            <a:headEnd type="none" w="med" len="med"/>
            <a:tailEnd type="none" w="med" len="med"/>
          </a:ln>
        </p:spPr>
      </p:sp>
      <p:sp>
        <p:nvSpPr>
          <p:cNvPr id="186423" name="Line 51"/>
          <p:cNvSpPr/>
          <p:nvPr/>
        </p:nvSpPr>
        <p:spPr>
          <a:xfrm>
            <a:off x="4968875" y="685800"/>
            <a:ext cx="0" cy="298450"/>
          </a:xfrm>
          <a:prstGeom prst="line">
            <a:avLst/>
          </a:prstGeom>
          <a:ln w="12700" cap="flat" cmpd="sng">
            <a:solidFill>
              <a:schemeClr val="tx1"/>
            </a:solidFill>
            <a:prstDash val="solid"/>
            <a:headEnd type="none" w="med" len="med"/>
            <a:tailEnd type="none" w="med" len="med"/>
          </a:ln>
        </p:spPr>
      </p:sp>
      <p:sp>
        <p:nvSpPr>
          <p:cNvPr id="186424" name="Line 52"/>
          <p:cNvSpPr/>
          <p:nvPr/>
        </p:nvSpPr>
        <p:spPr>
          <a:xfrm>
            <a:off x="5208588" y="685800"/>
            <a:ext cx="0" cy="298450"/>
          </a:xfrm>
          <a:prstGeom prst="line">
            <a:avLst/>
          </a:prstGeom>
          <a:ln w="12700" cap="flat" cmpd="sng">
            <a:solidFill>
              <a:schemeClr val="tx1"/>
            </a:solidFill>
            <a:prstDash val="solid"/>
            <a:headEnd type="none" w="med" len="med"/>
            <a:tailEnd type="none" w="med" len="med"/>
          </a:ln>
        </p:spPr>
      </p:sp>
      <p:sp>
        <p:nvSpPr>
          <p:cNvPr id="186425" name="Line 53"/>
          <p:cNvSpPr/>
          <p:nvPr/>
        </p:nvSpPr>
        <p:spPr>
          <a:xfrm>
            <a:off x="5448300" y="685800"/>
            <a:ext cx="0" cy="298450"/>
          </a:xfrm>
          <a:prstGeom prst="line">
            <a:avLst/>
          </a:prstGeom>
          <a:ln w="12700" cap="flat" cmpd="sng">
            <a:solidFill>
              <a:schemeClr val="tx1"/>
            </a:solidFill>
            <a:prstDash val="solid"/>
            <a:headEnd type="none" w="med" len="med"/>
            <a:tailEnd type="none" w="med" len="med"/>
          </a:ln>
        </p:spPr>
      </p:sp>
      <p:sp>
        <p:nvSpPr>
          <p:cNvPr id="186426" name="Line 54"/>
          <p:cNvSpPr/>
          <p:nvPr/>
        </p:nvSpPr>
        <p:spPr>
          <a:xfrm>
            <a:off x="5689600" y="685800"/>
            <a:ext cx="0" cy="298450"/>
          </a:xfrm>
          <a:prstGeom prst="line">
            <a:avLst/>
          </a:prstGeom>
          <a:ln w="12700" cap="flat" cmpd="sng">
            <a:solidFill>
              <a:schemeClr val="tx1"/>
            </a:solidFill>
            <a:prstDash val="solid"/>
            <a:headEnd type="none" w="med" len="med"/>
            <a:tailEnd type="none" w="med" len="med"/>
          </a:ln>
        </p:spPr>
      </p:sp>
      <p:sp>
        <p:nvSpPr>
          <p:cNvPr id="186427" name="Line 55"/>
          <p:cNvSpPr/>
          <p:nvPr/>
        </p:nvSpPr>
        <p:spPr>
          <a:xfrm>
            <a:off x="5927725" y="685800"/>
            <a:ext cx="0" cy="298450"/>
          </a:xfrm>
          <a:prstGeom prst="line">
            <a:avLst/>
          </a:prstGeom>
          <a:ln w="12700" cap="flat" cmpd="sng">
            <a:solidFill>
              <a:schemeClr val="tx1"/>
            </a:solidFill>
            <a:prstDash val="solid"/>
            <a:headEnd type="none" w="med" len="med"/>
            <a:tailEnd type="none" w="med" len="med"/>
          </a:ln>
        </p:spPr>
      </p:sp>
      <p:sp>
        <p:nvSpPr>
          <p:cNvPr id="186428" name="Line 56"/>
          <p:cNvSpPr/>
          <p:nvPr/>
        </p:nvSpPr>
        <p:spPr>
          <a:xfrm>
            <a:off x="6167438" y="685800"/>
            <a:ext cx="0" cy="298450"/>
          </a:xfrm>
          <a:prstGeom prst="line">
            <a:avLst/>
          </a:prstGeom>
          <a:ln w="12700" cap="flat" cmpd="sng">
            <a:solidFill>
              <a:schemeClr val="tx1"/>
            </a:solidFill>
            <a:prstDash val="solid"/>
            <a:headEnd type="none" w="med" len="med"/>
            <a:tailEnd type="none" w="med" len="med"/>
          </a:ln>
        </p:spPr>
      </p:sp>
      <p:sp>
        <p:nvSpPr>
          <p:cNvPr id="186429" name="Line 57"/>
          <p:cNvSpPr/>
          <p:nvPr/>
        </p:nvSpPr>
        <p:spPr>
          <a:xfrm>
            <a:off x="6407150" y="785813"/>
            <a:ext cx="0" cy="198437"/>
          </a:xfrm>
          <a:prstGeom prst="line">
            <a:avLst/>
          </a:prstGeom>
          <a:ln w="12700" cap="flat" cmpd="sng">
            <a:solidFill>
              <a:schemeClr val="tx1"/>
            </a:solidFill>
            <a:prstDash val="solid"/>
            <a:headEnd type="none" w="med" len="med"/>
            <a:tailEnd type="none" w="med" len="med"/>
          </a:ln>
        </p:spPr>
      </p:sp>
      <p:sp>
        <p:nvSpPr>
          <p:cNvPr id="186430" name="Line 58"/>
          <p:cNvSpPr/>
          <p:nvPr/>
        </p:nvSpPr>
        <p:spPr>
          <a:xfrm>
            <a:off x="6646863" y="685800"/>
            <a:ext cx="0" cy="298450"/>
          </a:xfrm>
          <a:prstGeom prst="line">
            <a:avLst/>
          </a:prstGeom>
          <a:ln w="12700" cap="flat" cmpd="sng">
            <a:solidFill>
              <a:schemeClr val="tx1"/>
            </a:solidFill>
            <a:prstDash val="solid"/>
            <a:headEnd type="none" w="med" len="med"/>
            <a:tailEnd type="none" w="med" len="med"/>
          </a:ln>
        </p:spPr>
      </p:sp>
      <p:sp>
        <p:nvSpPr>
          <p:cNvPr id="186431" name="Line 59"/>
          <p:cNvSpPr/>
          <p:nvPr/>
        </p:nvSpPr>
        <p:spPr>
          <a:xfrm>
            <a:off x="6888163" y="685800"/>
            <a:ext cx="0" cy="298450"/>
          </a:xfrm>
          <a:prstGeom prst="line">
            <a:avLst/>
          </a:prstGeom>
          <a:ln w="12700" cap="flat" cmpd="sng">
            <a:solidFill>
              <a:schemeClr val="tx1"/>
            </a:solidFill>
            <a:prstDash val="solid"/>
            <a:headEnd type="none" w="med" len="med"/>
            <a:tailEnd type="none" w="med" len="med"/>
          </a:ln>
        </p:spPr>
      </p:sp>
      <p:sp>
        <p:nvSpPr>
          <p:cNvPr id="186432" name="Line 60"/>
          <p:cNvSpPr/>
          <p:nvPr/>
        </p:nvSpPr>
        <p:spPr>
          <a:xfrm>
            <a:off x="7127875" y="685800"/>
            <a:ext cx="0" cy="298450"/>
          </a:xfrm>
          <a:prstGeom prst="line">
            <a:avLst/>
          </a:prstGeom>
          <a:ln w="12700" cap="flat" cmpd="sng">
            <a:solidFill>
              <a:schemeClr val="tx1"/>
            </a:solidFill>
            <a:prstDash val="solid"/>
            <a:headEnd type="none" w="med" len="med"/>
            <a:tailEnd type="none" w="med" len="med"/>
          </a:ln>
        </p:spPr>
      </p:sp>
      <p:sp>
        <p:nvSpPr>
          <p:cNvPr id="186433" name="Line 61"/>
          <p:cNvSpPr/>
          <p:nvPr/>
        </p:nvSpPr>
        <p:spPr>
          <a:xfrm>
            <a:off x="7367588" y="685800"/>
            <a:ext cx="0" cy="298450"/>
          </a:xfrm>
          <a:prstGeom prst="line">
            <a:avLst/>
          </a:prstGeom>
          <a:ln w="12700" cap="flat" cmpd="sng">
            <a:solidFill>
              <a:schemeClr val="tx1"/>
            </a:solidFill>
            <a:prstDash val="solid"/>
            <a:headEnd type="none" w="med" len="med"/>
            <a:tailEnd type="none" w="med" len="med"/>
          </a:ln>
        </p:spPr>
      </p:sp>
      <p:sp>
        <p:nvSpPr>
          <p:cNvPr id="186434" name="Line 62"/>
          <p:cNvSpPr/>
          <p:nvPr/>
        </p:nvSpPr>
        <p:spPr>
          <a:xfrm>
            <a:off x="7607300" y="685800"/>
            <a:ext cx="0" cy="298450"/>
          </a:xfrm>
          <a:prstGeom prst="line">
            <a:avLst/>
          </a:prstGeom>
          <a:ln w="12700" cap="flat" cmpd="sng">
            <a:solidFill>
              <a:schemeClr val="tx1"/>
            </a:solidFill>
            <a:prstDash val="solid"/>
            <a:headEnd type="none" w="med" len="med"/>
            <a:tailEnd type="none" w="med" len="med"/>
          </a:ln>
        </p:spPr>
      </p:sp>
      <p:sp>
        <p:nvSpPr>
          <p:cNvPr id="186435" name="Line 63"/>
          <p:cNvSpPr/>
          <p:nvPr/>
        </p:nvSpPr>
        <p:spPr>
          <a:xfrm>
            <a:off x="7847013" y="685800"/>
            <a:ext cx="0" cy="298450"/>
          </a:xfrm>
          <a:prstGeom prst="line">
            <a:avLst/>
          </a:prstGeom>
          <a:ln w="12700" cap="flat" cmpd="sng">
            <a:solidFill>
              <a:schemeClr val="tx1"/>
            </a:solidFill>
            <a:prstDash val="solid"/>
            <a:headEnd type="none" w="med" len="med"/>
            <a:tailEnd type="none" w="med" len="med"/>
          </a:ln>
        </p:spPr>
      </p:sp>
      <p:sp>
        <p:nvSpPr>
          <p:cNvPr id="186436" name="Line 64"/>
          <p:cNvSpPr/>
          <p:nvPr/>
        </p:nvSpPr>
        <p:spPr>
          <a:xfrm>
            <a:off x="8086725" y="685800"/>
            <a:ext cx="0" cy="298450"/>
          </a:xfrm>
          <a:prstGeom prst="line">
            <a:avLst/>
          </a:prstGeom>
          <a:ln w="12700" cap="flat" cmpd="sng">
            <a:solidFill>
              <a:schemeClr val="tx1"/>
            </a:solidFill>
            <a:prstDash val="solid"/>
            <a:headEnd type="none" w="med" len="med"/>
            <a:tailEnd type="none" w="med" len="med"/>
          </a:ln>
        </p:spPr>
      </p:sp>
      <p:sp>
        <p:nvSpPr>
          <p:cNvPr id="186437" name="Line 65"/>
          <p:cNvSpPr/>
          <p:nvPr/>
        </p:nvSpPr>
        <p:spPr>
          <a:xfrm>
            <a:off x="8326438" y="785813"/>
            <a:ext cx="0" cy="198437"/>
          </a:xfrm>
          <a:prstGeom prst="line">
            <a:avLst/>
          </a:prstGeom>
          <a:ln w="12700" cap="flat" cmpd="sng">
            <a:solidFill>
              <a:schemeClr val="tx1"/>
            </a:solidFill>
            <a:prstDash val="solid"/>
            <a:headEnd type="none" w="med" len="med"/>
            <a:tailEnd type="none" w="med" len="med"/>
          </a:ln>
        </p:spPr>
      </p:sp>
      <p:sp>
        <p:nvSpPr>
          <p:cNvPr id="186438" name="Rectangle 66"/>
          <p:cNvSpPr/>
          <p:nvPr/>
        </p:nvSpPr>
        <p:spPr>
          <a:xfrm>
            <a:off x="809625" y="585788"/>
            <a:ext cx="1600200" cy="300037"/>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86439" name="Rectangle 67"/>
          <p:cNvSpPr/>
          <p:nvPr/>
        </p:nvSpPr>
        <p:spPr>
          <a:xfrm>
            <a:off x="2728913" y="585788"/>
            <a:ext cx="1600200" cy="300037"/>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86440" name="Rectangle 68"/>
          <p:cNvSpPr/>
          <p:nvPr/>
        </p:nvSpPr>
        <p:spPr>
          <a:xfrm>
            <a:off x="4648200" y="585788"/>
            <a:ext cx="1600200" cy="300037"/>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86441" name="Rectangle 69"/>
          <p:cNvSpPr/>
          <p:nvPr/>
        </p:nvSpPr>
        <p:spPr>
          <a:xfrm>
            <a:off x="6567488" y="585788"/>
            <a:ext cx="1600200" cy="300037"/>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86442" name="Rectangle 70"/>
          <p:cNvSpPr/>
          <p:nvPr/>
        </p:nvSpPr>
        <p:spPr>
          <a:xfrm>
            <a:off x="4008438" y="3262313"/>
            <a:ext cx="325437"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S</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Y</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N</a:t>
            </a:r>
            <a:endParaRPr lang="en-US" altLang="zh-CN" sz="1600" b="1" dirty="0">
              <a:solidFill>
                <a:srgbClr val="333399"/>
              </a:solidFill>
              <a:latin typeface="Arial" panose="020B0604020202020204" pitchFamily="34" charset="0"/>
            </a:endParaRPr>
          </a:p>
        </p:txBody>
      </p:sp>
      <p:sp>
        <p:nvSpPr>
          <p:cNvPr id="186443" name="Rectangle 71"/>
          <p:cNvSpPr/>
          <p:nvPr/>
        </p:nvSpPr>
        <p:spPr>
          <a:xfrm>
            <a:off x="3770313" y="3262313"/>
            <a:ext cx="327025"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R</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S</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T</a:t>
            </a:r>
            <a:endParaRPr lang="en-US" altLang="zh-CN" sz="1600" b="1" dirty="0">
              <a:solidFill>
                <a:srgbClr val="333399"/>
              </a:solidFill>
              <a:latin typeface="Arial" panose="020B0604020202020204" pitchFamily="34" charset="0"/>
            </a:endParaRPr>
          </a:p>
        </p:txBody>
      </p:sp>
      <p:sp>
        <p:nvSpPr>
          <p:cNvPr id="186444" name="Rectangle 72"/>
          <p:cNvSpPr/>
          <p:nvPr/>
        </p:nvSpPr>
        <p:spPr>
          <a:xfrm>
            <a:off x="3513138" y="3262313"/>
            <a:ext cx="328612"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P</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S</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H</a:t>
            </a:r>
            <a:endParaRPr lang="en-US" altLang="zh-CN" sz="1600" b="1" dirty="0">
              <a:solidFill>
                <a:srgbClr val="333399"/>
              </a:solidFill>
              <a:latin typeface="Arial" panose="020B0604020202020204" pitchFamily="34" charset="0"/>
            </a:endParaRPr>
          </a:p>
        </p:txBody>
      </p:sp>
      <p:sp>
        <p:nvSpPr>
          <p:cNvPr id="186445" name="Rectangle 73"/>
          <p:cNvSpPr/>
          <p:nvPr/>
        </p:nvSpPr>
        <p:spPr>
          <a:xfrm>
            <a:off x="3273425" y="3262313"/>
            <a:ext cx="327025"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A</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C</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K</a:t>
            </a:r>
            <a:endParaRPr lang="en-US" altLang="zh-CN" sz="1600" b="1" dirty="0">
              <a:solidFill>
                <a:srgbClr val="333399"/>
              </a:solidFill>
              <a:latin typeface="Arial" panose="020B0604020202020204" pitchFamily="34" charset="0"/>
            </a:endParaRPr>
          </a:p>
        </p:txBody>
      </p:sp>
      <p:sp>
        <p:nvSpPr>
          <p:cNvPr id="186446" name="Rectangle 74"/>
          <p:cNvSpPr/>
          <p:nvPr/>
        </p:nvSpPr>
        <p:spPr>
          <a:xfrm>
            <a:off x="3011488" y="3262313"/>
            <a:ext cx="339725"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U</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R</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G</a:t>
            </a:r>
            <a:endParaRPr lang="en-US" altLang="zh-CN" sz="1600" b="1" dirty="0">
              <a:solidFill>
                <a:srgbClr val="333399"/>
              </a:solidFill>
              <a:latin typeface="Arial" panose="020B0604020202020204" pitchFamily="34" charset="0"/>
            </a:endParaRPr>
          </a:p>
        </p:txBody>
      </p:sp>
      <p:sp>
        <p:nvSpPr>
          <p:cNvPr id="186447" name="Line 80"/>
          <p:cNvSpPr/>
          <p:nvPr/>
        </p:nvSpPr>
        <p:spPr>
          <a:xfrm>
            <a:off x="58738" y="1155700"/>
            <a:ext cx="530225" cy="0"/>
          </a:xfrm>
          <a:prstGeom prst="line">
            <a:avLst/>
          </a:prstGeom>
          <a:ln w="12700" cap="flat" cmpd="sng">
            <a:solidFill>
              <a:schemeClr val="tx1"/>
            </a:solidFill>
            <a:prstDash val="solid"/>
            <a:headEnd type="none" w="med" len="med"/>
            <a:tailEnd type="none" w="med" len="med"/>
          </a:ln>
        </p:spPr>
      </p:sp>
      <p:sp>
        <p:nvSpPr>
          <p:cNvPr id="186448" name="Line 81"/>
          <p:cNvSpPr/>
          <p:nvPr/>
        </p:nvSpPr>
        <p:spPr>
          <a:xfrm>
            <a:off x="73025" y="5256213"/>
            <a:ext cx="530225" cy="0"/>
          </a:xfrm>
          <a:prstGeom prst="line">
            <a:avLst/>
          </a:prstGeom>
          <a:ln w="12700" cap="flat" cmpd="sng">
            <a:solidFill>
              <a:schemeClr val="tx1"/>
            </a:solidFill>
            <a:prstDash val="solid"/>
            <a:headEnd type="none" w="med" len="med"/>
            <a:tailEnd type="none" w="med" len="med"/>
          </a:ln>
        </p:spPr>
      </p:sp>
      <p:sp>
        <p:nvSpPr>
          <p:cNvPr id="186449" name="Rectangle 83"/>
          <p:cNvSpPr/>
          <p:nvPr/>
        </p:nvSpPr>
        <p:spPr>
          <a:xfrm>
            <a:off x="3754438" y="3176588"/>
            <a:ext cx="298450" cy="717550"/>
          </a:xfrm>
          <a:prstGeom prst="rect">
            <a:avLst/>
          </a:prstGeom>
          <a:noFill/>
          <a:ln w="76200"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86450" name="Line 26"/>
          <p:cNvSpPr/>
          <p:nvPr/>
        </p:nvSpPr>
        <p:spPr>
          <a:xfrm>
            <a:off x="2841625" y="3244850"/>
            <a:ext cx="0" cy="681038"/>
          </a:xfrm>
          <a:prstGeom prst="line">
            <a:avLst/>
          </a:prstGeom>
          <a:ln w="12700" cap="flat" cmpd="sng">
            <a:solidFill>
              <a:schemeClr val="tx1"/>
            </a:solidFill>
            <a:prstDash val="solid"/>
            <a:headEnd type="none" w="med" len="med"/>
            <a:tailEnd type="none" w="med" len="med"/>
          </a:ln>
        </p:spPr>
      </p:sp>
      <p:sp>
        <p:nvSpPr>
          <p:cNvPr id="186451" name="Line 26"/>
          <p:cNvSpPr/>
          <p:nvPr/>
        </p:nvSpPr>
        <p:spPr>
          <a:xfrm>
            <a:off x="2625725" y="3262313"/>
            <a:ext cx="0" cy="681037"/>
          </a:xfrm>
          <a:prstGeom prst="line">
            <a:avLst/>
          </a:prstGeom>
          <a:ln w="12700" cap="flat" cmpd="sng">
            <a:solidFill>
              <a:schemeClr val="tx1"/>
            </a:solidFill>
            <a:prstDash val="solid"/>
            <a:headEnd type="none" w="med" len="med"/>
            <a:tailEnd type="none" w="med" len="med"/>
          </a:ln>
        </p:spPr>
      </p:sp>
      <p:sp>
        <p:nvSpPr>
          <p:cNvPr id="186452" name="Rectangle 74"/>
          <p:cNvSpPr/>
          <p:nvPr/>
        </p:nvSpPr>
        <p:spPr>
          <a:xfrm>
            <a:off x="2570163" y="3276600"/>
            <a:ext cx="376237" cy="6445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C</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W</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R</a:t>
            </a:r>
            <a:endParaRPr lang="en-US" altLang="zh-CN" sz="1600" b="1" dirty="0">
              <a:solidFill>
                <a:srgbClr val="333399"/>
              </a:solidFill>
              <a:latin typeface="Arial" panose="020B0604020202020204" pitchFamily="34" charset="0"/>
            </a:endParaRPr>
          </a:p>
        </p:txBody>
      </p:sp>
      <p:sp>
        <p:nvSpPr>
          <p:cNvPr id="186453" name="Rectangle 74"/>
          <p:cNvSpPr/>
          <p:nvPr/>
        </p:nvSpPr>
        <p:spPr>
          <a:xfrm>
            <a:off x="2776538" y="3284538"/>
            <a:ext cx="330200" cy="6445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E</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C</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E</a:t>
            </a:r>
            <a:endParaRPr lang="en-US" altLang="zh-CN" sz="1600" b="1" dirty="0">
              <a:solidFill>
                <a:srgbClr val="333399"/>
              </a:solidFill>
              <a:latin typeface="Arial" panose="020B0604020202020204" pitchFamily="34" charset="0"/>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7394" name="Text Box 82"/>
          <p:cNvSpPr txBox="1"/>
          <p:nvPr/>
        </p:nvSpPr>
        <p:spPr>
          <a:xfrm>
            <a:off x="250825" y="5491163"/>
            <a:ext cx="8424863" cy="9461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dirty="0">
                <a:solidFill>
                  <a:srgbClr val="333399"/>
                </a:solidFill>
                <a:latin typeface="Arial" panose="020B0604020202020204" pitchFamily="34" charset="0"/>
              </a:rPr>
              <a:t>同步比特 </a:t>
            </a:r>
            <a:r>
              <a:rPr lang="en-US" altLang="zh-CN" sz="2800" dirty="0">
                <a:solidFill>
                  <a:srgbClr val="333399"/>
                </a:solidFill>
                <a:latin typeface="Arial" panose="020B0604020202020204" pitchFamily="34" charset="0"/>
              </a:rPr>
              <a:t>SYN —— </a:t>
            </a:r>
            <a:r>
              <a:rPr lang="zh-CN" altLang="en-US" sz="2800" dirty="0">
                <a:solidFill>
                  <a:srgbClr val="333399"/>
                </a:solidFill>
                <a:latin typeface="Arial" panose="020B0604020202020204" pitchFamily="34" charset="0"/>
              </a:rPr>
              <a:t>同步比特 </a:t>
            </a:r>
            <a:r>
              <a:rPr lang="en-US" altLang="zh-CN" sz="2800" dirty="0">
                <a:solidFill>
                  <a:srgbClr val="333399"/>
                </a:solidFill>
                <a:latin typeface="Arial" panose="020B0604020202020204" pitchFamily="34" charset="0"/>
              </a:rPr>
              <a:t>SYN </a:t>
            </a:r>
            <a:r>
              <a:rPr lang="zh-CN" altLang="en-US" sz="2800" dirty="0">
                <a:solidFill>
                  <a:srgbClr val="333399"/>
                </a:solidFill>
                <a:latin typeface="Arial" panose="020B0604020202020204" pitchFamily="34" charset="0"/>
              </a:rPr>
              <a:t>置为 1，就表示这是一个连接请求或连接接受报文。 </a:t>
            </a:r>
            <a:endParaRPr lang="zh-CN" altLang="en-US" sz="2800" dirty="0">
              <a:solidFill>
                <a:srgbClr val="333399"/>
              </a:solidFill>
              <a:latin typeface="Arial" panose="020B0604020202020204" pitchFamily="34" charset="0"/>
            </a:endParaRPr>
          </a:p>
        </p:txBody>
      </p:sp>
      <p:sp>
        <p:nvSpPr>
          <p:cNvPr id="187395" name="Rectangle 5"/>
          <p:cNvSpPr/>
          <p:nvPr/>
        </p:nvSpPr>
        <p:spPr>
          <a:xfrm>
            <a:off x="8388350" y="2212975"/>
            <a:ext cx="688975" cy="1187450"/>
          </a:xfrm>
          <a:prstGeom prst="rect">
            <a:avLst/>
          </a:prstGeom>
          <a:solidFill>
            <a:schemeClr val="bg1"/>
          </a:solid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20</a:t>
            </a:r>
            <a:endParaRPr lang="zh-CN" altLang="en-US"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字节</a:t>
            </a:r>
            <a:endParaRPr lang="zh-CN" altLang="en-US"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固定</a:t>
            </a:r>
            <a:endParaRPr lang="zh-CN" altLang="en-US"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首部</a:t>
            </a:r>
            <a:endParaRPr lang="zh-CN" altLang="en-US" sz="2000" dirty="0">
              <a:solidFill>
                <a:srgbClr val="333399"/>
              </a:solidFill>
              <a:latin typeface="Arial" panose="020B0604020202020204" pitchFamily="34" charset="0"/>
            </a:endParaRPr>
          </a:p>
        </p:txBody>
      </p:sp>
      <p:sp>
        <p:nvSpPr>
          <p:cNvPr id="187396" name="Rectangle 75"/>
          <p:cNvSpPr/>
          <p:nvPr/>
        </p:nvSpPr>
        <p:spPr>
          <a:xfrm>
            <a:off x="25400" y="407988"/>
            <a:ext cx="838517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比特 0                         8                        16                        24                    31</a:t>
            </a:r>
            <a:endParaRPr lang="zh-CN" altLang="en-US" sz="2000" dirty="0">
              <a:solidFill>
                <a:srgbClr val="333399"/>
              </a:solidFill>
              <a:latin typeface="Arial" panose="020B0604020202020204" pitchFamily="34" charset="0"/>
            </a:endParaRPr>
          </a:p>
        </p:txBody>
      </p:sp>
      <p:sp>
        <p:nvSpPr>
          <p:cNvPr id="187397" name="Line 78"/>
          <p:cNvSpPr/>
          <p:nvPr/>
        </p:nvSpPr>
        <p:spPr>
          <a:xfrm>
            <a:off x="8447088" y="1117600"/>
            <a:ext cx="830262" cy="0"/>
          </a:xfrm>
          <a:prstGeom prst="line">
            <a:avLst/>
          </a:prstGeom>
          <a:ln w="12700" cap="flat" cmpd="sng">
            <a:solidFill>
              <a:schemeClr val="tx1"/>
            </a:solidFill>
            <a:prstDash val="solid"/>
            <a:headEnd type="none" w="med" len="med"/>
            <a:tailEnd type="none" w="med" len="med"/>
          </a:ln>
        </p:spPr>
      </p:sp>
      <p:sp>
        <p:nvSpPr>
          <p:cNvPr id="187398" name="Line 79"/>
          <p:cNvSpPr/>
          <p:nvPr/>
        </p:nvSpPr>
        <p:spPr>
          <a:xfrm>
            <a:off x="8447088" y="4613275"/>
            <a:ext cx="830262" cy="0"/>
          </a:xfrm>
          <a:prstGeom prst="line">
            <a:avLst/>
          </a:prstGeom>
          <a:ln w="12700" cap="flat" cmpd="sng">
            <a:solidFill>
              <a:schemeClr val="tx1"/>
            </a:solidFill>
            <a:prstDash val="solid"/>
            <a:headEnd type="none" w="med" len="med"/>
            <a:tailEnd type="none" w="med" len="med"/>
          </a:ln>
        </p:spPr>
      </p:sp>
      <p:sp>
        <p:nvSpPr>
          <p:cNvPr id="187399" name="Line 2"/>
          <p:cNvSpPr/>
          <p:nvPr/>
        </p:nvSpPr>
        <p:spPr>
          <a:xfrm flipH="1">
            <a:off x="328613" y="1144588"/>
            <a:ext cx="17462" cy="4122737"/>
          </a:xfrm>
          <a:prstGeom prst="line">
            <a:avLst/>
          </a:prstGeom>
          <a:ln w="12700" cap="flat" cmpd="sng">
            <a:solidFill>
              <a:schemeClr val="tx1"/>
            </a:solidFill>
            <a:prstDash val="solid"/>
            <a:headEnd type="triangle" w="med" len="lg"/>
            <a:tailEnd type="triangle" w="med" len="lg"/>
          </a:ln>
        </p:spPr>
      </p:sp>
      <p:sp>
        <p:nvSpPr>
          <p:cNvPr id="187400" name="Rectangle 3"/>
          <p:cNvSpPr/>
          <p:nvPr/>
        </p:nvSpPr>
        <p:spPr>
          <a:xfrm>
            <a:off x="0" y="2744788"/>
            <a:ext cx="690563" cy="638175"/>
          </a:xfrm>
          <a:prstGeom prst="rect">
            <a:avLst/>
          </a:prstGeom>
          <a:solidFill>
            <a:schemeClr val="bg1"/>
          </a:solid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90000"/>
              </a:lnSpc>
              <a:spcBef>
                <a:spcPct val="0"/>
              </a:spcBef>
              <a:buClrTx/>
              <a:buSzTx/>
              <a:buFontTx/>
              <a:buNone/>
            </a:pPr>
            <a:r>
              <a:rPr lang="en-US" altLang="zh-CN" sz="2000" dirty="0">
                <a:solidFill>
                  <a:srgbClr val="333399"/>
                </a:solidFill>
                <a:latin typeface="Arial" panose="020B0604020202020204" pitchFamily="34" charset="0"/>
              </a:rPr>
              <a:t>TCP</a:t>
            </a:r>
            <a:endParaRPr lang="en-US" altLang="zh-CN"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首部</a:t>
            </a:r>
            <a:endParaRPr lang="zh-CN" altLang="en-US" sz="2000" dirty="0">
              <a:solidFill>
                <a:srgbClr val="333399"/>
              </a:solidFill>
              <a:latin typeface="Arial" panose="020B0604020202020204" pitchFamily="34" charset="0"/>
            </a:endParaRPr>
          </a:p>
        </p:txBody>
      </p:sp>
      <p:sp>
        <p:nvSpPr>
          <p:cNvPr id="187401" name="Line 4"/>
          <p:cNvSpPr/>
          <p:nvPr/>
        </p:nvSpPr>
        <p:spPr>
          <a:xfrm>
            <a:off x="8748713" y="1135063"/>
            <a:ext cx="0" cy="3463925"/>
          </a:xfrm>
          <a:prstGeom prst="line">
            <a:avLst/>
          </a:prstGeom>
          <a:ln w="28575" cap="flat" cmpd="sng">
            <a:solidFill>
              <a:srgbClr val="333399"/>
            </a:solidFill>
            <a:prstDash val="solid"/>
            <a:headEnd type="triangle" w="med" len="lg"/>
            <a:tailEnd type="triangle" w="med" len="lg"/>
          </a:ln>
        </p:spPr>
      </p:sp>
      <p:sp>
        <p:nvSpPr>
          <p:cNvPr id="187402" name="Rectangle 6"/>
          <p:cNvSpPr/>
          <p:nvPr/>
        </p:nvSpPr>
        <p:spPr>
          <a:xfrm>
            <a:off x="654050" y="1141413"/>
            <a:ext cx="7686675" cy="4133850"/>
          </a:xfrm>
          <a:prstGeom prst="rect">
            <a:avLst/>
          </a:prstGeom>
          <a:solidFill>
            <a:srgbClr val="FFFFCC"/>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87403" name="Line 7"/>
          <p:cNvSpPr/>
          <p:nvPr/>
        </p:nvSpPr>
        <p:spPr>
          <a:xfrm>
            <a:off x="646113" y="1844675"/>
            <a:ext cx="7699375" cy="0"/>
          </a:xfrm>
          <a:prstGeom prst="line">
            <a:avLst/>
          </a:prstGeom>
          <a:ln w="12700" cap="flat" cmpd="sng">
            <a:solidFill>
              <a:schemeClr val="tx1"/>
            </a:solidFill>
            <a:prstDash val="solid"/>
            <a:headEnd type="none" w="med" len="med"/>
            <a:tailEnd type="none" w="med" len="med"/>
          </a:ln>
        </p:spPr>
      </p:sp>
      <p:sp>
        <p:nvSpPr>
          <p:cNvPr id="187404" name="Line 8"/>
          <p:cNvSpPr/>
          <p:nvPr/>
        </p:nvSpPr>
        <p:spPr>
          <a:xfrm>
            <a:off x="660400" y="2540000"/>
            <a:ext cx="7685088" cy="0"/>
          </a:xfrm>
          <a:prstGeom prst="line">
            <a:avLst/>
          </a:prstGeom>
          <a:ln w="12700" cap="flat" cmpd="sng">
            <a:solidFill>
              <a:schemeClr val="tx1"/>
            </a:solidFill>
            <a:prstDash val="solid"/>
            <a:headEnd type="none" w="med" len="med"/>
            <a:tailEnd type="none" w="med" len="med"/>
          </a:ln>
        </p:spPr>
      </p:sp>
      <p:sp>
        <p:nvSpPr>
          <p:cNvPr id="187405" name="Line 9"/>
          <p:cNvSpPr/>
          <p:nvPr/>
        </p:nvSpPr>
        <p:spPr>
          <a:xfrm>
            <a:off x="646113" y="3233738"/>
            <a:ext cx="7699375" cy="0"/>
          </a:xfrm>
          <a:prstGeom prst="line">
            <a:avLst/>
          </a:prstGeom>
          <a:ln w="12700" cap="flat" cmpd="sng">
            <a:solidFill>
              <a:schemeClr val="tx1"/>
            </a:solidFill>
            <a:prstDash val="solid"/>
            <a:headEnd type="none" w="med" len="med"/>
            <a:tailEnd type="none" w="med" len="med"/>
          </a:ln>
        </p:spPr>
      </p:sp>
      <p:sp>
        <p:nvSpPr>
          <p:cNvPr id="187406" name="Line 10"/>
          <p:cNvSpPr/>
          <p:nvPr/>
        </p:nvSpPr>
        <p:spPr>
          <a:xfrm>
            <a:off x="646113" y="3925888"/>
            <a:ext cx="7699375" cy="0"/>
          </a:xfrm>
          <a:prstGeom prst="line">
            <a:avLst/>
          </a:prstGeom>
          <a:ln w="12700" cap="flat" cmpd="sng">
            <a:solidFill>
              <a:schemeClr val="tx1"/>
            </a:solidFill>
            <a:prstDash val="solid"/>
            <a:headEnd type="none" w="med" len="med"/>
            <a:tailEnd type="none" w="med" len="med"/>
          </a:ln>
        </p:spPr>
      </p:sp>
      <p:sp>
        <p:nvSpPr>
          <p:cNvPr id="187407" name="Line 11"/>
          <p:cNvSpPr/>
          <p:nvPr/>
        </p:nvSpPr>
        <p:spPr>
          <a:xfrm>
            <a:off x="660400" y="4621213"/>
            <a:ext cx="7685088" cy="0"/>
          </a:xfrm>
          <a:prstGeom prst="line">
            <a:avLst/>
          </a:prstGeom>
          <a:ln w="12700" cap="flat" cmpd="sng">
            <a:solidFill>
              <a:schemeClr val="tx1"/>
            </a:solidFill>
            <a:prstDash val="solid"/>
            <a:headEnd type="none" w="med" len="med"/>
            <a:tailEnd type="none" w="med" len="med"/>
          </a:ln>
        </p:spPr>
      </p:sp>
      <p:sp>
        <p:nvSpPr>
          <p:cNvPr id="187408" name="Line 12"/>
          <p:cNvSpPr/>
          <p:nvPr/>
        </p:nvSpPr>
        <p:spPr>
          <a:xfrm>
            <a:off x="4498975" y="1149350"/>
            <a:ext cx="0" cy="709613"/>
          </a:xfrm>
          <a:prstGeom prst="line">
            <a:avLst/>
          </a:prstGeom>
          <a:ln w="12700" cap="flat" cmpd="sng">
            <a:solidFill>
              <a:schemeClr val="tx1"/>
            </a:solidFill>
            <a:prstDash val="solid"/>
            <a:headEnd type="none" w="med" len="med"/>
            <a:tailEnd type="none" w="med" len="med"/>
          </a:ln>
        </p:spPr>
      </p:sp>
      <p:sp>
        <p:nvSpPr>
          <p:cNvPr id="187409" name="Rectangle 13"/>
          <p:cNvSpPr/>
          <p:nvPr/>
        </p:nvSpPr>
        <p:spPr>
          <a:xfrm>
            <a:off x="5699125" y="1276350"/>
            <a:ext cx="1616075" cy="395288"/>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目  的  端  口</a:t>
            </a:r>
            <a:endParaRPr lang="zh-CN" altLang="en-US" sz="2000" dirty="0">
              <a:solidFill>
                <a:srgbClr val="333399"/>
              </a:solidFill>
              <a:latin typeface="Arial" panose="020B0604020202020204" pitchFamily="34" charset="0"/>
            </a:endParaRPr>
          </a:p>
        </p:txBody>
      </p:sp>
      <p:sp>
        <p:nvSpPr>
          <p:cNvPr id="187410" name="Rectangle 14"/>
          <p:cNvSpPr/>
          <p:nvPr/>
        </p:nvSpPr>
        <p:spPr>
          <a:xfrm>
            <a:off x="757238" y="3198813"/>
            <a:ext cx="892175" cy="638175"/>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eaLnBrk="1" hangingPunct="1">
              <a:spcBef>
                <a:spcPct val="0"/>
              </a:spcBef>
              <a:buClrTx/>
              <a:buSzTx/>
              <a:buFontTx/>
              <a:buNone/>
            </a:pPr>
            <a:r>
              <a:rPr lang="en-US" altLang="zh-CN" sz="1800" dirty="0">
                <a:solidFill>
                  <a:srgbClr val="333399"/>
                </a:solidFill>
                <a:latin typeface="Arial" panose="020B0604020202020204" pitchFamily="34" charset="0"/>
                <a:ea typeface="微软雅黑" panose="020B0503020204020204" pitchFamily="34" charset="-122"/>
              </a:rPr>
              <a:t>TCP</a:t>
            </a:r>
            <a:r>
              <a:rPr lang="zh-CN" altLang="en-US" sz="1800" dirty="0">
                <a:solidFill>
                  <a:srgbClr val="333399"/>
                </a:solidFill>
                <a:latin typeface="Arial" panose="020B0604020202020204" pitchFamily="34" charset="0"/>
                <a:ea typeface="微软雅黑" panose="020B0503020204020204" pitchFamily="34" charset="-122"/>
              </a:rPr>
              <a:t>头长度</a:t>
            </a:r>
            <a:endParaRPr lang="zh-CN" altLang="en-US" sz="1800" dirty="0">
              <a:solidFill>
                <a:srgbClr val="333399"/>
              </a:solidFill>
              <a:latin typeface="Arial" panose="020B0604020202020204" pitchFamily="34" charset="0"/>
              <a:ea typeface="微软雅黑" panose="020B0503020204020204" pitchFamily="34" charset="-122"/>
            </a:endParaRPr>
          </a:p>
        </p:txBody>
      </p:sp>
      <p:sp>
        <p:nvSpPr>
          <p:cNvPr id="187411" name="Rectangle 15"/>
          <p:cNvSpPr/>
          <p:nvPr/>
        </p:nvSpPr>
        <p:spPr>
          <a:xfrm>
            <a:off x="1887538" y="4064000"/>
            <a:ext cx="1360487"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检   验   和</a:t>
            </a:r>
            <a:endParaRPr lang="zh-CN" altLang="en-US" sz="2000" dirty="0">
              <a:solidFill>
                <a:srgbClr val="333399"/>
              </a:solidFill>
              <a:latin typeface="Arial" panose="020B0604020202020204" pitchFamily="34" charset="0"/>
            </a:endParaRPr>
          </a:p>
        </p:txBody>
      </p:sp>
      <p:sp>
        <p:nvSpPr>
          <p:cNvPr id="187412" name="Rectangle 16"/>
          <p:cNvSpPr/>
          <p:nvPr/>
        </p:nvSpPr>
        <p:spPr>
          <a:xfrm>
            <a:off x="3067050" y="4743450"/>
            <a:ext cx="3198813" cy="396875"/>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可选项（</a:t>
            </a:r>
            <a:r>
              <a:rPr lang="en-US" altLang="zh-CN" sz="2000" dirty="0">
                <a:solidFill>
                  <a:srgbClr val="333399"/>
                </a:solidFill>
                <a:latin typeface="Arial" panose="020B0604020202020204" pitchFamily="34" charset="0"/>
              </a:rPr>
              <a:t>0</a:t>
            </a:r>
            <a:r>
              <a:rPr lang="zh-CN" altLang="en-US" sz="2000" dirty="0">
                <a:solidFill>
                  <a:srgbClr val="333399"/>
                </a:solidFill>
                <a:latin typeface="Arial" panose="020B0604020202020204" pitchFamily="34" charset="0"/>
              </a:rPr>
              <a:t>或多个</a:t>
            </a:r>
            <a:r>
              <a:rPr lang="en-US" altLang="zh-CN" sz="2000" dirty="0">
                <a:solidFill>
                  <a:srgbClr val="333399"/>
                </a:solidFill>
                <a:latin typeface="Arial" panose="020B0604020202020204" pitchFamily="34" charset="0"/>
              </a:rPr>
              <a:t>32</a:t>
            </a:r>
            <a:r>
              <a:rPr lang="zh-CN" altLang="en-US" sz="2000" dirty="0">
                <a:solidFill>
                  <a:srgbClr val="333399"/>
                </a:solidFill>
                <a:latin typeface="Arial" panose="020B0604020202020204" pitchFamily="34" charset="0"/>
              </a:rPr>
              <a:t>位字）</a:t>
            </a:r>
            <a:endParaRPr lang="zh-CN" altLang="en-US" sz="2000" dirty="0">
              <a:solidFill>
                <a:srgbClr val="333399"/>
              </a:solidFill>
              <a:latin typeface="Arial" panose="020B0604020202020204" pitchFamily="34" charset="0"/>
            </a:endParaRPr>
          </a:p>
        </p:txBody>
      </p:sp>
      <p:sp>
        <p:nvSpPr>
          <p:cNvPr id="187413" name="Rectangle 17"/>
          <p:cNvSpPr/>
          <p:nvPr/>
        </p:nvSpPr>
        <p:spPr>
          <a:xfrm>
            <a:off x="2001838" y="1276350"/>
            <a:ext cx="1222375" cy="395288"/>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源  端  口</a:t>
            </a:r>
            <a:endParaRPr lang="zh-CN" altLang="en-US" sz="2000" dirty="0">
              <a:solidFill>
                <a:srgbClr val="333399"/>
              </a:solidFill>
              <a:latin typeface="Arial" panose="020B0604020202020204" pitchFamily="34" charset="0"/>
            </a:endParaRPr>
          </a:p>
        </p:txBody>
      </p:sp>
      <p:sp>
        <p:nvSpPr>
          <p:cNvPr id="187414" name="Rectangle 18"/>
          <p:cNvSpPr/>
          <p:nvPr/>
        </p:nvSpPr>
        <p:spPr>
          <a:xfrm>
            <a:off x="4054475" y="1963738"/>
            <a:ext cx="1381125" cy="393700"/>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序   号</a:t>
            </a:r>
            <a:endParaRPr lang="zh-CN" altLang="en-US" sz="2000" dirty="0">
              <a:solidFill>
                <a:srgbClr val="333399"/>
              </a:solidFill>
              <a:latin typeface="Arial" panose="020B0604020202020204" pitchFamily="34" charset="0"/>
            </a:endParaRPr>
          </a:p>
        </p:txBody>
      </p:sp>
      <p:sp>
        <p:nvSpPr>
          <p:cNvPr id="187415" name="Line 19"/>
          <p:cNvSpPr/>
          <p:nvPr/>
        </p:nvSpPr>
        <p:spPr>
          <a:xfrm>
            <a:off x="4505325" y="3243263"/>
            <a:ext cx="0" cy="1370012"/>
          </a:xfrm>
          <a:prstGeom prst="line">
            <a:avLst/>
          </a:prstGeom>
          <a:ln w="12700" cap="flat" cmpd="sng">
            <a:solidFill>
              <a:schemeClr val="tx1"/>
            </a:solidFill>
            <a:prstDash val="solid"/>
            <a:headEnd type="none" w="med" len="med"/>
            <a:tailEnd type="none" w="med" len="med"/>
          </a:ln>
        </p:spPr>
      </p:sp>
      <p:sp>
        <p:nvSpPr>
          <p:cNvPr id="187416" name="Rectangle 20"/>
          <p:cNvSpPr/>
          <p:nvPr/>
        </p:nvSpPr>
        <p:spPr>
          <a:xfrm>
            <a:off x="5538788" y="4064000"/>
            <a:ext cx="182562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紧   急   指   针</a:t>
            </a:r>
            <a:endParaRPr lang="zh-CN" altLang="en-US" sz="2000" dirty="0">
              <a:solidFill>
                <a:srgbClr val="333399"/>
              </a:solidFill>
              <a:latin typeface="Arial" panose="020B0604020202020204" pitchFamily="34" charset="0"/>
            </a:endParaRPr>
          </a:p>
        </p:txBody>
      </p:sp>
      <p:sp>
        <p:nvSpPr>
          <p:cNvPr id="187417" name="Rectangle 21"/>
          <p:cNvSpPr/>
          <p:nvPr/>
        </p:nvSpPr>
        <p:spPr>
          <a:xfrm>
            <a:off x="5988050" y="3344863"/>
            <a:ext cx="89852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窗   口</a:t>
            </a:r>
            <a:endParaRPr lang="zh-CN" altLang="en-US" sz="2000" dirty="0">
              <a:solidFill>
                <a:srgbClr val="333399"/>
              </a:solidFill>
              <a:latin typeface="Arial" panose="020B0604020202020204" pitchFamily="34" charset="0"/>
            </a:endParaRPr>
          </a:p>
        </p:txBody>
      </p:sp>
      <p:sp>
        <p:nvSpPr>
          <p:cNvPr id="187418" name="Rectangle 22"/>
          <p:cNvSpPr/>
          <p:nvPr/>
        </p:nvSpPr>
        <p:spPr>
          <a:xfrm>
            <a:off x="3810000" y="2687638"/>
            <a:ext cx="1841500" cy="393700"/>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确    认    号</a:t>
            </a:r>
            <a:endParaRPr lang="zh-CN" altLang="en-US" sz="2000" dirty="0">
              <a:solidFill>
                <a:srgbClr val="333399"/>
              </a:solidFill>
              <a:latin typeface="Arial" panose="020B0604020202020204" pitchFamily="34" charset="0"/>
            </a:endParaRPr>
          </a:p>
        </p:txBody>
      </p:sp>
      <p:sp>
        <p:nvSpPr>
          <p:cNvPr id="187419" name="Line 23"/>
          <p:cNvSpPr/>
          <p:nvPr/>
        </p:nvSpPr>
        <p:spPr>
          <a:xfrm>
            <a:off x="1611313" y="3243263"/>
            <a:ext cx="0" cy="692150"/>
          </a:xfrm>
          <a:prstGeom prst="line">
            <a:avLst/>
          </a:prstGeom>
          <a:ln w="12700" cap="flat" cmpd="sng">
            <a:solidFill>
              <a:schemeClr val="tx1"/>
            </a:solidFill>
            <a:prstDash val="solid"/>
            <a:headEnd type="none" w="med" len="med"/>
            <a:tailEnd type="none" w="med" len="med"/>
          </a:ln>
        </p:spPr>
      </p:sp>
      <p:sp>
        <p:nvSpPr>
          <p:cNvPr id="187420" name="Line 24"/>
          <p:cNvSpPr/>
          <p:nvPr/>
        </p:nvSpPr>
        <p:spPr>
          <a:xfrm>
            <a:off x="3538538" y="3235325"/>
            <a:ext cx="0" cy="684213"/>
          </a:xfrm>
          <a:prstGeom prst="line">
            <a:avLst/>
          </a:prstGeom>
          <a:ln w="12700" cap="flat" cmpd="sng">
            <a:solidFill>
              <a:schemeClr val="tx1"/>
            </a:solidFill>
            <a:prstDash val="solid"/>
            <a:headEnd type="none" w="med" len="med"/>
            <a:tailEnd type="none" w="med" len="med"/>
          </a:ln>
        </p:spPr>
      </p:sp>
      <p:sp>
        <p:nvSpPr>
          <p:cNvPr id="187421" name="Line 25"/>
          <p:cNvSpPr/>
          <p:nvPr/>
        </p:nvSpPr>
        <p:spPr>
          <a:xfrm>
            <a:off x="3044825" y="3243263"/>
            <a:ext cx="0" cy="692150"/>
          </a:xfrm>
          <a:prstGeom prst="line">
            <a:avLst/>
          </a:prstGeom>
          <a:ln w="12700" cap="flat" cmpd="sng">
            <a:solidFill>
              <a:schemeClr val="tx1"/>
            </a:solidFill>
            <a:prstDash val="solid"/>
            <a:headEnd type="none" w="med" len="med"/>
            <a:tailEnd type="none" w="med" len="med"/>
          </a:ln>
        </p:spPr>
      </p:sp>
      <p:sp>
        <p:nvSpPr>
          <p:cNvPr id="187422" name="Line 26"/>
          <p:cNvSpPr/>
          <p:nvPr/>
        </p:nvSpPr>
        <p:spPr>
          <a:xfrm>
            <a:off x="3289300" y="3243263"/>
            <a:ext cx="0" cy="681037"/>
          </a:xfrm>
          <a:prstGeom prst="line">
            <a:avLst/>
          </a:prstGeom>
          <a:ln w="12700" cap="flat" cmpd="sng">
            <a:solidFill>
              <a:schemeClr val="tx1"/>
            </a:solidFill>
            <a:prstDash val="solid"/>
            <a:headEnd type="none" w="med" len="med"/>
            <a:tailEnd type="none" w="med" len="med"/>
          </a:ln>
        </p:spPr>
      </p:sp>
      <p:sp>
        <p:nvSpPr>
          <p:cNvPr id="187423" name="Line 27"/>
          <p:cNvSpPr/>
          <p:nvPr/>
        </p:nvSpPr>
        <p:spPr>
          <a:xfrm>
            <a:off x="4019550" y="3243263"/>
            <a:ext cx="0" cy="681037"/>
          </a:xfrm>
          <a:prstGeom prst="line">
            <a:avLst/>
          </a:prstGeom>
          <a:ln w="12700" cap="flat" cmpd="sng">
            <a:solidFill>
              <a:schemeClr val="tx1"/>
            </a:solidFill>
            <a:prstDash val="solid"/>
            <a:headEnd type="none" w="med" len="med"/>
            <a:tailEnd type="none" w="med" len="med"/>
          </a:ln>
        </p:spPr>
      </p:sp>
      <p:sp>
        <p:nvSpPr>
          <p:cNvPr id="187424" name="Line 28"/>
          <p:cNvSpPr/>
          <p:nvPr/>
        </p:nvSpPr>
        <p:spPr>
          <a:xfrm>
            <a:off x="3778250" y="3243263"/>
            <a:ext cx="0" cy="681037"/>
          </a:xfrm>
          <a:prstGeom prst="line">
            <a:avLst/>
          </a:prstGeom>
          <a:ln w="12700" cap="flat" cmpd="sng">
            <a:solidFill>
              <a:schemeClr val="tx1"/>
            </a:solidFill>
            <a:prstDash val="solid"/>
            <a:headEnd type="none" w="med" len="med"/>
            <a:tailEnd type="none" w="med" len="med"/>
          </a:ln>
        </p:spPr>
      </p:sp>
      <p:sp>
        <p:nvSpPr>
          <p:cNvPr id="187425" name="Line 29"/>
          <p:cNvSpPr/>
          <p:nvPr/>
        </p:nvSpPr>
        <p:spPr>
          <a:xfrm>
            <a:off x="4264025" y="3243263"/>
            <a:ext cx="0" cy="681037"/>
          </a:xfrm>
          <a:prstGeom prst="line">
            <a:avLst/>
          </a:prstGeom>
          <a:ln w="12700" cap="flat" cmpd="sng">
            <a:solidFill>
              <a:schemeClr val="tx1"/>
            </a:solidFill>
            <a:prstDash val="solid"/>
            <a:headEnd type="none" w="med" len="med"/>
            <a:tailEnd type="none" w="med" len="med"/>
          </a:ln>
        </p:spPr>
      </p:sp>
      <p:sp>
        <p:nvSpPr>
          <p:cNvPr id="187426" name="Rectangle 30"/>
          <p:cNvSpPr/>
          <p:nvPr/>
        </p:nvSpPr>
        <p:spPr>
          <a:xfrm>
            <a:off x="1700213" y="3317875"/>
            <a:ext cx="89852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保   留</a:t>
            </a:r>
            <a:endParaRPr lang="zh-CN" altLang="en-US" sz="2000" dirty="0">
              <a:solidFill>
                <a:srgbClr val="333399"/>
              </a:solidFill>
              <a:latin typeface="Arial" panose="020B0604020202020204" pitchFamily="34" charset="0"/>
            </a:endParaRPr>
          </a:p>
        </p:txBody>
      </p:sp>
      <p:sp>
        <p:nvSpPr>
          <p:cNvPr id="187427" name="Rectangle 31"/>
          <p:cNvSpPr/>
          <p:nvPr/>
        </p:nvSpPr>
        <p:spPr>
          <a:xfrm>
            <a:off x="4237038" y="3262313"/>
            <a:ext cx="327025"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F</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I</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N</a:t>
            </a:r>
            <a:endParaRPr lang="en-US" altLang="zh-CN" sz="1600" b="1" dirty="0">
              <a:solidFill>
                <a:srgbClr val="333399"/>
              </a:solidFill>
              <a:latin typeface="Arial" panose="020B0604020202020204" pitchFamily="34" charset="0"/>
            </a:endParaRPr>
          </a:p>
        </p:txBody>
      </p:sp>
      <p:sp>
        <p:nvSpPr>
          <p:cNvPr id="187428" name="Line 32"/>
          <p:cNvSpPr/>
          <p:nvPr/>
        </p:nvSpPr>
        <p:spPr>
          <a:xfrm>
            <a:off x="650875" y="984250"/>
            <a:ext cx="7675563" cy="0"/>
          </a:xfrm>
          <a:prstGeom prst="line">
            <a:avLst/>
          </a:prstGeom>
          <a:ln w="12700" cap="flat" cmpd="sng">
            <a:solidFill>
              <a:schemeClr val="tx1"/>
            </a:solidFill>
            <a:prstDash val="solid"/>
            <a:headEnd type="none" w="med" len="med"/>
            <a:tailEnd type="none" w="med" len="med"/>
          </a:ln>
        </p:spPr>
      </p:sp>
      <p:sp>
        <p:nvSpPr>
          <p:cNvPr id="187429" name="Line 33"/>
          <p:cNvSpPr/>
          <p:nvPr/>
        </p:nvSpPr>
        <p:spPr>
          <a:xfrm>
            <a:off x="650875" y="785813"/>
            <a:ext cx="0" cy="198437"/>
          </a:xfrm>
          <a:prstGeom prst="line">
            <a:avLst/>
          </a:prstGeom>
          <a:ln w="12700" cap="flat" cmpd="sng">
            <a:solidFill>
              <a:schemeClr val="tx1"/>
            </a:solidFill>
            <a:prstDash val="solid"/>
            <a:headEnd type="none" w="med" len="med"/>
            <a:tailEnd type="none" w="med" len="med"/>
          </a:ln>
        </p:spPr>
      </p:sp>
      <p:sp>
        <p:nvSpPr>
          <p:cNvPr id="187430" name="Line 34"/>
          <p:cNvSpPr/>
          <p:nvPr/>
        </p:nvSpPr>
        <p:spPr>
          <a:xfrm>
            <a:off x="890588" y="685800"/>
            <a:ext cx="0" cy="298450"/>
          </a:xfrm>
          <a:prstGeom prst="line">
            <a:avLst/>
          </a:prstGeom>
          <a:ln w="12700" cap="flat" cmpd="sng">
            <a:solidFill>
              <a:schemeClr val="tx1"/>
            </a:solidFill>
            <a:prstDash val="solid"/>
            <a:headEnd type="none" w="med" len="med"/>
            <a:tailEnd type="none" w="med" len="med"/>
          </a:ln>
        </p:spPr>
      </p:sp>
      <p:sp>
        <p:nvSpPr>
          <p:cNvPr id="187431" name="Line 35"/>
          <p:cNvSpPr/>
          <p:nvPr/>
        </p:nvSpPr>
        <p:spPr>
          <a:xfrm>
            <a:off x="1130300" y="685800"/>
            <a:ext cx="0" cy="298450"/>
          </a:xfrm>
          <a:prstGeom prst="line">
            <a:avLst/>
          </a:prstGeom>
          <a:ln w="12700" cap="flat" cmpd="sng">
            <a:solidFill>
              <a:schemeClr val="tx1"/>
            </a:solidFill>
            <a:prstDash val="solid"/>
            <a:headEnd type="none" w="med" len="med"/>
            <a:tailEnd type="none" w="med" len="med"/>
          </a:ln>
        </p:spPr>
      </p:sp>
      <p:sp>
        <p:nvSpPr>
          <p:cNvPr id="187432" name="Line 36"/>
          <p:cNvSpPr/>
          <p:nvPr/>
        </p:nvSpPr>
        <p:spPr>
          <a:xfrm>
            <a:off x="1370013" y="685800"/>
            <a:ext cx="0" cy="298450"/>
          </a:xfrm>
          <a:prstGeom prst="line">
            <a:avLst/>
          </a:prstGeom>
          <a:ln w="12700" cap="flat" cmpd="sng">
            <a:solidFill>
              <a:schemeClr val="tx1"/>
            </a:solidFill>
            <a:prstDash val="solid"/>
            <a:headEnd type="none" w="med" len="med"/>
            <a:tailEnd type="none" w="med" len="med"/>
          </a:ln>
        </p:spPr>
      </p:sp>
      <p:sp>
        <p:nvSpPr>
          <p:cNvPr id="187433" name="Line 37"/>
          <p:cNvSpPr/>
          <p:nvPr/>
        </p:nvSpPr>
        <p:spPr>
          <a:xfrm>
            <a:off x="1611313" y="685800"/>
            <a:ext cx="0" cy="298450"/>
          </a:xfrm>
          <a:prstGeom prst="line">
            <a:avLst/>
          </a:prstGeom>
          <a:ln w="12700" cap="flat" cmpd="sng">
            <a:solidFill>
              <a:schemeClr val="tx1"/>
            </a:solidFill>
            <a:prstDash val="solid"/>
            <a:headEnd type="none" w="med" len="med"/>
            <a:tailEnd type="none" w="med" len="med"/>
          </a:ln>
        </p:spPr>
      </p:sp>
      <p:sp>
        <p:nvSpPr>
          <p:cNvPr id="187434" name="Line 38"/>
          <p:cNvSpPr/>
          <p:nvPr/>
        </p:nvSpPr>
        <p:spPr>
          <a:xfrm>
            <a:off x="1851025" y="685800"/>
            <a:ext cx="0" cy="298450"/>
          </a:xfrm>
          <a:prstGeom prst="line">
            <a:avLst/>
          </a:prstGeom>
          <a:ln w="12700" cap="flat" cmpd="sng">
            <a:solidFill>
              <a:schemeClr val="tx1"/>
            </a:solidFill>
            <a:prstDash val="solid"/>
            <a:headEnd type="none" w="med" len="med"/>
            <a:tailEnd type="none" w="med" len="med"/>
          </a:ln>
        </p:spPr>
      </p:sp>
      <p:sp>
        <p:nvSpPr>
          <p:cNvPr id="187435" name="Line 39"/>
          <p:cNvSpPr/>
          <p:nvPr/>
        </p:nvSpPr>
        <p:spPr>
          <a:xfrm>
            <a:off x="2089150" y="685800"/>
            <a:ext cx="0" cy="298450"/>
          </a:xfrm>
          <a:prstGeom prst="line">
            <a:avLst/>
          </a:prstGeom>
          <a:ln w="12700" cap="flat" cmpd="sng">
            <a:solidFill>
              <a:schemeClr val="tx1"/>
            </a:solidFill>
            <a:prstDash val="solid"/>
            <a:headEnd type="none" w="med" len="med"/>
            <a:tailEnd type="none" w="med" len="med"/>
          </a:ln>
        </p:spPr>
      </p:sp>
      <p:sp>
        <p:nvSpPr>
          <p:cNvPr id="187436" name="Line 40"/>
          <p:cNvSpPr/>
          <p:nvPr/>
        </p:nvSpPr>
        <p:spPr>
          <a:xfrm>
            <a:off x="2328863" y="685800"/>
            <a:ext cx="0" cy="298450"/>
          </a:xfrm>
          <a:prstGeom prst="line">
            <a:avLst/>
          </a:prstGeom>
          <a:ln w="12700" cap="flat" cmpd="sng">
            <a:solidFill>
              <a:schemeClr val="tx1"/>
            </a:solidFill>
            <a:prstDash val="solid"/>
            <a:headEnd type="none" w="med" len="med"/>
            <a:tailEnd type="none" w="med" len="med"/>
          </a:ln>
        </p:spPr>
      </p:sp>
      <p:sp>
        <p:nvSpPr>
          <p:cNvPr id="187437" name="Line 41"/>
          <p:cNvSpPr/>
          <p:nvPr/>
        </p:nvSpPr>
        <p:spPr>
          <a:xfrm>
            <a:off x="2570163" y="785813"/>
            <a:ext cx="0" cy="198437"/>
          </a:xfrm>
          <a:prstGeom prst="line">
            <a:avLst/>
          </a:prstGeom>
          <a:ln w="12700" cap="flat" cmpd="sng">
            <a:solidFill>
              <a:schemeClr val="tx1"/>
            </a:solidFill>
            <a:prstDash val="solid"/>
            <a:headEnd type="none" w="med" len="med"/>
            <a:tailEnd type="none" w="med" len="med"/>
          </a:ln>
        </p:spPr>
      </p:sp>
      <p:sp>
        <p:nvSpPr>
          <p:cNvPr id="187438" name="Line 42"/>
          <p:cNvSpPr/>
          <p:nvPr/>
        </p:nvSpPr>
        <p:spPr>
          <a:xfrm>
            <a:off x="2809875" y="685800"/>
            <a:ext cx="0" cy="298450"/>
          </a:xfrm>
          <a:prstGeom prst="line">
            <a:avLst/>
          </a:prstGeom>
          <a:ln w="12700" cap="flat" cmpd="sng">
            <a:solidFill>
              <a:schemeClr val="tx1"/>
            </a:solidFill>
            <a:prstDash val="solid"/>
            <a:headEnd type="none" w="med" len="med"/>
            <a:tailEnd type="none" w="med" len="med"/>
          </a:ln>
        </p:spPr>
      </p:sp>
      <p:sp>
        <p:nvSpPr>
          <p:cNvPr id="187439" name="Line 43"/>
          <p:cNvSpPr/>
          <p:nvPr/>
        </p:nvSpPr>
        <p:spPr>
          <a:xfrm>
            <a:off x="3049588" y="685800"/>
            <a:ext cx="0" cy="298450"/>
          </a:xfrm>
          <a:prstGeom prst="line">
            <a:avLst/>
          </a:prstGeom>
          <a:ln w="12700" cap="flat" cmpd="sng">
            <a:solidFill>
              <a:schemeClr val="tx1"/>
            </a:solidFill>
            <a:prstDash val="solid"/>
            <a:headEnd type="none" w="med" len="med"/>
            <a:tailEnd type="none" w="med" len="med"/>
          </a:ln>
        </p:spPr>
      </p:sp>
      <p:sp>
        <p:nvSpPr>
          <p:cNvPr id="187440" name="Line 44"/>
          <p:cNvSpPr/>
          <p:nvPr/>
        </p:nvSpPr>
        <p:spPr>
          <a:xfrm>
            <a:off x="3289300" y="685800"/>
            <a:ext cx="0" cy="298450"/>
          </a:xfrm>
          <a:prstGeom prst="line">
            <a:avLst/>
          </a:prstGeom>
          <a:ln w="12700" cap="flat" cmpd="sng">
            <a:solidFill>
              <a:schemeClr val="tx1"/>
            </a:solidFill>
            <a:prstDash val="solid"/>
            <a:headEnd type="none" w="med" len="med"/>
            <a:tailEnd type="none" w="med" len="med"/>
          </a:ln>
        </p:spPr>
      </p:sp>
      <p:sp>
        <p:nvSpPr>
          <p:cNvPr id="187441" name="Line 45"/>
          <p:cNvSpPr/>
          <p:nvPr/>
        </p:nvSpPr>
        <p:spPr>
          <a:xfrm>
            <a:off x="3530600" y="685800"/>
            <a:ext cx="0" cy="298450"/>
          </a:xfrm>
          <a:prstGeom prst="line">
            <a:avLst/>
          </a:prstGeom>
          <a:ln w="12700" cap="flat" cmpd="sng">
            <a:solidFill>
              <a:schemeClr val="tx1"/>
            </a:solidFill>
            <a:prstDash val="solid"/>
            <a:headEnd type="none" w="med" len="med"/>
            <a:tailEnd type="none" w="med" len="med"/>
          </a:ln>
        </p:spPr>
      </p:sp>
      <p:sp>
        <p:nvSpPr>
          <p:cNvPr id="187442" name="Line 46"/>
          <p:cNvSpPr/>
          <p:nvPr/>
        </p:nvSpPr>
        <p:spPr>
          <a:xfrm>
            <a:off x="3770313" y="685800"/>
            <a:ext cx="0" cy="298450"/>
          </a:xfrm>
          <a:prstGeom prst="line">
            <a:avLst/>
          </a:prstGeom>
          <a:ln w="12700" cap="flat" cmpd="sng">
            <a:solidFill>
              <a:schemeClr val="tx1"/>
            </a:solidFill>
            <a:prstDash val="solid"/>
            <a:headEnd type="none" w="med" len="med"/>
            <a:tailEnd type="none" w="med" len="med"/>
          </a:ln>
        </p:spPr>
      </p:sp>
      <p:sp>
        <p:nvSpPr>
          <p:cNvPr id="187443" name="Line 47"/>
          <p:cNvSpPr/>
          <p:nvPr/>
        </p:nvSpPr>
        <p:spPr>
          <a:xfrm>
            <a:off x="4008438" y="685800"/>
            <a:ext cx="0" cy="298450"/>
          </a:xfrm>
          <a:prstGeom prst="line">
            <a:avLst/>
          </a:prstGeom>
          <a:ln w="12700" cap="flat" cmpd="sng">
            <a:solidFill>
              <a:schemeClr val="tx1"/>
            </a:solidFill>
            <a:prstDash val="solid"/>
            <a:headEnd type="none" w="med" len="med"/>
            <a:tailEnd type="none" w="med" len="med"/>
          </a:ln>
        </p:spPr>
      </p:sp>
      <p:sp>
        <p:nvSpPr>
          <p:cNvPr id="187444" name="Line 48"/>
          <p:cNvSpPr/>
          <p:nvPr/>
        </p:nvSpPr>
        <p:spPr>
          <a:xfrm>
            <a:off x="4248150" y="685800"/>
            <a:ext cx="0" cy="298450"/>
          </a:xfrm>
          <a:prstGeom prst="line">
            <a:avLst/>
          </a:prstGeom>
          <a:ln w="12700" cap="flat" cmpd="sng">
            <a:solidFill>
              <a:schemeClr val="tx1"/>
            </a:solidFill>
            <a:prstDash val="solid"/>
            <a:headEnd type="none" w="med" len="med"/>
            <a:tailEnd type="none" w="med" len="med"/>
          </a:ln>
        </p:spPr>
      </p:sp>
      <p:sp>
        <p:nvSpPr>
          <p:cNvPr id="187445" name="Line 49"/>
          <p:cNvSpPr/>
          <p:nvPr/>
        </p:nvSpPr>
        <p:spPr>
          <a:xfrm>
            <a:off x="4487863" y="785813"/>
            <a:ext cx="0" cy="198437"/>
          </a:xfrm>
          <a:prstGeom prst="line">
            <a:avLst/>
          </a:prstGeom>
          <a:ln w="12700" cap="flat" cmpd="sng">
            <a:solidFill>
              <a:schemeClr val="tx1"/>
            </a:solidFill>
            <a:prstDash val="solid"/>
            <a:headEnd type="none" w="med" len="med"/>
            <a:tailEnd type="none" w="med" len="med"/>
          </a:ln>
        </p:spPr>
      </p:sp>
      <p:sp>
        <p:nvSpPr>
          <p:cNvPr id="187446" name="Line 50"/>
          <p:cNvSpPr/>
          <p:nvPr/>
        </p:nvSpPr>
        <p:spPr>
          <a:xfrm>
            <a:off x="4729163" y="685800"/>
            <a:ext cx="0" cy="298450"/>
          </a:xfrm>
          <a:prstGeom prst="line">
            <a:avLst/>
          </a:prstGeom>
          <a:ln w="12700" cap="flat" cmpd="sng">
            <a:solidFill>
              <a:schemeClr val="tx1"/>
            </a:solidFill>
            <a:prstDash val="solid"/>
            <a:headEnd type="none" w="med" len="med"/>
            <a:tailEnd type="none" w="med" len="med"/>
          </a:ln>
        </p:spPr>
      </p:sp>
      <p:sp>
        <p:nvSpPr>
          <p:cNvPr id="187447" name="Line 51"/>
          <p:cNvSpPr/>
          <p:nvPr/>
        </p:nvSpPr>
        <p:spPr>
          <a:xfrm>
            <a:off x="4968875" y="685800"/>
            <a:ext cx="0" cy="298450"/>
          </a:xfrm>
          <a:prstGeom prst="line">
            <a:avLst/>
          </a:prstGeom>
          <a:ln w="12700" cap="flat" cmpd="sng">
            <a:solidFill>
              <a:schemeClr val="tx1"/>
            </a:solidFill>
            <a:prstDash val="solid"/>
            <a:headEnd type="none" w="med" len="med"/>
            <a:tailEnd type="none" w="med" len="med"/>
          </a:ln>
        </p:spPr>
      </p:sp>
      <p:sp>
        <p:nvSpPr>
          <p:cNvPr id="187448" name="Line 52"/>
          <p:cNvSpPr/>
          <p:nvPr/>
        </p:nvSpPr>
        <p:spPr>
          <a:xfrm>
            <a:off x="5208588" y="685800"/>
            <a:ext cx="0" cy="298450"/>
          </a:xfrm>
          <a:prstGeom prst="line">
            <a:avLst/>
          </a:prstGeom>
          <a:ln w="12700" cap="flat" cmpd="sng">
            <a:solidFill>
              <a:schemeClr val="tx1"/>
            </a:solidFill>
            <a:prstDash val="solid"/>
            <a:headEnd type="none" w="med" len="med"/>
            <a:tailEnd type="none" w="med" len="med"/>
          </a:ln>
        </p:spPr>
      </p:sp>
      <p:sp>
        <p:nvSpPr>
          <p:cNvPr id="187449" name="Line 53"/>
          <p:cNvSpPr/>
          <p:nvPr/>
        </p:nvSpPr>
        <p:spPr>
          <a:xfrm>
            <a:off x="5448300" y="685800"/>
            <a:ext cx="0" cy="298450"/>
          </a:xfrm>
          <a:prstGeom prst="line">
            <a:avLst/>
          </a:prstGeom>
          <a:ln w="12700" cap="flat" cmpd="sng">
            <a:solidFill>
              <a:schemeClr val="tx1"/>
            </a:solidFill>
            <a:prstDash val="solid"/>
            <a:headEnd type="none" w="med" len="med"/>
            <a:tailEnd type="none" w="med" len="med"/>
          </a:ln>
        </p:spPr>
      </p:sp>
      <p:sp>
        <p:nvSpPr>
          <p:cNvPr id="187450" name="Line 54"/>
          <p:cNvSpPr/>
          <p:nvPr/>
        </p:nvSpPr>
        <p:spPr>
          <a:xfrm>
            <a:off x="5689600" y="685800"/>
            <a:ext cx="0" cy="298450"/>
          </a:xfrm>
          <a:prstGeom prst="line">
            <a:avLst/>
          </a:prstGeom>
          <a:ln w="12700" cap="flat" cmpd="sng">
            <a:solidFill>
              <a:schemeClr val="tx1"/>
            </a:solidFill>
            <a:prstDash val="solid"/>
            <a:headEnd type="none" w="med" len="med"/>
            <a:tailEnd type="none" w="med" len="med"/>
          </a:ln>
        </p:spPr>
      </p:sp>
      <p:sp>
        <p:nvSpPr>
          <p:cNvPr id="187451" name="Line 55"/>
          <p:cNvSpPr/>
          <p:nvPr/>
        </p:nvSpPr>
        <p:spPr>
          <a:xfrm>
            <a:off x="5927725" y="685800"/>
            <a:ext cx="0" cy="298450"/>
          </a:xfrm>
          <a:prstGeom prst="line">
            <a:avLst/>
          </a:prstGeom>
          <a:ln w="12700" cap="flat" cmpd="sng">
            <a:solidFill>
              <a:schemeClr val="tx1"/>
            </a:solidFill>
            <a:prstDash val="solid"/>
            <a:headEnd type="none" w="med" len="med"/>
            <a:tailEnd type="none" w="med" len="med"/>
          </a:ln>
        </p:spPr>
      </p:sp>
      <p:sp>
        <p:nvSpPr>
          <p:cNvPr id="187452" name="Line 56"/>
          <p:cNvSpPr/>
          <p:nvPr/>
        </p:nvSpPr>
        <p:spPr>
          <a:xfrm>
            <a:off x="6167438" y="685800"/>
            <a:ext cx="0" cy="298450"/>
          </a:xfrm>
          <a:prstGeom prst="line">
            <a:avLst/>
          </a:prstGeom>
          <a:ln w="12700" cap="flat" cmpd="sng">
            <a:solidFill>
              <a:schemeClr val="tx1"/>
            </a:solidFill>
            <a:prstDash val="solid"/>
            <a:headEnd type="none" w="med" len="med"/>
            <a:tailEnd type="none" w="med" len="med"/>
          </a:ln>
        </p:spPr>
      </p:sp>
      <p:sp>
        <p:nvSpPr>
          <p:cNvPr id="187453" name="Line 57"/>
          <p:cNvSpPr/>
          <p:nvPr/>
        </p:nvSpPr>
        <p:spPr>
          <a:xfrm>
            <a:off x="6407150" y="785813"/>
            <a:ext cx="0" cy="198437"/>
          </a:xfrm>
          <a:prstGeom prst="line">
            <a:avLst/>
          </a:prstGeom>
          <a:ln w="12700" cap="flat" cmpd="sng">
            <a:solidFill>
              <a:schemeClr val="tx1"/>
            </a:solidFill>
            <a:prstDash val="solid"/>
            <a:headEnd type="none" w="med" len="med"/>
            <a:tailEnd type="none" w="med" len="med"/>
          </a:ln>
        </p:spPr>
      </p:sp>
      <p:sp>
        <p:nvSpPr>
          <p:cNvPr id="187454" name="Line 58"/>
          <p:cNvSpPr/>
          <p:nvPr/>
        </p:nvSpPr>
        <p:spPr>
          <a:xfrm>
            <a:off x="6646863" y="685800"/>
            <a:ext cx="0" cy="298450"/>
          </a:xfrm>
          <a:prstGeom prst="line">
            <a:avLst/>
          </a:prstGeom>
          <a:ln w="12700" cap="flat" cmpd="sng">
            <a:solidFill>
              <a:schemeClr val="tx1"/>
            </a:solidFill>
            <a:prstDash val="solid"/>
            <a:headEnd type="none" w="med" len="med"/>
            <a:tailEnd type="none" w="med" len="med"/>
          </a:ln>
        </p:spPr>
      </p:sp>
      <p:sp>
        <p:nvSpPr>
          <p:cNvPr id="187455" name="Line 59"/>
          <p:cNvSpPr/>
          <p:nvPr/>
        </p:nvSpPr>
        <p:spPr>
          <a:xfrm>
            <a:off x="6888163" y="685800"/>
            <a:ext cx="0" cy="298450"/>
          </a:xfrm>
          <a:prstGeom prst="line">
            <a:avLst/>
          </a:prstGeom>
          <a:ln w="12700" cap="flat" cmpd="sng">
            <a:solidFill>
              <a:schemeClr val="tx1"/>
            </a:solidFill>
            <a:prstDash val="solid"/>
            <a:headEnd type="none" w="med" len="med"/>
            <a:tailEnd type="none" w="med" len="med"/>
          </a:ln>
        </p:spPr>
      </p:sp>
      <p:sp>
        <p:nvSpPr>
          <p:cNvPr id="187456" name="Line 60"/>
          <p:cNvSpPr/>
          <p:nvPr/>
        </p:nvSpPr>
        <p:spPr>
          <a:xfrm>
            <a:off x="7127875" y="685800"/>
            <a:ext cx="0" cy="298450"/>
          </a:xfrm>
          <a:prstGeom prst="line">
            <a:avLst/>
          </a:prstGeom>
          <a:ln w="12700" cap="flat" cmpd="sng">
            <a:solidFill>
              <a:schemeClr val="tx1"/>
            </a:solidFill>
            <a:prstDash val="solid"/>
            <a:headEnd type="none" w="med" len="med"/>
            <a:tailEnd type="none" w="med" len="med"/>
          </a:ln>
        </p:spPr>
      </p:sp>
      <p:sp>
        <p:nvSpPr>
          <p:cNvPr id="187457" name="Line 61"/>
          <p:cNvSpPr/>
          <p:nvPr/>
        </p:nvSpPr>
        <p:spPr>
          <a:xfrm>
            <a:off x="7367588" y="685800"/>
            <a:ext cx="0" cy="298450"/>
          </a:xfrm>
          <a:prstGeom prst="line">
            <a:avLst/>
          </a:prstGeom>
          <a:ln w="12700" cap="flat" cmpd="sng">
            <a:solidFill>
              <a:schemeClr val="tx1"/>
            </a:solidFill>
            <a:prstDash val="solid"/>
            <a:headEnd type="none" w="med" len="med"/>
            <a:tailEnd type="none" w="med" len="med"/>
          </a:ln>
        </p:spPr>
      </p:sp>
      <p:sp>
        <p:nvSpPr>
          <p:cNvPr id="187458" name="Line 62"/>
          <p:cNvSpPr/>
          <p:nvPr/>
        </p:nvSpPr>
        <p:spPr>
          <a:xfrm>
            <a:off x="7607300" y="685800"/>
            <a:ext cx="0" cy="298450"/>
          </a:xfrm>
          <a:prstGeom prst="line">
            <a:avLst/>
          </a:prstGeom>
          <a:ln w="12700" cap="flat" cmpd="sng">
            <a:solidFill>
              <a:schemeClr val="tx1"/>
            </a:solidFill>
            <a:prstDash val="solid"/>
            <a:headEnd type="none" w="med" len="med"/>
            <a:tailEnd type="none" w="med" len="med"/>
          </a:ln>
        </p:spPr>
      </p:sp>
      <p:sp>
        <p:nvSpPr>
          <p:cNvPr id="187459" name="Line 63"/>
          <p:cNvSpPr/>
          <p:nvPr/>
        </p:nvSpPr>
        <p:spPr>
          <a:xfrm>
            <a:off x="7847013" y="685800"/>
            <a:ext cx="0" cy="298450"/>
          </a:xfrm>
          <a:prstGeom prst="line">
            <a:avLst/>
          </a:prstGeom>
          <a:ln w="12700" cap="flat" cmpd="sng">
            <a:solidFill>
              <a:schemeClr val="tx1"/>
            </a:solidFill>
            <a:prstDash val="solid"/>
            <a:headEnd type="none" w="med" len="med"/>
            <a:tailEnd type="none" w="med" len="med"/>
          </a:ln>
        </p:spPr>
      </p:sp>
      <p:sp>
        <p:nvSpPr>
          <p:cNvPr id="187460" name="Line 64"/>
          <p:cNvSpPr/>
          <p:nvPr/>
        </p:nvSpPr>
        <p:spPr>
          <a:xfrm>
            <a:off x="8086725" y="685800"/>
            <a:ext cx="0" cy="298450"/>
          </a:xfrm>
          <a:prstGeom prst="line">
            <a:avLst/>
          </a:prstGeom>
          <a:ln w="12700" cap="flat" cmpd="sng">
            <a:solidFill>
              <a:schemeClr val="tx1"/>
            </a:solidFill>
            <a:prstDash val="solid"/>
            <a:headEnd type="none" w="med" len="med"/>
            <a:tailEnd type="none" w="med" len="med"/>
          </a:ln>
        </p:spPr>
      </p:sp>
      <p:sp>
        <p:nvSpPr>
          <p:cNvPr id="187461" name="Line 65"/>
          <p:cNvSpPr/>
          <p:nvPr/>
        </p:nvSpPr>
        <p:spPr>
          <a:xfrm>
            <a:off x="8326438" y="785813"/>
            <a:ext cx="0" cy="198437"/>
          </a:xfrm>
          <a:prstGeom prst="line">
            <a:avLst/>
          </a:prstGeom>
          <a:ln w="12700" cap="flat" cmpd="sng">
            <a:solidFill>
              <a:schemeClr val="tx1"/>
            </a:solidFill>
            <a:prstDash val="solid"/>
            <a:headEnd type="none" w="med" len="med"/>
            <a:tailEnd type="none" w="med" len="med"/>
          </a:ln>
        </p:spPr>
      </p:sp>
      <p:sp>
        <p:nvSpPr>
          <p:cNvPr id="187462" name="Rectangle 66"/>
          <p:cNvSpPr/>
          <p:nvPr/>
        </p:nvSpPr>
        <p:spPr>
          <a:xfrm>
            <a:off x="809625" y="585788"/>
            <a:ext cx="1600200" cy="300037"/>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87463" name="Rectangle 67"/>
          <p:cNvSpPr/>
          <p:nvPr/>
        </p:nvSpPr>
        <p:spPr>
          <a:xfrm>
            <a:off x="2728913" y="585788"/>
            <a:ext cx="1600200" cy="300037"/>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87464" name="Rectangle 68"/>
          <p:cNvSpPr/>
          <p:nvPr/>
        </p:nvSpPr>
        <p:spPr>
          <a:xfrm>
            <a:off x="4648200" y="585788"/>
            <a:ext cx="1600200" cy="300037"/>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87465" name="Rectangle 69"/>
          <p:cNvSpPr/>
          <p:nvPr/>
        </p:nvSpPr>
        <p:spPr>
          <a:xfrm>
            <a:off x="6567488" y="585788"/>
            <a:ext cx="1600200" cy="300037"/>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87466" name="Rectangle 70"/>
          <p:cNvSpPr/>
          <p:nvPr/>
        </p:nvSpPr>
        <p:spPr>
          <a:xfrm>
            <a:off x="4008438" y="3262313"/>
            <a:ext cx="325437"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S</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Y</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N</a:t>
            </a:r>
            <a:endParaRPr lang="en-US" altLang="zh-CN" sz="1600" b="1" dirty="0">
              <a:solidFill>
                <a:srgbClr val="333399"/>
              </a:solidFill>
              <a:latin typeface="Arial" panose="020B0604020202020204" pitchFamily="34" charset="0"/>
            </a:endParaRPr>
          </a:p>
        </p:txBody>
      </p:sp>
      <p:sp>
        <p:nvSpPr>
          <p:cNvPr id="187467" name="Rectangle 71"/>
          <p:cNvSpPr/>
          <p:nvPr/>
        </p:nvSpPr>
        <p:spPr>
          <a:xfrm>
            <a:off x="3770313" y="3262313"/>
            <a:ext cx="327025"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R</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S</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T</a:t>
            </a:r>
            <a:endParaRPr lang="en-US" altLang="zh-CN" sz="1600" b="1" dirty="0">
              <a:solidFill>
                <a:srgbClr val="333399"/>
              </a:solidFill>
              <a:latin typeface="Arial" panose="020B0604020202020204" pitchFamily="34" charset="0"/>
            </a:endParaRPr>
          </a:p>
        </p:txBody>
      </p:sp>
      <p:sp>
        <p:nvSpPr>
          <p:cNvPr id="187468" name="Rectangle 72"/>
          <p:cNvSpPr/>
          <p:nvPr/>
        </p:nvSpPr>
        <p:spPr>
          <a:xfrm>
            <a:off x="3513138" y="3262313"/>
            <a:ext cx="328612"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P</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S</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H</a:t>
            </a:r>
            <a:endParaRPr lang="en-US" altLang="zh-CN" sz="1600" b="1" dirty="0">
              <a:solidFill>
                <a:srgbClr val="333399"/>
              </a:solidFill>
              <a:latin typeface="Arial" panose="020B0604020202020204" pitchFamily="34" charset="0"/>
            </a:endParaRPr>
          </a:p>
        </p:txBody>
      </p:sp>
      <p:sp>
        <p:nvSpPr>
          <p:cNvPr id="187469" name="Rectangle 73"/>
          <p:cNvSpPr/>
          <p:nvPr/>
        </p:nvSpPr>
        <p:spPr>
          <a:xfrm>
            <a:off x="3273425" y="3262313"/>
            <a:ext cx="327025"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A</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C</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K</a:t>
            </a:r>
            <a:endParaRPr lang="en-US" altLang="zh-CN" sz="1600" b="1" dirty="0">
              <a:solidFill>
                <a:srgbClr val="333399"/>
              </a:solidFill>
              <a:latin typeface="Arial" panose="020B0604020202020204" pitchFamily="34" charset="0"/>
            </a:endParaRPr>
          </a:p>
        </p:txBody>
      </p:sp>
      <p:sp>
        <p:nvSpPr>
          <p:cNvPr id="187470" name="Rectangle 74"/>
          <p:cNvSpPr/>
          <p:nvPr/>
        </p:nvSpPr>
        <p:spPr>
          <a:xfrm>
            <a:off x="3011488" y="3262313"/>
            <a:ext cx="339725"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U</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R</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G</a:t>
            </a:r>
            <a:endParaRPr lang="en-US" altLang="zh-CN" sz="1600" b="1" dirty="0">
              <a:solidFill>
                <a:srgbClr val="333399"/>
              </a:solidFill>
              <a:latin typeface="Arial" panose="020B0604020202020204" pitchFamily="34" charset="0"/>
            </a:endParaRPr>
          </a:p>
        </p:txBody>
      </p:sp>
      <p:sp>
        <p:nvSpPr>
          <p:cNvPr id="187471" name="Line 80"/>
          <p:cNvSpPr/>
          <p:nvPr/>
        </p:nvSpPr>
        <p:spPr>
          <a:xfrm>
            <a:off x="58738" y="1155700"/>
            <a:ext cx="530225" cy="0"/>
          </a:xfrm>
          <a:prstGeom prst="line">
            <a:avLst/>
          </a:prstGeom>
          <a:ln w="12700" cap="flat" cmpd="sng">
            <a:solidFill>
              <a:schemeClr val="tx1"/>
            </a:solidFill>
            <a:prstDash val="solid"/>
            <a:headEnd type="none" w="med" len="med"/>
            <a:tailEnd type="none" w="med" len="med"/>
          </a:ln>
        </p:spPr>
      </p:sp>
      <p:sp>
        <p:nvSpPr>
          <p:cNvPr id="187472" name="Line 81"/>
          <p:cNvSpPr/>
          <p:nvPr/>
        </p:nvSpPr>
        <p:spPr>
          <a:xfrm>
            <a:off x="73025" y="5256213"/>
            <a:ext cx="530225" cy="0"/>
          </a:xfrm>
          <a:prstGeom prst="line">
            <a:avLst/>
          </a:prstGeom>
          <a:ln w="12700" cap="flat" cmpd="sng">
            <a:solidFill>
              <a:schemeClr val="tx1"/>
            </a:solidFill>
            <a:prstDash val="solid"/>
            <a:headEnd type="none" w="med" len="med"/>
            <a:tailEnd type="none" w="med" len="med"/>
          </a:ln>
        </p:spPr>
      </p:sp>
      <p:sp>
        <p:nvSpPr>
          <p:cNvPr id="187473" name="Rectangle 83"/>
          <p:cNvSpPr/>
          <p:nvPr/>
        </p:nvSpPr>
        <p:spPr>
          <a:xfrm>
            <a:off x="4048125" y="3176588"/>
            <a:ext cx="231775" cy="717550"/>
          </a:xfrm>
          <a:prstGeom prst="rect">
            <a:avLst/>
          </a:prstGeom>
          <a:noFill/>
          <a:ln w="76200"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87474" name="Line 26"/>
          <p:cNvSpPr/>
          <p:nvPr/>
        </p:nvSpPr>
        <p:spPr>
          <a:xfrm>
            <a:off x="2841625" y="3244850"/>
            <a:ext cx="0" cy="681038"/>
          </a:xfrm>
          <a:prstGeom prst="line">
            <a:avLst/>
          </a:prstGeom>
          <a:ln w="12700" cap="flat" cmpd="sng">
            <a:solidFill>
              <a:schemeClr val="tx1"/>
            </a:solidFill>
            <a:prstDash val="solid"/>
            <a:headEnd type="none" w="med" len="med"/>
            <a:tailEnd type="none" w="med" len="med"/>
          </a:ln>
        </p:spPr>
      </p:sp>
      <p:sp>
        <p:nvSpPr>
          <p:cNvPr id="187475" name="Line 26"/>
          <p:cNvSpPr/>
          <p:nvPr/>
        </p:nvSpPr>
        <p:spPr>
          <a:xfrm>
            <a:off x="2625725" y="3262313"/>
            <a:ext cx="0" cy="681037"/>
          </a:xfrm>
          <a:prstGeom prst="line">
            <a:avLst/>
          </a:prstGeom>
          <a:ln w="12700" cap="flat" cmpd="sng">
            <a:solidFill>
              <a:schemeClr val="tx1"/>
            </a:solidFill>
            <a:prstDash val="solid"/>
            <a:headEnd type="none" w="med" len="med"/>
            <a:tailEnd type="none" w="med" len="med"/>
          </a:ln>
        </p:spPr>
      </p:sp>
      <p:sp>
        <p:nvSpPr>
          <p:cNvPr id="187476" name="Rectangle 74"/>
          <p:cNvSpPr/>
          <p:nvPr/>
        </p:nvSpPr>
        <p:spPr>
          <a:xfrm>
            <a:off x="2570163" y="3276600"/>
            <a:ext cx="376237" cy="6445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C</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W</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R</a:t>
            </a:r>
            <a:endParaRPr lang="en-US" altLang="zh-CN" sz="1600" b="1" dirty="0">
              <a:solidFill>
                <a:srgbClr val="333399"/>
              </a:solidFill>
              <a:latin typeface="Arial" panose="020B0604020202020204" pitchFamily="34" charset="0"/>
            </a:endParaRPr>
          </a:p>
        </p:txBody>
      </p:sp>
      <p:sp>
        <p:nvSpPr>
          <p:cNvPr id="187477" name="Rectangle 74"/>
          <p:cNvSpPr/>
          <p:nvPr/>
        </p:nvSpPr>
        <p:spPr>
          <a:xfrm>
            <a:off x="2776538" y="3284538"/>
            <a:ext cx="330200" cy="6445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E</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C</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E</a:t>
            </a:r>
            <a:endParaRPr lang="en-US" altLang="zh-CN" sz="1600" b="1" dirty="0">
              <a:solidFill>
                <a:srgbClr val="333399"/>
              </a:solidFill>
              <a:latin typeface="Arial" panose="020B0604020202020204" pitchFamily="34" charset="0"/>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8418" name="Text Box 82"/>
          <p:cNvSpPr txBox="1"/>
          <p:nvPr/>
        </p:nvSpPr>
        <p:spPr>
          <a:xfrm>
            <a:off x="192088" y="5321300"/>
            <a:ext cx="8424862" cy="13731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dirty="0">
                <a:solidFill>
                  <a:srgbClr val="333399"/>
                </a:solidFill>
                <a:latin typeface="Arial" panose="020B0604020202020204" pitchFamily="34" charset="0"/>
              </a:rPr>
              <a:t>终止比特 </a:t>
            </a:r>
            <a:r>
              <a:rPr lang="en-US" altLang="zh-CN" sz="2800" dirty="0">
                <a:solidFill>
                  <a:srgbClr val="333399"/>
                </a:solidFill>
                <a:latin typeface="Arial" panose="020B0604020202020204" pitchFamily="34" charset="0"/>
              </a:rPr>
              <a:t>FIN (FINal) —— </a:t>
            </a:r>
            <a:r>
              <a:rPr lang="zh-CN" altLang="en-US" sz="2800" dirty="0">
                <a:solidFill>
                  <a:srgbClr val="333399"/>
                </a:solidFill>
                <a:latin typeface="Arial" panose="020B0604020202020204" pitchFamily="34" charset="0"/>
              </a:rPr>
              <a:t>用来释放一个连接。当</a:t>
            </a:r>
            <a:r>
              <a:rPr lang="en-US" altLang="zh-CN" sz="2800" dirty="0">
                <a:solidFill>
                  <a:srgbClr val="333399"/>
                </a:solidFill>
                <a:latin typeface="Arial" panose="020B0604020202020204" pitchFamily="34" charset="0"/>
              </a:rPr>
              <a:t>FIN </a:t>
            </a:r>
            <a:r>
              <a:rPr lang="en-US" altLang="zh-CN" sz="2800" dirty="0">
                <a:solidFill>
                  <a:srgbClr val="333399"/>
                </a:solidFill>
                <a:latin typeface="Arial" panose="020B0604020202020204" pitchFamily="34" charset="0"/>
                <a:sym typeface="Symbol" panose="05050102010706020507" pitchFamily="18" charset="2"/>
              </a:rPr>
              <a:t></a:t>
            </a:r>
            <a:r>
              <a:rPr lang="en-US" altLang="zh-CN" sz="2800" dirty="0">
                <a:solidFill>
                  <a:srgbClr val="333399"/>
                </a:solidFill>
                <a:latin typeface="Arial" panose="020B0604020202020204" pitchFamily="34" charset="0"/>
              </a:rPr>
              <a:t> 1 </a:t>
            </a:r>
            <a:r>
              <a:rPr lang="zh-CN" altLang="en-US" sz="2800" dirty="0">
                <a:solidFill>
                  <a:srgbClr val="333399"/>
                </a:solidFill>
                <a:latin typeface="Arial" panose="020B0604020202020204" pitchFamily="34" charset="0"/>
              </a:rPr>
              <a:t>时，表明此报文段的发送端的数据已发送完毕，并要求释放传输连接。 </a:t>
            </a:r>
            <a:endParaRPr lang="zh-CN" altLang="en-US" sz="2800" dirty="0">
              <a:solidFill>
                <a:srgbClr val="333399"/>
              </a:solidFill>
              <a:latin typeface="Arial" panose="020B0604020202020204" pitchFamily="34" charset="0"/>
            </a:endParaRPr>
          </a:p>
        </p:txBody>
      </p:sp>
      <p:sp>
        <p:nvSpPr>
          <p:cNvPr id="188419" name="Rectangle 5"/>
          <p:cNvSpPr/>
          <p:nvPr/>
        </p:nvSpPr>
        <p:spPr>
          <a:xfrm>
            <a:off x="8388350" y="2212975"/>
            <a:ext cx="688975" cy="1187450"/>
          </a:xfrm>
          <a:prstGeom prst="rect">
            <a:avLst/>
          </a:prstGeom>
          <a:solidFill>
            <a:schemeClr val="bg1"/>
          </a:solid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20</a:t>
            </a:r>
            <a:endParaRPr lang="zh-CN" altLang="en-US"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字节</a:t>
            </a:r>
            <a:endParaRPr lang="zh-CN" altLang="en-US"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固定</a:t>
            </a:r>
            <a:endParaRPr lang="zh-CN" altLang="en-US"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首部</a:t>
            </a:r>
            <a:endParaRPr lang="zh-CN" altLang="en-US" sz="2000" dirty="0">
              <a:solidFill>
                <a:srgbClr val="333399"/>
              </a:solidFill>
              <a:latin typeface="Arial" panose="020B0604020202020204" pitchFamily="34" charset="0"/>
            </a:endParaRPr>
          </a:p>
        </p:txBody>
      </p:sp>
      <p:sp>
        <p:nvSpPr>
          <p:cNvPr id="188420" name="Rectangle 75"/>
          <p:cNvSpPr/>
          <p:nvPr/>
        </p:nvSpPr>
        <p:spPr>
          <a:xfrm>
            <a:off x="25400" y="407988"/>
            <a:ext cx="838517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比特 0                         8                        16                        24                    31</a:t>
            </a:r>
            <a:endParaRPr lang="zh-CN" altLang="en-US" sz="2000" dirty="0">
              <a:solidFill>
                <a:srgbClr val="333399"/>
              </a:solidFill>
              <a:latin typeface="Arial" panose="020B0604020202020204" pitchFamily="34" charset="0"/>
            </a:endParaRPr>
          </a:p>
        </p:txBody>
      </p:sp>
      <p:sp>
        <p:nvSpPr>
          <p:cNvPr id="188421" name="Line 78"/>
          <p:cNvSpPr/>
          <p:nvPr/>
        </p:nvSpPr>
        <p:spPr>
          <a:xfrm>
            <a:off x="8447088" y="1117600"/>
            <a:ext cx="830262" cy="0"/>
          </a:xfrm>
          <a:prstGeom prst="line">
            <a:avLst/>
          </a:prstGeom>
          <a:ln w="12700" cap="flat" cmpd="sng">
            <a:solidFill>
              <a:schemeClr val="tx1"/>
            </a:solidFill>
            <a:prstDash val="solid"/>
            <a:headEnd type="none" w="med" len="med"/>
            <a:tailEnd type="none" w="med" len="med"/>
          </a:ln>
        </p:spPr>
      </p:sp>
      <p:sp>
        <p:nvSpPr>
          <p:cNvPr id="188422" name="Line 79"/>
          <p:cNvSpPr/>
          <p:nvPr/>
        </p:nvSpPr>
        <p:spPr>
          <a:xfrm>
            <a:off x="8447088" y="4613275"/>
            <a:ext cx="830262" cy="0"/>
          </a:xfrm>
          <a:prstGeom prst="line">
            <a:avLst/>
          </a:prstGeom>
          <a:ln w="12700" cap="flat" cmpd="sng">
            <a:solidFill>
              <a:schemeClr val="tx1"/>
            </a:solidFill>
            <a:prstDash val="solid"/>
            <a:headEnd type="none" w="med" len="med"/>
            <a:tailEnd type="none" w="med" len="med"/>
          </a:ln>
        </p:spPr>
      </p:sp>
      <p:sp>
        <p:nvSpPr>
          <p:cNvPr id="188423" name="Line 2"/>
          <p:cNvSpPr/>
          <p:nvPr/>
        </p:nvSpPr>
        <p:spPr>
          <a:xfrm flipH="1">
            <a:off x="328613" y="1144588"/>
            <a:ext cx="17462" cy="4122737"/>
          </a:xfrm>
          <a:prstGeom prst="line">
            <a:avLst/>
          </a:prstGeom>
          <a:ln w="12700" cap="flat" cmpd="sng">
            <a:solidFill>
              <a:schemeClr val="tx1"/>
            </a:solidFill>
            <a:prstDash val="solid"/>
            <a:headEnd type="triangle" w="med" len="lg"/>
            <a:tailEnd type="triangle" w="med" len="lg"/>
          </a:ln>
        </p:spPr>
      </p:sp>
      <p:sp>
        <p:nvSpPr>
          <p:cNvPr id="188424" name="Rectangle 3"/>
          <p:cNvSpPr/>
          <p:nvPr/>
        </p:nvSpPr>
        <p:spPr>
          <a:xfrm>
            <a:off x="0" y="2744788"/>
            <a:ext cx="690563" cy="638175"/>
          </a:xfrm>
          <a:prstGeom prst="rect">
            <a:avLst/>
          </a:prstGeom>
          <a:solidFill>
            <a:schemeClr val="bg1"/>
          </a:solid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90000"/>
              </a:lnSpc>
              <a:spcBef>
                <a:spcPct val="0"/>
              </a:spcBef>
              <a:buClrTx/>
              <a:buSzTx/>
              <a:buFontTx/>
              <a:buNone/>
            </a:pPr>
            <a:r>
              <a:rPr lang="en-US" altLang="zh-CN" sz="2000" dirty="0">
                <a:solidFill>
                  <a:srgbClr val="333399"/>
                </a:solidFill>
                <a:latin typeface="Arial" panose="020B0604020202020204" pitchFamily="34" charset="0"/>
              </a:rPr>
              <a:t>TCP</a:t>
            </a:r>
            <a:endParaRPr lang="en-US" altLang="zh-CN"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首部</a:t>
            </a:r>
            <a:endParaRPr lang="zh-CN" altLang="en-US" sz="2000" dirty="0">
              <a:solidFill>
                <a:srgbClr val="333399"/>
              </a:solidFill>
              <a:latin typeface="Arial" panose="020B0604020202020204" pitchFamily="34" charset="0"/>
            </a:endParaRPr>
          </a:p>
        </p:txBody>
      </p:sp>
      <p:sp>
        <p:nvSpPr>
          <p:cNvPr id="188425" name="Line 4"/>
          <p:cNvSpPr/>
          <p:nvPr/>
        </p:nvSpPr>
        <p:spPr>
          <a:xfrm>
            <a:off x="8748713" y="1135063"/>
            <a:ext cx="0" cy="3463925"/>
          </a:xfrm>
          <a:prstGeom prst="line">
            <a:avLst/>
          </a:prstGeom>
          <a:ln w="28575" cap="flat" cmpd="sng">
            <a:solidFill>
              <a:srgbClr val="333399"/>
            </a:solidFill>
            <a:prstDash val="solid"/>
            <a:headEnd type="triangle" w="med" len="lg"/>
            <a:tailEnd type="triangle" w="med" len="lg"/>
          </a:ln>
        </p:spPr>
      </p:sp>
      <p:sp>
        <p:nvSpPr>
          <p:cNvPr id="188426" name="Rectangle 6"/>
          <p:cNvSpPr/>
          <p:nvPr/>
        </p:nvSpPr>
        <p:spPr>
          <a:xfrm>
            <a:off x="654050" y="1141413"/>
            <a:ext cx="7686675" cy="4133850"/>
          </a:xfrm>
          <a:prstGeom prst="rect">
            <a:avLst/>
          </a:prstGeom>
          <a:solidFill>
            <a:srgbClr val="FFFFCC"/>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88427" name="Line 7"/>
          <p:cNvSpPr/>
          <p:nvPr/>
        </p:nvSpPr>
        <p:spPr>
          <a:xfrm>
            <a:off x="646113" y="1844675"/>
            <a:ext cx="7699375" cy="0"/>
          </a:xfrm>
          <a:prstGeom prst="line">
            <a:avLst/>
          </a:prstGeom>
          <a:ln w="12700" cap="flat" cmpd="sng">
            <a:solidFill>
              <a:schemeClr val="tx1"/>
            </a:solidFill>
            <a:prstDash val="solid"/>
            <a:headEnd type="none" w="med" len="med"/>
            <a:tailEnd type="none" w="med" len="med"/>
          </a:ln>
        </p:spPr>
      </p:sp>
      <p:sp>
        <p:nvSpPr>
          <p:cNvPr id="188428" name="Line 8"/>
          <p:cNvSpPr/>
          <p:nvPr/>
        </p:nvSpPr>
        <p:spPr>
          <a:xfrm>
            <a:off x="660400" y="2540000"/>
            <a:ext cx="7685088" cy="0"/>
          </a:xfrm>
          <a:prstGeom prst="line">
            <a:avLst/>
          </a:prstGeom>
          <a:ln w="12700" cap="flat" cmpd="sng">
            <a:solidFill>
              <a:schemeClr val="tx1"/>
            </a:solidFill>
            <a:prstDash val="solid"/>
            <a:headEnd type="none" w="med" len="med"/>
            <a:tailEnd type="none" w="med" len="med"/>
          </a:ln>
        </p:spPr>
      </p:sp>
      <p:sp>
        <p:nvSpPr>
          <p:cNvPr id="188429" name="Line 9"/>
          <p:cNvSpPr/>
          <p:nvPr/>
        </p:nvSpPr>
        <p:spPr>
          <a:xfrm>
            <a:off x="646113" y="3233738"/>
            <a:ext cx="7699375" cy="0"/>
          </a:xfrm>
          <a:prstGeom prst="line">
            <a:avLst/>
          </a:prstGeom>
          <a:ln w="12700" cap="flat" cmpd="sng">
            <a:solidFill>
              <a:schemeClr val="tx1"/>
            </a:solidFill>
            <a:prstDash val="solid"/>
            <a:headEnd type="none" w="med" len="med"/>
            <a:tailEnd type="none" w="med" len="med"/>
          </a:ln>
        </p:spPr>
      </p:sp>
      <p:sp>
        <p:nvSpPr>
          <p:cNvPr id="188430" name="Line 10"/>
          <p:cNvSpPr/>
          <p:nvPr/>
        </p:nvSpPr>
        <p:spPr>
          <a:xfrm>
            <a:off x="646113" y="3925888"/>
            <a:ext cx="7699375" cy="0"/>
          </a:xfrm>
          <a:prstGeom prst="line">
            <a:avLst/>
          </a:prstGeom>
          <a:ln w="12700" cap="flat" cmpd="sng">
            <a:solidFill>
              <a:schemeClr val="tx1"/>
            </a:solidFill>
            <a:prstDash val="solid"/>
            <a:headEnd type="none" w="med" len="med"/>
            <a:tailEnd type="none" w="med" len="med"/>
          </a:ln>
        </p:spPr>
      </p:sp>
      <p:sp>
        <p:nvSpPr>
          <p:cNvPr id="188431" name="Line 11"/>
          <p:cNvSpPr/>
          <p:nvPr/>
        </p:nvSpPr>
        <p:spPr>
          <a:xfrm>
            <a:off x="660400" y="4621213"/>
            <a:ext cx="7685088" cy="0"/>
          </a:xfrm>
          <a:prstGeom prst="line">
            <a:avLst/>
          </a:prstGeom>
          <a:ln w="12700" cap="flat" cmpd="sng">
            <a:solidFill>
              <a:schemeClr val="tx1"/>
            </a:solidFill>
            <a:prstDash val="solid"/>
            <a:headEnd type="none" w="med" len="med"/>
            <a:tailEnd type="none" w="med" len="med"/>
          </a:ln>
        </p:spPr>
      </p:sp>
      <p:sp>
        <p:nvSpPr>
          <p:cNvPr id="188432" name="Line 12"/>
          <p:cNvSpPr/>
          <p:nvPr/>
        </p:nvSpPr>
        <p:spPr>
          <a:xfrm>
            <a:off x="4498975" y="1149350"/>
            <a:ext cx="0" cy="709613"/>
          </a:xfrm>
          <a:prstGeom prst="line">
            <a:avLst/>
          </a:prstGeom>
          <a:ln w="12700" cap="flat" cmpd="sng">
            <a:solidFill>
              <a:schemeClr val="tx1"/>
            </a:solidFill>
            <a:prstDash val="solid"/>
            <a:headEnd type="none" w="med" len="med"/>
            <a:tailEnd type="none" w="med" len="med"/>
          </a:ln>
        </p:spPr>
      </p:sp>
      <p:sp>
        <p:nvSpPr>
          <p:cNvPr id="188433" name="Rectangle 13"/>
          <p:cNvSpPr/>
          <p:nvPr/>
        </p:nvSpPr>
        <p:spPr>
          <a:xfrm>
            <a:off x="5699125" y="1276350"/>
            <a:ext cx="1616075" cy="395288"/>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目  的  端  口</a:t>
            </a:r>
            <a:endParaRPr lang="zh-CN" altLang="en-US" sz="2000" dirty="0">
              <a:solidFill>
                <a:srgbClr val="333399"/>
              </a:solidFill>
              <a:latin typeface="Arial" panose="020B0604020202020204" pitchFamily="34" charset="0"/>
            </a:endParaRPr>
          </a:p>
        </p:txBody>
      </p:sp>
      <p:sp>
        <p:nvSpPr>
          <p:cNvPr id="188434" name="Rectangle 14"/>
          <p:cNvSpPr/>
          <p:nvPr/>
        </p:nvSpPr>
        <p:spPr>
          <a:xfrm>
            <a:off x="757238" y="3198813"/>
            <a:ext cx="892175" cy="638175"/>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eaLnBrk="1" hangingPunct="1">
              <a:spcBef>
                <a:spcPct val="0"/>
              </a:spcBef>
              <a:buClrTx/>
              <a:buSzTx/>
              <a:buFontTx/>
              <a:buNone/>
            </a:pPr>
            <a:r>
              <a:rPr lang="en-US" altLang="zh-CN" sz="1800" dirty="0">
                <a:solidFill>
                  <a:srgbClr val="333399"/>
                </a:solidFill>
                <a:latin typeface="Arial" panose="020B0604020202020204" pitchFamily="34" charset="0"/>
                <a:ea typeface="微软雅黑" panose="020B0503020204020204" pitchFamily="34" charset="-122"/>
              </a:rPr>
              <a:t>TCP</a:t>
            </a:r>
            <a:r>
              <a:rPr lang="zh-CN" altLang="en-US" sz="1800" dirty="0">
                <a:solidFill>
                  <a:srgbClr val="333399"/>
                </a:solidFill>
                <a:latin typeface="Arial" panose="020B0604020202020204" pitchFamily="34" charset="0"/>
                <a:ea typeface="微软雅黑" panose="020B0503020204020204" pitchFamily="34" charset="-122"/>
              </a:rPr>
              <a:t>头长度</a:t>
            </a:r>
            <a:endParaRPr lang="zh-CN" altLang="en-US" sz="1800" dirty="0">
              <a:solidFill>
                <a:srgbClr val="333399"/>
              </a:solidFill>
              <a:latin typeface="Arial" panose="020B0604020202020204" pitchFamily="34" charset="0"/>
              <a:ea typeface="微软雅黑" panose="020B0503020204020204" pitchFamily="34" charset="-122"/>
            </a:endParaRPr>
          </a:p>
        </p:txBody>
      </p:sp>
      <p:sp>
        <p:nvSpPr>
          <p:cNvPr id="188435" name="Rectangle 15"/>
          <p:cNvSpPr/>
          <p:nvPr/>
        </p:nvSpPr>
        <p:spPr>
          <a:xfrm>
            <a:off x="1887538" y="4064000"/>
            <a:ext cx="1360487"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检   验   和</a:t>
            </a:r>
            <a:endParaRPr lang="zh-CN" altLang="en-US" sz="2000" dirty="0">
              <a:solidFill>
                <a:srgbClr val="333399"/>
              </a:solidFill>
              <a:latin typeface="Arial" panose="020B0604020202020204" pitchFamily="34" charset="0"/>
            </a:endParaRPr>
          </a:p>
        </p:txBody>
      </p:sp>
      <p:sp>
        <p:nvSpPr>
          <p:cNvPr id="188436" name="Rectangle 16"/>
          <p:cNvSpPr/>
          <p:nvPr/>
        </p:nvSpPr>
        <p:spPr>
          <a:xfrm>
            <a:off x="3067050" y="4743450"/>
            <a:ext cx="3198813" cy="396875"/>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可选项（</a:t>
            </a:r>
            <a:r>
              <a:rPr lang="en-US" altLang="zh-CN" sz="2000" dirty="0">
                <a:solidFill>
                  <a:srgbClr val="333399"/>
                </a:solidFill>
                <a:latin typeface="Arial" panose="020B0604020202020204" pitchFamily="34" charset="0"/>
              </a:rPr>
              <a:t>0</a:t>
            </a:r>
            <a:r>
              <a:rPr lang="zh-CN" altLang="en-US" sz="2000" dirty="0">
                <a:solidFill>
                  <a:srgbClr val="333399"/>
                </a:solidFill>
                <a:latin typeface="Arial" panose="020B0604020202020204" pitchFamily="34" charset="0"/>
              </a:rPr>
              <a:t>或多个</a:t>
            </a:r>
            <a:r>
              <a:rPr lang="en-US" altLang="zh-CN" sz="2000" dirty="0">
                <a:solidFill>
                  <a:srgbClr val="333399"/>
                </a:solidFill>
                <a:latin typeface="Arial" panose="020B0604020202020204" pitchFamily="34" charset="0"/>
              </a:rPr>
              <a:t>32</a:t>
            </a:r>
            <a:r>
              <a:rPr lang="zh-CN" altLang="en-US" sz="2000" dirty="0">
                <a:solidFill>
                  <a:srgbClr val="333399"/>
                </a:solidFill>
                <a:latin typeface="Arial" panose="020B0604020202020204" pitchFamily="34" charset="0"/>
              </a:rPr>
              <a:t>位字）</a:t>
            </a:r>
            <a:endParaRPr lang="zh-CN" altLang="en-US" sz="2000" dirty="0">
              <a:solidFill>
                <a:srgbClr val="333399"/>
              </a:solidFill>
              <a:latin typeface="Arial" panose="020B0604020202020204" pitchFamily="34" charset="0"/>
            </a:endParaRPr>
          </a:p>
        </p:txBody>
      </p:sp>
      <p:sp>
        <p:nvSpPr>
          <p:cNvPr id="188437" name="Rectangle 17"/>
          <p:cNvSpPr/>
          <p:nvPr/>
        </p:nvSpPr>
        <p:spPr>
          <a:xfrm>
            <a:off x="2001838" y="1276350"/>
            <a:ext cx="1222375" cy="395288"/>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源  端  口</a:t>
            </a:r>
            <a:endParaRPr lang="zh-CN" altLang="en-US" sz="2000" dirty="0">
              <a:solidFill>
                <a:srgbClr val="333399"/>
              </a:solidFill>
              <a:latin typeface="Arial" panose="020B0604020202020204" pitchFamily="34" charset="0"/>
            </a:endParaRPr>
          </a:p>
        </p:txBody>
      </p:sp>
      <p:sp>
        <p:nvSpPr>
          <p:cNvPr id="188438" name="Rectangle 18"/>
          <p:cNvSpPr/>
          <p:nvPr/>
        </p:nvSpPr>
        <p:spPr>
          <a:xfrm>
            <a:off x="4054475" y="1963738"/>
            <a:ext cx="1381125" cy="393700"/>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序   号</a:t>
            </a:r>
            <a:endParaRPr lang="zh-CN" altLang="en-US" sz="2000" dirty="0">
              <a:solidFill>
                <a:srgbClr val="333399"/>
              </a:solidFill>
              <a:latin typeface="Arial" panose="020B0604020202020204" pitchFamily="34" charset="0"/>
            </a:endParaRPr>
          </a:p>
        </p:txBody>
      </p:sp>
      <p:sp>
        <p:nvSpPr>
          <p:cNvPr id="188439" name="Line 19"/>
          <p:cNvSpPr/>
          <p:nvPr/>
        </p:nvSpPr>
        <p:spPr>
          <a:xfrm>
            <a:off x="4505325" y="3243263"/>
            <a:ext cx="0" cy="1370012"/>
          </a:xfrm>
          <a:prstGeom prst="line">
            <a:avLst/>
          </a:prstGeom>
          <a:ln w="12700" cap="flat" cmpd="sng">
            <a:solidFill>
              <a:schemeClr val="tx1"/>
            </a:solidFill>
            <a:prstDash val="solid"/>
            <a:headEnd type="none" w="med" len="med"/>
            <a:tailEnd type="none" w="med" len="med"/>
          </a:ln>
        </p:spPr>
      </p:sp>
      <p:sp>
        <p:nvSpPr>
          <p:cNvPr id="188440" name="Rectangle 20"/>
          <p:cNvSpPr/>
          <p:nvPr/>
        </p:nvSpPr>
        <p:spPr>
          <a:xfrm>
            <a:off x="5538788" y="4064000"/>
            <a:ext cx="182562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紧   急   指   针</a:t>
            </a:r>
            <a:endParaRPr lang="zh-CN" altLang="en-US" sz="2000" dirty="0">
              <a:solidFill>
                <a:srgbClr val="333399"/>
              </a:solidFill>
              <a:latin typeface="Arial" panose="020B0604020202020204" pitchFamily="34" charset="0"/>
            </a:endParaRPr>
          </a:p>
        </p:txBody>
      </p:sp>
      <p:sp>
        <p:nvSpPr>
          <p:cNvPr id="188441" name="Rectangle 21"/>
          <p:cNvSpPr/>
          <p:nvPr/>
        </p:nvSpPr>
        <p:spPr>
          <a:xfrm>
            <a:off x="5988050" y="3344863"/>
            <a:ext cx="89852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窗   口</a:t>
            </a:r>
            <a:endParaRPr lang="zh-CN" altLang="en-US" sz="2000" dirty="0">
              <a:solidFill>
                <a:srgbClr val="333399"/>
              </a:solidFill>
              <a:latin typeface="Arial" panose="020B0604020202020204" pitchFamily="34" charset="0"/>
            </a:endParaRPr>
          </a:p>
        </p:txBody>
      </p:sp>
      <p:sp>
        <p:nvSpPr>
          <p:cNvPr id="188442" name="Rectangle 22"/>
          <p:cNvSpPr/>
          <p:nvPr/>
        </p:nvSpPr>
        <p:spPr>
          <a:xfrm>
            <a:off x="3810000" y="2687638"/>
            <a:ext cx="1841500" cy="393700"/>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确    认    号</a:t>
            </a:r>
            <a:endParaRPr lang="zh-CN" altLang="en-US" sz="2000" dirty="0">
              <a:solidFill>
                <a:srgbClr val="333399"/>
              </a:solidFill>
              <a:latin typeface="Arial" panose="020B0604020202020204" pitchFamily="34" charset="0"/>
            </a:endParaRPr>
          </a:p>
        </p:txBody>
      </p:sp>
      <p:sp>
        <p:nvSpPr>
          <p:cNvPr id="188443" name="Line 23"/>
          <p:cNvSpPr/>
          <p:nvPr/>
        </p:nvSpPr>
        <p:spPr>
          <a:xfrm>
            <a:off x="1611313" y="3243263"/>
            <a:ext cx="0" cy="692150"/>
          </a:xfrm>
          <a:prstGeom prst="line">
            <a:avLst/>
          </a:prstGeom>
          <a:ln w="12700" cap="flat" cmpd="sng">
            <a:solidFill>
              <a:schemeClr val="tx1"/>
            </a:solidFill>
            <a:prstDash val="solid"/>
            <a:headEnd type="none" w="med" len="med"/>
            <a:tailEnd type="none" w="med" len="med"/>
          </a:ln>
        </p:spPr>
      </p:sp>
      <p:sp>
        <p:nvSpPr>
          <p:cNvPr id="188444" name="Line 24"/>
          <p:cNvSpPr/>
          <p:nvPr/>
        </p:nvSpPr>
        <p:spPr>
          <a:xfrm>
            <a:off x="3538538" y="3235325"/>
            <a:ext cx="0" cy="684213"/>
          </a:xfrm>
          <a:prstGeom prst="line">
            <a:avLst/>
          </a:prstGeom>
          <a:ln w="12700" cap="flat" cmpd="sng">
            <a:solidFill>
              <a:schemeClr val="tx1"/>
            </a:solidFill>
            <a:prstDash val="solid"/>
            <a:headEnd type="none" w="med" len="med"/>
            <a:tailEnd type="none" w="med" len="med"/>
          </a:ln>
        </p:spPr>
      </p:sp>
      <p:sp>
        <p:nvSpPr>
          <p:cNvPr id="188445" name="Line 25"/>
          <p:cNvSpPr/>
          <p:nvPr/>
        </p:nvSpPr>
        <p:spPr>
          <a:xfrm>
            <a:off x="3044825" y="3243263"/>
            <a:ext cx="0" cy="692150"/>
          </a:xfrm>
          <a:prstGeom prst="line">
            <a:avLst/>
          </a:prstGeom>
          <a:ln w="12700" cap="flat" cmpd="sng">
            <a:solidFill>
              <a:schemeClr val="tx1"/>
            </a:solidFill>
            <a:prstDash val="solid"/>
            <a:headEnd type="none" w="med" len="med"/>
            <a:tailEnd type="none" w="med" len="med"/>
          </a:ln>
        </p:spPr>
      </p:sp>
      <p:sp>
        <p:nvSpPr>
          <p:cNvPr id="188446" name="Line 26"/>
          <p:cNvSpPr/>
          <p:nvPr/>
        </p:nvSpPr>
        <p:spPr>
          <a:xfrm>
            <a:off x="3289300" y="3243263"/>
            <a:ext cx="0" cy="681037"/>
          </a:xfrm>
          <a:prstGeom prst="line">
            <a:avLst/>
          </a:prstGeom>
          <a:ln w="12700" cap="flat" cmpd="sng">
            <a:solidFill>
              <a:schemeClr val="tx1"/>
            </a:solidFill>
            <a:prstDash val="solid"/>
            <a:headEnd type="none" w="med" len="med"/>
            <a:tailEnd type="none" w="med" len="med"/>
          </a:ln>
        </p:spPr>
      </p:sp>
      <p:sp>
        <p:nvSpPr>
          <p:cNvPr id="188447" name="Line 27"/>
          <p:cNvSpPr/>
          <p:nvPr/>
        </p:nvSpPr>
        <p:spPr>
          <a:xfrm>
            <a:off x="4019550" y="3243263"/>
            <a:ext cx="0" cy="681037"/>
          </a:xfrm>
          <a:prstGeom prst="line">
            <a:avLst/>
          </a:prstGeom>
          <a:ln w="12700" cap="flat" cmpd="sng">
            <a:solidFill>
              <a:schemeClr val="tx1"/>
            </a:solidFill>
            <a:prstDash val="solid"/>
            <a:headEnd type="none" w="med" len="med"/>
            <a:tailEnd type="none" w="med" len="med"/>
          </a:ln>
        </p:spPr>
      </p:sp>
      <p:sp>
        <p:nvSpPr>
          <p:cNvPr id="188448" name="Line 28"/>
          <p:cNvSpPr/>
          <p:nvPr/>
        </p:nvSpPr>
        <p:spPr>
          <a:xfrm>
            <a:off x="3778250" y="3243263"/>
            <a:ext cx="0" cy="681037"/>
          </a:xfrm>
          <a:prstGeom prst="line">
            <a:avLst/>
          </a:prstGeom>
          <a:ln w="12700" cap="flat" cmpd="sng">
            <a:solidFill>
              <a:schemeClr val="tx1"/>
            </a:solidFill>
            <a:prstDash val="solid"/>
            <a:headEnd type="none" w="med" len="med"/>
            <a:tailEnd type="none" w="med" len="med"/>
          </a:ln>
        </p:spPr>
      </p:sp>
      <p:sp>
        <p:nvSpPr>
          <p:cNvPr id="188449" name="Line 29"/>
          <p:cNvSpPr/>
          <p:nvPr/>
        </p:nvSpPr>
        <p:spPr>
          <a:xfrm>
            <a:off x="4264025" y="3243263"/>
            <a:ext cx="0" cy="681037"/>
          </a:xfrm>
          <a:prstGeom prst="line">
            <a:avLst/>
          </a:prstGeom>
          <a:ln w="12700" cap="flat" cmpd="sng">
            <a:solidFill>
              <a:schemeClr val="tx1"/>
            </a:solidFill>
            <a:prstDash val="solid"/>
            <a:headEnd type="none" w="med" len="med"/>
            <a:tailEnd type="none" w="med" len="med"/>
          </a:ln>
        </p:spPr>
      </p:sp>
      <p:sp>
        <p:nvSpPr>
          <p:cNvPr id="188450" name="Rectangle 30"/>
          <p:cNvSpPr/>
          <p:nvPr/>
        </p:nvSpPr>
        <p:spPr>
          <a:xfrm>
            <a:off x="1700213" y="3317875"/>
            <a:ext cx="89852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保   留</a:t>
            </a:r>
            <a:endParaRPr lang="zh-CN" altLang="en-US" sz="2000" dirty="0">
              <a:solidFill>
                <a:srgbClr val="333399"/>
              </a:solidFill>
              <a:latin typeface="Arial" panose="020B0604020202020204" pitchFamily="34" charset="0"/>
            </a:endParaRPr>
          </a:p>
        </p:txBody>
      </p:sp>
      <p:sp>
        <p:nvSpPr>
          <p:cNvPr id="188451" name="Rectangle 31"/>
          <p:cNvSpPr/>
          <p:nvPr/>
        </p:nvSpPr>
        <p:spPr>
          <a:xfrm>
            <a:off x="4237038" y="3262313"/>
            <a:ext cx="327025"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F</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I</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N</a:t>
            </a:r>
            <a:endParaRPr lang="en-US" altLang="zh-CN" sz="1600" b="1" dirty="0">
              <a:solidFill>
                <a:srgbClr val="333399"/>
              </a:solidFill>
              <a:latin typeface="Arial" panose="020B0604020202020204" pitchFamily="34" charset="0"/>
            </a:endParaRPr>
          </a:p>
        </p:txBody>
      </p:sp>
      <p:sp>
        <p:nvSpPr>
          <p:cNvPr id="188452" name="Line 32"/>
          <p:cNvSpPr/>
          <p:nvPr/>
        </p:nvSpPr>
        <p:spPr>
          <a:xfrm>
            <a:off x="650875" y="984250"/>
            <a:ext cx="7675563" cy="0"/>
          </a:xfrm>
          <a:prstGeom prst="line">
            <a:avLst/>
          </a:prstGeom>
          <a:ln w="12700" cap="flat" cmpd="sng">
            <a:solidFill>
              <a:schemeClr val="tx1"/>
            </a:solidFill>
            <a:prstDash val="solid"/>
            <a:headEnd type="none" w="med" len="med"/>
            <a:tailEnd type="none" w="med" len="med"/>
          </a:ln>
        </p:spPr>
      </p:sp>
      <p:sp>
        <p:nvSpPr>
          <p:cNvPr id="188453" name="Line 33"/>
          <p:cNvSpPr/>
          <p:nvPr/>
        </p:nvSpPr>
        <p:spPr>
          <a:xfrm>
            <a:off x="650875" y="785813"/>
            <a:ext cx="0" cy="198437"/>
          </a:xfrm>
          <a:prstGeom prst="line">
            <a:avLst/>
          </a:prstGeom>
          <a:ln w="12700" cap="flat" cmpd="sng">
            <a:solidFill>
              <a:schemeClr val="tx1"/>
            </a:solidFill>
            <a:prstDash val="solid"/>
            <a:headEnd type="none" w="med" len="med"/>
            <a:tailEnd type="none" w="med" len="med"/>
          </a:ln>
        </p:spPr>
      </p:sp>
      <p:sp>
        <p:nvSpPr>
          <p:cNvPr id="188454" name="Line 34"/>
          <p:cNvSpPr/>
          <p:nvPr/>
        </p:nvSpPr>
        <p:spPr>
          <a:xfrm>
            <a:off x="890588" y="685800"/>
            <a:ext cx="0" cy="298450"/>
          </a:xfrm>
          <a:prstGeom prst="line">
            <a:avLst/>
          </a:prstGeom>
          <a:ln w="12700" cap="flat" cmpd="sng">
            <a:solidFill>
              <a:schemeClr val="tx1"/>
            </a:solidFill>
            <a:prstDash val="solid"/>
            <a:headEnd type="none" w="med" len="med"/>
            <a:tailEnd type="none" w="med" len="med"/>
          </a:ln>
        </p:spPr>
      </p:sp>
      <p:sp>
        <p:nvSpPr>
          <p:cNvPr id="188455" name="Line 35"/>
          <p:cNvSpPr/>
          <p:nvPr/>
        </p:nvSpPr>
        <p:spPr>
          <a:xfrm>
            <a:off x="1130300" y="685800"/>
            <a:ext cx="0" cy="298450"/>
          </a:xfrm>
          <a:prstGeom prst="line">
            <a:avLst/>
          </a:prstGeom>
          <a:ln w="12700" cap="flat" cmpd="sng">
            <a:solidFill>
              <a:schemeClr val="tx1"/>
            </a:solidFill>
            <a:prstDash val="solid"/>
            <a:headEnd type="none" w="med" len="med"/>
            <a:tailEnd type="none" w="med" len="med"/>
          </a:ln>
        </p:spPr>
      </p:sp>
      <p:sp>
        <p:nvSpPr>
          <p:cNvPr id="188456" name="Line 36"/>
          <p:cNvSpPr/>
          <p:nvPr/>
        </p:nvSpPr>
        <p:spPr>
          <a:xfrm>
            <a:off x="1370013" y="685800"/>
            <a:ext cx="0" cy="298450"/>
          </a:xfrm>
          <a:prstGeom prst="line">
            <a:avLst/>
          </a:prstGeom>
          <a:ln w="12700" cap="flat" cmpd="sng">
            <a:solidFill>
              <a:schemeClr val="tx1"/>
            </a:solidFill>
            <a:prstDash val="solid"/>
            <a:headEnd type="none" w="med" len="med"/>
            <a:tailEnd type="none" w="med" len="med"/>
          </a:ln>
        </p:spPr>
      </p:sp>
      <p:sp>
        <p:nvSpPr>
          <p:cNvPr id="188457" name="Line 37"/>
          <p:cNvSpPr/>
          <p:nvPr/>
        </p:nvSpPr>
        <p:spPr>
          <a:xfrm>
            <a:off x="1611313" y="685800"/>
            <a:ext cx="0" cy="298450"/>
          </a:xfrm>
          <a:prstGeom prst="line">
            <a:avLst/>
          </a:prstGeom>
          <a:ln w="12700" cap="flat" cmpd="sng">
            <a:solidFill>
              <a:schemeClr val="tx1"/>
            </a:solidFill>
            <a:prstDash val="solid"/>
            <a:headEnd type="none" w="med" len="med"/>
            <a:tailEnd type="none" w="med" len="med"/>
          </a:ln>
        </p:spPr>
      </p:sp>
      <p:sp>
        <p:nvSpPr>
          <p:cNvPr id="188458" name="Line 38"/>
          <p:cNvSpPr/>
          <p:nvPr/>
        </p:nvSpPr>
        <p:spPr>
          <a:xfrm>
            <a:off x="1851025" y="685800"/>
            <a:ext cx="0" cy="298450"/>
          </a:xfrm>
          <a:prstGeom prst="line">
            <a:avLst/>
          </a:prstGeom>
          <a:ln w="12700" cap="flat" cmpd="sng">
            <a:solidFill>
              <a:schemeClr val="tx1"/>
            </a:solidFill>
            <a:prstDash val="solid"/>
            <a:headEnd type="none" w="med" len="med"/>
            <a:tailEnd type="none" w="med" len="med"/>
          </a:ln>
        </p:spPr>
      </p:sp>
      <p:sp>
        <p:nvSpPr>
          <p:cNvPr id="188459" name="Line 39"/>
          <p:cNvSpPr/>
          <p:nvPr/>
        </p:nvSpPr>
        <p:spPr>
          <a:xfrm>
            <a:off x="2089150" y="685800"/>
            <a:ext cx="0" cy="298450"/>
          </a:xfrm>
          <a:prstGeom prst="line">
            <a:avLst/>
          </a:prstGeom>
          <a:ln w="12700" cap="flat" cmpd="sng">
            <a:solidFill>
              <a:schemeClr val="tx1"/>
            </a:solidFill>
            <a:prstDash val="solid"/>
            <a:headEnd type="none" w="med" len="med"/>
            <a:tailEnd type="none" w="med" len="med"/>
          </a:ln>
        </p:spPr>
      </p:sp>
      <p:sp>
        <p:nvSpPr>
          <p:cNvPr id="188460" name="Line 40"/>
          <p:cNvSpPr/>
          <p:nvPr/>
        </p:nvSpPr>
        <p:spPr>
          <a:xfrm>
            <a:off x="2328863" y="685800"/>
            <a:ext cx="0" cy="298450"/>
          </a:xfrm>
          <a:prstGeom prst="line">
            <a:avLst/>
          </a:prstGeom>
          <a:ln w="12700" cap="flat" cmpd="sng">
            <a:solidFill>
              <a:schemeClr val="tx1"/>
            </a:solidFill>
            <a:prstDash val="solid"/>
            <a:headEnd type="none" w="med" len="med"/>
            <a:tailEnd type="none" w="med" len="med"/>
          </a:ln>
        </p:spPr>
      </p:sp>
      <p:sp>
        <p:nvSpPr>
          <p:cNvPr id="188461" name="Line 41"/>
          <p:cNvSpPr/>
          <p:nvPr/>
        </p:nvSpPr>
        <p:spPr>
          <a:xfrm>
            <a:off x="2570163" y="785813"/>
            <a:ext cx="0" cy="198437"/>
          </a:xfrm>
          <a:prstGeom prst="line">
            <a:avLst/>
          </a:prstGeom>
          <a:ln w="12700" cap="flat" cmpd="sng">
            <a:solidFill>
              <a:schemeClr val="tx1"/>
            </a:solidFill>
            <a:prstDash val="solid"/>
            <a:headEnd type="none" w="med" len="med"/>
            <a:tailEnd type="none" w="med" len="med"/>
          </a:ln>
        </p:spPr>
      </p:sp>
      <p:sp>
        <p:nvSpPr>
          <p:cNvPr id="188462" name="Line 42"/>
          <p:cNvSpPr/>
          <p:nvPr/>
        </p:nvSpPr>
        <p:spPr>
          <a:xfrm>
            <a:off x="2809875" y="685800"/>
            <a:ext cx="0" cy="298450"/>
          </a:xfrm>
          <a:prstGeom prst="line">
            <a:avLst/>
          </a:prstGeom>
          <a:ln w="12700" cap="flat" cmpd="sng">
            <a:solidFill>
              <a:schemeClr val="tx1"/>
            </a:solidFill>
            <a:prstDash val="solid"/>
            <a:headEnd type="none" w="med" len="med"/>
            <a:tailEnd type="none" w="med" len="med"/>
          </a:ln>
        </p:spPr>
      </p:sp>
      <p:sp>
        <p:nvSpPr>
          <p:cNvPr id="188463" name="Line 43"/>
          <p:cNvSpPr/>
          <p:nvPr/>
        </p:nvSpPr>
        <p:spPr>
          <a:xfrm>
            <a:off x="3049588" y="685800"/>
            <a:ext cx="0" cy="298450"/>
          </a:xfrm>
          <a:prstGeom prst="line">
            <a:avLst/>
          </a:prstGeom>
          <a:ln w="12700" cap="flat" cmpd="sng">
            <a:solidFill>
              <a:schemeClr val="tx1"/>
            </a:solidFill>
            <a:prstDash val="solid"/>
            <a:headEnd type="none" w="med" len="med"/>
            <a:tailEnd type="none" w="med" len="med"/>
          </a:ln>
        </p:spPr>
      </p:sp>
      <p:sp>
        <p:nvSpPr>
          <p:cNvPr id="188464" name="Line 44"/>
          <p:cNvSpPr/>
          <p:nvPr/>
        </p:nvSpPr>
        <p:spPr>
          <a:xfrm>
            <a:off x="3289300" y="685800"/>
            <a:ext cx="0" cy="298450"/>
          </a:xfrm>
          <a:prstGeom prst="line">
            <a:avLst/>
          </a:prstGeom>
          <a:ln w="12700" cap="flat" cmpd="sng">
            <a:solidFill>
              <a:schemeClr val="tx1"/>
            </a:solidFill>
            <a:prstDash val="solid"/>
            <a:headEnd type="none" w="med" len="med"/>
            <a:tailEnd type="none" w="med" len="med"/>
          </a:ln>
        </p:spPr>
      </p:sp>
      <p:sp>
        <p:nvSpPr>
          <p:cNvPr id="188465" name="Line 45"/>
          <p:cNvSpPr/>
          <p:nvPr/>
        </p:nvSpPr>
        <p:spPr>
          <a:xfrm>
            <a:off x="3530600" y="685800"/>
            <a:ext cx="0" cy="298450"/>
          </a:xfrm>
          <a:prstGeom prst="line">
            <a:avLst/>
          </a:prstGeom>
          <a:ln w="12700" cap="flat" cmpd="sng">
            <a:solidFill>
              <a:schemeClr val="tx1"/>
            </a:solidFill>
            <a:prstDash val="solid"/>
            <a:headEnd type="none" w="med" len="med"/>
            <a:tailEnd type="none" w="med" len="med"/>
          </a:ln>
        </p:spPr>
      </p:sp>
      <p:sp>
        <p:nvSpPr>
          <p:cNvPr id="188466" name="Line 46"/>
          <p:cNvSpPr/>
          <p:nvPr/>
        </p:nvSpPr>
        <p:spPr>
          <a:xfrm>
            <a:off x="3770313" y="685800"/>
            <a:ext cx="0" cy="298450"/>
          </a:xfrm>
          <a:prstGeom prst="line">
            <a:avLst/>
          </a:prstGeom>
          <a:ln w="12700" cap="flat" cmpd="sng">
            <a:solidFill>
              <a:schemeClr val="tx1"/>
            </a:solidFill>
            <a:prstDash val="solid"/>
            <a:headEnd type="none" w="med" len="med"/>
            <a:tailEnd type="none" w="med" len="med"/>
          </a:ln>
        </p:spPr>
      </p:sp>
      <p:sp>
        <p:nvSpPr>
          <p:cNvPr id="188467" name="Line 47"/>
          <p:cNvSpPr/>
          <p:nvPr/>
        </p:nvSpPr>
        <p:spPr>
          <a:xfrm>
            <a:off x="4008438" y="685800"/>
            <a:ext cx="0" cy="298450"/>
          </a:xfrm>
          <a:prstGeom prst="line">
            <a:avLst/>
          </a:prstGeom>
          <a:ln w="12700" cap="flat" cmpd="sng">
            <a:solidFill>
              <a:schemeClr val="tx1"/>
            </a:solidFill>
            <a:prstDash val="solid"/>
            <a:headEnd type="none" w="med" len="med"/>
            <a:tailEnd type="none" w="med" len="med"/>
          </a:ln>
        </p:spPr>
      </p:sp>
      <p:sp>
        <p:nvSpPr>
          <p:cNvPr id="188468" name="Line 48"/>
          <p:cNvSpPr/>
          <p:nvPr/>
        </p:nvSpPr>
        <p:spPr>
          <a:xfrm>
            <a:off x="4248150" y="685800"/>
            <a:ext cx="0" cy="298450"/>
          </a:xfrm>
          <a:prstGeom prst="line">
            <a:avLst/>
          </a:prstGeom>
          <a:ln w="12700" cap="flat" cmpd="sng">
            <a:solidFill>
              <a:schemeClr val="tx1"/>
            </a:solidFill>
            <a:prstDash val="solid"/>
            <a:headEnd type="none" w="med" len="med"/>
            <a:tailEnd type="none" w="med" len="med"/>
          </a:ln>
        </p:spPr>
      </p:sp>
      <p:sp>
        <p:nvSpPr>
          <p:cNvPr id="188469" name="Line 49"/>
          <p:cNvSpPr/>
          <p:nvPr/>
        </p:nvSpPr>
        <p:spPr>
          <a:xfrm>
            <a:off x="4487863" y="785813"/>
            <a:ext cx="0" cy="198437"/>
          </a:xfrm>
          <a:prstGeom prst="line">
            <a:avLst/>
          </a:prstGeom>
          <a:ln w="12700" cap="flat" cmpd="sng">
            <a:solidFill>
              <a:schemeClr val="tx1"/>
            </a:solidFill>
            <a:prstDash val="solid"/>
            <a:headEnd type="none" w="med" len="med"/>
            <a:tailEnd type="none" w="med" len="med"/>
          </a:ln>
        </p:spPr>
      </p:sp>
      <p:sp>
        <p:nvSpPr>
          <p:cNvPr id="188470" name="Line 50"/>
          <p:cNvSpPr/>
          <p:nvPr/>
        </p:nvSpPr>
        <p:spPr>
          <a:xfrm>
            <a:off x="4729163" y="685800"/>
            <a:ext cx="0" cy="298450"/>
          </a:xfrm>
          <a:prstGeom prst="line">
            <a:avLst/>
          </a:prstGeom>
          <a:ln w="12700" cap="flat" cmpd="sng">
            <a:solidFill>
              <a:schemeClr val="tx1"/>
            </a:solidFill>
            <a:prstDash val="solid"/>
            <a:headEnd type="none" w="med" len="med"/>
            <a:tailEnd type="none" w="med" len="med"/>
          </a:ln>
        </p:spPr>
      </p:sp>
      <p:sp>
        <p:nvSpPr>
          <p:cNvPr id="188471" name="Line 51"/>
          <p:cNvSpPr/>
          <p:nvPr/>
        </p:nvSpPr>
        <p:spPr>
          <a:xfrm>
            <a:off x="4968875" y="685800"/>
            <a:ext cx="0" cy="298450"/>
          </a:xfrm>
          <a:prstGeom prst="line">
            <a:avLst/>
          </a:prstGeom>
          <a:ln w="12700" cap="flat" cmpd="sng">
            <a:solidFill>
              <a:schemeClr val="tx1"/>
            </a:solidFill>
            <a:prstDash val="solid"/>
            <a:headEnd type="none" w="med" len="med"/>
            <a:tailEnd type="none" w="med" len="med"/>
          </a:ln>
        </p:spPr>
      </p:sp>
      <p:sp>
        <p:nvSpPr>
          <p:cNvPr id="188472" name="Line 52"/>
          <p:cNvSpPr/>
          <p:nvPr/>
        </p:nvSpPr>
        <p:spPr>
          <a:xfrm>
            <a:off x="5208588" y="685800"/>
            <a:ext cx="0" cy="298450"/>
          </a:xfrm>
          <a:prstGeom prst="line">
            <a:avLst/>
          </a:prstGeom>
          <a:ln w="12700" cap="flat" cmpd="sng">
            <a:solidFill>
              <a:schemeClr val="tx1"/>
            </a:solidFill>
            <a:prstDash val="solid"/>
            <a:headEnd type="none" w="med" len="med"/>
            <a:tailEnd type="none" w="med" len="med"/>
          </a:ln>
        </p:spPr>
      </p:sp>
      <p:sp>
        <p:nvSpPr>
          <p:cNvPr id="188473" name="Line 53"/>
          <p:cNvSpPr/>
          <p:nvPr/>
        </p:nvSpPr>
        <p:spPr>
          <a:xfrm>
            <a:off x="5448300" y="685800"/>
            <a:ext cx="0" cy="298450"/>
          </a:xfrm>
          <a:prstGeom prst="line">
            <a:avLst/>
          </a:prstGeom>
          <a:ln w="12700" cap="flat" cmpd="sng">
            <a:solidFill>
              <a:schemeClr val="tx1"/>
            </a:solidFill>
            <a:prstDash val="solid"/>
            <a:headEnd type="none" w="med" len="med"/>
            <a:tailEnd type="none" w="med" len="med"/>
          </a:ln>
        </p:spPr>
      </p:sp>
      <p:sp>
        <p:nvSpPr>
          <p:cNvPr id="188474" name="Line 54"/>
          <p:cNvSpPr/>
          <p:nvPr/>
        </p:nvSpPr>
        <p:spPr>
          <a:xfrm>
            <a:off x="5689600" y="685800"/>
            <a:ext cx="0" cy="298450"/>
          </a:xfrm>
          <a:prstGeom prst="line">
            <a:avLst/>
          </a:prstGeom>
          <a:ln w="12700" cap="flat" cmpd="sng">
            <a:solidFill>
              <a:schemeClr val="tx1"/>
            </a:solidFill>
            <a:prstDash val="solid"/>
            <a:headEnd type="none" w="med" len="med"/>
            <a:tailEnd type="none" w="med" len="med"/>
          </a:ln>
        </p:spPr>
      </p:sp>
      <p:sp>
        <p:nvSpPr>
          <p:cNvPr id="188475" name="Line 55"/>
          <p:cNvSpPr/>
          <p:nvPr/>
        </p:nvSpPr>
        <p:spPr>
          <a:xfrm>
            <a:off x="5927725" y="685800"/>
            <a:ext cx="0" cy="298450"/>
          </a:xfrm>
          <a:prstGeom prst="line">
            <a:avLst/>
          </a:prstGeom>
          <a:ln w="12700" cap="flat" cmpd="sng">
            <a:solidFill>
              <a:schemeClr val="tx1"/>
            </a:solidFill>
            <a:prstDash val="solid"/>
            <a:headEnd type="none" w="med" len="med"/>
            <a:tailEnd type="none" w="med" len="med"/>
          </a:ln>
        </p:spPr>
      </p:sp>
      <p:sp>
        <p:nvSpPr>
          <p:cNvPr id="188476" name="Line 56"/>
          <p:cNvSpPr/>
          <p:nvPr/>
        </p:nvSpPr>
        <p:spPr>
          <a:xfrm>
            <a:off x="6167438" y="685800"/>
            <a:ext cx="0" cy="298450"/>
          </a:xfrm>
          <a:prstGeom prst="line">
            <a:avLst/>
          </a:prstGeom>
          <a:ln w="12700" cap="flat" cmpd="sng">
            <a:solidFill>
              <a:schemeClr val="tx1"/>
            </a:solidFill>
            <a:prstDash val="solid"/>
            <a:headEnd type="none" w="med" len="med"/>
            <a:tailEnd type="none" w="med" len="med"/>
          </a:ln>
        </p:spPr>
      </p:sp>
      <p:sp>
        <p:nvSpPr>
          <p:cNvPr id="188477" name="Line 57"/>
          <p:cNvSpPr/>
          <p:nvPr/>
        </p:nvSpPr>
        <p:spPr>
          <a:xfrm>
            <a:off x="6407150" y="785813"/>
            <a:ext cx="0" cy="198437"/>
          </a:xfrm>
          <a:prstGeom prst="line">
            <a:avLst/>
          </a:prstGeom>
          <a:ln w="12700" cap="flat" cmpd="sng">
            <a:solidFill>
              <a:schemeClr val="tx1"/>
            </a:solidFill>
            <a:prstDash val="solid"/>
            <a:headEnd type="none" w="med" len="med"/>
            <a:tailEnd type="none" w="med" len="med"/>
          </a:ln>
        </p:spPr>
      </p:sp>
      <p:sp>
        <p:nvSpPr>
          <p:cNvPr id="188478" name="Line 58"/>
          <p:cNvSpPr/>
          <p:nvPr/>
        </p:nvSpPr>
        <p:spPr>
          <a:xfrm>
            <a:off x="6646863" y="685800"/>
            <a:ext cx="0" cy="298450"/>
          </a:xfrm>
          <a:prstGeom prst="line">
            <a:avLst/>
          </a:prstGeom>
          <a:ln w="12700" cap="flat" cmpd="sng">
            <a:solidFill>
              <a:schemeClr val="tx1"/>
            </a:solidFill>
            <a:prstDash val="solid"/>
            <a:headEnd type="none" w="med" len="med"/>
            <a:tailEnd type="none" w="med" len="med"/>
          </a:ln>
        </p:spPr>
      </p:sp>
      <p:sp>
        <p:nvSpPr>
          <p:cNvPr id="188479" name="Line 59"/>
          <p:cNvSpPr/>
          <p:nvPr/>
        </p:nvSpPr>
        <p:spPr>
          <a:xfrm>
            <a:off x="6888163" y="685800"/>
            <a:ext cx="0" cy="298450"/>
          </a:xfrm>
          <a:prstGeom prst="line">
            <a:avLst/>
          </a:prstGeom>
          <a:ln w="12700" cap="flat" cmpd="sng">
            <a:solidFill>
              <a:schemeClr val="tx1"/>
            </a:solidFill>
            <a:prstDash val="solid"/>
            <a:headEnd type="none" w="med" len="med"/>
            <a:tailEnd type="none" w="med" len="med"/>
          </a:ln>
        </p:spPr>
      </p:sp>
      <p:sp>
        <p:nvSpPr>
          <p:cNvPr id="188480" name="Line 60"/>
          <p:cNvSpPr/>
          <p:nvPr/>
        </p:nvSpPr>
        <p:spPr>
          <a:xfrm>
            <a:off x="7127875" y="685800"/>
            <a:ext cx="0" cy="298450"/>
          </a:xfrm>
          <a:prstGeom prst="line">
            <a:avLst/>
          </a:prstGeom>
          <a:ln w="12700" cap="flat" cmpd="sng">
            <a:solidFill>
              <a:schemeClr val="tx1"/>
            </a:solidFill>
            <a:prstDash val="solid"/>
            <a:headEnd type="none" w="med" len="med"/>
            <a:tailEnd type="none" w="med" len="med"/>
          </a:ln>
        </p:spPr>
      </p:sp>
      <p:sp>
        <p:nvSpPr>
          <p:cNvPr id="188481" name="Line 61"/>
          <p:cNvSpPr/>
          <p:nvPr/>
        </p:nvSpPr>
        <p:spPr>
          <a:xfrm>
            <a:off x="7367588" y="685800"/>
            <a:ext cx="0" cy="298450"/>
          </a:xfrm>
          <a:prstGeom prst="line">
            <a:avLst/>
          </a:prstGeom>
          <a:ln w="12700" cap="flat" cmpd="sng">
            <a:solidFill>
              <a:schemeClr val="tx1"/>
            </a:solidFill>
            <a:prstDash val="solid"/>
            <a:headEnd type="none" w="med" len="med"/>
            <a:tailEnd type="none" w="med" len="med"/>
          </a:ln>
        </p:spPr>
      </p:sp>
      <p:sp>
        <p:nvSpPr>
          <p:cNvPr id="188482" name="Line 62"/>
          <p:cNvSpPr/>
          <p:nvPr/>
        </p:nvSpPr>
        <p:spPr>
          <a:xfrm>
            <a:off x="7607300" y="685800"/>
            <a:ext cx="0" cy="298450"/>
          </a:xfrm>
          <a:prstGeom prst="line">
            <a:avLst/>
          </a:prstGeom>
          <a:ln w="12700" cap="flat" cmpd="sng">
            <a:solidFill>
              <a:schemeClr val="tx1"/>
            </a:solidFill>
            <a:prstDash val="solid"/>
            <a:headEnd type="none" w="med" len="med"/>
            <a:tailEnd type="none" w="med" len="med"/>
          </a:ln>
        </p:spPr>
      </p:sp>
      <p:sp>
        <p:nvSpPr>
          <p:cNvPr id="188483" name="Line 63"/>
          <p:cNvSpPr/>
          <p:nvPr/>
        </p:nvSpPr>
        <p:spPr>
          <a:xfrm>
            <a:off x="7847013" y="685800"/>
            <a:ext cx="0" cy="298450"/>
          </a:xfrm>
          <a:prstGeom prst="line">
            <a:avLst/>
          </a:prstGeom>
          <a:ln w="12700" cap="flat" cmpd="sng">
            <a:solidFill>
              <a:schemeClr val="tx1"/>
            </a:solidFill>
            <a:prstDash val="solid"/>
            <a:headEnd type="none" w="med" len="med"/>
            <a:tailEnd type="none" w="med" len="med"/>
          </a:ln>
        </p:spPr>
      </p:sp>
      <p:sp>
        <p:nvSpPr>
          <p:cNvPr id="188484" name="Line 64"/>
          <p:cNvSpPr/>
          <p:nvPr/>
        </p:nvSpPr>
        <p:spPr>
          <a:xfrm>
            <a:off x="8086725" y="685800"/>
            <a:ext cx="0" cy="298450"/>
          </a:xfrm>
          <a:prstGeom prst="line">
            <a:avLst/>
          </a:prstGeom>
          <a:ln w="12700" cap="flat" cmpd="sng">
            <a:solidFill>
              <a:schemeClr val="tx1"/>
            </a:solidFill>
            <a:prstDash val="solid"/>
            <a:headEnd type="none" w="med" len="med"/>
            <a:tailEnd type="none" w="med" len="med"/>
          </a:ln>
        </p:spPr>
      </p:sp>
      <p:sp>
        <p:nvSpPr>
          <p:cNvPr id="188485" name="Line 65"/>
          <p:cNvSpPr/>
          <p:nvPr/>
        </p:nvSpPr>
        <p:spPr>
          <a:xfrm>
            <a:off x="8326438" y="785813"/>
            <a:ext cx="0" cy="198437"/>
          </a:xfrm>
          <a:prstGeom prst="line">
            <a:avLst/>
          </a:prstGeom>
          <a:ln w="12700" cap="flat" cmpd="sng">
            <a:solidFill>
              <a:schemeClr val="tx1"/>
            </a:solidFill>
            <a:prstDash val="solid"/>
            <a:headEnd type="none" w="med" len="med"/>
            <a:tailEnd type="none" w="med" len="med"/>
          </a:ln>
        </p:spPr>
      </p:sp>
      <p:sp>
        <p:nvSpPr>
          <p:cNvPr id="188486" name="Rectangle 66"/>
          <p:cNvSpPr/>
          <p:nvPr/>
        </p:nvSpPr>
        <p:spPr>
          <a:xfrm>
            <a:off x="809625" y="585788"/>
            <a:ext cx="1600200" cy="300037"/>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88487" name="Rectangle 67"/>
          <p:cNvSpPr/>
          <p:nvPr/>
        </p:nvSpPr>
        <p:spPr>
          <a:xfrm>
            <a:off x="2728913" y="585788"/>
            <a:ext cx="1600200" cy="300037"/>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88488" name="Rectangle 68"/>
          <p:cNvSpPr/>
          <p:nvPr/>
        </p:nvSpPr>
        <p:spPr>
          <a:xfrm>
            <a:off x="4648200" y="585788"/>
            <a:ext cx="1600200" cy="300037"/>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88489" name="Rectangle 69"/>
          <p:cNvSpPr/>
          <p:nvPr/>
        </p:nvSpPr>
        <p:spPr>
          <a:xfrm>
            <a:off x="6567488" y="585788"/>
            <a:ext cx="1600200" cy="300037"/>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88490" name="Rectangle 70"/>
          <p:cNvSpPr/>
          <p:nvPr/>
        </p:nvSpPr>
        <p:spPr>
          <a:xfrm>
            <a:off x="4008438" y="3262313"/>
            <a:ext cx="325437"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S</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Y</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N</a:t>
            </a:r>
            <a:endParaRPr lang="en-US" altLang="zh-CN" sz="1600" b="1" dirty="0">
              <a:solidFill>
                <a:srgbClr val="333399"/>
              </a:solidFill>
              <a:latin typeface="Arial" panose="020B0604020202020204" pitchFamily="34" charset="0"/>
            </a:endParaRPr>
          </a:p>
        </p:txBody>
      </p:sp>
      <p:sp>
        <p:nvSpPr>
          <p:cNvPr id="188491" name="Rectangle 71"/>
          <p:cNvSpPr/>
          <p:nvPr/>
        </p:nvSpPr>
        <p:spPr>
          <a:xfrm>
            <a:off x="3770313" y="3262313"/>
            <a:ext cx="327025"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R</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S</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T</a:t>
            </a:r>
            <a:endParaRPr lang="en-US" altLang="zh-CN" sz="1600" b="1" dirty="0">
              <a:solidFill>
                <a:srgbClr val="333399"/>
              </a:solidFill>
              <a:latin typeface="Arial" panose="020B0604020202020204" pitchFamily="34" charset="0"/>
            </a:endParaRPr>
          </a:p>
        </p:txBody>
      </p:sp>
      <p:sp>
        <p:nvSpPr>
          <p:cNvPr id="188492" name="Rectangle 72"/>
          <p:cNvSpPr/>
          <p:nvPr/>
        </p:nvSpPr>
        <p:spPr>
          <a:xfrm>
            <a:off x="3513138" y="3262313"/>
            <a:ext cx="328612"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P</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S</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H</a:t>
            </a:r>
            <a:endParaRPr lang="en-US" altLang="zh-CN" sz="1600" b="1" dirty="0">
              <a:solidFill>
                <a:srgbClr val="333399"/>
              </a:solidFill>
              <a:latin typeface="Arial" panose="020B0604020202020204" pitchFamily="34" charset="0"/>
            </a:endParaRPr>
          </a:p>
        </p:txBody>
      </p:sp>
      <p:sp>
        <p:nvSpPr>
          <p:cNvPr id="188493" name="Rectangle 73"/>
          <p:cNvSpPr/>
          <p:nvPr/>
        </p:nvSpPr>
        <p:spPr>
          <a:xfrm>
            <a:off x="3273425" y="3262313"/>
            <a:ext cx="327025"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A</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C</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K</a:t>
            </a:r>
            <a:endParaRPr lang="en-US" altLang="zh-CN" sz="1600" b="1" dirty="0">
              <a:solidFill>
                <a:srgbClr val="333399"/>
              </a:solidFill>
              <a:latin typeface="Arial" panose="020B0604020202020204" pitchFamily="34" charset="0"/>
            </a:endParaRPr>
          </a:p>
        </p:txBody>
      </p:sp>
      <p:sp>
        <p:nvSpPr>
          <p:cNvPr id="188494" name="Rectangle 74"/>
          <p:cNvSpPr/>
          <p:nvPr/>
        </p:nvSpPr>
        <p:spPr>
          <a:xfrm>
            <a:off x="3011488" y="3262313"/>
            <a:ext cx="339725"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U</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R</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G</a:t>
            </a:r>
            <a:endParaRPr lang="en-US" altLang="zh-CN" sz="1600" b="1" dirty="0">
              <a:solidFill>
                <a:srgbClr val="333399"/>
              </a:solidFill>
              <a:latin typeface="Arial" panose="020B0604020202020204" pitchFamily="34" charset="0"/>
            </a:endParaRPr>
          </a:p>
        </p:txBody>
      </p:sp>
      <p:sp>
        <p:nvSpPr>
          <p:cNvPr id="188495" name="Line 80"/>
          <p:cNvSpPr/>
          <p:nvPr/>
        </p:nvSpPr>
        <p:spPr>
          <a:xfrm>
            <a:off x="58738" y="1155700"/>
            <a:ext cx="530225" cy="0"/>
          </a:xfrm>
          <a:prstGeom prst="line">
            <a:avLst/>
          </a:prstGeom>
          <a:ln w="12700" cap="flat" cmpd="sng">
            <a:solidFill>
              <a:schemeClr val="tx1"/>
            </a:solidFill>
            <a:prstDash val="solid"/>
            <a:headEnd type="none" w="med" len="med"/>
            <a:tailEnd type="none" w="med" len="med"/>
          </a:ln>
        </p:spPr>
      </p:sp>
      <p:sp>
        <p:nvSpPr>
          <p:cNvPr id="188496" name="Line 81"/>
          <p:cNvSpPr/>
          <p:nvPr/>
        </p:nvSpPr>
        <p:spPr>
          <a:xfrm>
            <a:off x="73025" y="5256213"/>
            <a:ext cx="530225" cy="0"/>
          </a:xfrm>
          <a:prstGeom prst="line">
            <a:avLst/>
          </a:prstGeom>
          <a:ln w="12700" cap="flat" cmpd="sng">
            <a:solidFill>
              <a:schemeClr val="tx1"/>
            </a:solidFill>
            <a:prstDash val="solid"/>
            <a:headEnd type="none" w="med" len="med"/>
            <a:tailEnd type="none" w="med" len="med"/>
          </a:ln>
        </p:spPr>
      </p:sp>
      <p:sp>
        <p:nvSpPr>
          <p:cNvPr id="188497" name="Rectangle 83"/>
          <p:cNvSpPr/>
          <p:nvPr/>
        </p:nvSpPr>
        <p:spPr>
          <a:xfrm>
            <a:off x="4232275" y="3230563"/>
            <a:ext cx="285750" cy="717550"/>
          </a:xfrm>
          <a:prstGeom prst="rect">
            <a:avLst/>
          </a:prstGeom>
          <a:noFill/>
          <a:ln w="76200"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88498" name="Line 26"/>
          <p:cNvSpPr/>
          <p:nvPr/>
        </p:nvSpPr>
        <p:spPr>
          <a:xfrm>
            <a:off x="2841625" y="3244850"/>
            <a:ext cx="0" cy="681038"/>
          </a:xfrm>
          <a:prstGeom prst="line">
            <a:avLst/>
          </a:prstGeom>
          <a:ln w="12700" cap="flat" cmpd="sng">
            <a:solidFill>
              <a:schemeClr val="tx1"/>
            </a:solidFill>
            <a:prstDash val="solid"/>
            <a:headEnd type="none" w="med" len="med"/>
            <a:tailEnd type="none" w="med" len="med"/>
          </a:ln>
        </p:spPr>
      </p:sp>
      <p:sp>
        <p:nvSpPr>
          <p:cNvPr id="188499" name="Line 26"/>
          <p:cNvSpPr/>
          <p:nvPr/>
        </p:nvSpPr>
        <p:spPr>
          <a:xfrm>
            <a:off x="2625725" y="3262313"/>
            <a:ext cx="0" cy="681037"/>
          </a:xfrm>
          <a:prstGeom prst="line">
            <a:avLst/>
          </a:prstGeom>
          <a:ln w="12700" cap="flat" cmpd="sng">
            <a:solidFill>
              <a:schemeClr val="tx1"/>
            </a:solidFill>
            <a:prstDash val="solid"/>
            <a:headEnd type="none" w="med" len="med"/>
            <a:tailEnd type="none" w="med" len="med"/>
          </a:ln>
        </p:spPr>
      </p:sp>
      <p:sp>
        <p:nvSpPr>
          <p:cNvPr id="188500" name="Rectangle 74"/>
          <p:cNvSpPr/>
          <p:nvPr/>
        </p:nvSpPr>
        <p:spPr>
          <a:xfrm>
            <a:off x="2570163" y="3276600"/>
            <a:ext cx="376237" cy="6445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C</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W</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R</a:t>
            </a:r>
            <a:endParaRPr lang="en-US" altLang="zh-CN" sz="1600" b="1" dirty="0">
              <a:solidFill>
                <a:srgbClr val="333399"/>
              </a:solidFill>
              <a:latin typeface="Arial" panose="020B0604020202020204" pitchFamily="34" charset="0"/>
            </a:endParaRPr>
          </a:p>
        </p:txBody>
      </p:sp>
      <p:sp>
        <p:nvSpPr>
          <p:cNvPr id="188501" name="Rectangle 74"/>
          <p:cNvSpPr/>
          <p:nvPr/>
        </p:nvSpPr>
        <p:spPr>
          <a:xfrm>
            <a:off x="2776538" y="3284538"/>
            <a:ext cx="330200" cy="6445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E</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C</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E</a:t>
            </a:r>
            <a:endParaRPr lang="en-US" altLang="zh-CN" sz="1600" b="1" dirty="0">
              <a:solidFill>
                <a:srgbClr val="333399"/>
              </a:solidFill>
              <a:latin typeface="Arial" panose="020B0604020202020204" pitchFamily="34" charset="0"/>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5555" name="Rectangle 83"/>
          <p:cNvSpPr>
            <a:spLocks noGrp="1" noChangeArrowheads="1"/>
          </p:cNvSpPr>
          <p:nvPr>
            <p:ph type="title"/>
          </p:nvPr>
        </p:nvSpPr>
        <p:spPr>
          <a:xfrm>
            <a:off x="250825" y="5057775"/>
            <a:ext cx="8893175" cy="1800225"/>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just" defTabSz="914400" rtl="0" eaLnBrk="1" fontAlgn="base" latinLnBrk="0" hangingPunct="1">
              <a:lnSpc>
                <a:spcPct val="100000"/>
              </a:lnSpc>
              <a:spcBef>
                <a:spcPct val="0"/>
              </a:spcBef>
              <a:spcAft>
                <a:spcPct val="0"/>
              </a:spcAft>
              <a:buClrTx/>
              <a:buSzTx/>
              <a:buFontTx/>
              <a:buNone/>
              <a:defRPr/>
            </a:pPr>
            <a:r>
              <a:rPr kumimoji="0" lang="zh-CN" altLang="en-US" sz="2600" b="1" i="0" u="none" strike="noStrike" kern="1200" cap="all" spc="50" normalizeH="0" baseline="0" noProof="0">
                <a:ln w="15875">
                  <a:noFill/>
                </a:ln>
                <a:solidFill>
                  <a:srgbClr val="333399"/>
                </a:solidFill>
                <a:effectLst/>
                <a:uLnTx/>
                <a:uFillTx/>
                <a:latin typeface="Arial" panose="020B0604020202020204" pitchFamily="34" charset="0"/>
                <a:ea typeface="黑体" panose="02010609060101010101" pitchFamily="49" charset="-122"/>
                <a:cs typeface="+mn-cs"/>
              </a:rPr>
              <a:t>窗口字段(</a:t>
            </a:r>
            <a:r>
              <a:rPr kumimoji="0" lang="en-US" altLang="zh-CN" sz="2600" b="1" i="0" u="none" strike="noStrike" kern="1200" cap="all" spc="50" normalizeH="0" baseline="0" noProof="0">
                <a:ln w="15875">
                  <a:noFill/>
                </a:ln>
                <a:solidFill>
                  <a:srgbClr val="333399"/>
                </a:solidFill>
                <a:effectLst/>
                <a:uLnTx/>
                <a:uFillTx/>
                <a:latin typeface="Arial" panose="020B0604020202020204" pitchFamily="34" charset="0"/>
                <a:ea typeface="黑体" panose="02010609060101010101" pitchFamily="49" charset="-122"/>
                <a:cs typeface="+mn-cs"/>
              </a:rPr>
              <a:t>WIN) —— </a:t>
            </a:r>
            <a:r>
              <a:rPr kumimoji="0" lang="zh-CN" altLang="en-US" sz="2600" b="1" i="0" u="none" strike="noStrike" kern="1200" cap="all" spc="50" normalizeH="0" baseline="0" noProof="0">
                <a:ln w="15875">
                  <a:noFill/>
                </a:ln>
                <a:solidFill>
                  <a:srgbClr val="333399"/>
                </a:solidFill>
                <a:effectLst/>
                <a:uLnTx/>
                <a:uFillTx/>
                <a:latin typeface="Arial" panose="020B0604020202020204" pitchFamily="34" charset="0"/>
                <a:ea typeface="黑体" panose="02010609060101010101" pitchFamily="49" charset="-122"/>
                <a:cs typeface="+mn-cs"/>
              </a:rPr>
              <a:t>占 2 字节。窗口字段用来控制对方发送的数据量，单位为字节。</a:t>
            </a:r>
            <a:r>
              <a:rPr kumimoji="0" lang="en-US" altLang="zh-CN" sz="2600" b="1" i="0" u="none" strike="noStrike" kern="1200" cap="all" spc="50" normalizeH="0" baseline="0" noProof="0">
                <a:ln w="15875">
                  <a:noFill/>
                </a:ln>
                <a:solidFill>
                  <a:srgbClr val="333399"/>
                </a:solidFill>
                <a:effectLst/>
                <a:uLnTx/>
                <a:uFillTx/>
                <a:latin typeface="Arial" panose="020B0604020202020204" pitchFamily="34" charset="0"/>
                <a:ea typeface="黑体" panose="02010609060101010101" pitchFamily="49" charset="-122"/>
                <a:cs typeface="+mn-cs"/>
              </a:rPr>
              <a:t>TCP </a:t>
            </a:r>
            <a:r>
              <a:rPr kumimoji="0" lang="zh-CN" altLang="en-US" sz="2600" b="1" i="0" u="none" strike="noStrike" kern="1200" cap="all" spc="50" normalizeH="0" baseline="0" noProof="0">
                <a:ln w="15875">
                  <a:noFill/>
                </a:ln>
                <a:solidFill>
                  <a:srgbClr val="333399"/>
                </a:solidFill>
                <a:effectLst/>
                <a:uLnTx/>
                <a:uFillTx/>
                <a:latin typeface="Arial" panose="020B0604020202020204" pitchFamily="34" charset="0"/>
                <a:ea typeface="黑体" panose="02010609060101010101" pitchFamily="49" charset="-122"/>
                <a:cs typeface="+mn-cs"/>
              </a:rPr>
              <a:t>连接的一端根据设置的缓存空间大小确定自己的接收窗口大小，然后通知对方以确定对方的发送窗口的上限。</a:t>
            </a:r>
            <a:endParaRPr kumimoji="0" lang="zh-CN" altLang="en-US" sz="2600" b="1" i="0" u="none" strike="noStrike" kern="1200" cap="all" spc="50" normalizeH="0" baseline="0" noProof="0">
              <a:ln w="15875">
                <a:noFill/>
              </a:ln>
              <a:solidFill>
                <a:srgbClr val="333399"/>
              </a:solidFill>
              <a:effectLst/>
              <a:uLnTx/>
              <a:uFillTx/>
              <a:latin typeface="Arial" panose="020B0604020202020204" pitchFamily="34" charset="0"/>
              <a:ea typeface="黑体" panose="02010609060101010101" pitchFamily="49" charset="-122"/>
              <a:cs typeface="+mn-cs"/>
            </a:endParaRPr>
          </a:p>
        </p:txBody>
      </p:sp>
      <p:sp>
        <p:nvSpPr>
          <p:cNvPr id="189443" name="Rectangle 5"/>
          <p:cNvSpPr/>
          <p:nvPr/>
        </p:nvSpPr>
        <p:spPr>
          <a:xfrm>
            <a:off x="8255000" y="2084388"/>
            <a:ext cx="688975" cy="1187450"/>
          </a:xfrm>
          <a:prstGeom prst="rect">
            <a:avLst/>
          </a:prstGeom>
          <a:solidFill>
            <a:schemeClr val="bg1"/>
          </a:solid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20</a:t>
            </a:r>
            <a:endParaRPr lang="zh-CN" altLang="en-US"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字节</a:t>
            </a:r>
            <a:endParaRPr lang="zh-CN" altLang="en-US"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固定</a:t>
            </a:r>
            <a:endParaRPr lang="zh-CN" altLang="en-US"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首部</a:t>
            </a:r>
            <a:endParaRPr lang="zh-CN" altLang="en-US" sz="2000" dirty="0">
              <a:solidFill>
                <a:srgbClr val="333399"/>
              </a:solidFill>
              <a:latin typeface="Arial" panose="020B0604020202020204" pitchFamily="34" charset="0"/>
            </a:endParaRPr>
          </a:p>
        </p:txBody>
      </p:sp>
      <p:sp>
        <p:nvSpPr>
          <p:cNvPr id="189444" name="Rectangle 75"/>
          <p:cNvSpPr/>
          <p:nvPr/>
        </p:nvSpPr>
        <p:spPr>
          <a:xfrm>
            <a:off x="-107950" y="279400"/>
            <a:ext cx="838517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比特 0                         8                        16                        24                    31</a:t>
            </a:r>
            <a:endParaRPr lang="zh-CN" altLang="en-US" sz="2000" dirty="0">
              <a:solidFill>
                <a:srgbClr val="333399"/>
              </a:solidFill>
              <a:latin typeface="Arial" panose="020B0604020202020204" pitchFamily="34" charset="0"/>
            </a:endParaRPr>
          </a:p>
        </p:txBody>
      </p:sp>
      <p:sp>
        <p:nvSpPr>
          <p:cNvPr id="189445" name="Line 78"/>
          <p:cNvSpPr/>
          <p:nvPr/>
        </p:nvSpPr>
        <p:spPr>
          <a:xfrm>
            <a:off x="8313738" y="989013"/>
            <a:ext cx="830262" cy="0"/>
          </a:xfrm>
          <a:prstGeom prst="line">
            <a:avLst/>
          </a:prstGeom>
          <a:ln w="12700" cap="flat" cmpd="sng">
            <a:solidFill>
              <a:schemeClr val="tx1"/>
            </a:solidFill>
            <a:prstDash val="solid"/>
            <a:headEnd type="none" w="med" len="med"/>
            <a:tailEnd type="none" w="med" len="med"/>
          </a:ln>
        </p:spPr>
      </p:sp>
      <p:sp>
        <p:nvSpPr>
          <p:cNvPr id="189446" name="Line 79"/>
          <p:cNvSpPr/>
          <p:nvPr/>
        </p:nvSpPr>
        <p:spPr>
          <a:xfrm>
            <a:off x="8313738" y="4484688"/>
            <a:ext cx="830262" cy="0"/>
          </a:xfrm>
          <a:prstGeom prst="line">
            <a:avLst/>
          </a:prstGeom>
          <a:ln w="12700" cap="flat" cmpd="sng">
            <a:solidFill>
              <a:schemeClr val="tx1"/>
            </a:solidFill>
            <a:prstDash val="solid"/>
            <a:headEnd type="none" w="med" len="med"/>
            <a:tailEnd type="none" w="med" len="med"/>
          </a:ln>
        </p:spPr>
      </p:sp>
      <p:sp>
        <p:nvSpPr>
          <p:cNvPr id="189447" name="Line 2"/>
          <p:cNvSpPr/>
          <p:nvPr/>
        </p:nvSpPr>
        <p:spPr>
          <a:xfrm flipH="1">
            <a:off x="195263" y="1016000"/>
            <a:ext cx="17462" cy="4122738"/>
          </a:xfrm>
          <a:prstGeom prst="line">
            <a:avLst/>
          </a:prstGeom>
          <a:ln w="12700" cap="flat" cmpd="sng">
            <a:solidFill>
              <a:schemeClr val="tx1"/>
            </a:solidFill>
            <a:prstDash val="solid"/>
            <a:headEnd type="triangle" w="med" len="lg"/>
            <a:tailEnd type="triangle" w="med" len="lg"/>
          </a:ln>
        </p:spPr>
      </p:sp>
      <p:sp>
        <p:nvSpPr>
          <p:cNvPr id="189448" name="Rectangle 3"/>
          <p:cNvSpPr/>
          <p:nvPr/>
        </p:nvSpPr>
        <p:spPr>
          <a:xfrm>
            <a:off x="-133350" y="2616200"/>
            <a:ext cx="690563" cy="638175"/>
          </a:xfrm>
          <a:prstGeom prst="rect">
            <a:avLst/>
          </a:prstGeom>
          <a:solidFill>
            <a:schemeClr val="bg1"/>
          </a:solid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90000"/>
              </a:lnSpc>
              <a:spcBef>
                <a:spcPct val="0"/>
              </a:spcBef>
              <a:buClrTx/>
              <a:buSzTx/>
              <a:buFontTx/>
              <a:buNone/>
            </a:pPr>
            <a:r>
              <a:rPr lang="en-US" altLang="zh-CN" sz="2000" dirty="0">
                <a:solidFill>
                  <a:srgbClr val="333399"/>
                </a:solidFill>
                <a:latin typeface="Arial" panose="020B0604020202020204" pitchFamily="34" charset="0"/>
              </a:rPr>
              <a:t>TCP</a:t>
            </a:r>
            <a:endParaRPr lang="en-US" altLang="zh-CN"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首部</a:t>
            </a:r>
            <a:endParaRPr lang="zh-CN" altLang="en-US" sz="2000" dirty="0">
              <a:solidFill>
                <a:srgbClr val="333399"/>
              </a:solidFill>
              <a:latin typeface="Arial" panose="020B0604020202020204" pitchFamily="34" charset="0"/>
            </a:endParaRPr>
          </a:p>
        </p:txBody>
      </p:sp>
      <p:sp>
        <p:nvSpPr>
          <p:cNvPr id="189449" name="Line 4"/>
          <p:cNvSpPr/>
          <p:nvPr/>
        </p:nvSpPr>
        <p:spPr>
          <a:xfrm>
            <a:off x="8615363" y="1006475"/>
            <a:ext cx="0" cy="3463925"/>
          </a:xfrm>
          <a:prstGeom prst="line">
            <a:avLst/>
          </a:prstGeom>
          <a:ln w="28575" cap="flat" cmpd="sng">
            <a:solidFill>
              <a:srgbClr val="333399"/>
            </a:solidFill>
            <a:prstDash val="solid"/>
            <a:headEnd type="triangle" w="med" len="lg"/>
            <a:tailEnd type="triangle" w="med" len="lg"/>
          </a:ln>
        </p:spPr>
      </p:sp>
      <p:sp>
        <p:nvSpPr>
          <p:cNvPr id="189450" name="Rectangle 6"/>
          <p:cNvSpPr/>
          <p:nvPr/>
        </p:nvSpPr>
        <p:spPr>
          <a:xfrm>
            <a:off x="520700" y="1012825"/>
            <a:ext cx="7686675" cy="4133850"/>
          </a:xfrm>
          <a:prstGeom prst="rect">
            <a:avLst/>
          </a:prstGeom>
          <a:solidFill>
            <a:srgbClr val="FFFFCC"/>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89451" name="Line 7"/>
          <p:cNvSpPr/>
          <p:nvPr/>
        </p:nvSpPr>
        <p:spPr>
          <a:xfrm>
            <a:off x="512763" y="1716088"/>
            <a:ext cx="7699375" cy="0"/>
          </a:xfrm>
          <a:prstGeom prst="line">
            <a:avLst/>
          </a:prstGeom>
          <a:ln w="12700" cap="flat" cmpd="sng">
            <a:solidFill>
              <a:schemeClr val="tx1"/>
            </a:solidFill>
            <a:prstDash val="solid"/>
            <a:headEnd type="none" w="med" len="med"/>
            <a:tailEnd type="none" w="med" len="med"/>
          </a:ln>
        </p:spPr>
      </p:sp>
      <p:sp>
        <p:nvSpPr>
          <p:cNvPr id="189452" name="Line 8"/>
          <p:cNvSpPr/>
          <p:nvPr/>
        </p:nvSpPr>
        <p:spPr>
          <a:xfrm>
            <a:off x="527050" y="2411413"/>
            <a:ext cx="7685088" cy="0"/>
          </a:xfrm>
          <a:prstGeom prst="line">
            <a:avLst/>
          </a:prstGeom>
          <a:ln w="12700" cap="flat" cmpd="sng">
            <a:solidFill>
              <a:schemeClr val="tx1"/>
            </a:solidFill>
            <a:prstDash val="solid"/>
            <a:headEnd type="none" w="med" len="med"/>
            <a:tailEnd type="none" w="med" len="med"/>
          </a:ln>
        </p:spPr>
      </p:sp>
      <p:sp>
        <p:nvSpPr>
          <p:cNvPr id="189453" name="Line 9"/>
          <p:cNvSpPr/>
          <p:nvPr/>
        </p:nvSpPr>
        <p:spPr>
          <a:xfrm>
            <a:off x="512763" y="3105150"/>
            <a:ext cx="7699375" cy="0"/>
          </a:xfrm>
          <a:prstGeom prst="line">
            <a:avLst/>
          </a:prstGeom>
          <a:ln w="12700" cap="flat" cmpd="sng">
            <a:solidFill>
              <a:schemeClr val="tx1"/>
            </a:solidFill>
            <a:prstDash val="solid"/>
            <a:headEnd type="none" w="med" len="med"/>
            <a:tailEnd type="none" w="med" len="med"/>
          </a:ln>
        </p:spPr>
      </p:sp>
      <p:sp>
        <p:nvSpPr>
          <p:cNvPr id="189454" name="Line 10"/>
          <p:cNvSpPr/>
          <p:nvPr/>
        </p:nvSpPr>
        <p:spPr>
          <a:xfrm>
            <a:off x="512763" y="3797300"/>
            <a:ext cx="7699375" cy="0"/>
          </a:xfrm>
          <a:prstGeom prst="line">
            <a:avLst/>
          </a:prstGeom>
          <a:ln w="12700" cap="flat" cmpd="sng">
            <a:solidFill>
              <a:schemeClr val="tx1"/>
            </a:solidFill>
            <a:prstDash val="solid"/>
            <a:headEnd type="none" w="med" len="med"/>
            <a:tailEnd type="none" w="med" len="med"/>
          </a:ln>
        </p:spPr>
      </p:sp>
      <p:sp>
        <p:nvSpPr>
          <p:cNvPr id="189455" name="Line 11"/>
          <p:cNvSpPr/>
          <p:nvPr/>
        </p:nvSpPr>
        <p:spPr>
          <a:xfrm>
            <a:off x="527050" y="4492625"/>
            <a:ext cx="7685088" cy="0"/>
          </a:xfrm>
          <a:prstGeom prst="line">
            <a:avLst/>
          </a:prstGeom>
          <a:ln w="12700" cap="flat" cmpd="sng">
            <a:solidFill>
              <a:schemeClr val="tx1"/>
            </a:solidFill>
            <a:prstDash val="solid"/>
            <a:headEnd type="none" w="med" len="med"/>
            <a:tailEnd type="none" w="med" len="med"/>
          </a:ln>
        </p:spPr>
      </p:sp>
      <p:sp>
        <p:nvSpPr>
          <p:cNvPr id="189456" name="Line 12"/>
          <p:cNvSpPr/>
          <p:nvPr/>
        </p:nvSpPr>
        <p:spPr>
          <a:xfrm>
            <a:off x="4365625" y="1020763"/>
            <a:ext cx="0" cy="709612"/>
          </a:xfrm>
          <a:prstGeom prst="line">
            <a:avLst/>
          </a:prstGeom>
          <a:ln w="12700" cap="flat" cmpd="sng">
            <a:solidFill>
              <a:schemeClr val="tx1"/>
            </a:solidFill>
            <a:prstDash val="solid"/>
            <a:headEnd type="none" w="med" len="med"/>
            <a:tailEnd type="none" w="med" len="med"/>
          </a:ln>
        </p:spPr>
      </p:sp>
      <p:sp>
        <p:nvSpPr>
          <p:cNvPr id="189457" name="Rectangle 13"/>
          <p:cNvSpPr/>
          <p:nvPr/>
        </p:nvSpPr>
        <p:spPr>
          <a:xfrm>
            <a:off x="5565775" y="1147763"/>
            <a:ext cx="1616075" cy="395287"/>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目  的  端  口</a:t>
            </a:r>
            <a:endParaRPr lang="zh-CN" altLang="en-US" sz="2000" dirty="0">
              <a:solidFill>
                <a:srgbClr val="333399"/>
              </a:solidFill>
              <a:latin typeface="Arial" panose="020B0604020202020204" pitchFamily="34" charset="0"/>
            </a:endParaRPr>
          </a:p>
        </p:txBody>
      </p:sp>
      <p:sp>
        <p:nvSpPr>
          <p:cNvPr id="189458" name="Rectangle 14"/>
          <p:cNvSpPr/>
          <p:nvPr/>
        </p:nvSpPr>
        <p:spPr>
          <a:xfrm>
            <a:off x="623888" y="3070225"/>
            <a:ext cx="892175" cy="638175"/>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eaLnBrk="1" hangingPunct="1">
              <a:spcBef>
                <a:spcPct val="0"/>
              </a:spcBef>
              <a:buClrTx/>
              <a:buSzTx/>
              <a:buFontTx/>
              <a:buNone/>
            </a:pPr>
            <a:r>
              <a:rPr lang="en-US" altLang="zh-CN" sz="1800" dirty="0">
                <a:solidFill>
                  <a:srgbClr val="333399"/>
                </a:solidFill>
                <a:latin typeface="Arial" panose="020B0604020202020204" pitchFamily="34" charset="0"/>
                <a:ea typeface="微软雅黑" panose="020B0503020204020204" pitchFamily="34" charset="-122"/>
              </a:rPr>
              <a:t>TCP</a:t>
            </a:r>
            <a:r>
              <a:rPr lang="zh-CN" altLang="en-US" sz="1800" dirty="0">
                <a:solidFill>
                  <a:srgbClr val="333399"/>
                </a:solidFill>
                <a:latin typeface="Arial" panose="020B0604020202020204" pitchFamily="34" charset="0"/>
                <a:ea typeface="微软雅黑" panose="020B0503020204020204" pitchFamily="34" charset="-122"/>
              </a:rPr>
              <a:t>头长度</a:t>
            </a:r>
            <a:endParaRPr lang="zh-CN" altLang="en-US" sz="1800" dirty="0">
              <a:solidFill>
                <a:srgbClr val="333399"/>
              </a:solidFill>
              <a:latin typeface="Arial" panose="020B0604020202020204" pitchFamily="34" charset="0"/>
              <a:ea typeface="微软雅黑" panose="020B0503020204020204" pitchFamily="34" charset="-122"/>
            </a:endParaRPr>
          </a:p>
        </p:txBody>
      </p:sp>
      <p:sp>
        <p:nvSpPr>
          <p:cNvPr id="189459" name="Rectangle 15"/>
          <p:cNvSpPr/>
          <p:nvPr/>
        </p:nvSpPr>
        <p:spPr>
          <a:xfrm>
            <a:off x="1754188" y="3935413"/>
            <a:ext cx="1360487"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检   验   和</a:t>
            </a:r>
            <a:endParaRPr lang="zh-CN" altLang="en-US" sz="2000" dirty="0">
              <a:solidFill>
                <a:srgbClr val="333399"/>
              </a:solidFill>
              <a:latin typeface="Arial" panose="020B0604020202020204" pitchFamily="34" charset="0"/>
            </a:endParaRPr>
          </a:p>
        </p:txBody>
      </p:sp>
      <p:sp>
        <p:nvSpPr>
          <p:cNvPr id="189460" name="Rectangle 16"/>
          <p:cNvSpPr/>
          <p:nvPr/>
        </p:nvSpPr>
        <p:spPr>
          <a:xfrm>
            <a:off x="2933700" y="4614863"/>
            <a:ext cx="3198813" cy="396875"/>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可选项（</a:t>
            </a:r>
            <a:r>
              <a:rPr lang="en-US" altLang="zh-CN" sz="2000" dirty="0">
                <a:solidFill>
                  <a:srgbClr val="333399"/>
                </a:solidFill>
                <a:latin typeface="Arial" panose="020B0604020202020204" pitchFamily="34" charset="0"/>
              </a:rPr>
              <a:t>0</a:t>
            </a:r>
            <a:r>
              <a:rPr lang="zh-CN" altLang="en-US" sz="2000" dirty="0">
                <a:solidFill>
                  <a:srgbClr val="333399"/>
                </a:solidFill>
                <a:latin typeface="Arial" panose="020B0604020202020204" pitchFamily="34" charset="0"/>
              </a:rPr>
              <a:t>或多个</a:t>
            </a:r>
            <a:r>
              <a:rPr lang="en-US" altLang="zh-CN" sz="2000" dirty="0">
                <a:solidFill>
                  <a:srgbClr val="333399"/>
                </a:solidFill>
                <a:latin typeface="Arial" panose="020B0604020202020204" pitchFamily="34" charset="0"/>
              </a:rPr>
              <a:t>32</a:t>
            </a:r>
            <a:r>
              <a:rPr lang="zh-CN" altLang="en-US" sz="2000" dirty="0">
                <a:solidFill>
                  <a:srgbClr val="333399"/>
                </a:solidFill>
                <a:latin typeface="Arial" panose="020B0604020202020204" pitchFamily="34" charset="0"/>
              </a:rPr>
              <a:t>位字）</a:t>
            </a:r>
            <a:endParaRPr lang="zh-CN" altLang="en-US" sz="2000" dirty="0">
              <a:solidFill>
                <a:srgbClr val="333399"/>
              </a:solidFill>
              <a:latin typeface="Arial" panose="020B0604020202020204" pitchFamily="34" charset="0"/>
            </a:endParaRPr>
          </a:p>
        </p:txBody>
      </p:sp>
      <p:sp>
        <p:nvSpPr>
          <p:cNvPr id="189461" name="Rectangle 17"/>
          <p:cNvSpPr/>
          <p:nvPr/>
        </p:nvSpPr>
        <p:spPr>
          <a:xfrm>
            <a:off x="1868488" y="1147763"/>
            <a:ext cx="1222375" cy="395287"/>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源  端  口</a:t>
            </a:r>
            <a:endParaRPr lang="zh-CN" altLang="en-US" sz="2000" dirty="0">
              <a:solidFill>
                <a:srgbClr val="333399"/>
              </a:solidFill>
              <a:latin typeface="Arial" panose="020B0604020202020204" pitchFamily="34" charset="0"/>
            </a:endParaRPr>
          </a:p>
        </p:txBody>
      </p:sp>
      <p:sp>
        <p:nvSpPr>
          <p:cNvPr id="189462" name="Rectangle 18"/>
          <p:cNvSpPr/>
          <p:nvPr/>
        </p:nvSpPr>
        <p:spPr>
          <a:xfrm>
            <a:off x="3921125" y="1835150"/>
            <a:ext cx="1381125" cy="393700"/>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序   号</a:t>
            </a:r>
            <a:endParaRPr lang="zh-CN" altLang="en-US" sz="2000" dirty="0">
              <a:solidFill>
                <a:srgbClr val="333399"/>
              </a:solidFill>
              <a:latin typeface="Arial" panose="020B0604020202020204" pitchFamily="34" charset="0"/>
            </a:endParaRPr>
          </a:p>
        </p:txBody>
      </p:sp>
      <p:sp>
        <p:nvSpPr>
          <p:cNvPr id="189463" name="Line 19"/>
          <p:cNvSpPr/>
          <p:nvPr/>
        </p:nvSpPr>
        <p:spPr>
          <a:xfrm>
            <a:off x="4371975" y="3114675"/>
            <a:ext cx="0" cy="1370013"/>
          </a:xfrm>
          <a:prstGeom prst="line">
            <a:avLst/>
          </a:prstGeom>
          <a:ln w="12700" cap="flat" cmpd="sng">
            <a:solidFill>
              <a:schemeClr val="tx1"/>
            </a:solidFill>
            <a:prstDash val="solid"/>
            <a:headEnd type="none" w="med" len="med"/>
            <a:tailEnd type="none" w="med" len="med"/>
          </a:ln>
        </p:spPr>
      </p:sp>
      <p:sp>
        <p:nvSpPr>
          <p:cNvPr id="189464" name="Rectangle 20"/>
          <p:cNvSpPr/>
          <p:nvPr/>
        </p:nvSpPr>
        <p:spPr>
          <a:xfrm>
            <a:off x="5405438" y="3935413"/>
            <a:ext cx="182562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紧   急   指   针</a:t>
            </a:r>
            <a:endParaRPr lang="zh-CN" altLang="en-US" sz="2000" dirty="0">
              <a:solidFill>
                <a:srgbClr val="333399"/>
              </a:solidFill>
              <a:latin typeface="Arial" panose="020B0604020202020204" pitchFamily="34" charset="0"/>
            </a:endParaRPr>
          </a:p>
        </p:txBody>
      </p:sp>
      <p:sp>
        <p:nvSpPr>
          <p:cNvPr id="189465" name="Rectangle 21"/>
          <p:cNvSpPr/>
          <p:nvPr/>
        </p:nvSpPr>
        <p:spPr>
          <a:xfrm>
            <a:off x="5854700" y="3216275"/>
            <a:ext cx="89852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窗   口</a:t>
            </a:r>
            <a:endParaRPr lang="zh-CN" altLang="en-US" sz="2000" dirty="0">
              <a:solidFill>
                <a:srgbClr val="333399"/>
              </a:solidFill>
              <a:latin typeface="Arial" panose="020B0604020202020204" pitchFamily="34" charset="0"/>
            </a:endParaRPr>
          </a:p>
        </p:txBody>
      </p:sp>
      <p:sp>
        <p:nvSpPr>
          <p:cNvPr id="189466" name="Rectangle 22"/>
          <p:cNvSpPr/>
          <p:nvPr/>
        </p:nvSpPr>
        <p:spPr>
          <a:xfrm>
            <a:off x="3676650" y="2559050"/>
            <a:ext cx="1841500" cy="393700"/>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确    认    号</a:t>
            </a:r>
            <a:endParaRPr lang="zh-CN" altLang="en-US" sz="2000" dirty="0">
              <a:solidFill>
                <a:srgbClr val="333399"/>
              </a:solidFill>
              <a:latin typeface="Arial" panose="020B0604020202020204" pitchFamily="34" charset="0"/>
            </a:endParaRPr>
          </a:p>
        </p:txBody>
      </p:sp>
      <p:sp>
        <p:nvSpPr>
          <p:cNvPr id="189467" name="Line 23"/>
          <p:cNvSpPr/>
          <p:nvPr/>
        </p:nvSpPr>
        <p:spPr>
          <a:xfrm>
            <a:off x="1477963" y="3114675"/>
            <a:ext cx="0" cy="692150"/>
          </a:xfrm>
          <a:prstGeom prst="line">
            <a:avLst/>
          </a:prstGeom>
          <a:ln w="12700" cap="flat" cmpd="sng">
            <a:solidFill>
              <a:schemeClr val="tx1"/>
            </a:solidFill>
            <a:prstDash val="solid"/>
            <a:headEnd type="none" w="med" len="med"/>
            <a:tailEnd type="none" w="med" len="med"/>
          </a:ln>
        </p:spPr>
      </p:sp>
      <p:sp>
        <p:nvSpPr>
          <p:cNvPr id="189468" name="Line 24"/>
          <p:cNvSpPr/>
          <p:nvPr/>
        </p:nvSpPr>
        <p:spPr>
          <a:xfrm>
            <a:off x="3405188" y="3106738"/>
            <a:ext cx="0" cy="684212"/>
          </a:xfrm>
          <a:prstGeom prst="line">
            <a:avLst/>
          </a:prstGeom>
          <a:ln w="12700" cap="flat" cmpd="sng">
            <a:solidFill>
              <a:schemeClr val="tx1"/>
            </a:solidFill>
            <a:prstDash val="solid"/>
            <a:headEnd type="none" w="med" len="med"/>
            <a:tailEnd type="none" w="med" len="med"/>
          </a:ln>
        </p:spPr>
      </p:sp>
      <p:sp>
        <p:nvSpPr>
          <p:cNvPr id="189469" name="Line 25"/>
          <p:cNvSpPr/>
          <p:nvPr/>
        </p:nvSpPr>
        <p:spPr>
          <a:xfrm>
            <a:off x="2911475" y="3114675"/>
            <a:ext cx="0" cy="692150"/>
          </a:xfrm>
          <a:prstGeom prst="line">
            <a:avLst/>
          </a:prstGeom>
          <a:ln w="12700" cap="flat" cmpd="sng">
            <a:solidFill>
              <a:schemeClr val="tx1"/>
            </a:solidFill>
            <a:prstDash val="solid"/>
            <a:headEnd type="none" w="med" len="med"/>
            <a:tailEnd type="none" w="med" len="med"/>
          </a:ln>
        </p:spPr>
      </p:sp>
      <p:sp>
        <p:nvSpPr>
          <p:cNvPr id="189470" name="Line 26"/>
          <p:cNvSpPr/>
          <p:nvPr/>
        </p:nvSpPr>
        <p:spPr>
          <a:xfrm>
            <a:off x="3155950" y="3114675"/>
            <a:ext cx="0" cy="681038"/>
          </a:xfrm>
          <a:prstGeom prst="line">
            <a:avLst/>
          </a:prstGeom>
          <a:ln w="12700" cap="flat" cmpd="sng">
            <a:solidFill>
              <a:schemeClr val="tx1"/>
            </a:solidFill>
            <a:prstDash val="solid"/>
            <a:headEnd type="none" w="med" len="med"/>
            <a:tailEnd type="none" w="med" len="med"/>
          </a:ln>
        </p:spPr>
      </p:sp>
      <p:sp>
        <p:nvSpPr>
          <p:cNvPr id="189471" name="Line 27"/>
          <p:cNvSpPr/>
          <p:nvPr/>
        </p:nvSpPr>
        <p:spPr>
          <a:xfrm>
            <a:off x="3886200" y="3114675"/>
            <a:ext cx="0" cy="681038"/>
          </a:xfrm>
          <a:prstGeom prst="line">
            <a:avLst/>
          </a:prstGeom>
          <a:ln w="12700" cap="flat" cmpd="sng">
            <a:solidFill>
              <a:schemeClr val="tx1"/>
            </a:solidFill>
            <a:prstDash val="solid"/>
            <a:headEnd type="none" w="med" len="med"/>
            <a:tailEnd type="none" w="med" len="med"/>
          </a:ln>
        </p:spPr>
      </p:sp>
      <p:sp>
        <p:nvSpPr>
          <p:cNvPr id="189472" name="Line 28"/>
          <p:cNvSpPr/>
          <p:nvPr/>
        </p:nvSpPr>
        <p:spPr>
          <a:xfrm>
            <a:off x="3644900" y="3114675"/>
            <a:ext cx="0" cy="681038"/>
          </a:xfrm>
          <a:prstGeom prst="line">
            <a:avLst/>
          </a:prstGeom>
          <a:ln w="12700" cap="flat" cmpd="sng">
            <a:solidFill>
              <a:schemeClr val="tx1"/>
            </a:solidFill>
            <a:prstDash val="solid"/>
            <a:headEnd type="none" w="med" len="med"/>
            <a:tailEnd type="none" w="med" len="med"/>
          </a:ln>
        </p:spPr>
      </p:sp>
      <p:sp>
        <p:nvSpPr>
          <p:cNvPr id="189473" name="Line 29"/>
          <p:cNvSpPr/>
          <p:nvPr/>
        </p:nvSpPr>
        <p:spPr>
          <a:xfrm>
            <a:off x="4130675" y="3114675"/>
            <a:ext cx="0" cy="681038"/>
          </a:xfrm>
          <a:prstGeom prst="line">
            <a:avLst/>
          </a:prstGeom>
          <a:ln w="12700" cap="flat" cmpd="sng">
            <a:solidFill>
              <a:schemeClr val="tx1"/>
            </a:solidFill>
            <a:prstDash val="solid"/>
            <a:headEnd type="none" w="med" len="med"/>
            <a:tailEnd type="none" w="med" len="med"/>
          </a:ln>
        </p:spPr>
      </p:sp>
      <p:sp>
        <p:nvSpPr>
          <p:cNvPr id="189474" name="Rectangle 30"/>
          <p:cNvSpPr/>
          <p:nvPr/>
        </p:nvSpPr>
        <p:spPr>
          <a:xfrm>
            <a:off x="1566863" y="3189288"/>
            <a:ext cx="89852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保   留</a:t>
            </a:r>
            <a:endParaRPr lang="zh-CN" altLang="en-US" sz="2000" dirty="0">
              <a:solidFill>
                <a:srgbClr val="333399"/>
              </a:solidFill>
              <a:latin typeface="Arial" panose="020B0604020202020204" pitchFamily="34" charset="0"/>
            </a:endParaRPr>
          </a:p>
        </p:txBody>
      </p:sp>
      <p:sp>
        <p:nvSpPr>
          <p:cNvPr id="189475" name="Rectangle 31"/>
          <p:cNvSpPr/>
          <p:nvPr/>
        </p:nvSpPr>
        <p:spPr>
          <a:xfrm>
            <a:off x="4103688" y="3133725"/>
            <a:ext cx="327025" cy="639763"/>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F</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I</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N</a:t>
            </a:r>
            <a:endParaRPr lang="en-US" altLang="zh-CN" sz="1600" b="1" dirty="0">
              <a:solidFill>
                <a:srgbClr val="333399"/>
              </a:solidFill>
              <a:latin typeface="Arial" panose="020B0604020202020204" pitchFamily="34" charset="0"/>
            </a:endParaRPr>
          </a:p>
        </p:txBody>
      </p:sp>
      <p:sp>
        <p:nvSpPr>
          <p:cNvPr id="189476" name="Line 32"/>
          <p:cNvSpPr/>
          <p:nvPr/>
        </p:nvSpPr>
        <p:spPr>
          <a:xfrm>
            <a:off x="517525" y="855663"/>
            <a:ext cx="7675563" cy="0"/>
          </a:xfrm>
          <a:prstGeom prst="line">
            <a:avLst/>
          </a:prstGeom>
          <a:ln w="12700" cap="flat" cmpd="sng">
            <a:solidFill>
              <a:schemeClr val="tx1"/>
            </a:solidFill>
            <a:prstDash val="solid"/>
            <a:headEnd type="none" w="med" len="med"/>
            <a:tailEnd type="none" w="med" len="med"/>
          </a:ln>
        </p:spPr>
      </p:sp>
      <p:sp>
        <p:nvSpPr>
          <p:cNvPr id="189477" name="Line 33"/>
          <p:cNvSpPr/>
          <p:nvPr/>
        </p:nvSpPr>
        <p:spPr>
          <a:xfrm>
            <a:off x="517525" y="657225"/>
            <a:ext cx="0" cy="198438"/>
          </a:xfrm>
          <a:prstGeom prst="line">
            <a:avLst/>
          </a:prstGeom>
          <a:ln w="12700" cap="flat" cmpd="sng">
            <a:solidFill>
              <a:schemeClr val="tx1"/>
            </a:solidFill>
            <a:prstDash val="solid"/>
            <a:headEnd type="none" w="med" len="med"/>
            <a:tailEnd type="none" w="med" len="med"/>
          </a:ln>
        </p:spPr>
      </p:sp>
      <p:sp>
        <p:nvSpPr>
          <p:cNvPr id="189478" name="Line 34"/>
          <p:cNvSpPr/>
          <p:nvPr/>
        </p:nvSpPr>
        <p:spPr>
          <a:xfrm>
            <a:off x="757238" y="557213"/>
            <a:ext cx="0" cy="298450"/>
          </a:xfrm>
          <a:prstGeom prst="line">
            <a:avLst/>
          </a:prstGeom>
          <a:ln w="12700" cap="flat" cmpd="sng">
            <a:solidFill>
              <a:schemeClr val="tx1"/>
            </a:solidFill>
            <a:prstDash val="solid"/>
            <a:headEnd type="none" w="med" len="med"/>
            <a:tailEnd type="none" w="med" len="med"/>
          </a:ln>
        </p:spPr>
      </p:sp>
      <p:sp>
        <p:nvSpPr>
          <p:cNvPr id="189479" name="Line 35"/>
          <p:cNvSpPr/>
          <p:nvPr/>
        </p:nvSpPr>
        <p:spPr>
          <a:xfrm>
            <a:off x="996950" y="557213"/>
            <a:ext cx="0" cy="298450"/>
          </a:xfrm>
          <a:prstGeom prst="line">
            <a:avLst/>
          </a:prstGeom>
          <a:ln w="12700" cap="flat" cmpd="sng">
            <a:solidFill>
              <a:schemeClr val="tx1"/>
            </a:solidFill>
            <a:prstDash val="solid"/>
            <a:headEnd type="none" w="med" len="med"/>
            <a:tailEnd type="none" w="med" len="med"/>
          </a:ln>
        </p:spPr>
      </p:sp>
      <p:sp>
        <p:nvSpPr>
          <p:cNvPr id="189480" name="Line 36"/>
          <p:cNvSpPr/>
          <p:nvPr/>
        </p:nvSpPr>
        <p:spPr>
          <a:xfrm>
            <a:off x="1236663" y="557213"/>
            <a:ext cx="0" cy="298450"/>
          </a:xfrm>
          <a:prstGeom prst="line">
            <a:avLst/>
          </a:prstGeom>
          <a:ln w="12700" cap="flat" cmpd="sng">
            <a:solidFill>
              <a:schemeClr val="tx1"/>
            </a:solidFill>
            <a:prstDash val="solid"/>
            <a:headEnd type="none" w="med" len="med"/>
            <a:tailEnd type="none" w="med" len="med"/>
          </a:ln>
        </p:spPr>
      </p:sp>
      <p:sp>
        <p:nvSpPr>
          <p:cNvPr id="189481" name="Line 37"/>
          <p:cNvSpPr/>
          <p:nvPr/>
        </p:nvSpPr>
        <p:spPr>
          <a:xfrm>
            <a:off x="1477963" y="557213"/>
            <a:ext cx="0" cy="298450"/>
          </a:xfrm>
          <a:prstGeom prst="line">
            <a:avLst/>
          </a:prstGeom>
          <a:ln w="12700" cap="flat" cmpd="sng">
            <a:solidFill>
              <a:schemeClr val="tx1"/>
            </a:solidFill>
            <a:prstDash val="solid"/>
            <a:headEnd type="none" w="med" len="med"/>
            <a:tailEnd type="none" w="med" len="med"/>
          </a:ln>
        </p:spPr>
      </p:sp>
      <p:sp>
        <p:nvSpPr>
          <p:cNvPr id="189482" name="Line 38"/>
          <p:cNvSpPr/>
          <p:nvPr/>
        </p:nvSpPr>
        <p:spPr>
          <a:xfrm>
            <a:off x="1717675" y="557213"/>
            <a:ext cx="0" cy="298450"/>
          </a:xfrm>
          <a:prstGeom prst="line">
            <a:avLst/>
          </a:prstGeom>
          <a:ln w="12700" cap="flat" cmpd="sng">
            <a:solidFill>
              <a:schemeClr val="tx1"/>
            </a:solidFill>
            <a:prstDash val="solid"/>
            <a:headEnd type="none" w="med" len="med"/>
            <a:tailEnd type="none" w="med" len="med"/>
          </a:ln>
        </p:spPr>
      </p:sp>
      <p:sp>
        <p:nvSpPr>
          <p:cNvPr id="189483" name="Line 39"/>
          <p:cNvSpPr/>
          <p:nvPr/>
        </p:nvSpPr>
        <p:spPr>
          <a:xfrm>
            <a:off x="1955800" y="557213"/>
            <a:ext cx="0" cy="298450"/>
          </a:xfrm>
          <a:prstGeom prst="line">
            <a:avLst/>
          </a:prstGeom>
          <a:ln w="12700" cap="flat" cmpd="sng">
            <a:solidFill>
              <a:schemeClr val="tx1"/>
            </a:solidFill>
            <a:prstDash val="solid"/>
            <a:headEnd type="none" w="med" len="med"/>
            <a:tailEnd type="none" w="med" len="med"/>
          </a:ln>
        </p:spPr>
      </p:sp>
      <p:sp>
        <p:nvSpPr>
          <p:cNvPr id="189484" name="Line 40"/>
          <p:cNvSpPr/>
          <p:nvPr/>
        </p:nvSpPr>
        <p:spPr>
          <a:xfrm>
            <a:off x="2195513" y="557213"/>
            <a:ext cx="0" cy="298450"/>
          </a:xfrm>
          <a:prstGeom prst="line">
            <a:avLst/>
          </a:prstGeom>
          <a:ln w="12700" cap="flat" cmpd="sng">
            <a:solidFill>
              <a:schemeClr val="tx1"/>
            </a:solidFill>
            <a:prstDash val="solid"/>
            <a:headEnd type="none" w="med" len="med"/>
            <a:tailEnd type="none" w="med" len="med"/>
          </a:ln>
        </p:spPr>
      </p:sp>
      <p:sp>
        <p:nvSpPr>
          <p:cNvPr id="189485" name="Line 41"/>
          <p:cNvSpPr/>
          <p:nvPr/>
        </p:nvSpPr>
        <p:spPr>
          <a:xfrm>
            <a:off x="2436813" y="657225"/>
            <a:ext cx="0" cy="198438"/>
          </a:xfrm>
          <a:prstGeom prst="line">
            <a:avLst/>
          </a:prstGeom>
          <a:ln w="12700" cap="flat" cmpd="sng">
            <a:solidFill>
              <a:schemeClr val="tx1"/>
            </a:solidFill>
            <a:prstDash val="solid"/>
            <a:headEnd type="none" w="med" len="med"/>
            <a:tailEnd type="none" w="med" len="med"/>
          </a:ln>
        </p:spPr>
      </p:sp>
      <p:sp>
        <p:nvSpPr>
          <p:cNvPr id="189486" name="Line 42"/>
          <p:cNvSpPr/>
          <p:nvPr/>
        </p:nvSpPr>
        <p:spPr>
          <a:xfrm>
            <a:off x="2676525" y="557213"/>
            <a:ext cx="0" cy="298450"/>
          </a:xfrm>
          <a:prstGeom prst="line">
            <a:avLst/>
          </a:prstGeom>
          <a:ln w="12700" cap="flat" cmpd="sng">
            <a:solidFill>
              <a:schemeClr val="tx1"/>
            </a:solidFill>
            <a:prstDash val="solid"/>
            <a:headEnd type="none" w="med" len="med"/>
            <a:tailEnd type="none" w="med" len="med"/>
          </a:ln>
        </p:spPr>
      </p:sp>
      <p:sp>
        <p:nvSpPr>
          <p:cNvPr id="189487" name="Line 43"/>
          <p:cNvSpPr/>
          <p:nvPr/>
        </p:nvSpPr>
        <p:spPr>
          <a:xfrm>
            <a:off x="2916238" y="557213"/>
            <a:ext cx="0" cy="298450"/>
          </a:xfrm>
          <a:prstGeom prst="line">
            <a:avLst/>
          </a:prstGeom>
          <a:ln w="12700" cap="flat" cmpd="sng">
            <a:solidFill>
              <a:schemeClr val="tx1"/>
            </a:solidFill>
            <a:prstDash val="solid"/>
            <a:headEnd type="none" w="med" len="med"/>
            <a:tailEnd type="none" w="med" len="med"/>
          </a:ln>
        </p:spPr>
      </p:sp>
      <p:sp>
        <p:nvSpPr>
          <p:cNvPr id="189488" name="Line 44"/>
          <p:cNvSpPr/>
          <p:nvPr/>
        </p:nvSpPr>
        <p:spPr>
          <a:xfrm>
            <a:off x="3155950" y="557213"/>
            <a:ext cx="0" cy="298450"/>
          </a:xfrm>
          <a:prstGeom prst="line">
            <a:avLst/>
          </a:prstGeom>
          <a:ln w="12700" cap="flat" cmpd="sng">
            <a:solidFill>
              <a:schemeClr val="tx1"/>
            </a:solidFill>
            <a:prstDash val="solid"/>
            <a:headEnd type="none" w="med" len="med"/>
            <a:tailEnd type="none" w="med" len="med"/>
          </a:ln>
        </p:spPr>
      </p:sp>
      <p:sp>
        <p:nvSpPr>
          <p:cNvPr id="189489" name="Line 45"/>
          <p:cNvSpPr/>
          <p:nvPr/>
        </p:nvSpPr>
        <p:spPr>
          <a:xfrm>
            <a:off x="3397250" y="557213"/>
            <a:ext cx="0" cy="298450"/>
          </a:xfrm>
          <a:prstGeom prst="line">
            <a:avLst/>
          </a:prstGeom>
          <a:ln w="12700" cap="flat" cmpd="sng">
            <a:solidFill>
              <a:schemeClr val="tx1"/>
            </a:solidFill>
            <a:prstDash val="solid"/>
            <a:headEnd type="none" w="med" len="med"/>
            <a:tailEnd type="none" w="med" len="med"/>
          </a:ln>
        </p:spPr>
      </p:sp>
      <p:sp>
        <p:nvSpPr>
          <p:cNvPr id="189490" name="Line 46"/>
          <p:cNvSpPr/>
          <p:nvPr/>
        </p:nvSpPr>
        <p:spPr>
          <a:xfrm>
            <a:off x="3636963" y="557213"/>
            <a:ext cx="0" cy="298450"/>
          </a:xfrm>
          <a:prstGeom prst="line">
            <a:avLst/>
          </a:prstGeom>
          <a:ln w="12700" cap="flat" cmpd="sng">
            <a:solidFill>
              <a:schemeClr val="tx1"/>
            </a:solidFill>
            <a:prstDash val="solid"/>
            <a:headEnd type="none" w="med" len="med"/>
            <a:tailEnd type="none" w="med" len="med"/>
          </a:ln>
        </p:spPr>
      </p:sp>
      <p:sp>
        <p:nvSpPr>
          <p:cNvPr id="189491" name="Line 47"/>
          <p:cNvSpPr/>
          <p:nvPr/>
        </p:nvSpPr>
        <p:spPr>
          <a:xfrm>
            <a:off x="3875088" y="557213"/>
            <a:ext cx="0" cy="298450"/>
          </a:xfrm>
          <a:prstGeom prst="line">
            <a:avLst/>
          </a:prstGeom>
          <a:ln w="12700" cap="flat" cmpd="sng">
            <a:solidFill>
              <a:schemeClr val="tx1"/>
            </a:solidFill>
            <a:prstDash val="solid"/>
            <a:headEnd type="none" w="med" len="med"/>
            <a:tailEnd type="none" w="med" len="med"/>
          </a:ln>
        </p:spPr>
      </p:sp>
      <p:sp>
        <p:nvSpPr>
          <p:cNvPr id="189492" name="Line 48"/>
          <p:cNvSpPr/>
          <p:nvPr/>
        </p:nvSpPr>
        <p:spPr>
          <a:xfrm>
            <a:off x="4114800" y="557213"/>
            <a:ext cx="0" cy="298450"/>
          </a:xfrm>
          <a:prstGeom prst="line">
            <a:avLst/>
          </a:prstGeom>
          <a:ln w="12700" cap="flat" cmpd="sng">
            <a:solidFill>
              <a:schemeClr val="tx1"/>
            </a:solidFill>
            <a:prstDash val="solid"/>
            <a:headEnd type="none" w="med" len="med"/>
            <a:tailEnd type="none" w="med" len="med"/>
          </a:ln>
        </p:spPr>
      </p:sp>
      <p:sp>
        <p:nvSpPr>
          <p:cNvPr id="189493" name="Line 49"/>
          <p:cNvSpPr/>
          <p:nvPr/>
        </p:nvSpPr>
        <p:spPr>
          <a:xfrm>
            <a:off x="4354513" y="657225"/>
            <a:ext cx="0" cy="198438"/>
          </a:xfrm>
          <a:prstGeom prst="line">
            <a:avLst/>
          </a:prstGeom>
          <a:ln w="12700" cap="flat" cmpd="sng">
            <a:solidFill>
              <a:schemeClr val="tx1"/>
            </a:solidFill>
            <a:prstDash val="solid"/>
            <a:headEnd type="none" w="med" len="med"/>
            <a:tailEnd type="none" w="med" len="med"/>
          </a:ln>
        </p:spPr>
      </p:sp>
      <p:sp>
        <p:nvSpPr>
          <p:cNvPr id="189494" name="Line 50"/>
          <p:cNvSpPr/>
          <p:nvPr/>
        </p:nvSpPr>
        <p:spPr>
          <a:xfrm>
            <a:off x="4595813" y="557213"/>
            <a:ext cx="0" cy="298450"/>
          </a:xfrm>
          <a:prstGeom prst="line">
            <a:avLst/>
          </a:prstGeom>
          <a:ln w="12700" cap="flat" cmpd="sng">
            <a:solidFill>
              <a:schemeClr val="tx1"/>
            </a:solidFill>
            <a:prstDash val="solid"/>
            <a:headEnd type="none" w="med" len="med"/>
            <a:tailEnd type="none" w="med" len="med"/>
          </a:ln>
        </p:spPr>
      </p:sp>
      <p:sp>
        <p:nvSpPr>
          <p:cNvPr id="189495" name="Line 51"/>
          <p:cNvSpPr/>
          <p:nvPr/>
        </p:nvSpPr>
        <p:spPr>
          <a:xfrm>
            <a:off x="4835525" y="557213"/>
            <a:ext cx="0" cy="298450"/>
          </a:xfrm>
          <a:prstGeom prst="line">
            <a:avLst/>
          </a:prstGeom>
          <a:ln w="12700" cap="flat" cmpd="sng">
            <a:solidFill>
              <a:schemeClr val="tx1"/>
            </a:solidFill>
            <a:prstDash val="solid"/>
            <a:headEnd type="none" w="med" len="med"/>
            <a:tailEnd type="none" w="med" len="med"/>
          </a:ln>
        </p:spPr>
      </p:sp>
      <p:sp>
        <p:nvSpPr>
          <p:cNvPr id="189496" name="Line 52"/>
          <p:cNvSpPr/>
          <p:nvPr/>
        </p:nvSpPr>
        <p:spPr>
          <a:xfrm>
            <a:off x="5075238" y="557213"/>
            <a:ext cx="0" cy="298450"/>
          </a:xfrm>
          <a:prstGeom prst="line">
            <a:avLst/>
          </a:prstGeom>
          <a:ln w="12700" cap="flat" cmpd="sng">
            <a:solidFill>
              <a:schemeClr val="tx1"/>
            </a:solidFill>
            <a:prstDash val="solid"/>
            <a:headEnd type="none" w="med" len="med"/>
            <a:tailEnd type="none" w="med" len="med"/>
          </a:ln>
        </p:spPr>
      </p:sp>
      <p:sp>
        <p:nvSpPr>
          <p:cNvPr id="189497" name="Line 53"/>
          <p:cNvSpPr/>
          <p:nvPr/>
        </p:nvSpPr>
        <p:spPr>
          <a:xfrm>
            <a:off x="5314950" y="557213"/>
            <a:ext cx="0" cy="298450"/>
          </a:xfrm>
          <a:prstGeom prst="line">
            <a:avLst/>
          </a:prstGeom>
          <a:ln w="12700" cap="flat" cmpd="sng">
            <a:solidFill>
              <a:schemeClr val="tx1"/>
            </a:solidFill>
            <a:prstDash val="solid"/>
            <a:headEnd type="none" w="med" len="med"/>
            <a:tailEnd type="none" w="med" len="med"/>
          </a:ln>
        </p:spPr>
      </p:sp>
      <p:sp>
        <p:nvSpPr>
          <p:cNvPr id="189498" name="Line 54"/>
          <p:cNvSpPr/>
          <p:nvPr/>
        </p:nvSpPr>
        <p:spPr>
          <a:xfrm>
            <a:off x="5556250" y="557213"/>
            <a:ext cx="0" cy="298450"/>
          </a:xfrm>
          <a:prstGeom prst="line">
            <a:avLst/>
          </a:prstGeom>
          <a:ln w="12700" cap="flat" cmpd="sng">
            <a:solidFill>
              <a:schemeClr val="tx1"/>
            </a:solidFill>
            <a:prstDash val="solid"/>
            <a:headEnd type="none" w="med" len="med"/>
            <a:tailEnd type="none" w="med" len="med"/>
          </a:ln>
        </p:spPr>
      </p:sp>
      <p:sp>
        <p:nvSpPr>
          <p:cNvPr id="189499" name="Line 55"/>
          <p:cNvSpPr/>
          <p:nvPr/>
        </p:nvSpPr>
        <p:spPr>
          <a:xfrm>
            <a:off x="5794375" y="557213"/>
            <a:ext cx="0" cy="298450"/>
          </a:xfrm>
          <a:prstGeom prst="line">
            <a:avLst/>
          </a:prstGeom>
          <a:ln w="12700" cap="flat" cmpd="sng">
            <a:solidFill>
              <a:schemeClr val="tx1"/>
            </a:solidFill>
            <a:prstDash val="solid"/>
            <a:headEnd type="none" w="med" len="med"/>
            <a:tailEnd type="none" w="med" len="med"/>
          </a:ln>
        </p:spPr>
      </p:sp>
      <p:sp>
        <p:nvSpPr>
          <p:cNvPr id="189500" name="Line 56"/>
          <p:cNvSpPr/>
          <p:nvPr/>
        </p:nvSpPr>
        <p:spPr>
          <a:xfrm>
            <a:off x="6034088" y="557213"/>
            <a:ext cx="0" cy="298450"/>
          </a:xfrm>
          <a:prstGeom prst="line">
            <a:avLst/>
          </a:prstGeom>
          <a:ln w="12700" cap="flat" cmpd="sng">
            <a:solidFill>
              <a:schemeClr val="tx1"/>
            </a:solidFill>
            <a:prstDash val="solid"/>
            <a:headEnd type="none" w="med" len="med"/>
            <a:tailEnd type="none" w="med" len="med"/>
          </a:ln>
        </p:spPr>
      </p:sp>
      <p:sp>
        <p:nvSpPr>
          <p:cNvPr id="189501" name="Line 57"/>
          <p:cNvSpPr/>
          <p:nvPr/>
        </p:nvSpPr>
        <p:spPr>
          <a:xfrm>
            <a:off x="6273800" y="657225"/>
            <a:ext cx="0" cy="198438"/>
          </a:xfrm>
          <a:prstGeom prst="line">
            <a:avLst/>
          </a:prstGeom>
          <a:ln w="12700" cap="flat" cmpd="sng">
            <a:solidFill>
              <a:schemeClr val="tx1"/>
            </a:solidFill>
            <a:prstDash val="solid"/>
            <a:headEnd type="none" w="med" len="med"/>
            <a:tailEnd type="none" w="med" len="med"/>
          </a:ln>
        </p:spPr>
      </p:sp>
      <p:sp>
        <p:nvSpPr>
          <p:cNvPr id="189502" name="Line 58"/>
          <p:cNvSpPr/>
          <p:nvPr/>
        </p:nvSpPr>
        <p:spPr>
          <a:xfrm>
            <a:off x="6513513" y="557213"/>
            <a:ext cx="0" cy="298450"/>
          </a:xfrm>
          <a:prstGeom prst="line">
            <a:avLst/>
          </a:prstGeom>
          <a:ln w="12700" cap="flat" cmpd="sng">
            <a:solidFill>
              <a:schemeClr val="tx1"/>
            </a:solidFill>
            <a:prstDash val="solid"/>
            <a:headEnd type="none" w="med" len="med"/>
            <a:tailEnd type="none" w="med" len="med"/>
          </a:ln>
        </p:spPr>
      </p:sp>
      <p:sp>
        <p:nvSpPr>
          <p:cNvPr id="189503" name="Line 59"/>
          <p:cNvSpPr/>
          <p:nvPr/>
        </p:nvSpPr>
        <p:spPr>
          <a:xfrm>
            <a:off x="6754813" y="557213"/>
            <a:ext cx="0" cy="298450"/>
          </a:xfrm>
          <a:prstGeom prst="line">
            <a:avLst/>
          </a:prstGeom>
          <a:ln w="12700" cap="flat" cmpd="sng">
            <a:solidFill>
              <a:schemeClr val="tx1"/>
            </a:solidFill>
            <a:prstDash val="solid"/>
            <a:headEnd type="none" w="med" len="med"/>
            <a:tailEnd type="none" w="med" len="med"/>
          </a:ln>
        </p:spPr>
      </p:sp>
      <p:sp>
        <p:nvSpPr>
          <p:cNvPr id="189504" name="Line 60"/>
          <p:cNvSpPr/>
          <p:nvPr/>
        </p:nvSpPr>
        <p:spPr>
          <a:xfrm>
            <a:off x="6994525" y="557213"/>
            <a:ext cx="0" cy="298450"/>
          </a:xfrm>
          <a:prstGeom prst="line">
            <a:avLst/>
          </a:prstGeom>
          <a:ln w="12700" cap="flat" cmpd="sng">
            <a:solidFill>
              <a:schemeClr val="tx1"/>
            </a:solidFill>
            <a:prstDash val="solid"/>
            <a:headEnd type="none" w="med" len="med"/>
            <a:tailEnd type="none" w="med" len="med"/>
          </a:ln>
        </p:spPr>
      </p:sp>
      <p:sp>
        <p:nvSpPr>
          <p:cNvPr id="189505" name="Line 61"/>
          <p:cNvSpPr/>
          <p:nvPr/>
        </p:nvSpPr>
        <p:spPr>
          <a:xfrm>
            <a:off x="7234238" y="557213"/>
            <a:ext cx="0" cy="298450"/>
          </a:xfrm>
          <a:prstGeom prst="line">
            <a:avLst/>
          </a:prstGeom>
          <a:ln w="12700" cap="flat" cmpd="sng">
            <a:solidFill>
              <a:schemeClr val="tx1"/>
            </a:solidFill>
            <a:prstDash val="solid"/>
            <a:headEnd type="none" w="med" len="med"/>
            <a:tailEnd type="none" w="med" len="med"/>
          </a:ln>
        </p:spPr>
      </p:sp>
      <p:sp>
        <p:nvSpPr>
          <p:cNvPr id="189506" name="Line 62"/>
          <p:cNvSpPr/>
          <p:nvPr/>
        </p:nvSpPr>
        <p:spPr>
          <a:xfrm>
            <a:off x="7473950" y="557213"/>
            <a:ext cx="0" cy="298450"/>
          </a:xfrm>
          <a:prstGeom prst="line">
            <a:avLst/>
          </a:prstGeom>
          <a:ln w="12700" cap="flat" cmpd="sng">
            <a:solidFill>
              <a:schemeClr val="tx1"/>
            </a:solidFill>
            <a:prstDash val="solid"/>
            <a:headEnd type="none" w="med" len="med"/>
            <a:tailEnd type="none" w="med" len="med"/>
          </a:ln>
        </p:spPr>
      </p:sp>
      <p:sp>
        <p:nvSpPr>
          <p:cNvPr id="189507" name="Line 63"/>
          <p:cNvSpPr/>
          <p:nvPr/>
        </p:nvSpPr>
        <p:spPr>
          <a:xfrm>
            <a:off x="7713663" y="557213"/>
            <a:ext cx="0" cy="298450"/>
          </a:xfrm>
          <a:prstGeom prst="line">
            <a:avLst/>
          </a:prstGeom>
          <a:ln w="12700" cap="flat" cmpd="sng">
            <a:solidFill>
              <a:schemeClr val="tx1"/>
            </a:solidFill>
            <a:prstDash val="solid"/>
            <a:headEnd type="none" w="med" len="med"/>
            <a:tailEnd type="none" w="med" len="med"/>
          </a:ln>
        </p:spPr>
      </p:sp>
      <p:sp>
        <p:nvSpPr>
          <p:cNvPr id="189508" name="Line 64"/>
          <p:cNvSpPr/>
          <p:nvPr/>
        </p:nvSpPr>
        <p:spPr>
          <a:xfrm>
            <a:off x="7953375" y="557213"/>
            <a:ext cx="0" cy="298450"/>
          </a:xfrm>
          <a:prstGeom prst="line">
            <a:avLst/>
          </a:prstGeom>
          <a:ln w="12700" cap="flat" cmpd="sng">
            <a:solidFill>
              <a:schemeClr val="tx1"/>
            </a:solidFill>
            <a:prstDash val="solid"/>
            <a:headEnd type="none" w="med" len="med"/>
            <a:tailEnd type="none" w="med" len="med"/>
          </a:ln>
        </p:spPr>
      </p:sp>
      <p:sp>
        <p:nvSpPr>
          <p:cNvPr id="189509" name="Line 65"/>
          <p:cNvSpPr/>
          <p:nvPr/>
        </p:nvSpPr>
        <p:spPr>
          <a:xfrm>
            <a:off x="8193088" y="657225"/>
            <a:ext cx="0" cy="198438"/>
          </a:xfrm>
          <a:prstGeom prst="line">
            <a:avLst/>
          </a:prstGeom>
          <a:ln w="12700" cap="flat" cmpd="sng">
            <a:solidFill>
              <a:schemeClr val="tx1"/>
            </a:solidFill>
            <a:prstDash val="solid"/>
            <a:headEnd type="none" w="med" len="med"/>
            <a:tailEnd type="none" w="med" len="med"/>
          </a:ln>
        </p:spPr>
      </p:sp>
      <p:sp>
        <p:nvSpPr>
          <p:cNvPr id="189510" name="Rectangle 66"/>
          <p:cNvSpPr/>
          <p:nvPr/>
        </p:nvSpPr>
        <p:spPr>
          <a:xfrm>
            <a:off x="676275" y="457200"/>
            <a:ext cx="1600200" cy="300038"/>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89511" name="Rectangle 67"/>
          <p:cNvSpPr/>
          <p:nvPr/>
        </p:nvSpPr>
        <p:spPr>
          <a:xfrm>
            <a:off x="2595563" y="457200"/>
            <a:ext cx="1600200" cy="300038"/>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89512" name="Rectangle 68"/>
          <p:cNvSpPr/>
          <p:nvPr/>
        </p:nvSpPr>
        <p:spPr>
          <a:xfrm>
            <a:off x="4514850" y="457200"/>
            <a:ext cx="1600200" cy="300038"/>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89513" name="Rectangle 69"/>
          <p:cNvSpPr/>
          <p:nvPr/>
        </p:nvSpPr>
        <p:spPr>
          <a:xfrm>
            <a:off x="6434138" y="457200"/>
            <a:ext cx="1600200" cy="300038"/>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89514" name="Rectangle 70"/>
          <p:cNvSpPr/>
          <p:nvPr/>
        </p:nvSpPr>
        <p:spPr>
          <a:xfrm>
            <a:off x="3875088" y="3133725"/>
            <a:ext cx="325437" cy="639763"/>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S</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Y</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N</a:t>
            </a:r>
            <a:endParaRPr lang="en-US" altLang="zh-CN" sz="1600" b="1" dirty="0">
              <a:solidFill>
                <a:srgbClr val="333399"/>
              </a:solidFill>
              <a:latin typeface="Arial" panose="020B0604020202020204" pitchFamily="34" charset="0"/>
            </a:endParaRPr>
          </a:p>
        </p:txBody>
      </p:sp>
      <p:sp>
        <p:nvSpPr>
          <p:cNvPr id="189515" name="Rectangle 71"/>
          <p:cNvSpPr/>
          <p:nvPr/>
        </p:nvSpPr>
        <p:spPr>
          <a:xfrm>
            <a:off x="3636963" y="3133725"/>
            <a:ext cx="327025" cy="639763"/>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R</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S</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T</a:t>
            </a:r>
            <a:endParaRPr lang="en-US" altLang="zh-CN" sz="1600" b="1" dirty="0">
              <a:solidFill>
                <a:srgbClr val="333399"/>
              </a:solidFill>
              <a:latin typeface="Arial" panose="020B0604020202020204" pitchFamily="34" charset="0"/>
            </a:endParaRPr>
          </a:p>
        </p:txBody>
      </p:sp>
      <p:sp>
        <p:nvSpPr>
          <p:cNvPr id="189516" name="Rectangle 72"/>
          <p:cNvSpPr/>
          <p:nvPr/>
        </p:nvSpPr>
        <p:spPr>
          <a:xfrm>
            <a:off x="3379788" y="3133725"/>
            <a:ext cx="328612" cy="639763"/>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P</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S</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H</a:t>
            </a:r>
            <a:endParaRPr lang="en-US" altLang="zh-CN" sz="1600" b="1" dirty="0">
              <a:solidFill>
                <a:srgbClr val="333399"/>
              </a:solidFill>
              <a:latin typeface="Arial" panose="020B0604020202020204" pitchFamily="34" charset="0"/>
            </a:endParaRPr>
          </a:p>
        </p:txBody>
      </p:sp>
      <p:sp>
        <p:nvSpPr>
          <p:cNvPr id="189517" name="Rectangle 73"/>
          <p:cNvSpPr/>
          <p:nvPr/>
        </p:nvSpPr>
        <p:spPr>
          <a:xfrm>
            <a:off x="3140075" y="3133725"/>
            <a:ext cx="327025" cy="639763"/>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A</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C</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K</a:t>
            </a:r>
            <a:endParaRPr lang="en-US" altLang="zh-CN" sz="1600" b="1" dirty="0">
              <a:solidFill>
                <a:srgbClr val="333399"/>
              </a:solidFill>
              <a:latin typeface="Arial" panose="020B0604020202020204" pitchFamily="34" charset="0"/>
            </a:endParaRPr>
          </a:p>
        </p:txBody>
      </p:sp>
      <p:sp>
        <p:nvSpPr>
          <p:cNvPr id="189518" name="Rectangle 74"/>
          <p:cNvSpPr/>
          <p:nvPr/>
        </p:nvSpPr>
        <p:spPr>
          <a:xfrm>
            <a:off x="2878138" y="3133725"/>
            <a:ext cx="339725" cy="639763"/>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U</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R</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G</a:t>
            </a:r>
            <a:endParaRPr lang="en-US" altLang="zh-CN" sz="1600" b="1" dirty="0">
              <a:solidFill>
                <a:srgbClr val="333399"/>
              </a:solidFill>
              <a:latin typeface="Arial" panose="020B0604020202020204" pitchFamily="34" charset="0"/>
            </a:endParaRPr>
          </a:p>
        </p:txBody>
      </p:sp>
      <p:sp>
        <p:nvSpPr>
          <p:cNvPr id="189519" name="Line 80"/>
          <p:cNvSpPr/>
          <p:nvPr/>
        </p:nvSpPr>
        <p:spPr>
          <a:xfrm>
            <a:off x="-74612" y="1027113"/>
            <a:ext cx="530225" cy="0"/>
          </a:xfrm>
          <a:prstGeom prst="line">
            <a:avLst/>
          </a:prstGeom>
          <a:ln w="12700" cap="flat" cmpd="sng">
            <a:solidFill>
              <a:schemeClr val="tx1"/>
            </a:solidFill>
            <a:prstDash val="solid"/>
            <a:headEnd type="none" w="med" len="med"/>
            <a:tailEnd type="none" w="med" len="med"/>
          </a:ln>
        </p:spPr>
      </p:sp>
      <p:sp>
        <p:nvSpPr>
          <p:cNvPr id="189520" name="Line 81"/>
          <p:cNvSpPr/>
          <p:nvPr/>
        </p:nvSpPr>
        <p:spPr>
          <a:xfrm>
            <a:off x="-60325" y="5127625"/>
            <a:ext cx="530225" cy="0"/>
          </a:xfrm>
          <a:prstGeom prst="line">
            <a:avLst/>
          </a:prstGeom>
          <a:ln w="12700" cap="flat" cmpd="sng">
            <a:solidFill>
              <a:schemeClr val="tx1"/>
            </a:solidFill>
            <a:prstDash val="solid"/>
            <a:headEnd type="none" w="med" len="med"/>
            <a:tailEnd type="none" w="med" len="med"/>
          </a:ln>
        </p:spPr>
      </p:sp>
      <p:sp>
        <p:nvSpPr>
          <p:cNvPr id="189521" name="Rectangle 83"/>
          <p:cNvSpPr/>
          <p:nvPr/>
        </p:nvSpPr>
        <p:spPr>
          <a:xfrm>
            <a:off x="4395788" y="3119438"/>
            <a:ext cx="3724275" cy="717550"/>
          </a:xfrm>
          <a:prstGeom prst="rect">
            <a:avLst/>
          </a:prstGeom>
          <a:noFill/>
          <a:ln w="76200"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89522" name="Line 26"/>
          <p:cNvSpPr/>
          <p:nvPr/>
        </p:nvSpPr>
        <p:spPr>
          <a:xfrm>
            <a:off x="2708275" y="3116263"/>
            <a:ext cx="0" cy="681037"/>
          </a:xfrm>
          <a:prstGeom prst="line">
            <a:avLst/>
          </a:prstGeom>
          <a:ln w="12700" cap="flat" cmpd="sng">
            <a:solidFill>
              <a:schemeClr val="tx1"/>
            </a:solidFill>
            <a:prstDash val="solid"/>
            <a:headEnd type="none" w="med" len="med"/>
            <a:tailEnd type="none" w="med" len="med"/>
          </a:ln>
        </p:spPr>
      </p:sp>
      <p:sp>
        <p:nvSpPr>
          <p:cNvPr id="189523" name="Line 26"/>
          <p:cNvSpPr/>
          <p:nvPr/>
        </p:nvSpPr>
        <p:spPr>
          <a:xfrm>
            <a:off x="2492375" y="3133725"/>
            <a:ext cx="0" cy="681038"/>
          </a:xfrm>
          <a:prstGeom prst="line">
            <a:avLst/>
          </a:prstGeom>
          <a:ln w="12700" cap="flat" cmpd="sng">
            <a:solidFill>
              <a:schemeClr val="tx1"/>
            </a:solidFill>
            <a:prstDash val="solid"/>
            <a:headEnd type="none" w="med" len="med"/>
            <a:tailEnd type="none" w="med" len="med"/>
          </a:ln>
        </p:spPr>
      </p:sp>
      <p:sp>
        <p:nvSpPr>
          <p:cNvPr id="189524" name="Rectangle 74"/>
          <p:cNvSpPr/>
          <p:nvPr/>
        </p:nvSpPr>
        <p:spPr>
          <a:xfrm>
            <a:off x="2436813" y="3148013"/>
            <a:ext cx="376237" cy="6445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C</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W</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R</a:t>
            </a:r>
            <a:endParaRPr lang="en-US" altLang="zh-CN" sz="1600" b="1" dirty="0">
              <a:solidFill>
                <a:srgbClr val="333399"/>
              </a:solidFill>
              <a:latin typeface="Arial" panose="020B0604020202020204" pitchFamily="34" charset="0"/>
            </a:endParaRPr>
          </a:p>
        </p:txBody>
      </p:sp>
      <p:sp>
        <p:nvSpPr>
          <p:cNvPr id="189525" name="Rectangle 74"/>
          <p:cNvSpPr/>
          <p:nvPr/>
        </p:nvSpPr>
        <p:spPr>
          <a:xfrm>
            <a:off x="2643188" y="3155950"/>
            <a:ext cx="330200" cy="6445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E</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C</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E</a:t>
            </a:r>
            <a:endParaRPr lang="en-US" altLang="zh-CN" sz="1600" b="1" dirty="0">
              <a:solidFill>
                <a:srgbClr val="333399"/>
              </a:solidFill>
              <a:latin typeface="Arial" panose="020B0604020202020204" pitchFamily="34" charset="0"/>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0466" name="Text Box 83"/>
          <p:cNvSpPr txBox="1"/>
          <p:nvPr/>
        </p:nvSpPr>
        <p:spPr>
          <a:xfrm>
            <a:off x="447675" y="5289550"/>
            <a:ext cx="8301038" cy="13731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just" eaLnBrk="1" hangingPunct="1">
              <a:spcBef>
                <a:spcPct val="0"/>
              </a:spcBef>
              <a:buClrTx/>
              <a:buSzTx/>
              <a:buFontTx/>
              <a:buNone/>
            </a:pPr>
            <a:r>
              <a:rPr lang="zh-CN" altLang="en-US" sz="2800" dirty="0">
                <a:solidFill>
                  <a:srgbClr val="333399"/>
                </a:solidFill>
                <a:latin typeface="Arial" panose="020B0604020202020204" pitchFamily="34" charset="0"/>
              </a:rPr>
              <a:t>检验和 —— 占 2 字节。检验和字段检验的范围包括首部和数据这两部分。在计算检验和时，要在 </a:t>
            </a:r>
            <a:r>
              <a:rPr lang="en-US" altLang="zh-CN" sz="2800" dirty="0">
                <a:solidFill>
                  <a:srgbClr val="333399"/>
                </a:solidFill>
                <a:latin typeface="Arial" panose="020B0604020202020204" pitchFamily="34" charset="0"/>
              </a:rPr>
              <a:t>TCP </a:t>
            </a:r>
            <a:r>
              <a:rPr lang="zh-CN" altLang="en-US" sz="2800" dirty="0">
                <a:solidFill>
                  <a:srgbClr val="333399"/>
                </a:solidFill>
                <a:latin typeface="Arial" panose="020B0604020202020204" pitchFamily="34" charset="0"/>
              </a:rPr>
              <a:t>报文段的前面加上 12 字节的伪首部。</a:t>
            </a:r>
            <a:endParaRPr lang="zh-CN" altLang="en-US" sz="2800" dirty="0">
              <a:solidFill>
                <a:srgbClr val="333399"/>
              </a:solidFill>
              <a:latin typeface="Arial" panose="020B0604020202020204" pitchFamily="34" charset="0"/>
            </a:endParaRPr>
          </a:p>
        </p:txBody>
      </p:sp>
      <p:sp>
        <p:nvSpPr>
          <p:cNvPr id="190467" name="Rectangle 5"/>
          <p:cNvSpPr/>
          <p:nvPr/>
        </p:nvSpPr>
        <p:spPr>
          <a:xfrm>
            <a:off x="8388350" y="2057400"/>
            <a:ext cx="688975" cy="1187450"/>
          </a:xfrm>
          <a:prstGeom prst="rect">
            <a:avLst/>
          </a:prstGeom>
          <a:solidFill>
            <a:schemeClr val="bg1"/>
          </a:solid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20</a:t>
            </a:r>
            <a:endParaRPr lang="zh-CN" altLang="en-US"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字节</a:t>
            </a:r>
            <a:endParaRPr lang="zh-CN" altLang="en-US"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固定</a:t>
            </a:r>
            <a:endParaRPr lang="zh-CN" altLang="en-US"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首部</a:t>
            </a:r>
            <a:endParaRPr lang="zh-CN" altLang="en-US" sz="2000" dirty="0">
              <a:solidFill>
                <a:srgbClr val="333399"/>
              </a:solidFill>
              <a:latin typeface="Arial" panose="020B0604020202020204" pitchFamily="34" charset="0"/>
            </a:endParaRPr>
          </a:p>
        </p:txBody>
      </p:sp>
      <p:sp>
        <p:nvSpPr>
          <p:cNvPr id="190468" name="Rectangle 75"/>
          <p:cNvSpPr/>
          <p:nvPr/>
        </p:nvSpPr>
        <p:spPr>
          <a:xfrm>
            <a:off x="25400" y="252413"/>
            <a:ext cx="838517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比特 0                         8                        16                        24                    31</a:t>
            </a:r>
            <a:endParaRPr lang="zh-CN" altLang="en-US" sz="2000" dirty="0">
              <a:solidFill>
                <a:srgbClr val="333399"/>
              </a:solidFill>
              <a:latin typeface="Arial" panose="020B0604020202020204" pitchFamily="34" charset="0"/>
            </a:endParaRPr>
          </a:p>
        </p:txBody>
      </p:sp>
      <p:sp>
        <p:nvSpPr>
          <p:cNvPr id="190469" name="Line 78"/>
          <p:cNvSpPr/>
          <p:nvPr/>
        </p:nvSpPr>
        <p:spPr>
          <a:xfrm>
            <a:off x="8447088" y="962025"/>
            <a:ext cx="830262" cy="0"/>
          </a:xfrm>
          <a:prstGeom prst="line">
            <a:avLst/>
          </a:prstGeom>
          <a:ln w="12700" cap="flat" cmpd="sng">
            <a:solidFill>
              <a:schemeClr val="tx1"/>
            </a:solidFill>
            <a:prstDash val="solid"/>
            <a:headEnd type="none" w="med" len="med"/>
            <a:tailEnd type="none" w="med" len="med"/>
          </a:ln>
        </p:spPr>
      </p:sp>
      <p:sp>
        <p:nvSpPr>
          <p:cNvPr id="190470" name="Line 79"/>
          <p:cNvSpPr/>
          <p:nvPr/>
        </p:nvSpPr>
        <p:spPr>
          <a:xfrm>
            <a:off x="8447088" y="4457700"/>
            <a:ext cx="830262" cy="0"/>
          </a:xfrm>
          <a:prstGeom prst="line">
            <a:avLst/>
          </a:prstGeom>
          <a:ln w="12700" cap="flat" cmpd="sng">
            <a:solidFill>
              <a:schemeClr val="tx1"/>
            </a:solidFill>
            <a:prstDash val="solid"/>
            <a:headEnd type="none" w="med" len="med"/>
            <a:tailEnd type="none" w="med" len="med"/>
          </a:ln>
        </p:spPr>
      </p:sp>
      <p:sp>
        <p:nvSpPr>
          <p:cNvPr id="190471" name="Line 2"/>
          <p:cNvSpPr/>
          <p:nvPr/>
        </p:nvSpPr>
        <p:spPr>
          <a:xfrm flipH="1">
            <a:off x="328613" y="989013"/>
            <a:ext cx="17462" cy="4122737"/>
          </a:xfrm>
          <a:prstGeom prst="line">
            <a:avLst/>
          </a:prstGeom>
          <a:ln w="12700" cap="flat" cmpd="sng">
            <a:solidFill>
              <a:schemeClr val="tx1"/>
            </a:solidFill>
            <a:prstDash val="solid"/>
            <a:headEnd type="triangle" w="med" len="lg"/>
            <a:tailEnd type="triangle" w="med" len="lg"/>
          </a:ln>
        </p:spPr>
      </p:sp>
      <p:sp>
        <p:nvSpPr>
          <p:cNvPr id="190472" name="Rectangle 3"/>
          <p:cNvSpPr/>
          <p:nvPr/>
        </p:nvSpPr>
        <p:spPr>
          <a:xfrm>
            <a:off x="0" y="2589213"/>
            <a:ext cx="690563" cy="638175"/>
          </a:xfrm>
          <a:prstGeom prst="rect">
            <a:avLst/>
          </a:prstGeom>
          <a:solidFill>
            <a:schemeClr val="bg1"/>
          </a:solid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90000"/>
              </a:lnSpc>
              <a:spcBef>
                <a:spcPct val="0"/>
              </a:spcBef>
              <a:buClrTx/>
              <a:buSzTx/>
              <a:buFontTx/>
              <a:buNone/>
            </a:pPr>
            <a:r>
              <a:rPr lang="en-US" altLang="zh-CN" sz="2000" dirty="0">
                <a:solidFill>
                  <a:srgbClr val="333399"/>
                </a:solidFill>
                <a:latin typeface="Arial" panose="020B0604020202020204" pitchFamily="34" charset="0"/>
              </a:rPr>
              <a:t>TCP</a:t>
            </a:r>
            <a:endParaRPr lang="en-US" altLang="zh-CN"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首部</a:t>
            </a:r>
            <a:endParaRPr lang="zh-CN" altLang="en-US" sz="2000" dirty="0">
              <a:solidFill>
                <a:srgbClr val="333399"/>
              </a:solidFill>
              <a:latin typeface="Arial" panose="020B0604020202020204" pitchFamily="34" charset="0"/>
            </a:endParaRPr>
          </a:p>
        </p:txBody>
      </p:sp>
      <p:sp>
        <p:nvSpPr>
          <p:cNvPr id="190473" name="Line 4"/>
          <p:cNvSpPr/>
          <p:nvPr/>
        </p:nvSpPr>
        <p:spPr>
          <a:xfrm>
            <a:off x="8748713" y="979488"/>
            <a:ext cx="0" cy="3463925"/>
          </a:xfrm>
          <a:prstGeom prst="line">
            <a:avLst/>
          </a:prstGeom>
          <a:ln w="28575" cap="flat" cmpd="sng">
            <a:solidFill>
              <a:srgbClr val="333399"/>
            </a:solidFill>
            <a:prstDash val="solid"/>
            <a:headEnd type="triangle" w="med" len="lg"/>
            <a:tailEnd type="triangle" w="med" len="lg"/>
          </a:ln>
        </p:spPr>
      </p:sp>
      <p:sp>
        <p:nvSpPr>
          <p:cNvPr id="190474" name="Rectangle 6"/>
          <p:cNvSpPr/>
          <p:nvPr/>
        </p:nvSpPr>
        <p:spPr>
          <a:xfrm>
            <a:off x="654050" y="985838"/>
            <a:ext cx="7686675" cy="4133850"/>
          </a:xfrm>
          <a:prstGeom prst="rect">
            <a:avLst/>
          </a:prstGeom>
          <a:solidFill>
            <a:srgbClr val="FFFFCC"/>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90475" name="Line 7"/>
          <p:cNvSpPr/>
          <p:nvPr/>
        </p:nvSpPr>
        <p:spPr>
          <a:xfrm>
            <a:off x="646113" y="1689100"/>
            <a:ext cx="7699375" cy="0"/>
          </a:xfrm>
          <a:prstGeom prst="line">
            <a:avLst/>
          </a:prstGeom>
          <a:ln w="12700" cap="flat" cmpd="sng">
            <a:solidFill>
              <a:schemeClr val="tx1"/>
            </a:solidFill>
            <a:prstDash val="solid"/>
            <a:headEnd type="none" w="med" len="med"/>
            <a:tailEnd type="none" w="med" len="med"/>
          </a:ln>
        </p:spPr>
      </p:sp>
      <p:sp>
        <p:nvSpPr>
          <p:cNvPr id="190476" name="Line 8"/>
          <p:cNvSpPr/>
          <p:nvPr/>
        </p:nvSpPr>
        <p:spPr>
          <a:xfrm>
            <a:off x="660400" y="2384425"/>
            <a:ext cx="7685088" cy="0"/>
          </a:xfrm>
          <a:prstGeom prst="line">
            <a:avLst/>
          </a:prstGeom>
          <a:ln w="12700" cap="flat" cmpd="sng">
            <a:solidFill>
              <a:schemeClr val="tx1"/>
            </a:solidFill>
            <a:prstDash val="solid"/>
            <a:headEnd type="none" w="med" len="med"/>
            <a:tailEnd type="none" w="med" len="med"/>
          </a:ln>
        </p:spPr>
      </p:sp>
      <p:sp>
        <p:nvSpPr>
          <p:cNvPr id="190477" name="Line 9"/>
          <p:cNvSpPr/>
          <p:nvPr/>
        </p:nvSpPr>
        <p:spPr>
          <a:xfrm>
            <a:off x="646113" y="3078163"/>
            <a:ext cx="7699375" cy="0"/>
          </a:xfrm>
          <a:prstGeom prst="line">
            <a:avLst/>
          </a:prstGeom>
          <a:ln w="12700" cap="flat" cmpd="sng">
            <a:solidFill>
              <a:schemeClr val="tx1"/>
            </a:solidFill>
            <a:prstDash val="solid"/>
            <a:headEnd type="none" w="med" len="med"/>
            <a:tailEnd type="none" w="med" len="med"/>
          </a:ln>
        </p:spPr>
      </p:sp>
      <p:sp>
        <p:nvSpPr>
          <p:cNvPr id="190478" name="Line 10"/>
          <p:cNvSpPr/>
          <p:nvPr/>
        </p:nvSpPr>
        <p:spPr>
          <a:xfrm>
            <a:off x="646113" y="3770313"/>
            <a:ext cx="7699375" cy="0"/>
          </a:xfrm>
          <a:prstGeom prst="line">
            <a:avLst/>
          </a:prstGeom>
          <a:ln w="12700" cap="flat" cmpd="sng">
            <a:solidFill>
              <a:schemeClr val="tx1"/>
            </a:solidFill>
            <a:prstDash val="solid"/>
            <a:headEnd type="none" w="med" len="med"/>
            <a:tailEnd type="none" w="med" len="med"/>
          </a:ln>
        </p:spPr>
      </p:sp>
      <p:sp>
        <p:nvSpPr>
          <p:cNvPr id="190479" name="Line 11"/>
          <p:cNvSpPr/>
          <p:nvPr/>
        </p:nvSpPr>
        <p:spPr>
          <a:xfrm>
            <a:off x="660400" y="4465638"/>
            <a:ext cx="7685088" cy="0"/>
          </a:xfrm>
          <a:prstGeom prst="line">
            <a:avLst/>
          </a:prstGeom>
          <a:ln w="12700" cap="flat" cmpd="sng">
            <a:solidFill>
              <a:schemeClr val="tx1"/>
            </a:solidFill>
            <a:prstDash val="solid"/>
            <a:headEnd type="none" w="med" len="med"/>
            <a:tailEnd type="none" w="med" len="med"/>
          </a:ln>
        </p:spPr>
      </p:sp>
      <p:sp>
        <p:nvSpPr>
          <p:cNvPr id="190480" name="Line 12"/>
          <p:cNvSpPr/>
          <p:nvPr/>
        </p:nvSpPr>
        <p:spPr>
          <a:xfrm>
            <a:off x="4498975" y="993775"/>
            <a:ext cx="0" cy="709613"/>
          </a:xfrm>
          <a:prstGeom prst="line">
            <a:avLst/>
          </a:prstGeom>
          <a:ln w="12700" cap="flat" cmpd="sng">
            <a:solidFill>
              <a:schemeClr val="tx1"/>
            </a:solidFill>
            <a:prstDash val="solid"/>
            <a:headEnd type="none" w="med" len="med"/>
            <a:tailEnd type="none" w="med" len="med"/>
          </a:ln>
        </p:spPr>
      </p:sp>
      <p:sp>
        <p:nvSpPr>
          <p:cNvPr id="190481" name="Rectangle 13"/>
          <p:cNvSpPr/>
          <p:nvPr/>
        </p:nvSpPr>
        <p:spPr>
          <a:xfrm>
            <a:off x="5699125" y="1120775"/>
            <a:ext cx="1616075" cy="395288"/>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目  的  端  口</a:t>
            </a:r>
            <a:endParaRPr lang="zh-CN" altLang="en-US" sz="2000" dirty="0">
              <a:solidFill>
                <a:srgbClr val="333399"/>
              </a:solidFill>
              <a:latin typeface="Arial" panose="020B0604020202020204" pitchFamily="34" charset="0"/>
            </a:endParaRPr>
          </a:p>
        </p:txBody>
      </p:sp>
      <p:sp>
        <p:nvSpPr>
          <p:cNvPr id="190482" name="Rectangle 14"/>
          <p:cNvSpPr/>
          <p:nvPr/>
        </p:nvSpPr>
        <p:spPr>
          <a:xfrm>
            <a:off x="757238" y="3043238"/>
            <a:ext cx="892175" cy="638175"/>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eaLnBrk="1" hangingPunct="1">
              <a:spcBef>
                <a:spcPct val="0"/>
              </a:spcBef>
              <a:buClrTx/>
              <a:buSzTx/>
              <a:buFontTx/>
              <a:buNone/>
            </a:pPr>
            <a:r>
              <a:rPr lang="en-US" altLang="zh-CN" sz="1800" dirty="0">
                <a:solidFill>
                  <a:srgbClr val="333399"/>
                </a:solidFill>
                <a:latin typeface="Arial" panose="020B0604020202020204" pitchFamily="34" charset="0"/>
                <a:ea typeface="微软雅黑" panose="020B0503020204020204" pitchFamily="34" charset="-122"/>
              </a:rPr>
              <a:t>TCP</a:t>
            </a:r>
            <a:r>
              <a:rPr lang="zh-CN" altLang="en-US" sz="1800" dirty="0">
                <a:solidFill>
                  <a:srgbClr val="333399"/>
                </a:solidFill>
                <a:latin typeface="Arial" panose="020B0604020202020204" pitchFamily="34" charset="0"/>
                <a:ea typeface="微软雅黑" panose="020B0503020204020204" pitchFamily="34" charset="-122"/>
              </a:rPr>
              <a:t>头长度</a:t>
            </a:r>
            <a:endParaRPr lang="zh-CN" altLang="en-US" sz="1800" dirty="0">
              <a:solidFill>
                <a:srgbClr val="333399"/>
              </a:solidFill>
              <a:latin typeface="Arial" panose="020B0604020202020204" pitchFamily="34" charset="0"/>
              <a:ea typeface="微软雅黑" panose="020B0503020204020204" pitchFamily="34" charset="-122"/>
            </a:endParaRPr>
          </a:p>
        </p:txBody>
      </p:sp>
      <p:sp>
        <p:nvSpPr>
          <p:cNvPr id="190483" name="Rectangle 15"/>
          <p:cNvSpPr/>
          <p:nvPr/>
        </p:nvSpPr>
        <p:spPr>
          <a:xfrm>
            <a:off x="1887538" y="3908425"/>
            <a:ext cx="1360487"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检   验   和</a:t>
            </a:r>
            <a:endParaRPr lang="zh-CN" altLang="en-US" sz="2000" dirty="0">
              <a:solidFill>
                <a:srgbClr val="333399"/>
              </a:solidFill>
              <a:latin typeface="Arial" panose="020B0604020202020204" pitchFamily="34" charset="0"/>
            </a:endParaRPr>
          </a:p>
        </p:txBody>
      </p:sp>
      <p:sp>
        <p:nvSpPr>
          <p:cNvPr id="190484" name="Rectangle 16"/>
          <p:cNvSpPr/>
          <p:nvPr/>
        </p:nvSpPr>
        <p:spPr>
          <a:xfrm>
            <a:off x="3067050" y="4587875"/>
            <a:ext cx="3198813" cy="396875"/>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可选项（</a:t>
            </a:r>
            <a:r>
              <a:rPr lang="en-US" altLang="zh-CN" sz="2000" dirty="0">
                <a:solidFill>
                  <a:srgbClr val="333399"/>
                </a:solidFill>
                <a:latin typeface="Arial" panose="020B0604020202020204" pitchFamily="34" charset="0"/>
              </a:rPr>
              <a:t>0</a:t>
            </a:r>
            <a:r>
              <a:rPr lang="zh-CN" altLang="en-US" sz="2000" dirty="0">
                <a:solidFill>
                  <a:srgbClr val="333399"/>
                </a:solidFill>
                <a:latin typeface="Arial" panose="020B0604020202020204" pitchFamily="34" charset="0"/>
              </a:rPr>
              <a:t>或多个</a:t>
            </a:r>
            <a:r>
              <a:rPr lang="en-US" altLang="zh-CN" sz="2000" dirty="0">
                <a:solidFill>
                  <a:srgbClr val="333399"/>
                </a:solidFill>
                <a:latin typeface="Arial" panose="020B0604020202020204" pitchFamily="34" charset="0"/>
              </a:rPr>
              <a:t>32</a:t>
            </a:r>
            <a:r>
              <a:rPr lang="zh-CN" altLang="en-US" sz="2000" dirty="0">
                <a:solidFill>
                  <a:srgbClr val="333399"/>
                </a:solidFill>
                <a:latin typeface="Arial" panose="020B0604020202020204" pitchFamily="34" charset="0"/>
              </a:rPr>
              <a:t>位字）</a:t>
            </a:r>
            <a:endParaRPr lang="zh-CN" altLang="en-US" sz="2000" dirty="0">
              <a:solidFill>
                <a:srgbClr val="333399"/>
              </a:solidFill>
              <a:latin typeface="Arial" panose="020B0604020202020204" pitchFamily="34" charset="0"/>
            </a:endParaRPr>
          </a:p>
        </p:txBody>
      </p:sp>
      <p:sp>
        <p:nvSpPr>
          <p:cNvPr id="190485" name="Rectangle 17"/>
          <p:cNvSpPr/>
          <p:nvPr/>
        </p:nvSpPr>
        <p:spPr>
          <a:xfrm>
            <a:off x="2001838" y="1120775"/>
            <a:ext cx="1222375" cy="395288"/>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源  端  口</a:t>
            </a:r>
            <a:endParaRPr lang="zh-CN" altLang="en-US" sz="2000" dirty="0">
              <a:solidFill>
                <a:srgbClr val="333399"/>
              </a:solidFill>
              <a:latin typeface="Arial" panose="020B0604020202020204" pitchFamily="34" charset="0"/>
            </a:endParaRPr>
          </a:p>
        </p:txBody>
      </p:sp>
      <p:sp>
        <p:nvSpPr>
          <p:cNvPr id="190486" name="Rectangle 18"/>
          <p:cNvSpPr/>
          <p:nvPr/>
        </p:nvSpPr>
        <p:spPr>
          <a:xfrm>
            <a:off x="4054475" y="1808163"/>
            <a:ext cx="1381125" cy="393700"/>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序   号</a:t>
            </a:r>
            <a:endParaRPr lang="zh-CN" altLang="en-US" sz="2000" dirty="0">
              <a:solidFill>
                <a:srgbClr val="333399"/>
              </a:solidFill>
              <a:latin typeface="Arial" panose="020B0604020202020204" pitchFamily="34" charset="0"/>
            </a:endParaRPr>
          </a:p>
        </p:txBody>
      </p:sp>
      <p:sp>
        <p:nvSpPr>
          <p:cNvPr id="190487" name="Line 19"/>
          <p:cNvSpPr/>
          <p:nvPr/>
        </p:nvSpPr>
        <p:spPr>
          <a:xfrm>
            <a:off x="4505325" y="3087688"/>
            <a:ext cx="0" cy="1370012"/>
          </a:xfrm>
          <a:prstGeom prst="line">
            <a:avLst/>
          </a:prstGeom>
          <a:ln w="12700" cap="flat" cmpd="sng">
            <a:solidFill>
              <a:schemeClr val="tx1"/>
            </a:solidFill>
            <a:prstDash val="solid"/>
            <a:headEnd type="none" w="med" len="med"/>
            <a:tailEnd type="none" w="med" len="med"/>
          </a:ln>
        </p:spPr>
      </p:sp>
      <p:sp>
        <p:nvSpPr>
          <p:cNvPr id="190488" name="Rectangle 20"/>
          <p:cNvSpPr/>
          <p:nvPr/>
        </p:nvSpPr>
        <p:spPr>
          <a:xfrm>
            <a:off x="5538788" y="3908425"/>
            <a:ext cx="182562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紧   急   指   针</a:t>
            </a:r>
            <a:endParaRPr lang="zh-CN" altLang="en-US" sz="2000" dirty="0">
              <a:solidFill>
                <a:srgbClr val="333399"/>
              </a:solidFill>
              <a:latin typeface="Arial" panose="020B0604020202020204" pitchFamily="34" charset="0"/>
            </a:endParaRPr>
          </a:p>
        </p:txBody>
      </p:sp>
      <p:sp>
        <p:nvSpPr>
          <p:cNvPr id="190489" name="Rectangle 21"/>
          <p:cNvSpPr/>
          <p:nvPr/>
        </p:nvSpPr>
        <p:spPr>
          <a:xfrm>
            <a:off x="5988050" y="3189288"/>
            <a:ext cx="89852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窗   口</a:t>
            </a:r>
            <a:endParaRPr lang="zh-CN" altLang="en-US" sz="2000" dirty="0">
              <a:solidFill>
                <a:srgbClr val="333399"/>
              </a:solidFill>
              <a:latin typeface="Arial" panose="020B0604020202020204" pitchFamily="34" charset="0"/>
            </a:endParaRPr>
          </a:p>
        </p:txBody>
      </p:sp>
      <p:sp>
        <p:nvSpPr>
          <p:cNvPr id="190490" name="Rectangle 22"/>
          <p:cNvSpPr/>
          <p:nvPr/>
        </p:nvSpPr>
        <p:spPr>
          <a:xfrm>
            <a:off x="3810000" y="2532063"/>
            <a:ext cx="1841500" cy="393700"/>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确    认    号</a:t>
            </a:r>
            <a:endParaRPr lang="zh-CN" altLang="en-US" sz="2000" dirty="0">
              <a:solidFill>
                <a:srgbClr val="333399"/>
              </a:solidFill>
              <a:latin typeface="Arial" panose="020B0604020202020204" pitchFamily="34" charset="0"/>
            </a:endParaRPr>
          </a:p>
        </p:txBody>
      </p:sp>
      <p:sp>
        <p:nvSpPr>
          <p:cNvPr id="190491" name="Line 23"/>
          <p:cNvSpPr/>
          <p:nvPr/>
        </p:nvSpPr>
        <p:spPr>
          <a:xfrm>
            <a:off x="1611313" y="3087688"/>
            <a:ext cx="0" cy="692150"/>
          </a:xfrm>
          <a:prstGeom prst="line">
            <a:avLst/>
          </a:prstGeom>
          <a:ln w="12700" cap="flat" cmpd="sng">
            <a:solidFill>
              <a:schemeClr val="tx1"/>
            </a:solidFill>
            <a:prstDash val="solid"/>
            <a:headEnd type="none" w="med" len="med"/>
            <a:tailEnd type="none" w="med" len="med"/>
          </a:ln>
        </p:spPr>
      </p:sp>
      <p:sp>
        <p:nvSpPr>
          <p:cNvPr id="190492" name="Line 24"/>
          <p:cNvSpPr/>
          <p:nvPr/>
        </p:nvSpPr>
        <p:spPr>
          <a:xfrm>
            <a:off x="3538538" y="3079750"/>
            <a:ext cx="0" cy="684213"/>
          </a:xfrm>
          <a:prstGeom prst="line">
            <a:avLst/>
          </a:prstGeom>
          <a:ln w="12700" cap="flat" cmpd="sng">
            <a:solidFill>
              <a:schemeClr val="tx1"/>
            </a:solidFill>
            <a:prstDash val="solid"/>
            <a:headEnd type="none" w="med" len="med"/>
            <a:tailEnd type="none" w="med" len="med"/>
          </a:ln>
        </p:spPr>
      </p:sp>
      <p:sp>
        <p:nvSpPr>
          <p:cNvPr id="190493" name="Line 25"/>
          <p:cNvSpPr/>
          <p:nvPr/>
        </p:nvSpPr>
        <p:spPr>
          <a:xfrm>
            <a:off x="3044825" y="3087688"/>
            <a:ext cx="0" cy="692150"/>
          </a:xfrm>
          <a:prstGeom prst="line">
            <a:avLst/>
          </a:prstGeom>
          <a:ln w="12700" cap="flat" cmpd="sng">
            <a:solidFill>
              <a:schemeClr val="tx1"/>
            </a:solidFill>
            <a:prstDash val="solid"/>
            <a:headEnd type="none" w="med" len="med"/>
            <a:tailEnd type="none" w="med" len="med"/>
          </a:ln>
        </p:spPr>
      </p:sp>
      <p:sp>
        <p:nvSpPr>
          <p:cNvPr id="190494" name="Line 26"/>
          <p:cNvSpPr/>
          <p:nvPr/>
        </p:nvSpPr>
        <p:spPr>
          <a:xfrm>
            <a:off x="3289300" y="3087688"/>
            <a:ext cx="0" cy="681037"/>
          </a:xfrm>
          <a:prstGeom prst="line">
            <a:avLst/>
          </a:prstGeom>
          <a:ln w="12700" cap="flat" cmpd="sng">
            <a:solidFill>
              <a:schemeClr val="tx1"/>
            </a:solidFill>
            <a:prstDash val="solid"/>
            <a:headEnd type="none" w="med" len="med"/>
            <a:tailEnd type="none" w="med" len="med"/>
          </a:ln>
        </p:spPr>
      </p:sp>
      <p:sp>
        <p:nvSpPr>
          <p:cNvPr id="190495" name="Line 27"/>
          <p:cNvSpPr/>
          <p:nvPr/>
        </p:nvSpPr>
        <p:spPr>
          <a:xfrm>
            <a:off x="4019550" y="3087688"/>
            <a:ext cx="0" cy="681037"/>
          </a:xfrm>
          <a:prstGeom prst="line">
            <a:avLst/>
          </a:prstGeom>
          <a:ln w="12700" cap="flat" cmpd="sng">
            <a:solidFill>
              <a:schemeClr val="tx1"/>
            </a:solidFill>
            <a:prstDash val="solid"/>
            <a:headEnd type="none" w="med" len="med"/>
            <a:tailEnd type="none" w="med" len="med"/>
          </a:ln>
        </p:spPr>
      </p:sp>
      <p:sp>
        <p:nvSpPr>
          <p:cNvPr id="190496" name="Line 28"/>
          <p:cNvSpPr/>
          <p:nvPr/>
        </p:nvSpPr>
        <p:spPr>
          <a:xfrm>
            <a:off x="3778250" y="3087688"/>
            <a:ext cx="0" cy="681037"/>
          </a:xfrm>
          <a:prstGeom prst="line">
            <a:avLst/>
          </a:prstGeom>
          <a:ln w="12700" cap="flat" cmpd="sng">
            <a:solidFill>
              <a:schemeClr val="tx1"/>
            </a:solidFill>
            <a:prstDash val="solid"/>
            <a:headEnd type="none" w="med" len="med"/>
            <a:tailEnd type="none" w="med" len="med"/>
          </a:ln>
        </p:spPr>
      </p:sp>
      <p:sp>
        <p:nvSpPr>
          <p:cNvPr id="190497" name="Line 29"/>
          <p:cNvSpPr/>
          <p:nvPr/>
        </p:nvSpPr>
        <p:spPr>
          <a:xfrm>
            <a:off x="4264025" y="3087688"/>
            <a:ext cx="0" cy="681037"/>
          </a:xfrm>
          <a:prstGeom prst="line">
            <a:avLst/>
          </a:prstGeom>
          <a:ln w="12700" cap="flat" cmpd="sng">
            <a:solidFill>
              <a:schemeClr val="tx1"/>
            </a:solidFill>
            <a:prstDash val="solid"/>
            <a:headEnd type="none" w="med" len="med"/>
            <a:tailEnd type="none" w="med" len="med"/>
          </a:ln>
        </p:spPr>
      </p:sp>
      <p:sp>
        <p:nvSpPr>
          <p:cNvPr id="190498" name="Rectangle 30"/>
          <p:cNvSpPr/>
          <p:nvPr/>
        </p:nvSpPr>
        <p:spPr>
          <a:xfrm>
            <a:off x="1700213" y="3162300"/>
            <a:ext cx="89852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保   留</a:t>
            </a:r>
            <a:endParaRPr lang="zh-CN" altLang="en-US" sz="2000" dirty="0">
              <a:solidFill>
                <a:srgbClr val="333399"/>
              </a:solidFill>
              <a:latin typeface="Arial" panose="020B0604020202020204" pitchFamily="34" charset="0"/>
            </a:endParaRPr>
          </a:p>
        </p:txBody>
      </p:sp>
      <p:sp>
        <p:nvSpPr>
          <p:cNvPr id="190499" name="Rectangle 31"/>
          <p:cNvSpPr/>
          <p:nvPr/>
        </p:nvSpPr>
        <p:spPr>
          <a:xfrm>
            <a:off x="4237038" y="3106738"/>
            <a:ext cx="327025"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F</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I</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N</a:t>
            </a:r>
            <a:endParaRPr lang="en-US" altLang="zh-CN" sz="1600" b="1" dirty="0">
              <a:solidFill>
                <a:srgbClr val="333399"/>
              </a:solidFill>
              <a:latin typeface="Arial" panose="020B0604020202020204" pitchFamily="34" charset="0"/>
            </a:endParaRPr>
          </a:p>
        </p:txBody>
      </p:sp>
      <p:sp>
        <p:nvSpPr>
          <p:cNvPr id="190500" name="Line 32"/>
          <p:cNvSpPr/>
          <p:nvPr/>
        </p:nvSpPr>
        <p:spPr>
          <a:xfrm>
            <a:off x="650875" y="828675"/>
            <a:ext cx="7675563" cy="0"/>
          </a:xfrm>
          <a:prstGeom prst="line">
            <a:avLst/>
          </a:prstGeom>
          <a:ln w="12700" cap="flat" cmpd="sng">
            <a:solidFill>
              <a:schemeClr val="tx1"/>
            </a:solidFill>
            <a:prstDash val="solid"/>
            <a:headEnd type="none" w="med" len="med"/>
            <a:tailEnd type="none" w="med" len="med"/>
          </a:ln>
        </p:spPr>
      </p:sp>
      <p:sp>
        <p:nvSpPr>
          <p:cNvPr id="190501" name="Line 33"/>
          <p:cNvSpPr/>
          <p:nvPr/>
        </p:nvSpPr>
        <p:spPr>
          <a:xfrm>
            <a:off x="650875" y="630238"/>
            <a:ext cx="0" cy="198437"/>
          </a:xfrm>
          <a:prstGeom prst="line">
            <a:avLst/>
          </a:prstGeom>
          <a:ln w="12700" cap="flat" cmpd="sng">
            <a:solidFill>
              <a:schemeClr val="tx1"/>
            </a:solidFill>
            <a:prstDash val="solid"/>
            <a:headEnd type="none" w="med" len="med"/>
            <a:tailEnd type="none" w="med" len="med"/>
          </a:ln>
        </p:spPr>
      </p:sp>
      <p:sp>
        <p:nvSpPr>
          <p:cNvPr id="190502" name="Line 34"/>
          <p:cNvSpPr/>
          <p:nvPr/>
        </p:nvSpPr>
        <p:spPr>
          <a:xfrm>
            <a:off x="890588" y="530225"/>
            <a:ext cx="0" cy="298450"/>
          </a:xfrm>
          <a:prstGeom prst="line">
            <a:avLst/>
          </a:prstGeom>
          <a:ln w="12700" cap="flat" cmpd="sng">
            <a:solidFill>
              <a:schemeClr val="tx1"/>
            </a:solidFill>
            <a:prstDash val="solid"/>
            <a:headEnd type="none" w="med" len="med"/>
            <a:tailEnd type="none" w="med" len="med"/>
          </a:ln>
        </p:spPr>
      </p:sp>
      <p:sp>
        <p:nvSpPr>
          <p:cNvPr id="190503" name="Line 35"/>
          <p:cNvSpPr/>
          <p:nvPr/>
        </p:nvSpPr>
        <p:spPr>
          <a:xfrm>
            <a:off x="1130300" y="530225"/>
            <a:ext cx="0" cy="298450"/>
          </a:xfrm>
          <a:prstGeom prst="line">
            <a:avLst/>
          </a:prstGeom>
          <a:ln w="12700" cap="flat" cmpd="sng">
            <a:solidFill>
              <a:schemeClr val="tx1"/>
            </a:solidFill>
            <a:prstDash val="solid"/>
            <a:headEnd type="none" w="med" len="med"/>
            <a:tailEnd type="none" w="med" len="med"/>
          </a:ln>
        </p:spPr>
      </p:sp>
      <p:sp>
        <p:nvSpPr>
          <p:cNvPr id="190504" name="Line 36"/>
          <p:cNvSpPr/>
          <p:nvPr/>
        </p:nvSpPr>
        <p:spPr>
          <a:xfrm>
            <a:off x="1370013" y="530225"/>
            <a:ext cx="0" cy="298450"/>
          </a:xfrm>
          <a:prstGeom prst="line">
            <a:avLst/>
          </a:prstGeom>
          <a:ln w="12700" cap="flat" cmpd="sng">
            <a:solidFill>
              <a:schemeClr val="tx1"/>
            </a:solidFill>
            <a:prstDash val="solid"/>
            <a:headEnd type="none" w="med" len="med"/>
            <a:tailEnd type="none" w="med" len="med"/>
          </a:ln>
        </p:spPr>
      </p:sp>
      <p:sp>
        <p:nvSpPr>
          <p:cNvPr id="190505" name="Line 37"/>
          <p:cNvSpPr/>
          <p:nvPr/>
        </p:nvSpPr>
        <p:spPr>
          <a:xfrm>
            <a:off x="1611313" y="530225"/>
            <a:ext cx="0" cy="298450"/>
          </a:xfrm>
          <a:prstGeom prst="line">
            <a:avLst/>
          </a:prstGeom>
          <a:ln w="12700" cap="flat" cmpd="sng">
            <a:solidFill>
              <a:schemeClr val="tx1"/>
            </a:solidFill>
            <a:prstDash val="solid"/>
            <a:headEnd type="none" w="med" len="med"/>
            <a:tailEnd type="none" w="med" len="med"/>
          </a:ln>
        </p:spPr>
      </p:sp>
      <p:sp>
        <p:nvSpPr>
          <p:cNvPr id="190506" name="Line 38"/>
          <p:cNvSpPr/>
          <p:nvPr/>
        </p:nvSpPr>
        <p:spPr>
          <a:xfrm>
            <a:off x="1851025" y="530225"/>
            <a:ext cx="0" cy="298450"/>
          </a:xfrm>
          <a:prstGeom prst="line">
            <a:avLst/>
          </a:prstGeom>
          <a:ln w="12700" cap="flat" cmpd="sng">
            <a:solidFill>
              <a:schemeClr val="tx1"/>
            </a:solidFill>
            <a:prstDash val="solid"/>
            <a:headEnd type="none" w="med" len="med"/>
            <a:tailEnd type="none" w="med" len="med"/>
          </a:ln>
        </p:spPr>
      </p:sp>
      <p:sp>
        <p:nvSpPr>
          <p:cNvPr id="190507" name="Line 39"/>
          <p:cNvSpPr/>
          <p:nvPr/>
        </p:nvSpPr>
        <p:spPr>
          <a:xfrm>
            <a:off x="2089150" y="530225"/>
            <a:ext cx="0" cy="298450"/>
          </a:xfrm>
          <a:prstGeom prst="line">
            <a:avLst/>
          </a:prstGeom>
          <a:ln w="12700" cap="flat" cmpd="sng">
            <a:solidFill>
              <a:schemeClr val="tx1"/>
            </a:solidFill>
            <a:prstDash val="solid"/>
            <a:headEnd type="none" w="med" len="med"/>
            <a:tailEnd type="none" w="med" len="med"/>
          </a:ln>
        </p:spPr>
      </p:sp>
      <p:sp>
        <p:nvSpPr>
          <p:cNvPr id="190508" name="Line 40"/>
          <p:cNvSpPr/>
          <p:nvPr/>
        </p:nvSpPr>
        <p:spPr>
          <a:xfrm>
            <a:off x="2328863" y="530225"/>
            <a:ext cx="0" cy="298450"/>
          </a:xfrm>
          <a:prstGeom prst="line">
            <a:avLst/>
          </a:prstGeom>
          <a:ln w="12700" cap="flat" cmpd="sng">
            <a:solidFill>
              <a:schemeClr val="tx1"/>
            </a:solidFill>
            <a:prstDash val="solid"/>
            <a:headEnd type="none" w="med" len="med"/>
            <a:tailEnd type="none" w="med" len="med"/>
          </a:ln>
        </p:spPr>
      </p:sp>
      <p:sp>
        <p:nvSpPr>
          <p:cNvPr id="190509" name="Line 41"/>
          <p:cNvSpPr/>
          <p:nvPr/>
        </p:nvSpPr>
        <p:spPr>
          <a:xfrm>
            <a:off x="2570163" y="630238"/>
            <a:ext cx="0" cy="198437"/>
          </a:xfrm>
          <a:prstGeom prst="line">
            <a:avLst/>
          </a:prstGeom>
          <a:ln w="12700" cap="flat" cmpd="sng">
            <a:solidFill>
              <a:schemeClr val="tx1"/>
            </a:solidFill>
            <a:prstDash val="solid"/>
            <a:headEnd type="none" w="med" len="med"/>
            <a:tailEnd type="none" w="med" len="med"/>
          </a:ln>
        </p:spPr>
      </p:sp>
      <p:sp>
        <p:nvSpPr>
          <p:cNvPr id="190510" name="Line 42"/>
          <p:cNvSpPr/>
          <p:nvPr/>
        </p:nvSpPr>
        <p:spPr>
          <a:xfrm>
            <a:off x="2809875" y="530225"/>
            <a:ext cx="0" cy="298450"/>
          </a:xfrm>
          <a:prstGeom prst="line">
            <a:avLst/>
          </a:prstGeom>
          <a:ln w="12700" cap="flat" cmpd="sng">
            <a:solidFill>
              <a:schemeClr val="tx1"/>
            </a:solidFill>
            <a:prstDash val="solid"/>
            <a:headEnd type="none" w="med" len="med"/>
            <a:tailEnd type="none" w="med" len="med"/>
          </a:ln>
        </p:spPr>
      </p:sp>
      <p:sp>
        <p:nvSpPr>
          <p:cNvPr id="190511" name="Line 43"/>
          <p:cNvSpPr/>
          <p:nvPr/>
        </p:nvSpPr>
        <p:spPr>
          <a:xfrm>
            <a:off x="3049588" y="530225"/>
            <a:ext cx="0" cy="298450"/>
          </a:xfrm>
          <a:prstGeom prst="line">
            <a:avLst/>
          </a:prstGeom>
          <a:ln w="12700" cap="flat" cmpd="sng">
            <a:solidFill>
              <a:schemeClr val="tx1"/>
            </a:solidFill>
            <a:prstDash val="solid"/>
            <a:headEnd type="none" w="med" len="med"/>
            <a:tailEnd type="none" w="med" len="med"/>
          </a:ln>
        </p:spPr>
      </p:sp>
      <p:sp>
        <p:nvSpPr>
          <p:cNvPr id="190512" name="Line 44"/>
          <p:cNvSpPr/>
          <p:nvPr/>
        </p:nvSpPr>
        <p:spPr>
          <a:xfrm>
            <a:off x="3289300" y="530225"/>
            <a:ext cx="0" cy="298450"/>
          </a:xfrm>
          <a:prstGeom prst="line">
            <a:avLst/>
          </a:prstGeom>
          <a:ln w="12700" cap="flat" cmpd="sng">
            <a:solidFill>
              <a:schemeClr val="tx1"/>
            </a:solidFill>
            <a:prstDash val="solid"/>
            <a:headEnd type="none" w="med" len="med"/>
            <a:tailEnd type="none" w="med" len="med"/>
          </a:ln>
        </p:spPr>
      </p:sp>
      <p:sp>
        <p:nvSpPr>
          <p:cNvPr id="190513" name="Line 45"/>
          <p:cNvSpPr/>
          <p:nvPr/>
        </p:nvSpPr>
        <p:spPr>
          <a:xfrm>
            <a:off x="3530600" y="530225"/>
            <a:ext cx="0" cy="298450"/>
          </a:xfrm>
          <a:prstGeom prst="line">
            <a:avLst/>
          </a:prstGeom>
          <a:ln w="12700" cap="flat" cmpd="sng">
            <a:solidFill>
              <a:schemeClr val="tx1"/>
            </a:solidFill>
            <a:prstDash val="solid"/>
            <a:headEnd type="none" w="med" len="med"/>
            <a:tailEnd type="none" w="med" len="med"/>
          </a:ln>
        </p:spPr>
      </p:sp>
      <p:sp>
        <p:nvSpPr>
          <p:cNvPr id="190514" name="Line 46"/>
          <p:cNvSpPr/>
          <p:nvPr/>
        </p:nvSpPr>
        <p:spPr>
          <a:xfrm>
            <a:off x="3770313" y="530225"/>
            <a:ext cx="0" cy="298450"/>
          </a:xfrm>
          <a:prstGeom prst="line">
            <a:avLst/>
          </a:prstGeom>
          <a:ln w="12700" cap="flat" cmpd="sng">
            <a:solidFill>
              <a:schemeClr val="tx1"/>
            </a:solidFill>
            <a:prstDash val="solid"/>
            <a:headEnd type="none" w="med" len="med"/>
            <a:tailEnd type="none" w="med" len="med"/>
          </a:ln>
        </p:spPr>
      </p:sp>
      <p:sp>
        <p:nvSpPr>
          <p:cNvPr id="190515" name="Line 47"/>
          <p:cNvSpPr/>
          <p:nvPr/>
        </p:nvSpPr>
        <p:spPr>
          <a:xfrm>
            <a:off x="4008438" y="530225"/>
            <a:ext cx="0" cy="298450"/>
          </a:xfrm>
          <a:prstGeom prst="line">
            <a:avLst/>
          </a:prstGeom>
          <a:ln w="12700" cap="flat" cmpd="sng">
            <a:solidFill>
              <a:schemeClr val="tx1"/>
            </a:solidFill>
            <a:prstDash val="solid"/>
            <a:headEnd type="none" w="med" len="med"/>
            <a:tailEnd type="none" w="med" len="med"/>
          </a:ln>
        </p:spPr>
      </p:sp>
      <p:sp>
        <p:nvSpPr>
          <p:cNvPr id="190516" name="Line 48"/>
          <p:cNvSpPr/>
          <p:nvPr/>
        </p:nvSpPr>
        <p:spPr>
          <a:xfrm>
            <a:off x="4248150" y="530225"/>
            <a:ext cx="0" cy="298450"/>
          </a:xfrm>
          <a:prstGeom prst="line">
            <a:avLst/>
          </a:prstGeom>
          <a:ln w="12700" cap="flat" cmpd="sng">
            <a:solidFill>
              <a:schemeClr val="tx1"/>
            </a:solidFill>
            <a:prstDash val="solid"/>
            <a:headEnd type="none" w="med" len="med"/>
            <a:tailEnd type="none" w="med" len="med"/>
          </a:ln>
        </p:spPr>
      </p:sp>
      <p:sp>
        <p:nvSpPr>
          <p:cNvPr id="190517" name="Line 49"/>
          <p:cNvSpPr/>
          <p:nvPr/>
        </p:nvSpPr>
        <p:spPr>
          <a:xfrm>
            <a:off x="4487863" y="630238"/>
            <a:ext cx="0" cy="198437"/>
          </a:xfrm>
          <a:prstGeom prst="line">
            <a:avLst/>
          </a:prstGeom>
          <a:ln w="12700" cap="flat" cmpd="sng">
            <a:solidFill>
              <a:schemeClr val="tx1"/>
            </a:solidFill>
            <a:prstDash val="solid"/>
            <a:headEnd type="none" w="med" len="med"/>
            <a:tailEnd type="none" w="med" len="med"/>
          </a:ln>
        </p:spPr>
      </p:sp>
      <p:sp>
        <p:nvSpPr>
          <p:cNvPr id="190518" name="Line 50"/>
          <p:cNvSpPr/>
          <p:nvPr/>
        </p:nvSpPr>
        <p:spPr>
          <a:xfrm>
            <a:off x="4729163" y="530225"/>
            <a:ext cx="0" cy="298450"/>
          </a:xfrm>
          <a:prstGeom prst="line">
            <a:avLst/>
          </a:prstGeom>
          <a:ln w="12700" cap="flat" cmpd="sng">
            <a:solidFill>
              <a:schemeClr val="tx1"/>
            </a:solidFill>
            <a:prstDash val="solid"/>
            <a:headEnd type="none" w="med" len="med"/>
            <a:tailEnd type="none" w="med" len="med"/>
          </a:ln>
        </p:spPr>
      </p:sp>
      <p:sp>
        <p:nvSpPr>
          <p:cNvPr id="190519" name="Line 51"/>
          <p:cNvSpPr/>
          <p:nvPr/>
        </p:nvSpPr>
        <p:spPr>
          <a:xfrm>
            <a:off x="4968875" y="530225"/>
            <a:ext cx="0" cy="298450"/>
          </a:xfrm>
          <a:prstGeom prst="line">
            <a:avLst/>
          </a:prstGeom>
          <a:ln w="12700" cap="flat" cmpd="sng">
            <a:solidFill>
              <a:schemeClr val="tx1"/>
            </a:solidFill>
            <a:prstDash val="solid"/>
            <a:headEnd type="none" w="med" len="med"/>
            <a:tailEnd type="none" w="med" len="med"/>
          </a:ln>
        </p:spPr>
      </p:sp>
      <p:sp>
        <p:nvSpPr>
          <p:cNvPr id="190520" name="Line 52"/>
          <p:cNvSpPr/>
          <p:nvPr/>
        </p:nvSpPr>
        <p:spPr>
          <a:xfrm>
            <a:off x="5208588" y="530225"/>
            <a:ext cx="0" cy="298450"/>
          </a:xfrm>
          <a:prstGeom prst="line">
            <a:avLst/>
          </a:prstGeom>
          <a:ln w="12700" cap="flat" cmpd="sng">
            <a:solidFill>
              <a:schemeClr val="tx1"/>
            </a:solidFill>
            <a:prstDash val="solid"/>
            <a:headEnd type="none" w="med" len="med"/>
            <a:tailEnd type="none" w="med" len="med"/>
          </a:ln>
        </p:spPr>
      </p:sp>
      <p:sp>
        <p:nvSpPr>
          <p:cNvPr id="190521" name="Line 53"/>
          <p:cNvSpPr/>
          <p:nvPr/>
        </p:nvSpPr>
        <p:spPr>
          <a:xfrm>
            <a:off x="5448300" y="530225"/>
            <a:ext cx="0" cy="298450"/>
          </a:xfrm>
          <a:prstGeom prst="line">
            <a:avLst/>
          </a:prstGeom>
          <a:ln w="12700" cap="flat" cmpd="sng">
            <a:solidFill>
              <a:schemeClr val="tx1"/>
            </a:solidFill>
            <a:prstDash val="solid"/>
            <a:headEnd type="none" w="med" len="med"/>
            <a:tailEnd type="none" w="med" len="med"/>
          </a:ln>
        </p:spPr>
      </p:sp>
      <p:sp>
        <p:nvSpPr>
          <p:cNvPr id="190522" name="Line 54"/>
          <p:cNvSpPr/>
          <p:nvPr/>
        </p:nvSpPr>
        <p:spPr>
          <a:xfrm>
            <a:off x="5689600" y="530225"/>
            <a:ext cx="0" cy="298450"/>
          </a:xfrm>
          <a:prstGeom prst="line">
            <a:avLst/>
          </a:prstGeom>
          <a:ln w="12700" cap="flat" cmpd="sng">
            <a:solidFill>
              <a:schemeClr val="tx1"/>
            </a:solidFill>
            <a:prstDash val="solid"/>
            <a:headEnd type="none" w="med" len="med"/>
            <a:tailEnd type="none" w="med" len="med"/>
          </a:ln>
        </p:spPr>
      </p:sp>
      <p:sp>
        <p:nvSpPr>
          <p:cNvPr id="190523" name="Line 55"/>
          <p:cNvSpPr/>
          <p:nvPr/>
        </p:nvSpPr>
        <p:spPr>
          <a:xfrm>
            <a:off x="5927725" y="530225"/>
            <a:ext cx="0" cy="298450"/>
          </a:xfrm>
          <a:prstGeom prst="line">
            <a:avLst/>
          </a:prstGeom>
          <a:ln w="12700" cap="flat" cmpd="sng">
            <a:solidFill>
              <a:schemeClr val="tx1"/>
            </a:solidFill>
            <a:prstDash val="solid"/>
            <a:headEnd type="none" w="med" len="med"/>
            <a:tailEnd type="none" w="med" len="med"/>
          </a:ln>
        </p:spPr>
      </p:sp>
      <p:sp>
        <p:nvSpPr>
          <p:cNvPr id="190524" name="Line 56"/>
          <p:cNvSpPr/>
          <p:nvPr/>
        </p:nvSpPr>
        <p:spPr>
          <a:xfrm>
            <a:off x="6167438" y="530225"/>
            <a:ext cx="0" cy="298450"/>
          </a:xfrm>
          <a:prstGeom prst="line">
            <a:avLst/>
          </a:prstGeom>
          <a:ln w="12700" cap="flat" cmpd="sng">
            <a:solidFill>
              <a:schemeClr val="tx1"/>
            </a:solidFill>
            <a:prstDash val="solid"/>
            <a:headEnd type="none" w="med" len="med"/>
            <a:tailEnd type="none" w="med" len="med"/>
          </a:ln>
        </p:spPr>
      </p:sp>
      <p:sp>
        <p:nvSpPr>
          <p:cNvPr id="190525" name="Line 57"/>
          <p:cNvSpPr/>
          <p:nvPr/>
        </p:nvSpPr>
        <p:spPr>
          <a:xfrm>
            <a:off x="6407150" y="630238"/>
            <a:ext cx="0" cy="198437"/>
          </a:xfrm>
          <a:prstGeom prst="line">
            <a:avLst/>
          </a:prstGeom>
          <a:ln w="12700" cap="flat" cmpd="sng">
            <a:solidFill>
              <a:schemeClr val="tx1"/>
            </a:solidFill>
            <a:prstDash val="solid"/>
            <a:headEnd type="none" w="med" len="med"/>
            <a:tailEnd type="none" w="med" len="med"/>
          </a:ln>
        </p:spPr>
      </p:sp>
      <p:sp>
        <p:nvSpPr>
          <p:cNvPr id="190526" name="Line 58"/>
          <p:cNvSpPr/>
          <p:nvPr/>
        </p:nvSpPr>
        <p:spPr>
          <a:xfrm>
            <a:off x="6646863" y="530225"/>
            <a:ext cx="0" cy="298450"/>
          </a:xfrm>
          <a:prstGeom prst="line">
            <a:avLst/>
          </a:prstGeom>
          <a:ln w="12700" cap="flat" cmpd="sng">
            <a:solidFill>
              <a:schemeClr val="tx1"/>
            </a:solidFill>
            <a:prstDash val="solid"/>
            <a:headEnd type="none" w="med" len="med"/>
            <a:tailEnd type="none" w="med" len="med"/>
          </a:ln>
        </p:spPr>
      </p:sp>
      <p:sp>
        <p:nvSpPr>
          <p:cNvPr id="190527" name="Line 59"/>
          <p:cNvSpPr/>
          <p:nvPr/>
        </p:nvSpPr>
        <p:spPr>
          <a:xfrm>
            <a:off x="6888163" y="530225"/>
            <a:ext cx="0" cy="298450"/>
          </a:xfrm>
          <a:prstGeom prst="line">
            <a:avLst/>
          </a:prstGeom>
          <a:ln w="12700" cap="flat" cmpd="sng">
            <a:solidFill>
              <a:schemeClr val="tx1"/>
            </a:solidFill>
            <a:prstDash val="solid"/>
            <a:headEnd type="none" w="med" len="med"/>
            <a:tailEnd type="none" w="med" len="med"/>
          </a:ln>
        </p:spPr>
      </p:sp>
      <p:sp>
        <p:nvSpPr>
          <p:cNvPr id="190528" name="Line 60"/>
          <p:cNvSpPr/>
          <p:nvPr/>
        </p:nvSpPr>
        <p:spPr>
          <a:xfrm>
            <a:off x="7127875" y="530225"/>
            <a:ext cx="0" cy="298450"/>
          </a:xfrm>
          <a:prstGeom prst="line">
            <a:avLst/>
          </a:prstGeom>
          <a:ln w="12700" cap="flat" cmpd="sng">
            <a:solidFill>
              <a:schemeClr val="tx1"/>
            </a:solidFill>
            <a:prstDash val="solid"/>
            <a:headEnd type="none" w="med" len="med"/>
            <a:tailEnd type="none" w="med" len="med"/>
          </a:ln>
        </p:spPr>
      </p:sp>
      <p:sp>
        <p:nvSpPr>
          <p:cNvPr id="190529" name="Line 61"/>
          <p:cNvSpPr/>
          <p:nvPr/>
        </p:nvSpPr>
        <p:spPr>
          <a:xfrm>
            <a:off x="7367588" y="530225"/>
            <a:ext cx="0" cy="298450"/>
          </a:xfrm>
          <a:prstGeom prst="line">
            <a:avLst/>
          </a:prstGeom>
          <a:ln w="12700" cap="flat" cmpd="sng">
            <a:solidFill>
              <a:schemeClr val="tx1"/>
            </a:solidFill>
            <a:prstDash val="solid"/>
            <a:headEnd type="none" w="med" len="med"/>
            <a:tailEnd type="none" w="med" len="med"/>
          </a:ln>
        </p:spPr>
      </p:sp>
      <p:sp>
        <p:nvSpPr>
          <p:cNvPr id="190530" name="Line 62"/>
          <p:cNvSpPr/>
          <p:nvPr/>
        </p:nvSpPr>
        <p:spPr>
          <a:xfrm>
            <a:off x="7607300" y="530225"/>
            <a:ext cx="0" cy="298450"/>
          </a:xfrm>
          <a:prstGeom prst="line">
            <a:avLst/>
          </a:prstGeom>
          <a:ln w="12700" cap="flat" cmpd="sng">
            <a:solidFill>
              <a:schemeClr val="tx1"/>
            </a:solidFill>
            <a:prstDash val="solid"/>
            <a:headEnd type="none" w="med" len="med"/>
            <a:tailEnd type="none" w="med" len="med"/>
          </a:ln>
        </p:spPr>
      </p:sp>
      <p:sp>
        <p:nvSpPr>
          <p:cNvPr id="190531" name="Line 63"/>
          <p:cNvSpPr/>
          <p:nvPr/>
        </p:nvSpPr>
        <p:spPr>
          <a:xfrm>
            <a:off x="7847013" y="530225"/>
            <a:ext cx="0" cy="298450"/>
          </a:xfrm>
          <a:prstGeom prst="line">
            <a:avLst/>
          </a:prstGeom>
          <a:ln w="12700" cap="flat" cmpd="sng">
            <a:solidFill>
              <a:schemeClr val="tx1"/>
            </a:solidFill>
            <a:prstDash val="solid"/>
            <a:headEnd type="none" w="med" len="med"/>
            <a:tailEnd type="none" w="med" len="med"/>
          </a:ln>
        </p:spPr>
      </p:sp>
      <p:sp>
        <p:nvSpPr>
          <p:cNvPr id="190532" name="Line 64"/>
          <p:cNvSpPr/>
          <p:nvPr/>
        </p:nvSpPr>
        <p:spPr>
          <a:xfrm>
            <a:off x="8086725" y="530225"/>
            <a:ext cx="0" cy="298450"/>
          </a:xfrm>
          <a:prstGeom prst="line">
            <a:avLst/>
          </a:prstGeom>
          <a:ln w="12700" cap="flat" cmpd="sng">
            <a:solidFill>
              <a:schemeClr val="tx1"/>
            </a:solidFill>
            <a:prstDash val="solid"/>
            <a:headEnd type="none" w="med" len="med"/>
            <a:tailEnd type="none" w="med" len="med"/>
          </a:ln>
        </p:spPr>
      </p:sp>
      <p:sp>
        <p:nvSpPr>
          <p:cNvPr id="190533" name="Line 65"/>
          <p:cNvSpPr/>
          <p:nvPr/>
        </p:nvSpPr>
        <p:spPr>
          <a:xfrm>
            <a:off x="8326438" y="630238"/>
            <a:ext cx="0" cy="198437"/>
          </a:xfrm>
          <a:prstGeom prst="line">
            <a:avLst/>
          </a:prstGeom>
          <a:ln w="12700" cap="flat" cmpd="sng">
            <a:solidFill>
              <a:schemeClr val="tx1"/>
            </a:solidFill>
            <a:prstDash val="solid"/>
            <a:headEnd type="none" w="med" len="med"/>
            <a:tailEnd type="none" w="med" len="med"/>
          </a:ln>
        </p:spPr>
      </p:sp>
      <p:sp>
        <p:nvSpPr>
          <p:cNvPr id="190534" name="Rectangle 66"/>
          <p:cNvSpPr/>
          <p:nvPr/>
        </p:nvSpPr>
        <p:spPr>
          <a:xfrm>
            <a:off x="809625" y="430213"/>
            <a:ext cx="1600200" cy="300037"/>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90535" name="Rectangle 67"/>
          <p:cNvSpPr/>
          <p:nvPr/>
        </p:nvSpPr>
        <p:spPr>
          <a:xfrm>
            <a:off x="2728913" y="430213"/>
            <a:ext cx="1600200" cy="300037"/>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90536" name="Rectangle 68"/>
          <p:cNvSpPr/>
          <p:nvPr/>
        </p:nvSpPr>
        <p:spPr>
          <a:xfrm>
            <a:off x="4648200" y="430213"/>
            <a:ext cx="1600200" cy="300037"/>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90537" name="Rectangle 69"/>
          <p:cNvSpPr/>
          <p:nvPr/>
        </p:nvSpPr>
        <p:spPr>
          <a:xfrm>
            <a:off x="6567488" y="430213"/>
            <a:ext cx="1600200" cy="300037"/>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90538" name="Rectangle 70"/>
          <p:cNvSpPr/>
          <p:nvPr/>
        </p:nvSpPr>
        <p:spPr>
          <a:xfrm>
            <a:off x="4008438" y="3106738"/>
            <a:ext cx="325437"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S</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Y</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N</a:t>
            </a:r>
            <a:endParaRPr lang="en-US" altLang="zh-CN" sz="1600" b="1" dirty="0">
              <a:solidFill>
                <a:srgbClr val="333399"/>
              </a:solidFill>
              <a:latin typeface="Arial" panose="020B0604020202020204" pitchFamily="34" charset="0"/>
            </a:endParaRPr>
          </a:p>
        </p:txBody>
      </p:sp>
      <p:sp>
        <p:nvSpPr>
          <p:cNvPr id="190539" name="Rectangle 71"/>
          <p:cNvSpPr/>
          <p:nvPr/>
        </p:nvSpPr>
        <p:spPr>
          <a:xfrm>
            <a:off x="3770313" y="3106738"/>
            <a:ext cx="327025"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R</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S</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T</a:t>
            </a:r>
            <a:endParaRPr lang="en-US" altLang="zh-CN" sz="1600" b="1" dirty="0">
              <a:solidFill>
                <a:srgbClr val="333399"/>
              </a:solidFill>
              <a:latin typeface="Arial" panose="020B0604020202020204" pitchFamily="34" charset="0"/>
            </a:endParaRPr>
          </a:p>
        </p:txBody>
      </p:sp>
      <p:sp>
        <p:nvSpPr>
          <p:cNvPr id="190540" name="Rectangle 72"/>
          <p:cNvSpPr/>
          <p:nvPr/>
        </p:nvSpPr>
        <p:spPr>
          <a:xfrm>
            <a:off x="3513138" y="3106738"/>
            <a:ext cx="328612"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P</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S</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H</a:t>
            </a:r>
            <a:endParaRPr lang="en-US" altLang="zh-CN" sz="1600" b="1" dirty="0">
              <a:solidFill>
                <a:srgbClr val="333399"/>
              </a:solidFill>
              <a:latin typeface="Arial" panose="020B0604020202020204" pitchFamily="34" charset="0"/>
            </a:endParaRPr>
          </a:p>
        </p:txBody>
      </p:sp>
      <p:sp>
        <p:nvSpPr>
          <p:cNvPr id="190541" name="Rectangle 73"/>
          <p:cNvSpPr/>
          <p:nvPr/>
        </p:nvSpPr>
        <p:spPr>
          <a:xfrm>
            <a:off x="3273425" y="3106738"/>
            <a:ext cx="327025"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A</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C</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K</a:t>
            </a:r>
            <a:endParaRPr lang="en-US" altLang="zh-CN" sz="1600" b="1" dirty="0">
              <a:solidFill>
                <a:srgbClr val="333399"/>
              </a:solidFill>
              <a:latin typeface="Arial" panose="020B0604020202020204" pitchFamily="34" charset="0"/>
            </a:endParaRPr>
          </a:p>
        </p:txBody>
      </p:sp>
      <p:sp>
        <p:nvSpPr>
          <p:cNvPr id="190542" name="Rectangle 74"/>
          <p:cNvSpPr/>
          <p:nvPr/>
        </p:nvSpPr>
        <p:spPr>
          <a:xfrm>
            <a:off x="3011488" y="3106738"/>
            <a:ext cx="339725"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U</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R</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G</a:t>
            </a:r>
            <a:endParaRPr lang="en-US" altLang="zh-CN" sz="1600" b="1" dirty="0">
              <a:solidFill>
                <a:srgbClr val="333399"/>
              </a:solidFill>
              <a:latin typeface="Arial" panose="020B0604020202020204" pitchFamily="34" charset="0"/>
            </a:endParaRPr>
          </a:p>
        </p:txBody>
      </p:sp>
      <p:sp>
        <p:nvSpPr>
          <p:cNvPr id="190543" name="Line 80"/>
          <p:cNvSpPr/>
          <p:nvPr/>
        </p:nvSpPr>
        <p:spPr>
          <a:xfrm>
            <a:off x="58738" y="1000125"/>
            <a:ext cx="530225" cy="0"/>
          </a:xfrm>
          <a:prstGeom prst="line">
            <a:avLst/>
          </a:prstGeom>
          <a:ln w="12700" cap="flat" cmpd="sng">
            <a:solidFill>
              <a:schemeClr val="tx1"/>
            </a:solidFill>
            <a:prstDash val="solid"/>
            <a:headEnd type="none" w="med" len="med"/>
            <a:tailEnd type="none" w="med" len="med"/>
          </a:ln>
        </p:spPr>
      </p:sp>
      <p:sp>
        <p:nvSpPr>
          <p:cNvPr id="190544" name="Line 81"/>
          <p:cNvSpPr/>
          <p:nvPr/>
        </p:nvSpPr>
        <p:spPr>
          <a:xfrm>
            <a:off x="73025" y="5100638"/>
            <a:ext cx="530225" cy="0"/>
          </a:xfrm>
          <a:prstGeom prst="line">
            <a:avLst/>
          </a:prstGeom>
          <a:ln w="12700" cap="flat" cmpd="sng">
            <a:solidFill>
              <a:schemeClr val="tx1"/>
            </a:solidFill>
            <a:prstDash val="solid"/>
            <a:headEnd type="none" w="med" len="med"/>
            <a:tailEnd type="none" w="med" len="med"/>
          </a:ln>
        </p:spPr>
      </p:sp>
      <p:sp>
        <p:nvSpPr>
          <p:cNvPr id="190545" name="Rectangle 83"/>
          <p:cNvSpPr/>
          <p:nvPr/>
        </p:nvSpPr>
        <p:spPr>
          <a:xfrm>
            <a:off x="660400" y="3825875"/>
            <a:ext cx="3844925" cy="717550"/>
          </a:xfrm>
          <a:prstGeom prst="rect">
            <a:avLst/>
          </a:prstGeom>
          <a:noFill/>
          <a:ln w="76200"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90546" name="Line 26"/>
          <p:cNvSpPr/>
          <p:nvPr/>
        </p:nvSpPr>
        <p:spPr>
          <a:xfrm>
            <a:off x="2841625" y="3089275"/>
            <a:ext cx="0" cy="681038"/>
          </a:xfrm>
          <a:prstGeom prst="line">
            <a:avLst/>
          </a:prstGeom>
          <a:ln w="12700" cap="flat" cmpd="sng">
            <a:solidFill>
              <a:schemeClr val="tx1"/>
            </a:solidFill>
            <a:prstDash val="solid"/>
            <a:headEnd type="none" w="med" len="med"/>
            <a:tailEnd type="none" w="med" len="med"/>
          </a:ln>
        </p:spPr>
      </p:sp>
      <p:sp>
        <p:nvSpPr>
          <p:cNvPr id="190547" name="Line 26"/>
          <p:cNvSpPr/>
          <p:nvPr/>
        </p:nvSpPr>
        <p:spPr>
          <a:xfrm>
            <a:off x="2625725" y="3106738"/>
            <a:ext cx="0" cy="681037"/>
          </a:xfrm>
          <a:prstGeom prst="line">
            <a:avLst/>
          </a:prstGeom>
          <a:ln w="12700" cap="flat" cmpd="sng">
            <a:solidFill>
              <a:schemeClr val="tx1"/>
            </a:solidFill>
            <a:prstDash val="solid"/>
            <a:headEnd type="none" w="med" len="med"/>
            <a:tailEnd type="none" w="med" len="med"/>
          </a:ln>
        </p:spPr>
      </p:sp>
      <p:sp>
        <p:nvSpPr>
          <p:cNvPr id="190548" name="Rectangle 74"/>
          <p:cNvSpPr/>
          <p:nvPr/>
        </p:nvSpPr>
        <p:spPr>
          <a:xfrm>
            <a:off x="2570163" y="3121025"/>
            <a:ext cx="376237" cy="6445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C</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W</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R</a:t>
            </a:r>
            <a:endParaRPr lang="en-US" altLang="zh-CN" sz="1600" b="1" dirty="0">
              <a:solidFill>
                <a:srgbClr val="333399"/>
              </a:solidFill>
              <a:latin typeface="Arial" panose="020B0604020202020204" pitchFamily="34" charset="0"/>
            </a:endParaRPr>
          </a:p>
        </p:txBody>
      </p:sp>
      <p:sp>
        <p:nvSpPr>
          <p:cNvPr id="190549" name="Rectangle 74"/>
          <p:cNvSpPr/>
          <p:nvPr/>
        </p:nvSpPr>
        <p:spPr>
          <a:xfrm>
            <a:off x="2776538" y="3128963"/>
            <a:ext cx="330200" cy="6445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E</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C</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E</a:t>
            </a:r>
            <a:endParaRPr lang="en-US" altLang="zh-CN" sz="1600" b="1" dirty="0">
              <a:solidFill>
                <a:srgbClr val="333399"/>
              </a:solidFill>
              <a:latin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Rectangle 2"/>
          <p:cNvSpPr>
            <a:spLocks noGrp="1" noChangeArrowheads="1"/>
          </p:cNvSpPr>
          <p:nvPr>
            <p:ph type="title"/>
          </p:nvPr>
        </p:nvSpPr>
        <p:spPr>
          <a:xfrm>
            <a:off x="685800" y="76200"/>
            <a:ext cx="7696200" cy="13716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all" spc="50" normalizeH="0" baseline="0" noProof="0">
                <a:ln w="15875">
                  <a:noFill/>
                </a:ln>
                <a:solidFill>
                  <a:schemeClr val="tx2"/>
                </a:solidFill>
                <a:effectLst/>
                <a:uLnTx/>
                <a:uFillTx/>
                <a:latin typeface="+mj-lt"/>
                <a:ea typeface="+mj-ea"/>
                <a:cs typeface="+mj-cs"/>
              </a:rPr>
              <a:t>The Theoretical Basis for Data Communication</a:t>
            </a:r>
            <a:endParaRPr kumimoji="0" lang="zh-CN" altLang="en-US" sz="3600" b="1" i="0" u="none" strike="noStrike" kern="1200" cap="all" spc="50" normalizeH="0" baseline="0" noProof="0">
              <a:ln w="15875">
                <a:noFill/>
              </a:ln>
              <a:solidFill>
                <a:schemeClr val="tx2"/>
              </a:solidFill>
              <a:effectLst/>
              <a:uLnTx/>
              <a:uFillTx/>
              <a:latin typeface="+mj-lt"/>
              <a:ea typeface="+mj-ea"/>
              <a:cs typeface="+mj-cs"/>
            </a:endParaRPr>
          </a:p>
        </p:txBody>
      </p:sp>
      <p:sp>
        <p:nvSpPr>
          <p:cNvPr id="17415" name="Text Box 7"/>
          <p:cNvSpPr txBox="1">
            <a:spLocks noChangeArrowheads="1"/>
          </p:cNvSpPr>
          <p:nvPr/>
        </p:nvSpPr>
        <p:spPr bwMode="auto">
          <a:xfrm>
            <a:off x="533400" y="1646238"/>
            <a:ext cx="8215313" cy="2287588"/>
          </a:xfrm>
          <a:prstGeom prst="rect">
            <a:avLst/>
          </a:prstGeom>
          <a:noFill/>
          <a:ln>
            <a:noFill/>
          </a:ln>
        </p:spPr>
        <p:txBody>
          <a:bodyPr>
            <a:spAutoFit/>
          </a:bodyPr>
          <a:lstStyle>
            <a:lvl1pPr algn="l">
              <a:spcBef>
                <a:spcPct val="20000"/>
              </a:spcBef>
              <a:buClr>
                <a:srgbClr val="A8CDD7"/>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lgn="l">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lgn="l">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lgn="l">
              <a:spcBef>
                <a:spcPct val="20000"/>
              </a:spcBef>
              <a:buClr>
                <a:srgbClr val="A8CDD7"/>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lgn="l">
              <a:spcBef>
                <a:spcPct val="20000"/>
              </a:spcBef>
              <a:buClr>
                <a:srgbClr val="C0BEAF"/>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fontAlgn="base">
              <a:spcBef>
                <a:spcPct val="20000"/>
              </a:spcBef>
              <a:spcAft>
                <a:spcPct val="0"/>
              </a:spcAft>
              <a:buClr>
                <a:srgbClr val="C0BEAF"/>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fontAlgn="base">
              <a:spcBef>
                <a:spcPct val="20000"/>
              </a:spcBef>
              <a:spcAft>
                <a:spcPct val="0"/>
              </a:spcAft>
              <a:buClr>
                <a:srgbClr val="C0BEAF"/>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fontAlgn="base">
              <a:spcBef>
                <a:spcPct val="20000"/>
              </a:spcBef>
              <a:spcAft>
                <a:spcPct val="0"/>
              </a:spcAft>
              <a:buClr>
                <a:srgbClr val="C0BEAF"/>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fontAlgn="base">
              <a:spcBef>
                <a:spcPct val="20000"/>
              </a:spcBef>
              <a:spcAft>
                <a:spcPct val="0"/>
              </a:spcAft>
              <a:buClr>
                <a:srgbClr val="C0BEAF"/>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l" defTabSz="914400" rtl="0" eaLnBrk="0" fontAlgn="auto" latinLnBrk="0" hangingPunct="0">
              <a:lnSpc>
                <a:spcPct val="150000"/>
              </a:lnSpc>
              <a:spcBef>
                <a:spcPct val="20000"/>
              </a:spcBef>
              <a:spcAft>
                <a:spcPts val="0"/>
              </a:spcAft>
              <a:buClr>
                <a:srgbClr val="FF9900"/>
              </a:buClr>
              <a:buSzPct val="65000"/>
              <a:buFont typeface="Wingdings" panose="05000000000000000000" pitchFamily="2" charset="2"/>
              <a:buNone/>
              <a:defRPr/>
            </a:pPr>
            <a:r>
              <a:rPr kumimoji="0" lang="zh-CN" altLang="en-US" sz="3200" b="1" i="0" u="none" strike="noStrike" kern="1200" cap="none" spc="0" normalizeH="0" baseline="0" noProof="0" dirty="0">
                <a:ln>
                  <a:noFill/>
                </a:ln>
                <a:solidFill>
                  <a:schemeClr val="tx1"/>
                </a:solidFill>
                <a:effectLst/>
                <a:uLnTx/>
                <a:uFillTx/>
                <a:latin typeface="+mn-ea"/>
                <a:ea typeface="+mn-ea"/>
                <a:cs typeface="+mn-cs"/>
              </a:rPr>
              <a:t>3.数据传输率</a:t>
            </a:r>
            <a:r>
              <a:rPr kumimoji="0" lang="zh-CN" altLang="en-US" sz="3200" b="1" i="0" u="none" strike="noStrike" kern="1200" cap="none" spc="0" normalizeH="0" baseline="0" noProof="0" dirty="0">
                <a:ln>
                  <a:noFill/>
                </a:ln>
                <a:solidFill>
                  <a:schemeClr val="tx1"/>
                </a:solidFill>
                <a:effectLst/>
                <a:uLnTx/>
                <a:uFillTx/>
                <a:latin typeface="+mn-ea"/>
                <a:ea typeface="+mn-ea"/>
                <a:cs typeface="+mn-cs"/>
                <a:sym typeface="Monotype Sorts" pitchFamily="2" charset="2"/>
              </a:rPr>
              <a:t>：</a:t>
            </a:r>
            <a:r>
              <a:rPr kumimoji="0" lang="zh-CN" altLang="en-US" sz="3200" b="1" i="0" u="none" strike="noStrike" kern="1200" cap="none" spc="0" normalizeH="0" baseline="0" noProof="0" dirty="0">
                <a:ln>
                  <a:noFill/>
                </a:ln>
                <a:solidFill>
                  <a:schemeClr val="folHlink"/>
                </a:solidFill>
                <a:effectLst/>
                <a:uLnTx/>
                <a:uFillTx/>
                <a:latin typeface="+mn-ea"/>
                <a:ea typeface="+mn-ea"/>
                <a:cs typeface="+mn-cs"/>
                <a:sym typeface="Monotype Sorts" pitchFamily="2" charset="2"/>
              </a:rPr>
              <a:t>比特率，单位时间里传送二进制数据的位数，单位</a:t>
            </a:r>
            <a:r>
              <a:rPr kumimoji="0" lang="en-US" altLang="zh-CN" sz="3200" b="1" i="0" u="none" strike="noStrike" kern="1200" cap="none" spc="0" normalizeH="0" baseline="0" noProof="0" dirty="0">
                <a:ln>
                  <a:noFill/>
                </a:ln>
                <a:solidFill>
                  <a:schemeClr val="folHlink"/>
                </a:solidFill>
                <a:effectLst/>
                <a:uLnTx/>
                <a:uFillTx/>
                <a:latin typeface="Arial" panose="020B0604020202020204" pitchFamily="34" charset="0"/>
                <a:ea typeface="+mn-ea"/>
                <a:cs typeface="+mn-cs"/>
                <a:sym typeface="Monotype Sorts" pitchFamily="2" charset="2"/>
              </a:rPr>
              <a:t>b/</a:t>
            </a:r>
            <a:r>
              <a:rPr kumimoji="0" lang="en-US" altLang="zh-CN" sz="3200" b="1" i="0" u="none" strike="noStrike" kern="1200" cap="none" spc="0" normalizeH="0" baseline="0" noProof="0" dirty="0" err="1">
                <a:ln>
                  <a:noFill/>
                </a:ln>
                <a:solidFill>
                  <a:schemeClr val="folHlink"/>
                </a:solidFill>
                <a:effectLst/>
                <a:uLnTx/>
                <a:uFillTx/>
                <a:latin typeface="Arial" panose="020B0604020202020204" pitchFamily="34" charset="0"/>
                <a:ea typeface="+mn-ea"/>
                <a:cs typeface="+mn-cs"/>
                <a:sym typeface="Monotype Sorts" pitchFamily="2" charset="2"/>
              </a:rPr>
              <a:t>s、kb</a:t>
            </a:r>
            <a:r>
              <a:rPr kumimoji="0" lang="en-US" altLang="zh-CN" sz="3200" b="1" i="0" u="none" strike="noStrike" kern="1200" cap="none" spc="0" normalizeH="0" baseline="0" noProof="0" dirty="0">
                <a:ln>
                  <a:noFill/>
                </a:ln>
                <a:solidFill>
                  <a:schemeClr val="folHlink"/>
                </a:solidFill>
                <a:effectLst/>
                <a:uLnTx/>
                <a:uFillTx/>
                <a:latin typeface="Arial" panose="020B0604020202020204" pitchFamily="34" charset="0"/>
                <a:ea typeface="+mn-ea"/>
                <a:cs typeface="+mn-cs"/>
                <a:sym typeface="Monotype Sorts" pitchFamily="2" charset="2"/>
              </a:rPr>
              <a:t>/</a:t>
            </a:r>
            <a:r>
              <a:rPr kumimoji="0" lang="en-US" altLang="zh-CN" sz="3200" b="1" i="0" u="none" strike="noStrike" kern="1200" cap="none" spc="0" normalizeH="0" baseline="0" noProof="0" dirty="0" err="1">
                <a:ln>
                  <a:noFill/>
                </a:ln>
                <a:solidFill>
                  <a:schemeClr val="folHlink"/>
                </a:solidFill>
                <a:effectLst/>
                <a:uLnTx/>
                <a:uFillTx/>
                <a:latin typeface="Arial" panose="020B0604020202020204" pitchFamily="34" charset="0"/>
                <a:ea typeface="+mn-ea"/>
                <a:cs typeface="+mn-cs"/>
                <a:sym typeface="Monotype Sorts" pitchFamily="2" charset="2"/>
              </a:rPr>
              <a:t>s、Mb</a:t>
            </a:r>
            <a:r>
              <a:rPr kumimoji="0" lang="en-US" altLang="zh-CN" sz="3200" b="1" i="0" u="none" strike="noStrike" kern="1200" cap="none" spc="0" normalizeH="0" baseline="0" noProof="0" dirty="0">
                <a:ln>
                  <a:noFill/>
                </a:ln>
                <a:solidFill>
                  <a:schemeClr val="folHlink"/>
                </a:solidFill>
                <a:effectLst/>
                <a:uLnTx/>
                <a:uFillTx/>
                <a:latin typeface="Arial" panose="020B0604020202020204" pitchFamily="34" charset="0"/>
                <a:ea typeface="+mn-ea"/>
                <a:cs typeface="+mn-cs"/>
                <a:sym typeface="Monotype Sorts" pitchFamily="2" charset="2"/>
              </a:rPr>
              <a:t>/s，</a:t>
            </a:r>
            <a:r>
              <a:rPr kumimoji="0" lang="zh-CN" altLang="en-US" sz="3200" b="1" i="0" u="none" strike="noStrike" kern="1200" cap="none" spc="0" normalizeH="0" baseline="0" noProof="0" dirty="0">
                <a:ln>
                  <a:noFill/>
                </a:ln>
                <a:solidFill>
                  <a:schemeClr val="folHlink"/>
                </a:solidFill>
                <a:effectLst/>
                <a:uLnTx/>
                <a:uFillTx/>
                <a:latin typeface="+mn-ea"/>
                <a:ea typeface="+mn-ea"/>
                <a:cs typeface="+mn-cs"/>
                <a:sym typeface="Monotype Sorts" pitchFamily="2" charset="2"/>
              </a:rPr>
              <a:t>简写为</a:t>
            </a:r>
            <a:r>
              <a:rPr kumimoji="0" lang="en-US" altLang="zh-CN" sz="3200" b="1" i="0" u="none" strike="noStrike" kern="1200" cap="none" spc="0" normalizeH="0" baseline="0" noProof="0" dirty="0" err="1">
                <a:ln>
                  <a:noFill/>
                </a:ln>
                <a:solidFill>
                  <a:schemeClr val="folHlink"/>
                </a:solidFill>
                <a:effectLst/>
                <a:uLnTx/>
                <a:uFillTx/>
                <a:latin typeface="Arial" panose="020B0604020202020204" pitchFamily="34" charset="0"/>
                <a:ea typeface="+mn-ea"/>
                <a:cs typeface="+mn-cs"/>
                <a:sym typeface="Monotype Sorts" pitchFamily="2" charset="2"/>
              </a:rPr>
              <a:t>bps、kbps、Mbps</a:t>
            </a:r>
            <a:r>
              <a:rPr kumimoji="0" lang="en-US" altLang="zh-CN" sz="3200" b="1" i="0" u="none" strike="noStrike" kern="1200" cap="none" spc="0" normalizeH="0" baseline="0" noProof="0" dirty="0">
                <a:ln>
                  <a:noFill/>
                </a:ln>
                <a:solidFill>
                  <a:schemeClr val="folHlink"/>
                </a:solidFill>
                <a:effectLst/>
                <a:uLnTx/>
                <a:uFillTx/>
                <a:latin typeface="Arial" panose="020B0604020202020204" pitchFamily="34" charset="0"/>
                <a:ea typeface="+mn-ea"/>
                <a:cs typeface="+mn-cs"/>
                <a:sym typeface="Monotype Sorts" pitchFamily="2" charset="2"/>
              </a:rPr>
              <a:t>。</a:t>
            </a:r>
            <a:endParaRPr kumimoji="0" lang="zh-CN" altLang="en-US" sz="3200" b="1" i="0" u="none" strike="noStrike" kern="1200" cap="none" spc="0" normalizeH="0" baseline="0" noProof="0" dirty="0">
              <a:ln>
                <a:noFill/>
              </a:ln>
              <a:solidFill>
                <a:schemeClr val="folHlink"/>
              </a:solidFill>
              <a:effectLst/>
              <a:uLnTx/>
              <a:uFillTx/>
              <a:latin typeface="Arial" panose="020B0604020202020204" pitchFamily="34" charset="0"/>
              <a:ea typeface="+mn-ea"/>
              <a:cs typeface="+mn-cs"/>
              <a:sym typeface="Monotype Sorts" pitchFamily="2" charset="2"/>
            </a:endParaRPr>
          </a:p>
        </p:txBody>
      </p:sp>
      <p:sp>
        <p:nvSpPr>
          <p:cNvPr id="17416" name="Text Box 8"/>
          <p:cNvSpPr txBox="1">
            <a:spLocks noChangeArrowheads="1"/>
          </p:cNvSpPr>
          <p:nvPr/>
        </p:nvSpPr>
        <p:spPr bwMode="auto">
          <a:xfrm>
            <a:off x="539750" y="4292600"/>
            <a:ext cx="8245475" cy="2192338"/>
          </a:xfrm>
          <a:prstGeom prst="rect">
            <a:avLst/>
          </a:prstGeom>
          <a:noFill/>
          <a:ln>
            <a:noFill/>
          </a:ln>
        </p:spPr>
        <p:txBody>
          <a:bodyPr>
            <a:spAutoFit/>
          </a:bodyPr>
          <a:lstStyle>
            <a:lvl1pPr eaLnBrk="0" hangingPunct="0">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50000"/>
              </a:lnSpc>
              <a:spcBef>
                <a:spcPts val="0"/>
              </a:spcBef>
              <a:spcAft>
                <a:spcPts val="0"/>
              </a:spcAft>
              <a:buClrTx/>
              <a:buSzTx/>
              <a:buFontTx/>
              <a:buNone/>
              <a:defRPr/>
            </a:pPr>
            <a:r>
              <a:rPr kumimoji="1" lang="zh-CN" altLang="en-US" sz="3200" b="1" i="0" u="none" strike="noStrike" kern="1200" cap="none" spc="0" normalizeH="0" baseline="0" noProof="0" dirty="0">
                <a:ln>
                  <a:noFill/>
                </a:ln>
                <a:solidFill>
                  <a:schemeClr val="tx1"/>
                </a:solidFill>
                <a:effectLst/>
                <a:uLnTx/>
                <a:uFillTx/>
                <a:latin typeface="+mn-ea"/>
                <a:ea typeface="+mn-ea"/>
                <a:cs typeface="+mn-cs"/>
              </a:rPr>
              <a:t>4.信道容量:</a:t>
            </a:r>
            <a:r>
              <a:rPr kumimoji="1" lang="zh-CN" altLang="en-US" sz="3200" b="1" i="0" u="none" strike="noStrike" kern="1200" cap="none" spc="0" normalizeH="0" baseline="0" noProof="0" dirty="0">
                <a:ln>
                  <a:noFill/>
                </a:ln>
                <a:solidFill>
                  <a:schemeClr val="hlink"/>
                </a:solidFill>
                <a:effectLst/>
                <a:uLnTx/>
                <a:uFillTx/>
                <a:latin typeface="+mn-ea"/>
                <a:ea typeface="+mn-ea"/>
                <a:cs typeface="+mn-cs"/>
              </a:rPr>
              <a:t> </a:t>
            </a:r>
            <a:r>
              <a:rPr kumimoji="1" lang="zh-CN" altLang="en-US" sz="3200" b="1" i="0" u="none" strike="noStrike" kern="1200" cap="none" spc="0" normalizeH="0" baseline="0" noProof="0" dirty="0">
                <a:ln>
                  <a:noFill/>
                </a:ln>
                <a:solidFill>
                  <a:schemeClr val="folHlink"/>
                </a:solidFill>
                <a:effectLst/>
                <a:uLnTx/>
                <a:uFillTx/>
                <a:latin typeface="+mn-ea"/>
                <a:ea typeface="+mn-ea"/>
                <a:cs typeface="+mn-cs"/>
              </a:rPr>
              <a:t>表征一个信道传输数字信号的能力，它以数据传输速率作为指标，即信道所能支持的最大数据传输速率。</a:t>
            </a:r>
            <a:endParaRPr kumimoji="1" lang="zh-CN" altLang="en-US" sz="3200" b="1" i="0" u="none" strike="noStrike" kern="1200" cap="none" spc="0" normalizeH="0" baseline="0" noProof="0" dirty="0">
              <a:ln>
                <a:noFill/>
              </a:ln>
              <a:solidFill>
                <a:schemeClr val="folHlink"/>
              </a:solidFill>
              <a:effectLst/>
              <a:uLnTx/>
              <a:uFillTx/>
              <a:latin typeface="+mn-ea"/>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415"/>
                                        </p:tgtEl>
                                        <p:attrNameLst>
                                          <p:attrName>style.visibility</p:attrName>
                                        </p:attrNameLst>
                                      </p:cBhvr>
                                      <p:to>
                                        <p:strVal val="visible"/>
                                      </p:to>
                                    </p:set>
                                    <p:anim calcmode="lin" valueType="num">
                                      <p:cBhvr additive="base">
                                        <p:cTn id="7" dur="500" fill="hold"/>
                                        <p:tgtEl>
                                          <p:spTgt spid="17415"/>
                                        </p:tgtEl>
                                        <p:attrNameLst>
                                          <p:attrName>ppt_x</p:attrName>
                                        </p:attrNameLst>
                                      </p:cBhvr>
                                      <p:tavLst>
                                        <p:tav tm="0">
                                          <p:val>
                                            <p:strVal val="0-#ppt_w/2"/>
                                          </p:val>
                                        </p:tav>
                                        <p:tav tm="100000">
                                          <p:val>
                                            <p:strVal val="#ppt_x"/>
                                          </p:val>
                                        </p:tav>
                                      </p:tavLst>
                                    </p:anim>
                                    <p:anim calcmode="lin" valueType="num">
                                      <p:cBhvr additive="base">
                                        <p:cTn id="8" dur="500" fill="hold"/>
                                        <p:tgtEl>
                                          <p:spTgt spid="174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7416"/>
                                        </p:tgtEl>
                                        <p:attrNameLst>
                                          <p:attrName>style.visibility</p:attrName>
                                        </p:attrNameLst>
                                      </p:cBhvr>
                                      <p:to>
                                        <p:strVal val="visible"/>
                                      </p:to>
                                    </p:set>
                                    <p:anim calcmode="lin" valueType="num">
                                      <p:cBhvr additive="base">
                                        <p:cTn id="13" dur="500" fill="hold"/>
                                        <p:tgtEl>
                                          <p:spTgt spid="17416"/>
                                        </p:tgtEl>
                                        <p:attrNameLst>
                                          <p:attrName>ppt_x</p:attrName>
                                        </p:attrNameLst>
                                      </p:cBhvr>
                                      <p:tavLst>
                                        <p:tav tm="0">
                                          <p:val>
                                            <p:strVal val="0-#ppt_w/2"/>
                                          </p:val>
                                        </p:tav>
                                        <p:tav tm="100000">
                                          <p:val>
                                            <p:strVal val="#ppt_x"/>
                                          </p:val>
                                        </p:tav>
                                      </p:tavLst>
                                    </p:anim>
                                    <p:anim calcmode="lin" valueType="num">
                                      <p:cBhvr additive="base">
                                        <p:cTn id="14" dur="500" fill="hold"/>
                                        <p:tgtEl>
                                          <p:spTgt spid="174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5" grpId="0"/>
      <p:bldP spid="17416"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1490" name="Text Box 83"/>
          <p:cNvSpPr txBox="1"/>
          <p:nvPr/>
        </p:nvSpPr>
        <p:spPr>
          <a:xfrm>
            <a:off x="420688" y="5535613"/>
            <a:ext cx="8302625" cy="9461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just" eaLnBrk="1" hangingPunct="1">
              <a:spcBef>
                <a:spcPct val="0"/>
              </a:spcBef>
              <a:buClrTx/>
              <a:buSzTx/>
              <a:buFontTx/>
              <a:buNone/>
            </a:pPr>
            <a:r>
              <a:rPr lang="zh-CN" altLang="en-US" sz="2800" dirty="0">
                <a:solidFill>
                  <a:srgbClr val="333399"/>
                </a:solidFill>
                <a:latin typeface="Arial" panose="020B0604020202020204" pitchFamily="34" charset="0"/>
              </a:rPr>
              <a:t>紧急指针字段 —— 占 16 </a:t>
            </a:r>
            <a:r>
              <a:rPr lang="en-US" altLang="zh-CN" sz="2800" dirty="0">
                <a:solidFill>
                  <a:srgbClr val="333399"/>
                </a:solidFill>
                <a:latin typeface="Arial" panose="020B0604020202020204" pitchFamily="34" charset="0"/>
              </a:rPr>
              <a:t>bit。</a:t>
            </a:r>
            <a:r>
              <a:rPr lang="zh-CN" altLang="en-US" sz="2800" dirty="0">
                <a:solidFill>
                  <a:srgbClr val="333399"/>
                </a:solidFill>
                <a:latin typeface="Tahoma" panose="020B0604030504040204" pitchFamily="34" charset="0"/>
              </a:rPr>
              <a:t>紧急指针指出在本报文段中的紧急数据的最后一个字节的位置。</a:t>
            </a:r>
            <a:r>
              <a:rPr lang="zh-CN" altLang="en-US" sz="2800" dirty="0">
                <a:latin typeface="Tahoma" panose="020B0604030504040204" pitchFamily="34" charset="0"/>
                <a:ea typeface="微软雅黑" panose="020B0503020204020204" pitchFamily="34" charset="-122"/>
              </a:rPr>
              <a:t> </a:t>
            </a:r>
            <a:r>
              <a:rPr lang="zh-CN" altLang="en-US" sz="2800" dirty="0">
                <a:solidFill>
                  <a:srgbClr val="333399"/>
                </a:solidFill>
                <a:latin typeface="Arial" panose="020B0604020202020204" pitchFamily="34" charset="0"/>
              </a:rPr>
              <a:t> </a:t>
            </a:r>
            <a:endParaRPr lang="zh-CN" altLang="en-US" sz="2800" dirty="0">
              <a:solidFill>
                <a:srgbClr val="333399"/>
              </a:solidFill>
              <a:latin typeface="Arial" panose="020B0604020202020204" pitchFamily="34" charset="0"/>
            </a:endParaRPr>
          </a:p>
        </p:txBody>
      </p:sp>
      <p:sp>
        <p:nvSpPr>
          <p:cNvPr id="191491" name="Rectangle 5"/>
          <p:cNvSpPr/>
          <p:nvPr/>
        </p:nvSpPr>
        <p:spPr>
          <a:xfrm>
            <a:off x="8388350" y="2212975"/>
            <a:ext cx="688975" cy="1187450"/>
          </a:xfrm>
          <a:prstGeom prst="rect">
            <a:avLst/>
          </a:prstGeom>
          <a:solidFill>
            <a:schemeClr val="bg1"/>
          </a:solid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20</a:t>
            </a:r>
            <a:endParaRPr lang="zh-CN" altLang="en-US"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字节</a:t>
            </a:r>
            <a:endParaRPr lang="zh-CN" altLang="en-US"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固定</a:t>
            </a:r>
            <a:endParaRPr lang="zh-CN" altLang="en-US"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首部</a:t>
            </a:r>
            <a:endParaRPr lang="zh-CN" altLang="en-US" sz="2000" dirty="0">
              <a:solidFill>
                <a:srgbClr val="333399"/>
              </a:solidFill>
              <a:latin typeface="Arial" panose="020B0604020202020204" pitchFamily="34" charset="0"/>
            </a:endParaRPr>
          </a:p>
        </p:txBody>
      </p:sp>
      <p:sp>
        <p:nvSpPr>
          <p:cNvPr id="191492" name="Rectangle 75"/>
          <p:cNvSpPr/>
          <p:nvPr/>
        </p:nvSpPr>
        <p:spPr>
          <a:xfrm>
            <a:off x="25400" y="407988"/>
            <a:ext cx="838517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比特 0                         8                        16                        24                    31</a:t>
            </a:r>
            <a:endParaRPr lang="zh-CN" altLang="en-US" sz="2000" dirty="0">
              <a:solidFill>
                <a:srgbClr val="333399"/>
              </a:solidFill>
              <a:latin typeface="Arial" panose="020B0604020202020204" pitchFamily="34" charset="0"/>
            </a:endParaRPr>
          </a:p>
        </p:txBody>
      </p:sp>
      <p:sp>
        <p:nvSpPr>
          <p:cNvPr id="191493" name="Line 78"/>
          <p:cNvSpPr/>
          <p:nvPr/>
        </p:nvSpPr>
        <p:spPr>
          <a:xfrm>
            <a:off x="8447088" y="1117600"/>
            <a:ext cx="830262" cy="0"/>
          </a:xfrm>
          <a:prstGeom prst="line">
            <a:avLst/>
          </a:prstGeom>
          <a:ln w="12700" cap="flat" cmpd="sng">
            <a:solidFill>
              <a:schemeClr val="tx1"/>
            </a:solidFill>
            <a:prstDash val="solid"/>
            <a:headEnd type="none" w="med" len="med"/>
            <a:tailEnd type="none" w="med" len="med"/>
          </a:ln>
        </p:spPr>
      </p:sp>
      <p:sp>
        <p:nvSpPr>
          <p:cNvPr id="191494" name="Line 79"/>
          <p:cNvSpPr/>
          <p:nvPr/>
        </p:nvSpPr>
        <p:spPr>
          <a:xfrm>
            <a:off x="8447088" y="4613275"/>
            <a:ext cx="830262" cy="0"/>
          </a:xfrm>
          <a:prstGeom prst="line">
            <a:avLst/>
          </a:prstGeom>
          <a:ln w="12700" cap="flat" cmpd="sng">
            <a:solidFill>
              <a:schemeClr val="tx1"/>
            </a:solidFill>
            <a:prstDash val="solid"/>
            <a:headEnd type="none" w="med" len="med"/>
            <a:tailEnd type="none" w="med" len="med"/>
          </a:ln>
        </p:spPr>
      </p:sp>
      <p:sp>
        <p:nvSpPr>
          <p:cNvPr id="191495" name="Line 2"/>
          <p:cNvSpPr/>
          <p:nvPr/>
        </p:nvSpPr>
        <p:spPr>
          <a:xfrm flipH="1">
            <a:off x="328613" y="1144588"/>
            <a:ext cx="17462" cy="4122737"/>
          </a:xfrm>
          <a:prstGeom prst="line">
            <a:avLst/>
          </a:prstGeom>
          <a:ln w="12700" cap="flat" cmpd="sng">
            <a:solidFill>
              <a:schemeClr val="tx1"/>
            </a:solidFill>
            <a:prstDash val="solid"/>
            <a:headEnd type="triangle" w="med" len="lg"/>
            <a:tailEnd type="triangle" w="med" len="lg"/>
          </a:ln>
        </p:spPr>
      </p:sp>
      <p:sp>
        <p:nvSpPr>
          <p:cNvPr id="191496" name="Rectangle 3"/>
          <p:cNvSpPr/>
          <p:nvPr/>
        </p:nvSpPr>
        <p:spPr>
          <a:xfrm>
            <a:off x="0" y="2744788"/>
            <a:ext cx="690563" cy="638175"/>
          </a:xfrm>
          <a:prstGeom prst="rect">
            <a:avLst/>
          </a:prstGeom>
          <a:solidFill>
            <a:schemeClr val="bg1"/>
          </a:solid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90000"/>
              </a:lnSpc>
              <a:spcBef>
                <a:spcPct val="0"/>
              </a:spcBef>
              <a:buClrTx/>
              <a:buSzTx/>
              <a:buFontTx/>
              <a:buNone/>
            </a:pPr>
            <a:r>
              <a:rPr lang="en-US" altLang="zh-CN" sz="2000" dirty="0">
                <a:solidFill>
                  <a:srgbClr val="333399"/>
                </a:solidFill>
                <a:latin typeface="Arial" panose="020B0604020202020204" pitchFamily="34" charset="0"/>
              </a:rPr>
              <a:t>TCP</a:t>
            </a:r>
            <a:endParaRPr lang="en-US" altLang="zh-CN"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首部</a:t>
            </a:r>
            <a:endParaRPr lang="zh-CN" altLang="en-US" sz="2000" dirty="0">
              <a:solidFill>
                <a:srgbClr val="333399"/>
              </a:solidFill>
              <a:latin typeface="Arial" panose="020B0604020202020204" pitchFamily="34" charset="0"/>
            </a:endParaRPr>
          </a:p>
        </p:txBody>
      </p:sp>
      <p:sp>
        <p:nvSpPr>
          <p:cNvPr id="191497" name="Line 4"/>
          <p:cNvSpPr/>
          <p:nvPr/>
        </p:nvSpPr>
        <p:spPr>
          <a:xfrm>
            <a:off x="8748713" y="1135063"/>
            <a:ext cx="0" cy="3463925"/>
          </a:xfrm>
          <a:prstGeom prst="line">
            <a:avLst/>
          </a:prstGeom>
          <a:ln w="28575" cap="flat" cmpd="sng">
            <a:solidFill>
              <a:srgbClr val="333399"/>
            </a:solidFill>
            <a:prstDash val="solid"/>
            <a:headEnd type="triangle" w="med" len="lg"/>
            <a:tailEnd type="triangle" w="med" len="lg"/>
          </a:ln>
        </p:spPr>
      </p:sp>
      <p:sp>
        <p:nvSpPr>
          <p:cNvPr id="191498" name="Rectangle 6"/>
          <p:cNvSpPr/>
          <p:nvPr/>
        </p:nvSpPr>
        <p:spPr>
          <a:xfrm>
            <a:off x="654050" y="1141413"/>
            <a:ext cx="7686675" cy="4133850"/>
          </a:xfrm>
          <a:prstGeom prst="rect">
            <a:avLst/>
          </a:prstGeom>
          <a:solidFill>
            <a:srgbClr val="FFFFCC"/>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91499" name="Line 7"/>
          <p:cNvSpPr/>
          <p:nvPr/>
        </p:nvSpPr>
        <p:spPr>
          <a:xfrm>
            <a:off x="646113" y="1844675"/>
            <a:ext cx="7699375" cy="0"/>
          </a:xfrm>
          <a:prstGeom prst="line">
            <a:avLst/>
          </a:prstGeom>
          <a:ln w="12700" cap="flat" cmpd="sng">
            <a:solidFill>
              <a:schemeClr val="tx1"/>
            </a:solidFill>
            <a:prstDash val="solid"/>
            <a:headEnd type="none" w="med" len="med"/>
            <a:tailEnd type="none" w="med" len="med"/>
          </a:ln>
        </p:spPr>
      </p:sp>
      <p:sp>
        <p:nvSpPr>
          <p:cNvPr id="191500" name="Line 8"/>
          <p:cNvSpPr/>
          <p:nvPr/>
        </p:nvSpPr>
        <p:spPr>
          <a:xfrm>
            <a:off x="660400" y="2540000"/>
            <a:ext cx="7685088" cy="0"/>
          </a:xfrm>
          <a:prstGeom prst="line">
            <a:avLst/>
          </a:prstGeom>
          <a:ln w="12700" cap="flat" cmpd="sng">
            <a:solidFill>
              <a:schemeClr val="tx1"/>
            </a:solidFill>
            <a:prstDash val="solid"/>
            <a:headEnd type="none" w="med" len="med"/>
            <a:tailEnd type="none" w="med" len="med"/>
          </a:ln>
        </p:spPr>
      </p:sp>
      <p:sp>
        <p:nvSpPr>
          <p:cNvPr id="191501" name="Line 9"/>
          <p:cNvSpPr/>
          <p:nvPr/>
        </p:nvSpPr>
        <p:spPr>
          <a:xfrm>
            <a:off x="646113" y="3233738"/>
            <a:ext cx="7699375" cy="0"/>
          </a:xfrm>
          <a:prstGeom prst="line">
            <a:avLst/>
          </a:prstGeom>
          <a:ln w="12700" cap="flat" cmpd="sng">
            <a:solidFill>
              <a:schemeClr val="tx1"/>
            </a:solidFill>
            <a:prstDash val="solid"/>
            <a:headEnd type="none" w="med" len="med"/>
            <a:tailEnd type="none" w="med" len="med"/>
          </a:ln>
        </p:spPr>
      </p:sp>
      <p:sp>
        <p:nvSpPr>
          <p:cNvPr id="191502" name="Line 10"/>
          <p:cNvSpPr/>
          <p:nvPr/>
        </p:nvSpPr>
        <p:spPr>
          <a:xfrm>
            <a:off x="646113" y="3925888"/>
            <a:ext cx="7699375" cy="0"/>
          </a:xfrm>
          <a:prstGeom prst="line">
            <a:avLst/>
          </a:prstGeom>
          <a:ln w="12700" cap="flat" cmpd="sng">
            <a:solidFill>
              <a:schemeClr val="tx1"/>
            </a:solidFill>
            <a:prstDash val="solid"/>
            <a:headEnd type="none" w="med" len="med"/>
            <a:tailEnd type="none" w="med" len="med"/>
          </a:ln>
        </p:spPr>
      </p:sp>
      <p:sp>
        <p:nvSpPr>
          <p:cNvPr id="191503" name="Line 11"/>
          <p:cNvSpPr/>
          <p:nvPr/>
        </p:nvSpPr>
        <p:spPr>
          <a:xfrm>
            <a:off x="660400" y="4621213"/>
            <a:ext cx="7685088" cy="0"/>
          </a:xfrm>
          <a:prstGeom prst="line">
            <a:avLst/>
          </a:prstGeom>
          <a:ln w="12700" cap="flat" cmpd="sng">
            <a:solidFill>
              <a:schemeClr val="tx1"/>
            </a:solidFill>
            <a:prstDash val="solid"/>
            <a:headEnd type="none" w="med" len="med"/>
            <a:tailEnd type="none" w="med" len="med"/>
          </a:ln>
        </p:spPr>
      </p:sp>
      <p:sp>
        <p:nvSpPr>
          <p:cNvPr id="191504" name="Line 12"/>
          <p:cNvSpPr/>
          <p:nvPr/>
        </p:nvSpPr>
        <p:spPr>
          <a:xfrm>
            <a:off x="4498975" y="1149350"/>
            <a:ext cx="0" cy="709613"/>
          </a:xfrm>
          <a:prstGeom prst="line">
            <a:avLst/>
          </a:prstGeom>
          <a:ln w="12700" cap="flat" cmpd="sng">
            <a:solidFill>
              <a:schemeClr val="tx1"/>
            </a:solidFill>
            <a:prstDash val="solid"/>
            <a:headEnd type="none" w="med" len="med"/>
            <a:tailEnd type="none" w="med" len="med"/>
          </a:ln>
        </p:spPr>
      </p:sp>
      <p:sp>
        <p:nvSpPr>
          <p:cNvPr id="191505" name="Rectangle 13"/>
          <p:cNvSpPr/>
          <p:nvPr/>
        </p:nvSpPr>
        <p:spPr>
          <a:xfrm>
            <a:off x="5699125" y="1276350"/>
            <a:ext cx="1616075" cy="395288"/>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目  的  端  口</a:t>
            </a:r>
            <a:endParaRPr lang="zh-CN" altLang="en-US" sz="2000" dirty="0">
              <a:solidFill>
                <a:srgbClr val="333399"/>
              </a:solidFill>
              <a:latin typeface="Arial" panose="020B0604020202020204" pitchFamily="34" charset="0"/>
            </a:endParaRPr>
          </a:p>
        </p:txBody>
      </p:sp>
      <p:sp>
        <p:nvSpPr>
          <p:cNvPr id="191506" name="Rectangle 14"/>
          <p:cNvSpPr/>
          <p:nvPr/>
        </p:nvSpPr>
        <p:spPr>
          <a:xfrm>
            <a:off x="757238" y="3198813"/>
            <a:ext cx="892175" cy="638175"/>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eaLnBrk="1" hangingPunct="1">
              <a:spcBef>
                <a:spcPct val="0"/>
              </a:spcBef>
              <a:buClrTx/>
              <a:buSzTx/>
              <a:buFontTx/>
              <a:buNone/>
            </a:pPr>
            <a:r>
              <a:rPr lang="en-US" altLang="zh-CN" sz="1800" dirty="0">
                <a:solidFill>
                  <a:srgbClr val="333399"/>
                </a:solidFill>
                <a:latin typeface="Arial" panose="020B0604020202020204" pitchFamily="34" charset="0"/>
                <a:ea typeface="微软雅黑" panose="020B0503020204020204" pitchFamily="34" charset="-122"/>
              </a:rPr>
              <a:t>TCP</a:t>
            </a:r>
            <a:r>
              <a:rPr lang="zh-CN" altLang="en-US" sz="1800" dirty="0">
                <a:solidFill>
                  <a:srgbClr val="333399"/>
                </a:solidFill>
                <a:latin typeface="Arial" panose="020B0604020202020204" pitchFamily="34" charset="0"/>
                <a:ea typeface="微软雅黑" panose="020B0503020204020204" pitchFamily="34" charset="-122"/>
              </a:rPr>
              <a:t>头长度</a:t>
            </a:r>
            <a:endParaRPr lang="zh-CN" altLang="en-US" sz="1800" dirty="0">
              <a:solidFill>
                <a:srgbClr val="333399"/>
              </a:solidFill>
              <a:latin typeface="Arial" panose="020B0604020202020204" pitchFamily="34" charset="0"/>
              <a:ea typeface="微软雅黑" panose="020B0503020204020204" pitchFamily="34" charset="-122"/>
            </a:endParaRPr>
          </a:p>
        </p:txBody>
      </p:sp>
      <p:sp>
        <p:nvSpPr>
          <p:cNvPr id="191507" name="Rectangle 15"/>
          <p:cNvSpPr/>
          <p:nvPr/>
        </p:nvSpPr>
        <p:spPr>
          <a:xfrm>
            <a:off x="1887538" y="4064000"/>
            <a:ext cx="1360487"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检   验   和</a:t>
            </a:r>
            <a:endParaRPr lang="zh-CN" altLang="en-US" sz="2000" dirty="0">
              <a:solidFill>
                <a:srgbClr val="333399"/>
              </a:solidFill>
              <a:latin typeface="Arial" panose="020B0604020202020204" pitchFamily="34" charset="0"/>
            </a:endParaRPr>
          </a:p>
        </p:txBody>
      </p:sp>
      <p:sp>
        <p:nvSpPr>
          <p:cNvPr id="191508" name="Rectangle 16"/>
          <p:cNvSpPr/>
          <p:nvPr/>
        </p:nvSpPr>
        <p:spPr>
          <a:xfrm>
            <a:off x="3067050" y="4743450"/>
            <a:ext cx="3198813" cy="396875"/>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可选项（</a:t>
            </a:r>
            <a:r>
              <a:rPr lang="en-US" altLang="zh-CN" sz="2000" dirty="0">
                <a:solidFill>
                  <a:srgbClr val="333399"/>
                </a:solidFill>
                <a:latin typeface="Arial" panose="020B0604020202020204" pitchFamily="34" charset="0"/>
              </a:rPr>
              <a:t>0</a:t>
            </a:r>
            <a:r>
              <a:rPr lang="zh-CN" altLang="en-US" sz="2000" dirty="0">
                <a:solidFill>
                  <a:srgbClr val="333399"/>
                </a:solidFill>
                <a:latin typeface="Arial" panose="020B0604020202020204" pitchFamily="34" charset="0"/>
              </a:rPr>
              <a:t>或多个</a:t>
            </a:r>
            <a:r>
              <a:rPr lang="en-US" altLang="zh-CN" sz="2000" dirty="0">
                <a:solidFill>
                  <a:srgbClr val="333399"/>
                </a:solidFill>
                <a:latin typeface="Arial" panose="020B0604020202020204" pitchFamily="34" charset="0"/>
              </a:rPr>
              <a:t>32</a:t>
            </a:r>
            <a:r>
              <a:rPr lang="zh-CN" altLang="en-US" sz="2000" dirty="0">
                <a:solidFill>
                  <a:srgbClr val="333399"/>
                </a:solidFill>
                <a:latin typeface="Arial" panose="020B0604020202020204" pitchFamily="34" charset="0"/>
              </a:rPr>
              <a:t>位字）</a:t>
            </a:r>
            <a:endParaRPr lang="zh-CN" altLang="en-US" sz="2000" dirty="0">
              <a:solidFill>
                <a:srgbClr val="333399"/>
              </a:solidFill>
              <a:latin typeface="Arial" panose="020B0604020202020204" pitchFamily="34" charset="0"/>
            </a:endParaRPr>
          </a:p>
        </p:txBody>
      </p:sp>
      <p:sp>
        <p:nvSpPr>
          <p:cNvPr id="191509" name="Rectangle 17"/>
          <p:cNvSpPr/>
          <p:nvPr/>
        </p:nvSpPr>
        <p:spPr>
          <a:xfrm>
            <a:off x="2001838" y="1276350"/>
            <a:ext cx="1222375" cy="395288"/>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源  端  口</a:t>
            </a:r>
            <a:endParaRPr lang="zh-CN" altLang="en-US" sz="2000" dirty="0">
              <a:solidFill>
                <a:srgbClr val="333399"/>
              </a:solidFill>
              <a:latin typeface="Arial" panose="020B0604020202020204" pitchFamily="34" charset="0"/>
            </a:endParaRPr>
          </a:p>
        </p:txBody>
      </p:sp>
      <p:sp>
        <p:nvSpPr>
          <p:cNvPr id="191510" name="Rectangle 18"/>
          <p:cNvSpPr/>
          <p:nvPr/>
        </p:nvSpPr>
        <p:spPr>
          <a:xfrm>
            <a:off x="4054475" y="1963738"/>
            <a:ext cx="1381125" cy="393700"/>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序   号</a:t>
            </a:r>
            <a:endParaRPr lang="zh-CN" altLang="en-US" sz="2000" dirty="0">
              <a:solidFill>
                <a:srgbClr val="333399"/>
              </a:solidFill>
              <a:latin typeface="Arial" panose="020B0604020202020204" pitchFamily="34" charset="0"/>
            </a:endParaRPr>
          </a:p>
        </p:txBody>
      </p:sp>
      <p:sp>
        <p:nvSpPr>
          <p:cNvPr id="191511" name="Line 19"/>
          <p:cNvSpPr/>
          <p:nvPr/>
        </p:nvSpPr>
        <p:spPr>
          <a:xfrm>
            <a:off x="4505325" y="3243263"/>
            <a:ext cx="0" cy="1370012"/>
          </a:xfrm>
          <a:prstGeom prst="line">
            <a:avLst/>
          </a:prstGeom>
          <a:ln w="12700" cap="flat" cmpd="sng">
            <a:solidFill>
              <a:schemeClr val="tx1"/>
            </a:solidFill>
            <a:prstDash val="solid"/>
            <a:headEnd type="none" w="med" len="med"/>
            <a:tailEnd type="none" w="med" len="med"/>
          </a:ln>
        </p:spPr>
      </p:sp>
      <p:sp>
        <p:nvSpPr>
          <p:cNvPr id="191512" name="Rectangle 20"/>
          <p:cNvSpPr/>
          <p:nvPr/>
        </p:nvSpPr>
        <p:spPr>
          <a:xfrm>
            <a:off x="5538788" y="4064000"/>
            <a:ext cx="182562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紧   急   指   针</a:t>
            </a:r>
            <a:endParaRPr lang="zh-CN" altLang="en-US" sz="2000" dirty="0">
              <a:solidFill>
                <a:srgbClr val="333399"/>
              </a:solidFill>
              <a:latin typeface="Arial" panose="020B0604020202020204" pitchFamily="34" charset="0"/>
            </a:endParaRPr>
          </a:p>
        </p:txBody>
      </p:sp>
      <p:sp>
        <p:nvSpPr>
          <p:cNvPr id="191513" name="Rectangle 21"/>
          <p:cNvSpPr/>
          <p:nvPr/>
        </p:nvSpPr>
        <p:spPr>
          <a:xfrm>
            <a:off x="5988050" y="3344863"/>
            <a:ext cx="89852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窗   口</a:t>
            </a:r>
            <a:endParaRPr lang="zh-CN" altLang="en-US" sz="2000" dirty="0">
              <a:solidFill>
                <a:srgbClr val="333399"/>
              </a:solidFill>
              <a:latin typeface="Arial" panose="020B0604020202020204" pitchFamily="34" charset="0"/>
            </a:endParaRPr>
          </a:p>
        </p:txBody>
      </p:sp>
      <p:sp>
        <p:nvSpPr>
          <p:cNvPr id="191514" name="Rectangle 22"/>
          <p:cNvSpPr/>
          <p:nvPr/>
        </p:nvSpPr>
        <p:spPr>
          <a:xfrm>
            <a:off x="3810000" y="2687638"/>
            <a:ext cx="1841500" cy="393700"/>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确    认    号</a:t>
            </a:r>
            <a:endParaRPr lang="zh-CN" altLang="en-US" sz="2000" dirty="0">
              <a:solidFill>
                <a:srgbClr val="333399"/>
              </a:solidFill>
              <a:latin typeface="Arial" panose="020B0604020202020204" pitchFamily="34" charset="0"/>
            </a:endParaRPr>
          </a:p>
        </p:txBody>
      </p:sp>
      <p:sp>
        <p:nvSpPr>
          <p:cNvPr id="191515" name="Line 23"/>
          <p:cNvSpPr/>
          <p:nvPr/>
        </p:nvSpPr>
        <p:spPr>
          <a:xfrm>
            <a:off x="1611313" y="3243263"/>
            <a:ext cx="0" cy="692150"/>
          </a:xfrm>
          <a:prstGeom prst="line">
            <a:avLst/>
          </a:prstGeom>
          <a:ln w="12700" cap="flat" cmpd="sng">
            <a:solidFill>
              <a:schemeClr val="tx1"/>
            </a:solidFill>
            <a:prstDash val="solid"/>
            <a:headEnd type="none" w="med" len="med"/>
            <a:tailEnd type="none" w="med" len="med"/>
          </a:ln>
        </p:spPr>
      </p:sp>
      <p:sp>
        <p:nvSpPr>
          <p:cNvPr id="191516" name="Line 24"/>
          <p:cNvSpPr/>
          <p:nvPr/>
        </p:nvSpPr>
        <p:spPr>
          <a:xfrm>
            <a:off x="3538538" y="3235325"/>
            <a:ext cx="0" cy="684213"/>
          </a:xfrm>
          <a:prstGeom prst="line">
            <a:avLst/>
          </a:prstGeom>
          <a:ln w="12700" cap="flat" cmpd="sng">
            <a:solidFill>
              <a:schemeClr val="tx1"/>
            </a:solidFill>
            <a:prstDash val="solid"/>
            <a:headEnd type="none" w="med" len="med"/>
            <a:tailEnd type="none" w="med" len="med"/>
          </a:ln>
        </p:spPr>
      </p:sp>
      <p:sp>
        <p:nvSpPr>
          <p:cNvPr id="191517" name="Line 25"/>
          <p:cNvSpPr/>
          <p:nvPr/>
        </p:nvSpPr>
        <p:spPr>
          <a:xfrm>
            <a:off x="3044825" y="3243263"/>
            <a:ext cx="0" cy="692150"/>
          </a:xfrm>
          <a:prstGeom prst="line">
            <a:avLst/>
          </a:prstGeom>
          <a:ln w="12700" cap="flat" cmpd="sng">
            <a:solidFill>
              <a:schemeClr val="tx1"/>
            </a:solidFill>
            <a:prstDash val="solid"/>
            <a:headEnd type="none" w="med" len="med"/>
            <a:tailEnd type="none" w="med" len="med"/>
          </a:ln>
        </p:spPr>
      </p:sp>
      <p:sp>
        <p:nvSpPr>
          <p:cNvPr id="191518" name="Line 26"/>
          <p:cNvSpPr/>
          <p:nvPr/>
        </p:nvSpPr>
        <p:spPr>
          <a:xfrm>
            <a:off x="3289300" y="3243263"/>
            <a:ext cx="0" cy="681037"/>
          </a:xfrm>
          <a:prstGeom prst="line">
            <a:avLst/>
          </a:prstGeom>
          <a:ln w="12700" cap="flat" cmpd="sng">
            <a:solidFill>
              <a:schemeClr val="tx1"/>
            </a:solidFill>
            <a:prstDash val="solid"/>
            <a:headEnd type="none" w="med" len="med"/>
            <a:tailEnd type="none" w="med" len="med"/>
          </a:ln>
        </p:spPr>
      </p:sp>
      <p:sp>
        <p:nvSpPr>
          <p:cNvPr id="191519" name="Line 27"/>
          <p:cNvSpPr/>
          <p:nvPr/>
        </p:nvSpPr>
        <p:spPr>
          <a:xfrm>
            <a:off x="4019550" y="3243263"/>
            <a:ext cx="0" cy="681037"/>
          </a:xfrm>
          <a:prstGeom prst="line">
            <a:avLst/>
          </a:prstGeom>
          <a:ln w="12700" cap="flat" cmpd="sng">
            <a:solidFill>
              <a:schemeClr val="tx1"/>
            </a:solidFill>
            <a:prstDash val="solid"/>
            <a:headEnd type="none" w="med" len="med"/>
            <a:tailEnd type="none" w="med" len="med"/>
          </a:ln>
        </p:spPr>
      </p:sp>
      <p:sp>
        <p:nvSpPr>
          <p:cNvPr id="191520" name="Line 28"/>
          <p:cNvSpPr/>
          <p:nvPr/>
        </p:nvSpPr>
        <p:spPr>
          <a:xfrm>
            <a:off x="3778250" y="3243263"/>
            <a:ext cx="0" cy="681037"/>
          </a:xfrm>
          <a:prstGeom prst="line">
            <a:avLst/>
          </a:prstGeom>
          <a:ln w="12700" cap="flat" cmpd="sng">
            <a:solidFill>
              <a:schemeClr val="tx1"/>
            </a:solidFill>
            <a:prstDash val="solid"/>
            <a:headEnd type="none" w="med" len="med"/>
            <a:tailEnd type="none" w="med" len="med"/>
          </a:ln>
        </p:spPr>
      </p:sp>
      <p:sp>
        <p:nvSpPr>
          <p:cNvPr id="191521" name="Line 29"/>
          <p:cNvSpPr/>
          <p:nvPr/>
        </p:nvSpPr>
        <p:spPr>
          <a:xfrm>
            <a:off x="4264025" y="3243263"/>
            <a:ext cx="0" cy="681037"/>
          </a:xfrm>
          <a:prstGeom prst="line">
            <a:avLst/>
          </a:prstGeom>
          <a:ln w="12700" cap="flat" cmpd="sng">
            <a:solidFill>
              <a:schemeClr val="tx1"/>
            </a:solidFill>
            <a:prstDash val="solid"/>
            <a:headEnd type="none" w="med" len="med"/>
            <a:tailEnd type="none" w="med" len="med"/>
          </a:ln>
        </p:spPr>
      </p:sp>
      <p:sp>
        <p:nvSpPr>
          <p:cNvPr id="191522" name="Rectangle 30"/>
          <p:cNvSpPr/>
          <p:nvPr/>
        </p:nvSpPr>
        <p:spPr>
          <a:xfrm>
            <a:off x="1700213" y="3317875"/>
            <a:ext cx="89852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保   留</a:t>
            </a:r>
            <a:endParaRPr lang="zh-CN" altLang="en-US" sz="2000" dirty="0">
              <a:solidFill>
                <a:srgbClr val="333399"/>
              </a:solidFill>
              <a:latin typeface="Arial" panose="020B0604020202020204" pitchFamily="34" charset="0"/>
            </a:endParaRPr>
          </a:p>
        </p:txBody>
      </p:sp>
      <p:sp>
        <p:nvSpPr>
          <p:cNvPr id="191523" name="Rectangle 31"/>
          <p:cNvSpPr/>
          <p:nvPr/>
        </p:nvSpPr>
        <p:spPr>
          <a:xfrm>
            <a:off x="4237038" y="3262313"/>
            <a:ext cx="327025"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F</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I</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N</a:t>
            </a:r>
            <a:endParaRPr lang="en-US" altLang="zh-CN" sz="1600" b="1" dirty="0">
              <a:solidFill>
                <a:srgbClr val="333399"/>
              </a:solidFill>
              <a:latin typeface="Arial" panose="020B0604020202020204" pitchFamily="34" charset="0"/>
            </a:endParaRPr>
          </a:p>
        </p:txBody>
      </p:sp>
      <p:sp>
        <p:nvSpPr>
          <p:cNvPr id="191524" name="Line 32"/>
          <p:cNvSpPr/>
          <p:nvPr/>
        </p:nvSpPr>
        <p:spPr>
          <a:xfrm>
            <a:off x="650875" y="984250"/>
            <a:ext cx="7675563" cy="0"/>
          </a:xfrm>
          <a:prstGeom prst="line">
            <a:avLst/>
          </a:prstGeom>
          <a:ln w="12700" cap="flat" cmpd="sng">
            <a:solidFill>
              <a:schemeClr val="tx1"/>
            </a:solidFill>
            <a:prstDash val="solid"/>
            <a:headEnd type="none" w="med" len="med"/>
            <a:tailEnd type="none" w="med" len="med"/>
          </a:ln>
        </p:spPr>
      </p:sp>
      <p:sp>
        <p:nvSpPr>
          <p:cNvPr id="191525" name="Line 33"/>
          <p:cNvSpPr/>
          <p:nvPr/>
        </p:nvSpPr>
        <p:spPr>
          <a:xfrm>
            <a:off x="650875" y="785813"/>
            <a:ext cx="0" cy="198437"/>
          </a:xfrm>
          <a:prstGeom prst="line">
            <a:avLst/>
          </a:prstGeom>
          <a:ln w="12700" cap="flat" cmpd="sng">
            <a:solidFill>
              <a:schemeClr val="tx1"/>
            </a:solidFill>
            <a:prstDash val="solid"/>
            <a:headEnd type="none" w="med" len="med"/>
            <a:tailEnd type="none" w="med" len="med"/>
          </a:ln>
        </p:spPr>
      </p:sp>
      <p:sp>
        <p:nvSpPr>
          <p:cNvPr id="191526" name="Line 34"/>
          <p:cNvSpPr/>
          <p:nvPr/>
        </p:nvSpPr>
        <p:spPr>
          <a:xfrm>
            <a:off x="890588" y="685800"/>
            <a:ext cx="0" cy="298450"/>
          </a:xfrm>
          <a:prstGeom prst="line">
            <a:avLst/>
          </a:prstGeom>
          <a:ln w="12700" cap="flat" cmpd="sng">
            <a:solidFill>
              <a:schemeClr val="tx1"/>
            </a:solidFill>
            <a:prstDash val="solid"/>
            <a:headEnd type="none" w="med" len="med"/>
            <a:tailEnd type="none" w="med" len="med"/>
          </a:ln>
        </p:spPr>
      </p:sp>
      <p:sp>
        <p:nvSpPr>
          <p:cNvPr id="191527" name="Line 35"/>
          <p:cNvSpPr/>
          <p:nvPr/>
        </p:nvSpPr>
        <p:spPr>
          <a:xfrm>
            <a:off x="1130300" y="685800"/>
            <a:ext cx="0" cy="298450"/>
          </a:xfrm>
          <a:prstGeom prst="line">
            <a:avLst/>
          </a:prstGeom>
          <a:ln w="12700" cap="flat" cmpd="sng">
            <a:solidFill>
              <a:schemeClr val="tx1"/>
            </a:solidFill>
            <a:prstDash val="solid"/>
            <a:headEnd type="none" w="med" len="med"/>
            <a:tailEnd type="none" w="med" len="med"/>
          </a:ln>
        </p:spPr>
      </p:sp>
      <p:sp>
        <p:nvSpPr>
          <p:cNvPr id="191528" name="Line 36"/>
          <p:cNvSpPr/>
          <p:nvPr/>
        </p:nvSpPr>
        <p:spPr>
          <a:xfrm>
            <a:off x="1370013" y="685800"/>
            <a:ext cx="0" cy="298450"/>
          </a:xfrm>
          <a:prstGeom prst="line">
            <a:avLst/>
          </a:prstGeom>
          <a:ln w="12700" cap="flat" cmpd="sng">
            <a:solidFill>
              <a:schemeClr val="tx1"/>
            </a:solidFill>
            <a:prstDash val="solid"/>
            <a:headEnd type="none" w="med" len="med"/>
            <a:tailEnd type="none" w="med" len="med"/>
          </a:ln>
        </p:spPr>
      </p:sp>
      <p:sp>
        <p:nvSpPr>
          <p:cNvPr id="191529" name="Line 37"/>
          <p:cNvSpPr/>
          <p:nvPr/>
        </p:nvSpPr>
        <p:spPr>
          <a:xfrm>
            <a:off x="1611313" y="685800"/>
            <a:ext cx="0" cy="298450"/>
          </a:xfrm>
          <a:prstGeom prst="line">
            <a:avLst/>
          </a:prstGeom>
          <a:ln w="12700" cap="flat" cmpd="sng">
            <a:solidFill>
              <a:schemeClr val="tx1"/>
            </a:solidFill>
            <a:prstDash val="solid"/>
            <a:headEnd type="none" w="med" len="med"/>
            <a:tailEnd type="none" w="med" len="med"/>
          </a:ln>
        </p:spPr>
      </p:sp>
      <p:sp>
        <p:nvSpPr>
          <p:cNvPr id="191530" name="Line 38"/>
          <p:cNvSpPr/>
          <p:nvPr/>
        </p:nvSpPr>
        <p:spPr>
          <a:xfrm>
            <a:off x="1851025" y="685800"/>
            <a:ext cx="0" cy="298450"/>
          </a:xfrm>
          <a:prstGeom prst="line">
            <a:avLst/>
          </a:prstGeom>
          <a:ln w="12700" cap="flat" cmpd="sng">
            <a:solidFill>
              <a:schemeClr val="tx1"/>
            </a:solidFill>
            <a:prstDash val="solid"/>
            <a:headEnd type="none" w="med" len="med"/>
            <a:tailEnd type="none" w="med" len="med"/>
          </a:ln>
        </p:spPr>
      </p:sp>
      <p:sp>
        <p:nvSpPr>
          <p:cNvPr id="191531" name="Line 39"/>
          <p:cNvSpPr/>
          <p:nvPr/>
        </p:nvSpPr>
        <p:spPr>
          <a:xfrm>
            <a:off x="2089150" y="685800"/>
            <a:ext cx="0" cy="298450"/>
          </a:xfrm>
          <a:prstGeom prst="line">
            <a:avLst/>
          </a:prstGeom>
          <a:ln w="12700" cap="flat" cmpd="sng">
            <a:solidFill>
              <a:schemeClr val="tx1"/>
            </a:solidFill>
            <a:prstDash val="solid"/>
            <a:headEnd type="none" w="med" len="med"/>
            <a:tailEnd type="none" w="med" len="med"/>
          </a:ln>
        </p:spPr>
      </p:sp>
      <p:sp>
        <p:nvSpPr>
          <p:cNvPr id="191532" name="Line 40"/>
          <p:cNvSpPr/>
          <p:nvPr/>
        </p:nvSpPr>
        <p:spPr>
          <a:xfrm>
            <a:off x="2328863" y="685800"/>
            <a:ext cx="0" cy="298450"/>
          </a:xfrm>
          <a:prstGeom prst="line">
            <a:avLst/>
          </a:prstGeom>
          <a:ln w="12700" cap="flat" cmpd="sng">
            <a:solidFill>
              <a:schemeClr val="tx1"/>
            </a:solidFill>
            <a:prstDash val="solid"/>
            <a:headEnd type="none" w="med" len="med"/>
            <a:tailEnd type="none" w="med" len="med"/>
          </a:ln>
        </p:spPr>
      </p:sp>
      <p:sp>
        <p:nvSpPr>
          <p:cNvPr id="191533" name="Line 41"/>
          <p:cNvSpPr/>
          <p:nvPr/>
        </p:nvSpPr>
        <p:spPr>
          <a:xfrm>
            <a:off x="2570163" y="785813"/>
            <a:ext cx="0" cy="198437"/>
          </a:xfrm>
          <a:prstGeom prst="line">
            <a:avLst/>
          </a:prstGeom>
          <a:ln w="12700" cap="flat" cmpd="sng">
            <a:solidFill>
              <a:schemeClr val="tx1"/>
            </a:solidFill>
            <a:prstDash val="solid"/>
            <a:headEnd type="none" w="med" len="med"/>
            <a:tailEnd type="none" w="med" len="med"/>
          </a:ln>
        </p:spPr>
      </p:sp>
      <p:sp>
        <p:nvSpPr>
          <p:cNvPr id="191534" name="Line 42"/>
          <p:cNvSpPr/>
          <p:nvPr/>
        </p:nvSpPr>
        <p:spPr>
          <a:xfrm>
            <a:off x="2809875" y="685800"/>
            <a:ext cx="0" cy="298450"/>
          </a:xfrm>
          <a:prstGeom prst="line">
            <a:avLst/>
          </a:prstGeom>
          <a:ln w="12700" cap="flat" cmpd="sng">
            <a:solidFill>
              <a:schemeClr val="tx1"/>
            </a:solidFill>
            <a:prstDash val="solid"/>
            <a:headEnd type="none" w="med" len="med"/>
            <a:tailEnd type="none" w="med" len="med"/>
          </a:ln>
        </p:spPr>
      </p:sp>
      <p:sp>
        <p:nvSpPr>
          <p:cNvPr id="191535" name="Line 43"/>
          <p:cNvSpPr/>
          <p:nvPr/>
        </p:nvSpPr>
        <p:spPr>
          <a:xfrm>
            <a:off x="3049588" y="685800"/>
            <a:ext cx="0" cy="298450"/>
          </a:xfrm>
          <a:prstGeom prst="line">
            <a:avLst/>
          </a:prstGeom>
          <a:ln w="12700" cap="flat" cmpd="sng">
            <a:solidFill>
              <a:schemeClr val="tx1"/>
            </a:solidFill>
            <a:prstDash val="solid"/>
            <a:headEnd type="none" w="med" len="med"/>
            <a:tailEnd type="none" w="med" len="med"/>
          </a:ln>
        </p:spPr>
      </p:sp>
      <p:sp>
        <p:nvSpPr>
          <p:cNvPr id="191536" name="Line 44"/>
          <p:cNvSpPr/>
          <p:nvPr/>
        </p:nvSpPr>
        <p:spPr>
          <a:xfrm>
            <a:off x="3289300" y="685800"/>
            <a:ext cx="0" cy="298450"/>
          </a:xfrm>
          <a:prstGeom prst="line">
            <a:avLst/>
          </a:prstGeom>
          <a:ln w="12700" cap="flat" cmpd="sng">
            <a:solidFill>
              <a:schemeClr val="tx1"/>
            </a:solidFill>
            <a:prstDash val="solid"/>
            <a:headEnd type="none" w="med" len="med"/>
            <a:tailEnd type="none" w="med" len="med"/>
          </a:ln>
        </p:spPr>
      </p:sp>
      <p:sp>
        <p:nvSpPr>
          <p:cNvPr id="191537" name="Line 45"/>
          <p:cNvSpPr/>
          <p:nvPr/>
        </p:nvSpPr>
        <p:spPr>
          <a:xfrm>
            <a:off x="3530600" y="685800"/>
            <a:ext cx="0" cy="298450"/>
          </a:xfrm>
          <a:prstGeom prst="line">
            <a:avLst/>
          </a:prstGeom>
          <a:ln w="12700" cap="flat" cmpd="sng">
            <a:solidFill>
              <a:schemeClr val="tx1"/>
            </a:solidFill>
            <a:prstDash val="solid"/>
            <a:headEnd type="none" w="med" len="med"/>
            <a:tailEnd type="none" w="med" len="med"/>
          </a:ln>
        </p:spPr>
      </p:sp>
      <p:sp>
        <p:nvSpPr>
          <p:cNvPr id="191538" name="Line 46"/>
          <p:cNvSpPr/>
          <p:nvPr/>
        </p:nvSpPr>
        <p:spPr>
          <a:xfrm>
            <a:off x="3770313" y="685800"/>
            <a:ext cx="0" cy="298450"/>
          </a:xfrm>
          <a:prstGeom prst="line">
            <a:avLst/>
          </a:prstGeom>
          <a:ln w="12700" cap="flat" cmpd="sng">
            <a:solidFill>
              <a:schemeClr val="tx1"/>
            </a:solidFill>
            <a:prstDash val="solid"/>
            <a:headEnd type="none" w="med" len="med"/>
            <a:tailEnd type="none" w="med" len="med"/>
          </a:ln>
        </p:spPr>
      </p:sp>
      <p:sp>
        <p:nvSpPr>
          <p:cNvPr id="191539" name="Line 47"/>
          <p:cNvSpPr/>
          <p:nvPr/>
        </p:nvSpPr>
        <p:spPr>
          <a:xfrm>
            <a:off x="4008438" y="685800"/>
            <a:ext cx="0" cy="298450"/>
          </a:xfrm>
          <a:prstGeom prst="line">
            <a:avLst/>
          </a:prstGeom>
          <a:ln w="12700" cap="flat" cmpd="sng">
            <a:solidFill>
              <a:schemeClr val="tx1"/>
            </a:solidFill>
            <a:prstDash val="solid"/>
            <a:headEnd type="none" w="med" len="med"/>
            <a:tailEnd type="none" w="med" len="med"/>
          </a:ln>
        </p:spPr>
      </p:sp>
      <p:sp>
        <p:nvSpPr>
          <p:cNvPr id="191540" name="Line 48"/>
          <p:cNvSpPr/>
          <p:nvPr/>
        </p:nvSpPr>
        <p:spPr>
          <a:xfrm>
            <a:off x="4248150" y="685800"/>
            <a:ext cx="0" cy="298450"/>
          </a:xfrm>
          <a:prstGeom prst="line">
            <a:avLst/>
          </a:prstGeom>
          <a:ln w="12700" cap="flat" cmpd="sng">
            <a:solidFill>
              <a:schemeClr val="tx1"/>
            </a:solidFill>
            <a:prstDash val="solid"/>
            <a:headEnd type="none" w="med" len="med"/>
            <a:tailEnd type="none" w="med" len="med"/>
          </a:ln>
        </p:spPr>
      </p:sp>
      <p:sp>
        <p:nvSpPr>
          <p:cNvPr id="191541" name="Line 49"/>
          <p:cNvSpPr/>
          <p:nvPr/>
        </p:nvSpPr>
        <p:spPr>
          <a:xfrm>
            <a:off x="4487863" y="785813"/>
            <a:ext cx="0" cy="198437"/>
          </a:xfrm>
          <a:prstGeom prst="line">
            <a:avLst/>
          </a:prstGeom>
          <a:ln w="12700" cap="flat" cmpd="sng">
            <a:solidFill>
              <a:schemeClr val="tx1"/>
            </a:solidFill>
            <a:prstDash val="solid"/>
            <a:headEnd type="none" w="med" len="med"/>
            <a:tailEnd type="none" w="med" len="med"/>
          </a:ln>
        </p:spPr>
      </p:sp>
      <p:sp>
        <p:nvSpPr>
          <p:cNvPr id="191542" name="Line 50"/>
          <p:cNvSpPr/>
          <p:nvPr/>
        </p:nvSpPr>
        <p:spPr>
          <a:xfrm>
            <a:off x="4729163" y="685800"/>
            <a:ext cx="0" cy="298450"/>
          </a:xfrm>
          <a:prstGeom prst="line">
            <a:avLst/>
          </a:prstGeom>
          <a:ln w="12700" cap="flat" cmpd="sng">
            <a:solidFill>
              <a:schemeClr val="tx1"/>
            </a:solidFill>
            <a:prstDash val="solid"/>
            <a:headEnd type="none" w="med" len="med"/>
            <a:tailEnd type="none" w="med" len="med"/>
          </a:ln>
        </p:spPr>
      </p:sp>
      <p:sp>
        <p:nvSpPr>
          <p:cNvPr id="191543" name="Line 51"/>
          <p:cNvSpPr/>
          <p:nvPr/>
        </p:nvSpPr>
        <p:spPr>
          <a:xfrm>
            <a:off x="4968875" y="685800"/>
            <a:ext cx="0" cy="298450"/>
          </a:xfrm>
          <a:prstGeom prst="line">
            <a:avLst/>
          </a:prstGeom>
          <a:ln w="12700" cap="flat" cmpd="sng">
            <a:solidFill>
              <a:schemeClr val="tx1"/>
            </a:solidFill>
            <a:prstDash val="solid"/>
            <a:headEnd type="none" w="med" len="med"/>
            <a:tailEnd type="none" w="med" len="med"/>
          </a:ln>
        </p:spPr>
      </p:sp>
      <p:sp>
        <p:nvSpPr>
          <p:cNvPr id="191544" name="Line 52"/>
          <p:cNvSpPr/>
          <p:nvPr/>
        </p:nvSpPr>
        <p:spPr>
          <a:xfrm>
            <a:off x="5208588" y="685800"/>
            <a:ext cx="0" cy="298450"/>
          </a:xfrm>
          <a:prstGeom prst="line">
            <a:avLst/>
          </a:prstGeom>
          <a:ln w="12700" cap="flat" cmpd="sng">
            <a:solidFill>
              <a:schemeClr val="tx1"/>
            </a:solidFill>
            <a:prstDash val="solid"/>
            <a:headEnd type="none" w="med" len="med"/>
            <a:tailEnd type="none" w="med" len="med"/>
          </a:ln>
        </p:spPr>
      </p:sp>
      <p:sp>
        <p:nvSpPr>
          <p:cNvPr id="191545" name="Line 53"/>
          <p:cNvSpPr/>
          <p:nvPr/>
        </p:nvSpPr>
        <p:spPr>
          <a:xfrm>
            <a:off x="5448300" y="685800"/>
            <a:ext cx="0" cy="298450"/>
          </a:xfrm>
          <a:prstGeom prst="line">
            <a:avLst/>
          </a:prstGeom>
          <a:ln w="12700" cap="flat" cmpd="sng">
            <a:solidFill>
              <a:schemeClr val="tx1"/>
            </a:solidFill>
            <a:prstDash val="solid"/>
            <a:headEnd type="none" w="med" len="med"/>
            <a:tailEnd type="none" w="med" len="med"/>
          </a:ln>
        </p:spPr>
      </p:sp>
      <p:sp>
        <p:nvSpPr>
          <p:cNvPr id="191546" name="Line 54"/>
          <p:cNvSpPr/>
          <p:nvPr/>
        </p:nvSpPr>
        <p:spPr>
          <a:xfrm>
            <a:off x="5689600" y="685800"/>
            <a:ext cx="0" cy="298450"/>
          </a:xfrm>
          <a:prstGeom prst="line">
            <a:avLst/>
          </a:prstGeom>
          <a:ln w="12700" cap="flat" cmpd="sng">
            <a:solidFill>
              <a:schemeClr val="tx1"/>
            </a:solidFill>
            <a:prstDash val="solid"/>
            <a:headEnd type="none" w="med" len="med"/>
            <a:tailEnd type="none" w="med" len="med"/>
          </a:ln>
        </p:spPr>
      </p:sp>
      <p:sp>
        <p:nvSpPr>
          <p:cNvPr id="191547" name="Line 55"/>
          <p:cNvSpPr/>
          <p:nvPr/>
        </p:nvSpPr>
        <p:spPr>
          <a:xfrm>
            <a:off x="5927725" y="685800"/>
            <a:ext cx="0" cy="298450"/>
          </a:xfrm>
          <a:prstGeom prst="line">
            <a:avLst/>
          </a:prstGeom>
          <a:ln w="12700" cap="flat" cmpd="sng">
            <a:solidFill>
              <a:schemeClr val="tx1"/>
            </a:solidFill>
            <a:prstDash val="solid"/>
            <a:headEnd type="none" w="med" len="med"/>
            <a:tailEnd type="none" w="med" len="med"/>
          </a:ln>
        </p:spPr>
      </p:sp>
      <p:sp>
        <p:nvSpPr>
          <p:cNvPr id="191548" name="Line 56"/>
          <p:cNvSpPr/>
          <p:nvPr/>
        </p:nvSpPr>
        <p:spPr>
          <a:xfrm>
            <a:off x="6167438" y="685800"/>
            <a:ext cx="0" cy="298450"/>
          </a:xfrm>
          <a:prstGeom prst="line">
            <a:avLst/>
          </a:prstGeom>
          <a:ln w="12700" cap="flat" cmpd="sng">
            <a:solidFill>
              <a:schemeClr val="tx1"/>
            </a:solidFill>
            <a:prstDash val="solid"/>
            <a:headEnd type="none" w="med" len="med"/>
            <a:tailEnd type="none" w="med" len="med"/>
          </a:ln>
        </p:spPr>
      </p:sp>
      <p:sp>
        <p:nvSpPr>
          <p:cNvPr id="191549" name="Line 57"/>
          <p:cNvSpPr/>
          <p:nvPr/>
        </p:nvSpPr>
        <p:spPr>
          <a:xfrm>
            <a:off x="6407150" y="785813"/>
            <a:ext cx="0" cy="198437"/>
          </a:xfrm>
          <a:prstGeom prst="line">
            <a:avLst/>
          </a:prstGeom>
          <a:ln w="12700" cap="flat" cmpd="sng">
            <a:solidFill>
              <a:schemeClr val="tx1"/>
            </a:solidFill>
            <a:prstDash val="solid"/>
            <a:headEnd type="none" w="med" len="med"/>
            <a:tailEnd type="none" w="med" len="med"/>
          </a:ln>
        </p:spPr>
      </p:sp>
      <p:sp>
        <p:nvSpPr>
          <p:cNvPr id="191550" name="Line 58"/>
          <p:cNvSpPr/>
          <p:nvPr/>
        </p:nvSpPr>
        <p:spPr>
          <a:xfrm>
            <a:off x="6646863" y="685800"/>
            <a:ext cx="0" cy="298450"/>
          </a:xfrm>
          <a:prstGeom prst="line">
            <a:avLst/>
          </a:prstGeom>
          <a:ln w="12700" cap="flat" cmpd="sng">
            <a:solidFill>
              <a:schemeClr val="tx1"/>
            </a:solidFill>
            <a:prstDash val="solid"/>
            <a:headEnd type="none" w="med" len="med"/>
            <a:tailEnd type="none" w="med" len="med"/>
          </a:ln>
        </p:spPr>
      </p:sp>
      <p:sp>
        <p:nvSpPr>
          <p:cNvPr id="191551" name="Line 59"/>
          <p:cNvSpPr/>
          <p:nvPr/>
        </p:nvSpPr>
        <p:spPr>
          <a:xfrm>
            <a:off x="6888163" y="685800"/>
            <a:ext cx="0" cy="298450"/>
          </a:xfrm>
          <a:prstGeom prst="line">
            <a:avLst/>
          </a:prstGeom>
          <a:ln w="12700" cap="flat" cmpd="sng">
            <a:solidFill>
              <a:schemeClr val="tx1"/>
            </a:solidFill>
            <a:prstDash val="solid"/>
            <a:headEnd type="none" w="med" len="med"/>
            <a:tailEnd type="none" w="med" len="med"/>
          </a:ln>
        </p:spPr>
      </p:sp>
      <p:sp>
        <p:nvSpPr>
          <p:cNvPr id="191552" name="Line 60"/>
          <p:cNvSpPr/>
          <p:nvPr/>
        </p:nvSpPr>
        <p:spPr>
          <a:xfrm>
            <a:off x="7127875" y="685800"/>
            <a:ext cx="0" cy="298450"/>
          </a:xfrm>
          <a:prstGeom prst="line">
            <a:avLst/>
          </a:prstGeom>
          <a:ln w="12700" cap="flat" cmpd="sng">
            <a:solidFill>
              <a:schemeClr val="tx1"/>
            </a:solidFill>
            <a:prstDash val="solid"/>
            <a:headEnd type="none" w="med" len="med"/>
            <a:tailEnd type="none" w="med" len="med"/>
          </a:ln>
        </p:spPr>
      </p:sp>
      <p:sp>
        <p:nvSpPr>
          <p:cNvPr id="191553" name="Line 61"/>
          <p:cNvSpPr/>
          <p:nvPr/>
        </p:nvSpPr>
        <p:spPr>
          <a:xfrm>
            <a:off x="7367588" y="685800"/>
            <a:ext cx="0" cy="298450"/>
          </a:xfrm>
          <a:prstGeom prst="line">
            <a:avLst/>
          </a:prstGeom>
          <a:ln w="12700" cap="flat" cmpd="sng">
            <a:solidFill>
              <a:schemeClr val="tx1"/>
            </a:solidFill>
            <a:prstDash val="solid"/>
            <a:headEnd type="none" w="med" len="med"/>
            <a:tailEnd type="none" w="med" len="med"/>
          </a:ln>
        </p:spPr>
      </p:sp>
      <p:sp>
        <p:nvSpPr>
          <p:cNvPr id="191554" name="Line 62"/>
          <p:cNvSpPr/>
          <p:nvPr/>
        </p:nvSpPr>
        <p:spPr>
          <a:xfrm>
            <a:off x="7607300" y="685800"/>
            <a:ext cx="0" cy="298450"/>
          </a:xfrm>
          <a:prstGeom prst="line">
            <a:avLst/>
          </a:prstGeom>
          <a:ln w="12700" cap="flat" cmpd="sng">
            <a:solidFill>
              <a:schemeClr val="tx1"/>
            </a:solidFill>
            <a:prstDash val="solid"/>
            <a:headEnd type="none" w="med" len="med"/>
            <a:tailEnd type="none" w="med" len="med"/>
          </a:ln>
        </p:spPr>
      </p:sp>
      <p:sp>
        <p:nvSpPr>
          <p:cNvPr id="191555" name="Line 63"/>
          <p:cNvSpPr/>
          <p:nvPr/>
        </p:nvSpPr>
        <p:spPr>
          <a:xfrm>
            <a:off x="7847013" y="685800"/>
            <a:ext cx="0" cy="298450"/>
          </a:xfrm>
          <a:prstGeom prst="line">
            <a:avLst/>
          </a:prstGeom>
          <a:ln w="12700" cap="flat" cmpd="sng">
            <a:solidFill>
              <a:schemeClr val="tx1"/>
            </a:solidFill>
            <a:prstDash val="solid"/>
            <a:headEnd type="none" w="med" len="med"/>
            <a:tailEnd type="none" w="med" len="med"/>
          </a:ln>
        </p:spPr>
      </p:sp>
      <p:sp>
        <p:nvSpPr>
          <p:cNvPr id="191556" name="Line 64"/>
          <p:cNvSpPr/>
          <p:nvPr/>
        </p:nvSpPr>
        <p:spPr>
          <a:xfrm>
            <a:off x="8086725" y="685800"/>
            <a:ext cx="0" cy="298450"/>
          </a:xfrm>
          <a:prstGeom prst="line">
            <a:avLst/>
          </a:prstGeom>
          <a:ln w="12700" cap="flat" cmpd="sng">
            <a:solidFill>
              <a:schemeClr val="tx1"/>
            </a:solidFill>
            <a:prstDash val="solid"/>
            <a:headEnd type="none" w="med" len="med"/>
            <a:tailEnd type="none" w="med" len="med"/>
          </a:ln>
        </p:spPr>
      </p:sp>
      <p:sp>
        <p:nvSpPr>
          <p:cNvPr id="191557" name="Line 65"/>
          <p:cNvSpPr/>
          <p:nvPr/>
        </p:nvSpPr>
        <p:spPr>
          <a:xfrm>
            <a:off x="8326438" y="785813"/>
            <a:ext cx="0" cy="198437"/>
          </a:xfrm>
          <a:prstGeom prst="line">
            <a:avLst/>
          </a:prstGeom>
          <a:ln w="12700" cap="flat" cmpd="sng">
            <a:solidFill>
              <a:schemeClr val="tx1"/>
            </a:solidFill>
            <a:prstDash val="solid"/>
            <a:headEnd type="none" w="med" len="med"/>
            <a:tailEnd type="none" w="med" len="med"/>
          </a:ln>
        </p:spPr>
      </p:sp>
      <p:sp>
        <p:nvSpPr>
          <p:cNvPr id="191558" name="Rectangle 66"/>
          <p:cNvSpPr/>
          <p:nvPr/>
        </p:nvSpPr>
        <p:spPr>
          <a:xfrm>
            <a:off x="809625" y="585788"/>
            <a:ext cx="1600200" cy="300037"/>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91559" name="Rectangle 67"/>
          <p:cNvSpPr/>
          <p:nvPr/>
        </p:nvSpPr>
        <p:spPr>
          <a:xfrm>
            <a:off x="2728913" y="585788"/>
            <a:ext cx="1600200" cy="300037"/>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91560" name="Rectangle 68"/>
          <p:cNvSpPr/>
          <p:nvPr/>
        </p:nvSpPr>
        <p:spPr>
          <a:xfrm>
            <a:off x="4648200" y="585788"/>
            <a:ext cx="1600200" cy="300037"/>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91561" name="Rectangle 69"/>
          <p:cNvSpPr/>
          <p:nvPr/>
        </p:nvSpPr>
        <p:spPr>
          <a:xfrm>
            <a:off x="6567488" y="585788"/>
            <a:ext cx="1600200" cy="300037"/>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91562" name="Rectangle 70"/>
          <p:cNvSpPr/>
          <p:nvPr/>
        </p:nvSpPr>
        <p:spPr>
          <a:xfrm>
            <a:off x="4008438" y="3262313"/>
            <a:ext cx="325437"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S</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Y</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N</a:t>
            </a:r>
            <a:endParaRPr lang="en-US" altLang="zh-CN" sz="1600" b="1" dirty="0">
              <a:solidFill>
                <a:srgbClr val="333399"/>
              </a:solidFill>
              <a:latin typeface="Arial" panose="020B0604020202020204" pitchFamily="34" charset="0"/>
            </a:endParaRPr>
          </a:p>
        </p:txBody>
      </p:sp>
      <p:sp>
        <p:nvSpPr>
          <p:cNvPr id="191563" name="Rectangle 71"/>
          <p:cNvSpPr/>
          <p:nvPr/>
        </p:nvSpPr>
        <p:spPr>
          <a:xfrm>
            <a:off x="3770313" y="3262313"/>
            <a:ext cx="327025"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R</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S</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T</a:t>
            </a:r>
            <a:endParaRPr lang="en-US" altLang="zh-CN" sz="1600" b="1" dirty="0">
              <a:solidFill>
                <a:srgbClr val="333399"/>
              </a:solidFill>
              <a:latin typeface="Arial" panose="020B0604020202020204" pitchFamily="34" charset="0"/>
            </a:endParaRPr>
          </a:p>
        </p:txBody>
      </p:sp>
      <p:sp>
        <p:nvSpPr>
          <p:cNvPr id="191564" name="Rectangle 72"/>
          <p:cNvSpPr/>
          <p:nvPr/>
        </p:nvSpPr>
        <p:spPr>
          <a:xfrm>
            <a:off x="3513138" y="3262313"/>
            <a:ext cx="328612"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P</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S</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H</a:t>
            </a:r>
            <a:endParaRPr lang="en-US" altLang="zh-CN" sz="1600" b="1" dirty="0">
              <a:solidFill>
                <a:srgbClr val="333399"/>
              </a:solidFill>
              <a:latin typeface="Arial" panose="020B0604020202020204" pitchFamily="34" charset="0"/>
            </a:endParaRPr>
          </a:p>
        </p:txBody>
      </p:sp>
      <p:sp>
        <p:nvSpPr>
          <p:cNvPr id="191565" name="Rectangle 73"/>
          <p:cNvSpPr/>
          <p:nvPr/>
        </p:nvSpPr>
        <p:spPr>
          <a:xfrm>
            <a:off x="3273425" y="3262313"/>
            <a:ext cx="327025"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A</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C</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K</a:t>
            </a:r>
            <a:endParaRPr lang="en-US" altLang="zh-CN" sz="1600" b="1" dirty="0">
              <a:solidFill>
                <a:srgbClr val="333399"/>
              </a:solidFill>
              <a:latin typeface="Arial" panose="020B0604020202020204" pitchFamily="34" charset="0"/>
            </a:endParaRPr>
          </a:p>
        </p:txBody>
      </p:sp>
      <p:sp>
        <p:nvSpPr>
          <p:cNvPr id="191566" name="Rectangle 74"/>
          <p:cNvSpPr/>
          <p:nvPr/>
        </p:nvSpPr>
        <p:spPr>
          <a:xfrm>
            <a:off x="3011488" y="3262313"/>
            <a:ext cx="339725" cy="63976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U</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R</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G</a:t>
            </a:r>
            <a:endParaRPr lang="en-US" altLang="zh-CN" sz="1600" b="1" dirty="0">
              <a:solidFill>
                <a:srgbClr val="333399"/>
              </a:solidFill>
              <a:latin typeface="Arial" panose="020B0604020202020204" pitchFamily="34" charset="0"/>
            </a:endParaRPr>
          </a:p>
        </p:txBody>
      </p:sp>
      <p:sp>
        <p:nvSpPr>
          <p:cNvPr id="191567" name="Line 80"/>
          <p:cNvSpPr/>
          <p:nvPr/>
        </p:nvSpPr>
        <p:spPr>
          <a:xfrm>
            <a:off x="58738" y="1155700"/>
            <a:ext cx="530225" cy="0"/>
          </a:xfrm>
          <a:prstGeom prst="line">
            <a:avLst/>
          </a:prstGeom>
          <a:ln w="12700" cap="flat" cmpd="sng">
            <a:solidFill>
              <a:schemeClr val="tx1"/>
            </a:solidFill>
            <a:prstDash val="solid"/>
            <a:headEnd type="none" w="med" len="med"/>
            <a:tailEnd type="none" w="med" len="med"/>
          </a:ln>
        </p:spPr>
      </p:sp>
      <p:sp>
        <p:nvSpPr>
          <p:cNvPr id="191568" name="Line 81"/>
          <p:cNvSpPr/>
          <p:nvPr/>
        </p:nvSpPr>
        <p:spPr>
          <a:xfrm>
            <a:off x="73025" y="5256213"/>
            <a:ext cx="530225" cy="0"/>
          </a:xfrm>
          <a:prstGeom prst="line">
            <a:avLst/>
          </a:prstGeom>
          <a:ln w="12700" cap="flat" cmpd="sng">
            <a:solidFill>
              <a:schemeClr val="tx1"/>
            </a:solidFill>
            <a:prstDash val="solid"/>
            <a:headEnd type="none" w="med" len="med"/>
            <a:tailEnd type="none" w="med" len="med"/>
          </a:ln>
        </p:spPr>
      </p:sp>
      <p:sp>
        <p:nvSpPr>
          <p:cNvPr id="191569" name="Rectangle 83"/>
          <p:cNvSpPr/>
          <p:nvPr/>
        </p:nvSpPr>
        <p:spPr>
          <a:xfrm>
            <a:off x="4538663" y="3932238"/>
            <a:ext cx="3787775" cy="717550"/>
          </a:xfrm>
          <a:prstGeom prst="rect">
            <a:avLst/>
          </a:prstGeom>
          <a:noFill/>
          <a:ln w="76200"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91570" name="Line 26"/>
          <p:cNvSpPr/>
          <p:nvPr/>
        </p:nvSpPr>
        <p:spPr>
          <a:xfrm>
            <a:off x="2841625" y="3244850"/>
            <a:ext cx="0" cy="681038"/>
          </a:xfrm>
          <a:prstGeom prst="line">
            <a:avLst/>
          </a:prstGeom>
          <a:ln w="12700" cap="flat" cmpd="sng">
            <a:solidFill>
              <a:schemeClr val="tx1"/>
            </a:solidFill>
            <a:prstDash val="solid"/>
            <a:headEnd type="none" w="med" len="med"/>
            <a:tailEnd type="none" w="med" len="med"/>
          </a:ln>
        </p:spPr>
      </p:sp>
      <p:sp>
        <p:nvSpPr>
          <p:cNvPr id="191571" name="Line 26"/>
          <p:cNvSpPr/>
          <p:nvPr/>
        </p:nvSpPr>
        <p:spPr>
          <a:xfrm>
            <a:off x="2625725" y="3262313"/>
            <a:ext cx="0" cy="681037"/>
          </a:xfrm>
          <a:prstGeom prst="line">
            <a:avLst/>
          </a:prstGeom>
          <a:ln w="12700" cap="flat" cmpd="sng">
            <a:solidFill>
              <a:schemeClr val="tx1"/>
            </a:solidFill>
            <a:prstDash val="solid"/>
            <a:headEnd type="none" w="med" len="med"/>
            <a:tailEnd type="none" w="med" len="med"/>
          </a:ln>
        </p:spPr>
      </p:sp>
      <p:sp>
        <p:nvSpPr>
          <p:cNvPr id="191572" name="Rectangle 74"/>
          <p:cNvSpPr/>
          <p:nvPr/>
        </p:nvSpPr>
        <p:spPr>
          <a:xfrm>
            <a:off x="2570163" y="3276600"/>
            <a:ext cx="376237" cy="6445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C</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W</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R</a:t>
            </a:r>
            <a:endParaRPr lang="en-US" altLang="zh-CN" sz="1600" b="1" dirty="0">
              <a:solidFill>
                <a:srgbClr val="333399"/>
              </a:solidFill>
              <a:latin typeface="Arial" panose="020B0604020202020204" pitchFamily="34" charset="0"/>
            </a:endParaRPr>
          </a:p>
        </p:txBody>
      </p:sp>
      <p:sp>
        <p:nvSpPr>
          <p:cNvPr id="191573" name="Rectangle 74"/>
          <p:cNvSpPr/>
          <p:nvPr/>
        </p:nvSpPr>
        <p:spPr>
          <a:xfrm>
            <a:off x="2776538" y="3284538"/>
            <a:ext cx="330200" cy="6445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E</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C</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E</a:t>
            </a:r>
            <a:endParaRPr lang="en-US" altLang="zh-CN" sz="1600" b="1" dirty="0">
              <a:solidFill>
                <a:srgbClr val="333399"/>
              </a:solidFill>
              <a:latin typeface="Arial" panose="020B0604020202020204" pitchFamily="34" charset="0"/>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2514" name="Line 2"/>
          <p:cNvSpPr/>
          <p:nvPr/>
        </p:nvSpPr>
        <p:spPr>
          <a:xfrm flipH="1">
            <a:off x="355600" y="825500"/>
            <a:ext cx="17463" cy="4122738"/>
          </a:xfrm>
          <a:prstGeom prst="line">
            <a:avLst/>
          </a:prstGeom>
          <a:ln w="12700" cap="flat" cmpd="sng">
            <a:solidFill>
              <a:schemeClr val="tx1"/>
            </a:solidFill>
            <a:prstDash val="solid"/>
            <a:headEnd type="triangle" w="med" len="lg"/>
            <a:tailEnd type="triangle" w="med" len="lg"/>
          </a:ln>
        </p:spPr>
      </p:sp>
      <p:sp>
        <p:nvSpPr>
          <p:cNvPr id="192515" name="Rectangle 3"/>
          <p:cNvSpPr/>
          <p:nvPr/>
        </p:nvSpPr>
        <p:spPr>
          <a:xfrm>
            <a:off x="26988" y="2425700"/>
            <a:ext cx="690562" cy="638175"/>
          </a:xfrm>
          <a:prstGeom prst="rect">
            <a:avLst/>
          </a:prstGeom>
          <a:solidFill>
            <a:schemeClr val="bg1"/>
          </a:solid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90000"/>
              </a:lnSpc>
              <a:spcBef>
                <a:spcPct val="0"/>
              </a:spcBef>
              <a:buClrTx/>
              <a:buSzTx/>
              <a:buFontTx/>
              <a:buNone/>
            </a:pPr>
            <a:r>
              <a:rPr lang="en-US" altLang="zh-CN" sz="2000" dirty="0">
                <a:solidFill>
                  <a:srgbClr val="333399"/>
                </a:solidFill>
                <a:latin typeface="Arial" panose="020B0604020202020204" pitchFamily="34" charset="0"/>
              </a:rPr>
              <a:t>TCP</a:t>
            </a:r>
            <a:endParaRPr lang="en-US" altLang="zh-CN"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首部</a:t>
            </a:r>
            <a:endParaRPr lang="zh-CN" altLang="en-US" sz="2000" dirty="0">
              <a:solidFill>
                <a:srgbClr val="333399"/>
              </a:solidFill>
              <a:latin typeface="Arial" panose="020B0604020202020204" pitchFamily="34" charset="0"/>
            </a:endParaRPr>
          </a:p>
        </p:txBody>
      </p:sp>
      <p:sp>
        <p:nvSpPr>
          <p:cNvPr id="192516" name="Line 4"/>
          <p:cNvSpPr/>
          <p:nvPr/>
        </p:nvSpPr>
        <p:spPr>
          <a:xfrm>
            <a:off x="8775700" y="815975"/>
            <a:ext cx="0" cy="3463925"/>
          </a:xfrm>
          <a:prstGeom prst="line">
            <a:avLst/>
          </a:prstGeom>
          <a:ln w="28575" cap="flat" cmpd="sng">
            <a:solidFill>
              <a:srgbClr val="333399"/>
            </a:solidFill>
            <a:prstDash val="solid"/>
            <a:headEnd type="triangle" w="med" len="lg"/>
            <a:tailEnd type="triangle" w="med" len="lg"/>
          </a:ln>
        </p:spPr>
      </p:sp>
      <p:sp>
        <p:nvSpPr>
          <p:cNvPr id="192517" name="Rectangle 5"/>
          <p:cNvSpPr/>
          <p:nvPr/>
        </p:nvSpPr>
        <p:spPr>
          <a:xfrm>
            <a:off x="8415338" y="1893888"/>
            <a:ext cx="688975" cy="1187450"/>
          </a:xfrm>
          <a:prstGeom prst="rect">
            <a:avLst/>
          </a:prstGeom>
          <a:solidFill>
            <a:schemeClr val="bg1"/>
          </a:solid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20</a:t>
            </a:r>
            <a:endParaRPr lang="zh-CN" altLang="en-US"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字节</a:t>
            </a:r>
            <a:endParaRPr lang="zh-CN" altLang="en-US"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固定</a:t>
            </a:r>
            <a:endParaRPr lang="zh-CN" altLang="en-US"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首部</a:t>
            </a:r>
            <a:endParaRPr lang="zh-CN" altLang="en-US" sz="2000" dirty="0">
              <a:solidFill>
                <a:srgbClr val="333399"/>
              </a:solidFill>
              <a:latin typeface="Arial" panose="020B0604020202020204" pitchFamily="34" charset="0"/>
            </a:endParaRPr>
          </a:p>
        </p:txBody>
      </p:sp>
      <p:sp>
        <p:nvSpPr>
          <p:cNvPr id="192518" name="Rectangle 6"/>
          <p:cNvSpPr/>
          <p:nvPr/>
        </p:nvSpPr>
        <p:spPr>
          <a:xfrm>
            <a:off x="681038" y="822325"/>
            <a:ext cx="7686675" cy="4133850"/>
          </a:xfrm>
          <a:prstGeom prst="rect">
            <a:avLst/>
          </a:prstGeom>
          <a:solidFill>
            <a:srgbClr val="FFFFCC"/>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92519" name="Line 7"/>
          <p:cNvSpPr/>
          <p:nvPr/>
        </p:nvSpPr>
        <p:spPr>
          <a:xfrm>
            <a:off x="673100" y="1525588"/>
            <a:ext cx="7699375" cy="0"/>
          </a:xfrm>
          <a:prstGeom prst="line">
            <a:avLst/>
          </a:prstGeom>
          <a:ln w="12700" cap="flat" cmpd="sng">
            <a:solidFill>
              <a:schemeClr val="tx1"/>
            </a:solidFill>
            <a:prstDash val="solid"/>
            <a:headEnd type="none" w="med" len="med"/>
            <a:tailEnd type="none" w="med" len="med"/>
          </a:ln>
        </p:spPr>
      </p:sp>
      <p:sp>
        <p:nvSpPr>
          <p:cNvPr id="192520" name="Line 8"/>
          <p:cNvSpPr/>
          <p:nvPr/>
        </p:nvSpPr>
        <p:spPr>
          <a:xfrm>
            <a:off x="687388" y="2220913"/>
            <a:ext cx="7685087" cy="0"/>
          </a:xfrm>
          <a:prstGeom prst="line">
            <a:avLst/>
          </a:prstGeom>
          <a:ln w="12700" cap="flat" cmpd="sng">
            <a:solidFill>
              <a:schemeClr val="tx1"/>
            </a:solidFill>
            <a:prstDash val="solid"/>
            <a:headEnd type="none" w="med" len="med"/>
            <a:tailEnd type="none" w="med" len="med"/>
          </a:ln>
        </p:spPr>
      </p:sp>
      <p:sp>
        <p:nvSpPr>
          <p:cNvPr id="192521" name="Line 9"/>
          <p:cNvSpPr/>
          <p:nvPr/>
        </p:nvSpPr>
        <p:spPr>
          <a:xfrm>
            <a:off x="673100" y="2914650"/>
            <a:ext cx="7699375" cy="0"/>
          </a:xfrm>
          <a:prstGeom prst="line">
            <a:avLst/>
          </a:prstGeom>
          <a:ln w="12700" cap="flat" cmpd="sng">
            <a:solidFill>
              <a:schemeClr val="tx1"/>
            </a:solidFill>
            <a:prstDash val="solid"/>
            <a:headEnd type="none" w="med" len="med"/>
            <a:tailEnd type="none" w="med" len="med"/>
          </a:ln>
        </p:spPr>
      </p:sp>
      <p:sp>
        <p:nvSpPr>
          <p:cNvPr id="192522" name="Line 10"/>
          <p:cNvSpPr/>
          <p:nvPr/>
        </p:nvSpPr>
        <p:spPr>
          <a:xfrm>
            <a:off x="673100" y="3606800"/>
            <a:ext cx="7699375" cy="0"/>
          </a:xfrm>
          <a:prstGeom prst="line">
            <a:avLst/>
          </a:prstGeom>
          <a:ln w="12700" cap="flat" cmpd="sng">
            <a:solidFill>
              <a:schemeClr val="tx1"/>
            </a:solidFill>
            <a:prstDash val="solid"/>
            <a:headEnd type="none" w="med" len="med"/>
            <a:tailEnd type="none" w="med" len="med"/>
          </a:ln>
        </p:spPr>
      </p:sp>
      <p:sp>
        <p:nvSpPr>
          <p:cNvPr id="192523" name="Line 11"/>
          <p:cNvSpPr/>
          <p:nvPr/>
        </p:nvSpPr>
        <p:spPr>
          <a:xfrm>
            <a:off x="687388" y="4302125"/>
            <a:ext cx="7685087" cy="0"/>
          </a:xfrm>
          <a:prstGeom prst="line">
            <a:avLst/>
          </a:prstGeom>
          <a:ln w="12700" cap="flat" cmpd="sng">
            <a:solidFill>
              <a:schemeClr val="tx1"/>
            </a:solidFill>
            <a:prstDash val="solid"/>
            <a:headEnd type="none" w="med" len="med"/>
            <a:tailEnd type="none" w="med" len="med"/>
          </a:ln>
        </p:spPr>
      </p:sp>
      <p:sp>
        <p:nvSpPr>
          <p:cNvPr id="192524" name="Line 12"/>
          <p:cNvSpPr/>
          <p:nvPr/>
        </p:nvSpPr>
        <p:spPr>
          <a:xfrm>
            <a:off x="4525963" y="830263"/>
            <a:ext cx="0" cy="709612"/>
          </a:xfrm>
          <a:prstGeom prst="line">
            <a:avLst/>
          </a:prstGeom>
          <a:ln w="12700" cap="flat" cmpd="sng">
            <a:solidFill>
              <a:schemeClr val="tx1"/>
            </a:solidFill>
            <a:prstDash val="solid"/>
            <a:headEnd type="none" w="med" len="med"/>
            <a:tailEnd type="none" w="med" len="med"/>
          </a:ln>
        </p:spPr>
      </p:sp>
      <p:sp>
        <p:nvSpPr>
          <p:cNvPr id="192525" name="Rectangle 13"/>
          <p:cNvSpPr/>
          <p:nvPr/>
        </p:nvSpPr>
        <p:spPr>
          <a:xfrm>
            <a:off x="5726113" y="957263"/>
            <a:ext cx="1616075" cy="395287"/>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目  的  端  口</a:t>
            </a:r>
            <a:endParaRPr lang="zh-CN" altLang="en-US" sz="2000" dirty="0">
              <a:solidFill>
                <a:srgbClr val="333399"/>
              </a:solidFill>
              <a:latin typeface="Arial" panose="020B0604020202020204" pitchFamily="34" charset="0"/>
            </a:endParaRPr>
          </a:p>
        </p:txBody>
      </p:sp>
      <p:sp>
        <p:nvSpPr>
          <p:cNvPr id="192526" name="Rectangle 14"/>
          <p:cNvSpPr/>
          <p:nvPr/>
        </p:nvSpPr>
        <p:spPr>
          <a:xfrm>
            <a:off x="835025" y="2841625"/>
            <a:ext cx="981075" cy="942975"/>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eaLnBrk="1" hangingPunct="1">
              <a:spcBef>
                <a:spcPct val="0"/>
              </a:spcBef>
              <a:buClrTx/>
              <a:buSzTx/>
              <a:buFontTx/>
              <a:buNone/>
            </a:pPr>
            <a:r>
              <a:rPr lang="en-US" altLang="zh-CN" sz="1800" dirty="0">
                <a:solidFill>
                  <a:srgbClr val="333399"/>
                </a:solidFill>
                <a:latin typeface="Arial" panose="020B0604020202020204" pitchFamily="34" charset="0"/>
                <a:ea typeface="微软雅黑" panose="020B0503020204020204" pitchFamily="34" charset="-122"/>
              </a:rPr>
              <a:t>TCP</a:t>
            </a:r>
            <a:r>
              <a:rPr lang="zh-CN" altLang="en-US" sz="1800" dirty="0">
                <a:solidFill>
                  <a:srgbClr val="333399"/>
                </a:solidFill>
                <a:latin typeface="Arial" panose="020B0604020202020204" pitchFamily="34" charset="0"/>
                <a:ea typeface="微软雅黑" panose="020B0503020204020204" pitchFamily="34" charset="-122"/>
              </a:rPr>
              <a:t>头长度</a:t>
            </a:r>
            <a:endParaRPr lang="zh-CN" altLang="en-US" sz="1800" dirty="0">
              <a:solidFill>
                <a:srgbClr val="333399"/>
              </a:solidFill>
              <a:latin typeface="Arial" panose="020B0604020202020204" pitchFamily="34" charset="0"/>
              <a:ea typeface="微软雅黑" panose="020B0503020204020204" pitchFamily="34" charset="-122"/>
            </a:endParaRPr>
          </a:p>
          <a:p>
            <a:pPr marL="0" lvl="0" indent="0" defTabSz="762000" eaLnBrk="1" hangingPunct="1">
              <a:spcBef>
                <a:spcPct val="0"/>
              </a:spcBef>
              <a:buClrTx/>
              <a:buSzTx/>
              <a:buFontTx/>
              <a:buNone/>
            </a:pPr>
            <a:endParaRPr lang="zh-CN" altLang="en-US" sz="2000" dirty="0">
              <a:solidFill>
                <a:srgbClr val="333399"/>
              </a:solidFill>
              <a:latin typeface="Arial" panose="020B0604020202020204" pitchFamily="34" charset="0"/>
            </a:endParaRPr>
          </a:p>
        </p:txBody>
      </p:sp>
      <p:sp>
        <p:nvSpPr>
          <p:cNvPr id="192527" name="Rectangle 15"/>
          <p:cNvSpPr/>
          <p:nvPr/>
        </p:nvSpPr>
        <p:spPr>
          <a:xfrm>
            <a:off x="1914525" y="3744913"/>
            <a:ext cx="1360488"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检   验   和</a:t>
            </a:r>
            <a:endParaRPr lang="zh-CN" altLang="en-US" sz="2000" dirty="0">
              <a:solidFill>
                <a:srgbClr val="333399"/>
              </a:solidFill>
              <a:latin typeface="Arial" panose="020B0604020202020204" pitchFamily="34" charset="0"/>
            </a:endParaRPr>
          </a:p>
        </p:txBody>
      </p:sp>
      <p:sp>
        <p:nvSpPr>
          <p:cNvPr id="192528" name="Rectangle 16"/>
          <p:cNvSpPr/>
          <p:nvPr/>
        </p:nvSpPr>
        <p:spPr>
          <a:xfrm>
            <a:off x="2116138" y="4386263"/>
            <a:ext cx="3198812" cy="393700"/>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选    项    （长  度  可  变）</a:t>
            </a:r>
            <a:endParaRPr lang="zh-CN" altLang="en-US" sz="2000" dirty="0">
              <a:solidFill>
                <a:srgbClr val="333399"/>
              </a:solidFill>
              <a:latin typeface="Arial" panose="020B0604020202020204" pitchFamily="34" charset="0"/>
            </a:endParaRPr>
          </a:p>
        </p:txBody>
      </p:sp>
      <p:sp>
        <p:nvSpPr>
          <p:cNvPr id="192529" name="Rectangle 17"/>
          <p:cNvSpPr/>
          <p:nvPr/>
        </p:nvSpPr>
        <p:spPr>
          <a:xfrm>
            <a:off x="2028825" y="957263"/>
            <a:ext cx="1222375" cy="395287"/>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源  端  口</a:t>
            </a:r>
            <a:endParaRPr lang="zh-CN" altLang="en-US" sz="2000" dirty="0">
              <a:solidFill>
                <a:srgbClr val="333399"/>
              </a:solidFill>
              <a:latin typeface="Arial" panose="020B0604020202020204" pitchFamily="34" charset="0"/>
            </a:endParaRPr>
          </a:p>
        </p:txBody>
      </p:sp>
      <p:sp>
        <p:nvSpPr>
          <p:cNvPr id="192530" name="Rectangle 18"/>
          <p:cNvSpPr/>
          <p:nvPr/>
        </p:nvSpPr>
        <p:spPr>
          <a:xfrm>
            <a:off x="4081463" y="1644650"/>
            <a:ext cx="1381125" cy="393700"/>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序   号</a:t>
            </a:r>
            <a:endParaRPr lang="zh-CN" altLang="en-US" sz="2000" dirty="0">
              <a:solidFill>
                <a:srgbClr val="333399"/>
              </a:solidFill>
              <a:latin typeface="Arial" panose="020B0604020202020204" pitchFamily="34" charset="0"/>
            </a:endParaRPr>
          </a:p>
        </p:txBody>
      </p:sp>
      <p:sp>
        <p:nvSpPr>
          <p:cNvPr id="192531" name="Line 19"/>
          <p:cNvSpPr/>
          <p:nvPr/>
        </p:nvSpPr>
        <p:spPr>
          <a:xfrm>
            <a:off x="4532313" y="2924175"/>
            <a:ext cx="0" cy="1370013"/>
          </a:xfrm>
          <a:prstGeom prst="line">
            <a:avLst/>
          </a:prstGeom>
          <a:ln w="12700" cap="flat" cmpd="sng">
            <a:solidFill>
              <a:schemeClr val="tx1"/>
            </a:solidFill>
            <a:prstDash val="solid"/>
            <a:headEnd type="none" w="med" len="med"/>
            <a:tailEnd type="none" w="med" len="med"/>
          </a:ln>
        </p:spPr>
      </p:sp>
      <p:sp>
        <p:nvSpPr>
          <p:cNvPr id="192532" name="Rectangle 20"/>
          <p:cNvSpPr/>
          <p:nvPr/>
        </p:nvSpPr>
        <p:spPr>
          <a:xfrm>
            <a:off x="5565775" y="3744913"/>
            <a:ext cx="182562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紧   急   指   针</a:t>
            </a:r>
            <a:endParaRPr lang="zh-CN" altLang="en-US" sz="2000" dirty="0">
              <a:solidFill>
                <a:srgbClr val="333399"/>
              </a:solidFill>
              <a:latin typeface="Arial" panose="020B0604020202020204" pitchFamily="34" charset="0"/>
            </a:endParaRPr>
          </a:p>
        </p:txBody>
      </p:sp>
      <p:sp>
        <p:nvSpPr>
          <p:cNvPr id="192533" name="Rectangle 21"/>
          <p:cNvSpPr/>
          <p:nvPr/>
        </p:nvSpPr>
        <p:spPr>
          <a:xfrm>
            <a:off x="6015038" y="3025775"/>
            <a:ext cx="89852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窗   口</a:t>
            </a:r>
            <a:endParaRPr lang="zh-CN" altLang="en-US" sz="2000" dirty="0">
              <a:solidFill>
                <a:srgbClr val="333399"/>
              </a:solidFill>
              <a:latin typeface="Arial" panose="020B0604020202020204" pitchFamily="34" charset="0"/>
            </a:endParaRPr>
          </a:p>
        </p:txBody>
      </p:sp>
      <p:sp>
        <p:nvSpPr>
          <p:cNvPr id="192534" name="Rectangle 22"/>
          <p:cNvSpPr/>
          <p:nvPr/>
        </p:nvSpPr>
        <p:spPr>
          <a:xfrm>
            <a:off x="3836988" y="2368550"/>
            <a:ext cx="1841500" cy="393700"/>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确    认    号</a:t>
            </a:r>
            <a:endParaRPr lang="zh-CN" altLang="en-US" sz="2000" dirty="0">
              <a:solidFill>
                <a:srgbClr val="333399"/>
              </a:solidFill>
              <a:latin typeface="Arial" panose="020B0604020202020204" pitchFamily="34" charset="0"/>
            </a:endParaRPr>
          </a:p>
        </p:txBody>
      </p:sp>
      <p:sp>
        <p:nvSpPr>
          <p:cNvPr id="192535" name="Line 23"/>
          <p:cNvSpPr/>
          <p:nvPr/>
        </p:nvSpPr>
        <p:spPr>
          <a:xfrm>
            <a:off x="1638300" y="2924175"/>
            <a:ext cx="0" cy="692150"/>
          </a:xfrm>
          <a:prstGeom prst="line">
            <a:avLst/>
          </a:prstGeom>
          <a:ln w="12700" cap="flat" cmpd="sng">
            <a:solidFill>
              <a:schemeClr val="tx1"/>
            </a:solidFill>
            <a:prstDash val="solid"/>
            <a:headEnd type="none" w="med" len="med"/>
            <a:tailEnd type="none" w="med" len="med"/>
          </a:ln>
        </p:spPr>
      </p:sp>
      <p:sp>
        <p:nvSpPr>
          <p:cNvPr id="192536" name="Line 24"/>
          <p:cNvSpPr/>
          <p:nvPr/>
        </p:nvSpPr>
        <p:spPr>
          <a:xfrm>
            <a:off x="3565525" y="2916238"/>
            <a:ext cx="0" cy="684212"/>
          </a:xfrm>
          <a:prstGeom prst="line">
            <a:avLst/>
          </a:prstGeom>
          <a:ln w="12700" cap="flat" cmpd="sng">
            <a:solidFill>
              <a:schemeClr val="tx1"/>
            </a:solidFill>
            <a:prstDash val="solid"/>
            <a:headEnd type="none" w="med" len="med"/>
            <a:tailEnd type="none" w="med" len="med"/>
          </a:ln>
        </p:spPr>
      </p:sp>
      <p:sp>
        <p:nvSpPr>
          <p:cNvPr id="192537" name="Line 25"/>
          <p:cNvSpPr/>
          <p:nvPr/>
        </p:nvSpPr>
        <p:spPr>
          <a:xfrm>
            <a:off x="3071813" y="2924175"/>
            <a:ext cx="0" cy="692150"/>
          </a:xfrm>
          <a:prstGeom prst="line">
            <a:avLst/>
          </a:prstGeom>
          <a:ln w="12700" cap="flat" cmpd="sng">
            <a:solidFill>
              <a:schemeClr val="tx1"/>
            </a:solidFill>
            <a:prstDash val="solid"/>
            <a:headEnd type="none" w="med" len="med"/>
            <a:tailEnd type="none" w="med" len="med"/>
          </a:ln>
        </p:spPr>
      </p:sp>
      <p:sp>
        <p:nvSpPr>
          <p:cNvPr id="192538" name="Line 26"/>
          <p:cNvSpPr/>
          <p:nvPr/>
        </p:nvSpPr>
        <p:spPr>
          <a:xfrm>
            <a:off x="3316288" y="2924175"/>
            <a:ext cx="0" cy="681038"/>
          </a:xfrm>
          <a:prstGeom prst="line">
            <a:avLst/>
          </a:prstGeom>
          <a:ln w="12700" cap="flat" cmpd="sng">
            <a:solidFill>
              <a:schemeClr val="tx1"/>
            </a:solidFill>
            <a:prstDash val="solid"/>
            <a:headEnd type="none" w="med" len="med"/>
            <a:tailEnd type="none" w="med" len="med"/>
          </a:ln>
        </p:spPr>
      </p:sp>
      <p:sp>
        <p:nvSpPr>
          <p:cNvPr id="192539" name="Line 27"/>
          <p:cNvSpPr/>
          <p:nvPr/>
        </p:nvSpPr>
        <p:spPr>
          <a:xfrm>
            <a:off x="4046538" y="2924175"/>
            <a:ext cx="0" cy="681038"/>
          </a:xfrm>
          <a:prstGeom prst="line">
            <a:avLst/>
          </a:prstGeom>
          <a:ln w="12700" cap="flat" cmpd="sng">
            <a:solidFill>
              <a:schemeClr val="tx1"/>
            </a:solidFill>
            <a:prstDash val="solid"/>
            <a:headEnd type="none" w="med" len="med"/>
            <a:tailEnd type="none" w="med" len="med"/>
          </a:ln>
        </p:spPr>
      </p:sp>
      <p:sp>
        <p:nvSpPr>
          <p:cNvPr id="192540" name="Line 28"/>
          <p:cNvSpPr/>
          <p:nvPr/>
        </p:nvSpPr>
        <p:spPr>
          <a:xfrm>
            <a:off x="3805238" y="2924175"/>
            <a:ext cx="0" cy="681038"/>
          </a:xfrm>
          <a:prstGeom prst="line">
            <a:avLst/>
          </a:prstGeom>
          <a:ln w="12700" cap="flat" cmpd="sng">
            <a:solidFill>
              <a:schemeClr val="tx1"/>
            </a:solidFill>
            <a:prstDash val="solid"/>
            <a:headEnd type="none" w="med" len="med"/>
            <a:tailEnd type="none" w="med" len="med"/>
          </a:ln>
        </p:spPr>
      </p:sp>
      <p:sp>
        <p:nvSpPr>
          <p:cNvPr id="192541" name="Line 29"/>
          <p:cNvSpPr/>
          <p:nvPr/>
        </p:nvSpPr>
        <p:spPr>
          <a:xfrm>
            <a:off x="4291013" y="2924175"/>
            <a:ext cx="0" cy="681038"/>
          </a:xfrm>
          <a:prstGeom prst="line">
            <a:avLst/>
          </a:prstGeom>
          <a:ln w="12700" cap="flat" cmpd="sng">
            <a:solidFill>
              <a:schemeClr val="tx1"/>
            </a:solidFill>
            <a:prstDash val="solid"/>
            <a:headEnd type="none" w="med" len="med"/>
            <a:tailEnd type="none" w="med" len="med"/>
          </a:ln>
        </p:spPr>
      </p:sp>
      <p:sp>
        <p:nvSpPr>
          <p:cNvPr id="192542" name="Rectangle 30"/>
          <p:cNvSpPr/>
          <p:nvPr/>
        </p:nvSpPr>
        <p:spPr>
          <a:xfrm>
            <a:off x="1938338" y="3040063"/>
            <a:ext cx="89852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保   留</a:t>
            </a:r>
            <a:endParaRPr lang="zh-CN" altLang="en-US" sz="2000" dirty="0">
              <a:solidFill>
                <a:srgbClr val="333399"/>
              </a:solidFill>
              <a:latin typeface="Arial" panose="020B0604020202020204" pitchFamily="34" charset="0"/>
            </a:endParaRPr>
          </a:p>
        </p:txBody>
      </p:sp>
      <p:sp>
        <p:nvSpPr>
          <p:cNvPr id="192543" name="Rectangle 31"/>
          <p:cNvSpPr/>
          <p:nvPr/>
        </p:nvSpPr>
        <p:spPr>
          <a:xfrm>
            <a:off x="4264025" y="2943225"/>
            <a:ext cx="327025" cy="639763"/>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F</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I</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N</a:t>
            </a:r>
            <a:endParaRPr lang="en-US" altLang="zh-CN" sz="1600" b="1" dirty="0">
              <a:solidFill>
                <a:srgbClr val="333399"/>
              </a:solidFill>
              <a:latin typeface="Arial" panose="020B0604020202020204" pitchFamily="34" charset="0"/>
            </a:endParaRPr>
          </a:p>
        </p:txBody>
      </p:sp>
      <p:sp>
        <p:nvSpPr>
          <p:cNvPr id="192544" name="Line 32"/>
          <p:cNvSpPr/>
          <p:nvPr/>
        </p:nvSpPr>
        <p:spPr>
          <a:xfrm>
            <a:off x="677863" y="665163"/>
            <a:ext cx="7675562" cy="0"/>
          </a:xfrm>
          <a:prstGeom prst="line">
            <a:avLst/>
          </a:prstGeom>
          <a:ln w="12700" cap="flat" cmpd="sng">
            <a:solidFill>
              <a:schemeClr val="tx1"/>
            </a:solidFill>
            <a:prstDash val="solid"/>
            <a:headEnd type="none" w="med" len="med"/>
            <a:tailEnd type="none" w="med" len="med"/>
          </a:ln>
        </p:spPr>
      </p:sp>
      <p:sp>
        <p:nvSpPr>
          <p:cNvPr id="192545" name="Line 33"/>
          <p:cNvSpPr/>
          <p:nvPr/>
        </p:nvSpPr>
        <p:spPr>
          <a:xfrm>
            <a:off x="677863" y="466725"/>
            <a:ext cx="0" cy="198438"/>
          </a:xfrm>
          <a:prstGeom prst="line">
            <a:avLst/>
          </a:prstGeom>
          <a:ln w="12700" cap="flat" cmpd="sng">
            <a:solidFill>
              <a:schemeClr val="tx1"/>
            </a:solidFill>
            <a:prstDash val="solid"/>
            <a:headEnd type="none" w="med" len="med"/>
            <a:tailEnd type="none" w="med" len="med"/>
          </a:ln>
        </p:spPr>
      </p:sp>
      <p:sp>
        <p:nvSpPr>
          <p:cNvPr id="192546" name="Line 34"/>
          <p:cNvSpPr/>
          <p:nvPr/>
        </p:nvSpPr>
        <p:spPr>
          <a:xfrm>
            <a:off x="917575" y="366713"/>
            <a:ext cx="0" cy="298450"/>
          </a:xfrm>
          <a:prstGeom prst="line">
            <a:avLst/>
          </a:prstGeom>
          <a:ln w="12700" cap="flat" cmpd="sng">
            <a:solidFill>
              <a:schemeClr val="tx1"/>
            </a:solidFill>
            <a:prstDash val="solid"/>
            <a:headEnd type="none" w="med" len="med"/>
            <a:tailEnd type="none" w="med" len="med"/>
          </a:ln>
        </p:spPr>
      </p:sp>
      <p:sp>
        <p:nvSpPr>
          <p:cNvPr id="192547" name="Line 35"/>
          <p:cNvSpPr/>
          <p:nvPr/>
        </p:nvSpPr>
        <p:spPr>
          <a:xfrm>
            <a:off x="1157288" y="366713"/>
            <a:ext cx="0" cy="298450"/>
          </a:xfrm>
          <a:prstGeom prst="line">
            <a:avLst/>
          </a:prstGeom>
          <a:ln w="12700" cap="flat" cmpd="sng">
            <a:solidFill>
              <a:schemeClr val="tx1"/>
            </a:solidFill>
            <a:prstDash val="solid"/>
            <a:headEnd type="none" w="med" len="med"/>
            <a:tailEnd type="none" w="med" len="med"/>
          </a:ln>
        </p:spPr>
      </p:sp>
      <p:sp>
        <p:nvSpPr>
          <p:cNvPr id="192548" name="Line 36"/>
          <p:cNvSpPr/>
          <p:nvPr/>
        </p:nvSpPr>
        <p:spPr>
          <a:xfrm>
            <a:off x="1397000" y="366713"/>
            <a:ext cx="0" cy="298450"/>
          </a:xfrm>
          <a:prstGeom prst="line">
            <a:avLst/>
          </a:prstGeom>
          <a:ln w="12700" cap="flat" cmpd="sng">
            <a:solidFill>
              <a:schemeClr val="tx1"/>
            </a:solidFill>
            <a:prstDash val="solid"/>
            <a:headEnd type="none" w="med" len="med"/>
            <a:tailEnd type="none" w="med" len="med"/>
          </a:ln>
        </p:spPr>
      </p:sp>
      <p:sp>
        <p:nvSpPr>
          <p:cNvPr id="192549" name="Line 37"/>
          <p:cNvSpPr/>
          <p:nvPr/>
        </p:nvSpPr>
        <p:spPr>
          <a:xfrm>
            <a:off x="1638300" y="366713"/>
            <a:ext cx="0" cy="298450"/>
          </a:xfrm>
          <a:prstGeom prst="line">
            <a:avLst/>
          </a:prstGeom>
          <a:ln w="12700" cap="flat" cmpd="sng">
            <a:solidFill>
              <a:schemeClr val="tx1"/>
            </a:solidFill>
            <a:prstDash val="solid"/>
            <a:headEnd type="none" w="med" len="med"/>
            <a:tailEnd type="none" w="med" len="med"/>
          </a:ln>
        </p:spPr>
      </p:sp>
      <p:sp>
        <p:nvSpPr>
          <p:cNvPr id="192550" name="Line 38"/>
          <p:cNvSpPr/>
          <p:nvPr/>
        </p:nvSpPr>
        <p:spPr>
          <a:xfrm>
            <a:off x="1878013" y="366713"/>
            <a:ext cx="0" cy="298450"/>
          </a:xfrm>
          <a:prstGeom prst="line">
            <a:avLst/>
          </a:prstGeom>
          <a:ln w="12700" cap="flat" cmpd="sng">
            <a:solidFill>
              <a:schemeClr val="tx1"/>
            </a:solidFill>
            <a:prstDash val="solid"/>
            <a:headEnd type="none" w="med" len="med"/>
            <a:tailEnd type="none" w="med" len="med"/>
          </a:ln>
        </p:spPr>
      </p:sp>
      <p:sp>
        <p:nvSpPr>
          <p:cNvPr id="192551" name="Line 39"/>
          <p:cNvSpPr/>
          <p:nvPr/>
        </p:nvSpPr>
        <p:spPr>
          <a:xfrm>
            <a:off x="2116138" y="366713"/>
            <a:ext cx="0" cy="298450"/>
          </a:xfrm>
          <a:prstGeom prst="line">
            <a:avLst/>
          </a:prstGeom>
          <a:ln w="12700" cap="flat" cmpd="sng">
            <a:solidFill>
              <a:schemeClr val="tx1"/>
            </a:solidFill>
            <a:prstDash val="solid"/>
            <a:headEnd type="none" w="med" len="med"/>
            <a:tailEnd type="none" w="med" len="med"/>
          </a:ln>
        </p:spPr>
      </p:sp>
      <p:sp>
        <p:nvSpPr>
          <p:cNvPr id="192552" name="Line 40"/>
          <p:cNvSpPr/>
          <p:nvPr/>
        </p:nvSpPr>
        <p:spPr>
          <a:xfrm>
            <a:off x="2355850" y="366713"/>
            <a:ext cx="0" cy="298450"/>
          </a:xfrm>
          <a:prstGeom prst="line">
            <a:avLst/>
          </a:prstGeom>
          <a:ln w="12700" cap="flat" cmpd="sng">
            <a:solidFill>
              <a:schemeClr val="tx1"/>
            </a:solidFill>
            <a:prstDash val="solid"/>
            <a:headEnd type="none" w="med" len="med"/>
            <a:tailEnd type="none" w="med" len="med"/>
          </a:ln>
        </p:spPr>
      </p:sp>
      <p:sp>
        <p:nvSpPr>
          <p:cNvPr id="192553" name="Line 41"/>
          <p:cNvSpPr/>
          <p:nvPr/>
        </p:nvSpPr>
        <p:spPr>
          <a:xfrm>
            <a:off x="2597150" y="466725"/>
            <a:ext cx="0" cy="198438"/>
          </a:xfrm>
          <a:prstGeom prst="line">
            <a:avLst/>
          </a:prstGeom>
          <a:ln w="12700" cap="flat" cmpd="sng">
            <a:solidFill>
              <a:schemeClr val="tx1"/>
            </a:solidFill>
            <a:prstDash val="solid"/>
            <a:headEnd type="none" w="med" len="med"/>
            <a:tailEnd type="none" w="med" len="med"/>
          </a:ln>
        </p:spPr>
      </p:sp>
      <p:sp>
        <p:nvSpPr>
          <p:cNvPr id="192554" name="Line 42"/>
          <p:cNvSpPr/>
          <p:nvPr/>
        </p:nvSpPr>
        <p:spPr>
          <a:xfrm>
            <a:off x="2836863" y="366713"/>
            <a:ext cx="0" cy="298450"/>
          </a:xfrm>
          <a:prstGeom prst="line">
            <a:avLst/>
          </a:prstGeom>
          <a:ln w="12700" cap="flat" cmpd="sng">
            <a:solidFill>
              <a:schemeClr val="tx1"/>
            </a:solidFill>
            <a:prstDash val="solid"/>
            <a:headEnd type="none" w="med" len="med"/>
            <a:tailEnd type="none" w="med" len="med"/>
          </a:ln>
        </p:spPr>
      </p:sp>
      <p:sp>
        <p:nvSpPr>
          <p:cNvPr id="192555" name="Line 43"/>
          <p:cNvSpPr/>
          <p:nvPr/>
        </p:nvSpPr>
        <p:spPr>
          <a:xfrm>
            <a:off x="3076575" y="366713"/>
            <a:ext cx="0" cy="298450"/>
          </a:xfrm>
          <a:prstGeom prst="line">
            <a:avLst/>
          </a:prstGeom>
          <a:ln w="12700" cap="flat" cmpd="sng">
            <a:solidFill>
              <a:schemeClr val="tx1"/>
            </a:solidFill>
            <a:prstDash val="solid"/>
            <a:headEnd type="none" w="med" len="med"/>
            <a:tailEnd type="none" w="med" len="med"/>
          </a:ln>
        </p:spPr>
      </p:sp>
      <p:sp>
        <p:nvSpPr>
          <p:cNvPr id="192556" name="Line 44"/>
          <p:cNvSpPr/>
          <p:nvPr/>
        </p:nvSpPr>
        <p:spPr>
          <a:xfrm>
            <a:off x="3316288" y="366713"/>
            <a:ext cx="0" cy="298450"/>
          </a:xfrm>
          <a:prstGeom prst="line">
            <a:avLst/>
          </a:prstGeom>
          <a:ln w="12700" cap="flat" cmpd="sng">
            <a:solidFill>
              <a:schemeClr val="tx1"/>
            </a:solidFill>
            <a:prstDash val="solid"/>
            <a:headEnd type="none" w="med" len="med"/>
            <a:tailEnd type="none" w="med" len="med"/>
          </a:ln>
        </p:spPr>
      </p:sp>
      <p:sp>
        <p:nvSpPr>
          <p:cNvPr id="192557" name="Line 45"/>
          <p:cNvSpPr/>
          <p:nvPr/>
        </p:nvSpPr>
        <p:spPr>
          <a:xfrm>
            <a:off x="3557588" y="366713"/>
            <a:ext cx="0" cy="298450"/>
          </a:xfrm>
          <a:prstGeom prst="line">
            <a:avLst/>
          </a:prstGeom>
          <a:ln w="12700" cap="flat" cmpd="sng">
            <a:solidFill>
              <a:schemeClr val="tx1"/>
            </a:solidFill>
            <a:prstDash val="solid"/>
            <a:headEnd type="none" w="med" len="med"/>
            <a:tailEnd type="none" w="med" len="med"/>
          </a:ln>
        </p:spPr>
      </p:sp>
      <p:sp>
        <p:nvSpPr>
          <p:cNvPr id="192558" name="Line 46"/>
          <p:cNvSpPr/>
          <p:nvPr/>
        </p:nvSpPr>
        <p:spPr>
          <a:xfrm>
            <a:off x="3797300" y="366713"/>
            <a:ext cx="0" cy="298450"/>
          </a:xfrm>
          <a:prstGeom prst="line">
            <a:avLst/>
          </a:prstGeom>
          <a:ln w="12700" cap="flat" cmpd="sng">
            <a:solidFill>
              <a:schemeClr val="tx1"/>
            </a:solidFill>
            <a:prstDash val="solid"/>
            <a:headEnd type="none" w="med" len="med"/>
            <a:tailEnd type="none" w="med" len="med"/>
          </a:ln>
        </p:spPr>
      </p:sp>
      <p:sp>
        <p:nvSpPr>
          <p:cNvPr id="192559" name="Line 47"/>
          <p:cNvSpPr/>
          <p:nvPr/>
        </p:nvSpPr>
        <p:spPr>
          <a:xfrm>
            <a:off x="4035425" y="366713"/>
            <a:ext cx="0" cy="298450"/>
          </a:xfrm>
          <a:prstGeom prst="line">
            <a:avLst/>
          </a:prstGeom>
          <a:ln w="12700" cap="flat" cmpd="sng">
            <a:solidFill>
              <a:schemeClr val="tx1"/>
            </a:solidFill>
            <a:prstDash val="solid"/>
            <a:headEnd type="none" w="med" len="med"/>
            <a:tailEnd type="none" w="med" len="med"/>
          </a:ln>
        </p:spPr>
      </p:sp>
      <p:sp>
        <p:nvSpPr>
          <p:cNvPr id="192560" name="Line 48"/>
          <p:cNvSpPr/>
          <p:nvPr/>
        </p:nvSpPr>
        <p:spPr>
          <a:xfrm>
            <a:off x="4275138" y="366713"/>
            <a:ext cx="0" cy="298450"/>
          </a:xfrm>
          <a:prstGeom prst="line">
            <a:avLst/>
          </a:prstGeom>
          <a:ln w="12700" cap="flat" cmpd="sng">
            <a:solidFill>
              <a:schemeClr val="tx1"/>
            </a:solidFill>
            <a:prstDash val="solid"/>
            <a:headEnd type="none" w="med" len="med"/>
            <a:tailEnd type="none" w="med" len="med"/>
          </a:ln>
        </p:spPr>
      </p:sp>
      <p:sp>
        <p:nvSpPr>
          <p:cNvPr id="192561" name="Line 49"/>
          <p:cNvSpPr/>
          <p:nvPr/>
        </p:nvSpPr>
        <p:spPr>
          <a:xfrm>
            <a:off x="4514850" y="466725"/>
            <a:ext cx="0" cy="198438"/>
          </a:xfrm>
          <a:prstGeom prst="line">
            <a:avLst/>
          </a:prstGeom>
          <a:ln w="12700" cap="flat" cmpd="sng">
            <a:solidFill>
              <a:schemeClr val="tx1"/>
            </a:solidFill>
            <a:prstDash val="solid"/>
            <a:headEnd type="none" w="med" len="med"/>
            <a:tailEnd type="none" w="med" len="med"/>
          </a:ln>
        </p:spPr>
      </p:sp>
      <p:sp>
        <p:nvSpPr>
          <p:cNvPr id="192562" name="Line 50"/>
          <p:cNvSpPr/>
          <p:nvPr/>
        </p:nvSpPr>
        <p:spPr>
          <a:xfrm>
            <a:off x="4756150" y="366713"/>
            <a:ext cx="0" cy="298450"/>
          </a:xfrm>
          <a:prstGeom prst="line">
            <a:avLst/>
          </a:prstGeom>
          <a:ln w="12700" cap="flat" cmpd="sng">
            <a:solidFill>
              <a:schemeClr val="tx1"/>
            </a:solidFill>
            <a:prstDash val="solid"/>
            <a:headEnd type="none" w="med" len="med"/>
            <a:tailEnd type="none" w="med" len="med"/>
          </a:ln>
        </p:spPr>
      </p:sp>
      <p:sp>
        <p:nvSpPr>
          <p:cNvPr id="192563" name="Line 51"/>
          <p:cNvSpPr/>
          <p:nvPr/>
        </p:nvSpPr>
        <p:spPr>
          <a:xfrm>
            <a:off x="4995863" y="366713"/>
            <a:ext cx="0" cy="298450"/>
          </a:xfrm>
          <a:prstGeom prst="line">
            <a:avLst/>
          </a:prstGeom>
          <a:ln w="12700" cap="flat" cmpd="sng">
            <a:solidFill>
              <a:schemeClr val="tx1"/>
            </a:solidFill>
            <a:prstDash val="solid"/>
            <a:headEnd type="none" w="med" len="med"/>
            <a:tailEnd type="none" w="med" len="med"/>
          </a:ln>
        </p:spPr>
      </p:sp>
      <p:sp>
        <p:nvSpPr>
          <p:cNvPr id="192564" name="Line 52"/>
          <p:cNvSpPr/>
          <p:nvPr/>
        </p:nvSpPr>
        <p:spPr>
          <a:xfrm>
            <a:off x="5235575" y="366713"/>
            <a:ext cx="0" cy="298450"/>
          </a:xfrm>
          <a:prstGeom prst="line">
            <a:avLst/>
          </a:prstGeom>
          <a:ln w="12700" cap="flat" cmpd="sng">
            <a:solidFill>
              <a:schemeClr val="tx1"/>
            </a:solidFill>
            <a:prstDash val="solid"/>
            <a:headEnd type="none" w="med" len="med"/>
            <a:tailEnd type="none" w="med" len="med"/>
          </a:ln>
        </p:spPr>
      </p:sp>
      <p:sp>
        <p:nvSpPr>
          <p:cNvPr id="192565" name="Line 53"/>
          <p:cNvSpPr/>
          <p:nvPr/>
        </p:nvSpPr>
        <p:spPr>
          <a:xfrm>
            <a:off x="5475288" y="366713"/>
            <a:ext cx="0" cy="298450"/>
          </a:xfrm>
          <a:prstGeom prst="line">
            <a:avLst/>
          </a:prstGeom>
          <a:ln w="12700" cap="flat" cmpd="sng">
            <a:solidFill>
              <a:schemeClr val="tx1"/>
            </a:solidFill>
            <a:prstDash val="solid"/>
            <a:headEnd type="none" w="med" len="med"/>
            <a:tailEnd type="none" w="med" len="med"/>
          </a:ln>
        </p:spPr>
      </p:sp>
      <p:sp>
        <p:nvSpPr>
          <p:cNvPr id="192566" name="Line 54"/>
          <p:cNvSpPr/>
          <p:nvPr/>
        </p:nvSpPr>
        <p:spPr>
          <a:xfrm>
            <a:off x="5716588" y="366713"/>
            <a:ext cx="0" cy="298450"/>
          </a:xfrm>
          <a:prstGeom prst="line">
            <a:avLst/>
          </a:prstGeom>
          <a:ln w="12700" cap="flat" cmpd="sng">
            <a:solidFill>
              <a:schemeClr val="tx1"/>
            </a:solidFill>
            <a:prstDash val="solid"/>
            <a:headEnd type="none" w="med" len="med"/>
            <a:tailEnd type="none" w="med" len="med"/>
          </a:ln>
        </p:spPr>
      </p:sp>
      <p:sp>
        <p:nvSpPr>
          <p:cNvPr id="192567" name="Line 55"/>
          <p:cNvSpPr/>
          <p:nvPr/>
        </p:nvSpPr>
        <p:spPr>
          <a:xfrm>
            <a:off x="5954713" y="366713"/>
            <a:ext cx="0" cy="298450"/>
          </a:xfrm>
          <a:prstGeom prst="line">
            <a:avLst/>
          </a:prstGeom>
          <a:ln w="12700" cap="flat" cmpd="sng">
            <a:solidFill>
              <a:schemeClr val="tx1"/>
            </a:solidFill>
            <a:prstDash val="solid"/>
            <a:headEnd type="none" w="med" len="med"/>
            <a:tailEnd type="none" w="med" len="med"/>
          </a:ln>
        </p:spPr>
      </p:sp>
      <p:sp>
        <p:nvSpPr>
          <p:cNvPr id="192568" name="Line 56"/>
          <p:cNvSpPr/>
          <p:nvPr/>
        </p:nvSpPr>
        <p:spPr>
          <a:xfrm>
            <a:off x="6194425" y="366713"/>
            <a:ext cx="0" cy="298450"/>
          </a:xfrm>
          <a:prstGeom prst="line">
            <a:avLst/>
          </a:prstGeom>
          <a:ln w="12700" cap="flat" cmpd="sng">
            <a:solidFill>
              <a:schemeClr val="tx1"/>
            </a:solidFill>
            <a:prstDash val="solid"/>
            <a:headEnd type="none" w="med" len="med"/>
            <a:tailEnd type="none" w="med" len="med"/>
          </a:ln>
        </p:spPr>
      </p:sp>
      <p:sp>
        <p:nvSpPr>
          <p:cNvPr id="192569" name="Line 57"/>
          <p:cNvSpPr/>
          <p:nvPr/>
        </p:nvSpPr>
        <p:spPr>
          <a:xfrm>
            <a:off x="6434138" y="466725"/>
            <a:ext cx="0" cy="198438"/>
          </a:xfrm>
          <a:prstGeom prst="line">
            <a:avLst/>
          </a:prstGeom>
          <a:ln w="12700" cap="flat" cmpd="sng">
            <a:solidFill>
              <a:schemeClr val="tx1"/>
            </a:solidFill>
            <a:prstDash val="solid"/>
            <a:headEnd type="none" w="med" len="med"/>
            <a:tailEnd type="none" w="med" len="med"/>
          </a:ln>
        </p:spPr>
      </p:sp>
      <p:sp>
        <p:nvSpPr>
          <p:cNvPr id="192570" name="Line 58"/>
          <p:cNvSpPr/>
          <p:nvPr/>
        </p:nvSpPr>
        <p:spPr>
          <a:xfrm>
            <a:off x="6673850" y="366713"/>
            <a:ext cx="0" cy="298450"/>
          </a:xfrm>
          <a:prstGeom prst="line">
            <a:avLst/>
          </a:prstGeom>
          <a:ln w="12700" cap="flat" cmpd="sng">
            <a:solidFill>
              <a:schemeClr val="tx1"/>
            </a:solidFill>
            <a:prstDash val="solid"/>
            <a:headEnd type="none" w="med" len="med"/>
            <a:tailEnd type="none" w="med" len="med"/>
          </a:ln>
        </p:spPr>
      </p:sp>
      <p:sp>
        <p:nvSpPr>
          <p:cNvPr id="192571" name="Line 59"/>
          <p:cNvSpPr/>
          <p:nvPr/>
        </p:nvSpPr>
        <p:spPr>
          <a:xfrm>
            <a:off x="6915150" y="366713"/>
            <a:ext cx="0" cy="298450"/>
          </a:xfrm>
          <a:prstGeom prst="line">
            <a:avLst/>
          </a:prstGeom>
          <a:ln w="12700" cap="flat" cmpd="sng">
            <a:solidFill>
              <a:schemeClr val="tx1"/>
            </a:solidFill>
            <a:prstDash val="solid"/>
            <a:headEnd type="none" w="med" len="med"/>
            <a:tailEnd type="none" w="med" len="med"/>
          </a:ln>
        </p:spPr>
      </p:sp>
      <p:sp>
        <p:nvSpPr>
          <p:cNvPr id="192572" name="Line 60"/>
          <p:cNvSpPr/>
          <p:nvPr/>
        </p:nvSpPr>
        <p:spPr>
          <a:xfrm>
            <a:off x="7154863" y="366713"/>
            <a:ext cx="0" cy="298450"/>
          </a:xfrm>
          <a:prstGeom prst="line">
            <a:avLst/>
          </a:prstGeom>
          <a:ln w="12700" cap="flat" cmpd="sng">
            <a:solidFill>
              <a:schemeClr val="tx1"/>
            </a:solidFill>
            <a:prstDash val="solid"/>
            <a:headEnd type="none" w="med" len="med"/>
            <a:tailEnd type="none" w="med" len="med"/>
          </a:ln>
        </p:spPr>
      </p:sp>
      <p:sp>
        <p:nvSpPr>
          <p:cNvPr id="192573" name="Line 61"/>
          <p:cNvSpPr/>
          <p:nvPr/>
        </p:nvSpPr>
        <p:spPr>
          <a:xfrm>
            <a:off x="7394575" y="366713"/>
            <a:ext cx="0" cy="298450"/>
          </a:xfrm>
          <a:prstGeom prst="line">
            <a:avLst/>
          </a:prstGeom>
          <a:ln w="12700" cap="flat" cmpd="sng">
            <a:solidFill>
              <a:schemeClr val="tx1"/>
            </a:solidFill>
            <a:prstDash val="solid"/>
            <a:headEnd type="none" w="med" len="med"/>
            <a:tailEnd type="none" w="med" len="med"/>
          </a:ln>
        </p:spPr>
      </p:sp>
      <p:sp>
        <p:nvSpPr>
          <p:cNvPr id="192574" name="Line 62"/>
          <p:cNvSpPr/>
          <p:nvPr/>
        </p:nvSpPr>
        <p:spPr>
          <a:xfrm>
            <a:off x="7634288" y="366713"/>
            <a:ext cx="0" cy="298450"/>
          </a:xfrm>
          <a:prstGeom prst="line">
            <a:avLst/>
          </a:prstGeom>
          <a:ln w="12700" cap="flat" cmpd="sng">
            <a:solidFill>
              <a:schemeClr val="tx1"/>
            </a:solidFill>
            <a:prstDash val="solid"/>
            <a:headEnd type="none" w="med" len="med"/>
            <a:tailEnd type="none" w="med" len="med"/>
          </a:ln>
        </p:spPr>
      </p:sp>
      <p:sp>
        <p:nvSpPr>
          <p:cNvPr id="192575" name="Line 63"/>
          <p:cNvSpPr/>
          <p:nvPr/>
        </p:nvSpPr>
        <p:spPr>
          <a:xfrm>
            <a:off x="7874000" y="366713"/>
            <a:ext cx="0" cy="298450"/>
          </a:xfrm>
          <a:prstGeom prst="line">
            <a:avLst/>
          </a:prstGeom>
          <a:ln w="12700" cap="flat" cmpd="sng">
            <a:solidFill>
              <a:schemeClr val="tx1"/>
            </a:solidFill>
            <a:prstDash val="solid"/>
            <a:headEnd type="none" w="med" len="med"/>
            <a:tailEnd type="none" w="med" len="med"/>
          </a:ln>
        </p:spPr>
      </p:sp>
      <p:sp>
        <p:nvSpPr>
          <p:cNvPr id="192576" name="Line 64"/>
          <p:cNvSpPr/>
          <p:nvPr/>
        </p:nvSpPr>
        <p:spPr>
          <a:xfrm>
            <a:off x="8113713" y="366713"/>
            <a:ext cx="0" cy="298450"/>
          </a:xfrm>
          <a:prstGeom prst="line">
            <a:avLst/>
          </a:prstGeom>
          <a:ln w="12700" cap="flat" cmpd="sng">
            <a:solidFill>
              <a:schemeClr val="tx1"/>
            </a:solidFill>
            <a:prstDash val="solid"/>
            <a:headEnd type="none" w="med" len="med"/>
            <a:tailEnd type="none" w="med" len="med"/>
          </a:ln>
        </p:spPr>
      </p:sp>
      <p:sp>
        <p:nvSpPr>
          <p:cNvPr id="192577" name="Line 65"/>
          <p:cNvSpPr/>
          <p:nvPr/>
        </p:nvSpPr>
        <p:spPr>
          <a:xfrm>
            <a:off x="8353425" y="466725"/>
            <a:ext cx="0" cy="198438"/>
          </a:xfrm>
          <a:prstGeom prst="line">
            <a:avLst/>
          </a:prstGeom>
          <a:ln w="12700" cap="flat" cmpd="sng">
            <a:solidFill>
              <a:schemeClr val="tx1"/>
            </a:solidFill>
            <a:prstDash val="solid"/>
            <a:headEnd type="none" w="med" len="med"/>
            <a:tailEnd type="none" w="med" len="med"/>
          </a:ln>
        </p:spPr>
      </p:sp>
      <p:sp>
        <p:nvSpPr>
          <p:cNvPr id="192578" name="Rectangle 66"/>
          <p:cNvSpPr/>
          <p:nvPr/>
        </p:nvSpPr>
        <p:spPr>
          <a:xfrm>
            <a:off x="836613" y="266700"/>
            <a:ext cx="1600200" cy="300038"/>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92579" name="Rectangle 67"/>
          <p:cNvSpPr/>
          <p:nvPr/>
        </p:nvSpPr>
        <p:spPr>
          <a:xfrm>
            <a:off x="2755900" y="266700"/>
            <a:ext cx="1600200" cy="300038"/>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92580" name="Rectangle 68"/>
          <p:cNvSpPr/>
          <p:nvPr/>
        </p:nvSpPr>
        <p:spPr>
          <a:xfrm>
            <a:off x="4675188" y="266700"/>
            <a:ext cx="1600200" cy="300038"/>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92581" name="Rectangle 69"/>
          <p:cNvSpPr/>
          <p:nvPr/>
        </p:nvSpPr>
        <p:spPr>
          <a:xfrm>
            <a:off x="6594475" y="266700"/>
            <a:ext cx="1600200" cy="300038"/>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92582" name="Rectangle 70"/>
          <p:cNvSpPr/>
          <p:nvPr/>
        </p:nvSpPr>
        <p:spPr>
          <a:xfrm>
            <a:off x="4035425" y="2943225"/>
            <a:ext cx="325438" cy="639763"/>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S</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Y</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N</a:t>
            </a:r>
            <a:endParaRPr lang="en-US" altLang="zh-CN" sz="1600" b="1" dirty="0">
              <a:solidFill>
                <a:srgbClr val="333399"/>
              </a:solidFill>
              <a:latin typeface="Arial" panose="020B0604020202020204" pitchFamily="34" charset="0"/>
            </a:endParaRPr>
          </a:p>
        </p:txBody>
      </p:sp>
      <p:sp>
        <p:nvSpPr>
          <p:cNvPr id="192583" name="Rectangle 71"/>
          <p:cNvSpPr/>
          <p:nvPr/>
        </p:nvSpPr>
        <p:spPr>
          <a:xfrm>
            <a:off x="3797300" y="2943225"/>
            <a:ext cx="327025" cy="639763"/>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R</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S</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T</a:t>
            </a:r>
            <a:endParaRPr lang="en-US" altLang="zh-CN" sz="1600" b="1" dirty="0">
              <a:solidFill>
                <a:srgbClr val="333399"/>
              </a:solidFill>
              <a:latin typeface="Arial" panose="020B0604020202020204" pitchFamily="34" charset="0"/>
            </a:endParaRPr>
          </a:p>
        </p:txBody>
      </p:sp>
      <p:sp>
        <p:nvSpPr>
          <p:cNvPr id="192584" name="Rectangle 72"/>
          <p:cNvSpPr/>
          <p:nvPr/>
        </p:nvSpPr>
        <p:spPr>
          <a:xfrm>
            <a:off x="3540125" y="2943225"/>
            <a:ext cx="328613" cy="639763"/>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P</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S</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H</a:t>
            </a:r>
            <a:endParaRPr lang="en-US" altLang="zh-CN" sz="1600" b="1" dirty="0">
              <a:solidFill>
                <a:srgbClr val="333399"/>
              </a:solidFill>
              <a:latin typeface="Arial" panose="020B0604020202020204" pitchFamily="34" charset="0"/>
            </a:endParaRPr>
          </a:p>
        </p:txBody>
      </p:sp>
      <p:sp>
        <p:nvSpPr>
          <p:cNvPr id="192585" name="Rectangle 73"/>
          <p:cNvSpPr/>
          <p:nvPr/>
        </p:nvSpPr>
        <p:spPr>
          <a:xfrm>
            <a:off x="3300413" y="2943225"/>
            <a:ext cx="327025" cy="639763"/>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A</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C</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K</a:t>
            </a:r>
            <a:endParaRPr lang="en-US" altLang="zh-CN" sz="1600" b="1" dirty="0">
              <a:solidFill>
                <a:srgbClr val="333399"/>
              </a:solidFill>
              <a:latin typeface="Arial" panose="020B0604020202020204" pitchFamily="34" charset="0"/>
            </a:endParaRPr>
          </a:p>
        </p:txBody>
      </p:sp>
      <p:sp>
        <p:nvSpPr>
          <p:cNvPr id="192586" name="Rectangle 74"/>
          <p:cNvSpPr/>
          <p:nvPr/>
        </p:nvSpPr>
        <p:spPr>
          <a:xfrm>
            <a:off x="3038475" y="2943225"/>
            <a:ext cx="339725" cy="639763"/>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U</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R</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G</a:t>
            </a:r>
            <a:endParaRPr lang="en-US" altLang="zh-CN" sz="1600" b="1" dirty="0">
              <a:solidFill>
                <a:srgbClr val="333399"/>
              </a:solidFill>
              <a:latin typeface="Arial" panose="020B0604020202020204" pitchFamily="34" charset="0"/>
            </a:endParaRPr>
          </a:p>
        </p:txBody>
      </p:sp>
      <p:sp>
        <p:nvSpPr>
          <p:cNvPr id="192587" name="Rectangle 75"/>
          <p:cNvSpPr/>
          <p:nvPr/>
        </p:nvSpPr>
        <p:spPr>
          <a:xfrm>
            <a:off x="52388" y="88900"/>
            <a:ext cx="838517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比特 0                         8                        16                        24                    31</a:t>
            </a:r>
            <a:endParaRPr lang="zh-CN" altLang="en-US" sz="2000" dirty="0">
              <a:solidFill>
                <a:srgbClr val="333399"/>
              </a:solidFill>
              <a:latin typeface="Arial" panose="020B0604020202020204" pitchFamily="34" charset="0"/>
            </a:endParaRPr>
          </a:p>
        </p:txBody>
      </p:sp>
      <p:sp>
        <p:nvSpPr>
          <p:cNvPr id="192588" name="Line 76"/>
          <p:cNvSpPr/>
          <p:nvPr/>
        </p:nvSpPr>
        <p:spPr>
          <a:xfrm flipH="1">
            <a:off x="6432550" y="4319588"/>
            <a:ext cx="3175" cy="642937"/>
          </a:xfrm>
          <a:prstGeom prst="line">
            <a:avLst/>
          </a:prstGeom>
          <a:ln w="12700" cap="flat" cmpd="sng">
            <a:solidFill>
              <a:schemeClr val="tx1"/>
            </a:solidFill>
            <a:prstDash val="solid"/>
            <a:headEnd type="none" w="med" len="med"/>
            <a:tailEnd type="none" w="med" len="med"/>
          </a:ln>
        </p:spPr>
      </p:sp>
      <p:sp>
        <p:nvSpPr>
          <p:cNvPr id="192589" name="Rectangle 77"/>
          <p:cNvSpPr/>
          <p:nvPr/>
        </p:nvSpPr>
        <p:spPr>
          <a:xfrm>
            <a:off x="6945313" y="4386263"/>
            <a:ext cx="1254125" cy="393700"/>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填    充</a:t>
            </a:r>
            <a:endParaRPr lang="zh-CN" altLang="en-US" sz="2000" dirty="0">
              <a:solidFill>
                <a:srgbClr val="333399"/>
              </a:solidFill>
              <a:latin typeface="Arial" panose="020B0604020202020204" pitchFamily="34" charset="0"/>
            </a:endParaRPr>
          </a:p>
        </p:txBody>
      </p:sp>
      <p:sp>
        <p:nvSpPr>
          <p:cNvPr id="192590" name="Line 78"/>
          <p:cNvSpPr/>
          <p:nvPr/>
        </p:nvSpPr>
        <p:spPr>
          <a:xfrm>
            <a:off x="8474075" y="798513"/>
            <a:ext cx="830263" cy="0"/>
          </a:xfrm>
          <a:prstGeom prst="line">
            <a:avLst/>
          </a:prstGeom>
          <a:ln w="12700" cap="flat" cmpd="sng">
            <a:solidFill>
              <a:schemeClr val="tx1"/>
            </a:solidFill>
            <a:prstDash val="solid"/>
            <a:headEnd type="none" w="med" len="med"/>
            <a:tailEnd type="none" w="med" len="med"/>
          </a:ln>
        </p:spPr>
      </p:sp>
      <p:sp>
        <p:nvSpPr>
          <p:cNvPr id="192591" name="Line 79"/>
          <p:cNvSpPr/>
          <p:nvPr/>
        </p:nvSpPr>
        <p:spPr>
          <a:xfrm>
            <a:off x="8474075" y="4294188"/>
            <a:ext cx="830263" cy="0"/>
          </a:xfrm>
          <a:prstGeom prst="line">
            <a:avLst/>
          </a:prstGeom>
          <a:ln w="12700" cap="flat" cmpd="sng">
            <a:solidFill>
              <a:schemeClr val="tx1"/>
            </a:solidFill>
            <a:prstDash val="solid"/>
            <a:headEnd type="none" w="med" len="med"/>
            <a:tailEnd type="none" w="med" len="med"/>
          </a:ln>
        </p:spPr>
      </p:sp>
      <p:sp>
        <p:nvSpPr>
          <p:cNvPr id="192592" name="Line 80"/>
          <p:cNvSpPr/>
          <p:nvPr/>
        </p:nvSpPr>
        <p:spPr>
          <a:xfrm>
            <a:off x="85725" y="836613"/>
            <a:ext cx="530225" cy="0"/>
          </a:xfrm>
          <a:prstGeom prst="line">
            <a:avLst/>
          </a:prstGeom>
          <a:ln w="12700" cap="flat" cmpd="sng">
            <a:solidFill>
              <a:schemeClr val="tx1"/>
            </a:solidFill>
            <a:prstDash val="solid"/>
            <a:headEnd type="none" w="med" len="med"/>
            <a:tailEnd type="none" w="med" len="med"/>
          </a:ln>
        </p:spPr>
      </p:sp>
      <p:sp>
        <p:nvSpPr>
          <p:cNvPr id="192593" name="Line 81"/>
          <p:cNvSpPr/>
          <p:nvPr/>
        </p:nvSpPr>
        <p:spPr>
          <a:xfrm>
            <a:off x="100013" y="4937125"/>
            <a:ext cx="530225" cy="0"/>
          </a:xfrm>
          <a:prstGeom prst="line">
            <a:avLst/>
          </a:prstGeom>
          <a:ln w="12700" cap="flat" cmpd="sng">
            <a:solidFill>
              <a:schemeClr val="tx1"/>
            </a:solidFill>
            <a:prstDash val="solid"/>
            <a:headEnd type="none" w="med" len="med"/>
            <a:tailEnd type="none" w="med" len="med"/>
          </a:ln>
        </p:spPr>
      </p:sp>
      <p:sp>
        <p:nvSpPr>
          <p:cNvPr id="447570" name="Rectangle 82"/>
          <p:cNvSpPr/>
          <p:nvPr/>
        </p:nvSpPr>
        <p:spPr>
          <a:xfrm>
            <a:off x="674688" y="4267200"/>
            <a:ext cx="5770562" cy="717550"/>
          </a:xfrm>
          <a:prstGeom prst="rect">
            <a:avLst/>
          </a:prstGeom>
          <a:noFill/>
          <a:ln w="76200"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92595" name="Text Box 83"/>
          <p:cNvSpPr txBox="1"/>
          <p:nvPr/>
        </p:nvSpPr>
        <p:spPr>
          <a:xfrm>
            <a:off x="474663" y="5057775"/>
            <a:ext cx="8301037" cy="18002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just" eaLnBrk="1" hangingPunct="1">
              <a:spcBef>
                <a:spcPct val="0"/>
              </a:spcBef>
              <a:buClrTx/>
              <a:buSzTx/>
              <a:buFontTx/>
              <a:buNone/>
            </a:pPr>
            <a:r>
              <a:rPr lang="zh-CN" altLang="en-US" sz="2800" dirty="0">
                <a:solidFill>
                  <a:srgbClr val="333399"/>
                </a:solidFill>
                <a:latin typeface="Arial" panose="020B0604020202020204" pitchFamily="34" charset="0"/>
              </a:rPr>
              <a:t>选项字段 —— 长度可变。</a:t>
            </a:r>
            <a:r>
              <a:rPr lang="en-US" altLang="zh-CN" sz="2800" dirty="0">
                <a:solidFill>
                  <a:srgbClr val="333399"/>
                </a:solidFill>
                <a:latin typeface="Arial" panose="020B0604020202020204" pitchFamily="34" charset="0"/>
              </a:rPr>
              <a:t>TCP </a:t>
            </a:r>
            <a:r>
              <a:rPr lang="zh-CN" altLang="en-US" sz="2800" dirty="0">
                <a:solidFill>
                  <a:srgbClr val="333399"/>
                </a:solidFill>
                <a:latin typeface="Arial" panose="020B0604020202020204" pitchFamily="34" charset="0"/>
              </a:rPr>
              <a:t>只规定了一种选项，即</a:t>
            </a:r>
            <a:r>
              <a:rPr lang="zh-CN" altLang="en-US" sz="2800" b="1" dirty="0">
                <a:solidFill>
                  <a:srgbClr val="FF3300"/>
                </a:solidFill>
                <a:latin typeface="Arial" panose="020B0604020202020204" pitchFamily="34" charset="0"/>
              </a:rPr>
              <a:t>最大报文段长度</a:t>
            </a:r>
            <a:r>
              <a:rPr lang="zh-CN" altLang="en-US" sz="2800" dirty="0">
                <a:solidFill>
                  <a:srgbClr val="333399"/>
                </a:solidFill>
                <a:latin typeface="Arial" panose="020B0604020202020204" pitchFamily="34" charset="0"/>
              </a:rPr>
              <a:t> </a:t>
            </a:r>
            <a:r>
              <a:rPr lang="en-US" altLang="zh-CN" sz="2800" dirty="0">
                <a:solidFill>
                  <a:srgbClr val="333399"/>
                </a:solidFill>
                <a:latin typeface="Arial" panose="020B0604020202020204" pitchFamily="34" charset="0"/>
              </a:rPr>
              <a:t>MSS (Maximum Segment Size)。MSS </a:t>
            </a:r>
            <a:r>
              <a:rPr lang="zh-CN" altLang="en-US" sz="2800" dirty="0">
                <a:solidFill>
                  <a:srgbClr val="333399"/>
                </a:solidFill>
                <a:latin typeface="Arial" panose="020B0604020202020204" pitchFamily="34" charset="0"/>
              </a:rPr>
              <a:t>告诉对方 </a:t>
            </a:r>
            <a:r>
              <a:rPr lang="en-US" altLang="zh-CN" sz="2800" dirty="0">
                <a:solidFill>
                  <a:srgbClr val="333399"/>
                </a:solidFill>
                <a:latin typeface="Arial" panose="020B0604020202020204" pitchFamily="34" charset="0"/>
              </a:rPr>
              <a:t>TCP：“</a:t>
            </a:r>
            <a:r>
              <a:rPr lang="zh-CN" altLang="en-US" sz="2800" dirty="0">
                <a:solidFill>
                  <a:srgbClr val="333399"/>
                </a:solidFill>
                <a:latin typeface="Arial" panose="020B0604020202020204" pitchFamily="34" charset="0"/>
              </a:rPr>
              <a:t>我的缓存所能接收的报文段的数据字段的最大长度是 </a:t>
            </a:r>
            <a:r>
              <a:rPr lang="en-US" altLang="zh-CN" sz="2800" dirty="0">
                <a:solidFill>
                  <a:srgbClr val="333399"/>
                </a:solidFill>
                <a:latin typeface="Arial" panose="020B0604020202020204" pitchFamily="34" charset="0"/>
              </a:rPr>
              <a:t>MSS </a:t>
            </a:r>
            <a:r>
              <a:rPr lang="zh-CN" altLang="en-US" sz="2800" dirty="0">
                <a:solidFill>
                  <a:srgbClr val="333399"/>
                </a:solidFill>
                <a:latin typeface="Arial" panose="020B0604020202020204" pitchFamily="34" charset="0"/>
              </a:rPr>
              <a:t>个字节。” </a:t>
            </a:r>
            <a:endParaRPr lang="zh-CN" altLang="en-US" sz="2800" dirty="0">
              <a:solidFill>
                <a:srgbClr val="333399"/>
              </a:solidFill>
              <a:latin typeface="Arial" panose="020B0604020202020204" pitchFamily="34" charset="0"/>
            </a:endParaRPr>
          </a:p>
        </p:txBody>
      </p:sp>
      <p:sp>
        <p:nvSpPr>
          <p:cNvPr id="447572" name="Rectangle 84"/>
          <p:cNvSpPr/>
          <p:nvPr/>
        </p:nvSpPr>
        <p:spPr>
          <a:xfrm>
            <a:off x="-39687" y="452438"/>
            <a:ext cx="9144000" cy="3933825"/>
          </a:xfrm>
          <a:prstGeom prst="rect">
            <a:avLst/>
          </a:prstGeom>
          <a:solidFill>
            <a:srgbClr val="CCECFF"/>
          </a:solidFill>
          <a:ln w="9525">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lnSpc>
                <a:spcPct val="130000"/>
              </a:lnSpc>
              <a:spcBef>
                <a:spcPct val="0"/>
              </a:spcBef>
              <a:buClrTx/>
              <a:buSzTx/>
              <a:buFontTx/>
              <a:buNone/>
            </a:pPr>
            <a:endParaRPr lang="zh-CN" altLang="en-US" sz="2800" dirty="0">
              <a:latin typeface="Tahoma" panose="020B0604030504040204" pitchFamily="34" charset="0"/>
              <a:ea typeface="微软雅黑" panose="020B0503020204020204" pitchFamily="34" charset="-122"/>
            </a:endParaRPr>
          </a:p>
        </p:txBody>
      </p:sp>
      <p:sp>
        <p:nvSpPr>
          <p:cNvPr id="447573" name="Text Box 85"/>
          <p:cNvSpPr txBox="1"/>
          <p:nvPr/>
        </p:nvSpPr>
        <p:spPr>
          <a:xfrm>
            <a:off x="419100" y="1096963"/>
            <a:ext cx="8793163" cy="15700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dirty="0">
                <a:solidFill>
                  <a:schemeClr val="tx2"/>
                </a:solidFill>
                <a:latin typeface="Arial" panose="020B0604020202020204" pitchFamily="34" charset="0"/>
              </a:rPr>
              <a:t>MSS </a:t>
            </a:r>
            <a:r>
              <a:rPr lang="zh-CN" altLang="en-US" dirty="0">
                <a:solidFill>
                  <a:schemeClr val="tx2"/>
                </a:solidFill>
                <a:latin typeface="Arial" panose="020B0604020202020204" pitchFamily="34" charset="0"/>
              </a:rPr>
              <a:t>是 </a:t>
            </a:r>
            <a:r>
              <a:rPr lang="en-US" altLang="zh-CN" dirty="0">
                <a:solidFill>
                  <a:schemeClr val="tx2"/>
                </a:solidFill>
                <a:latin typeface="Arial" panose="020B0604020202020204" pitchFamily="34" charset="0"/>
              </a:rPr>
              <a:t>TCP </a:t>
            </a:r>
            <a:r>
              <a:rPr lang="zh-CN" altLang="en-US" dirty="0">
                <a:solidFill>
                  <a:schemeClr val="tx2"/>
                </a:solidFill>
                <a:latin typeface="Arial" panose="020B0604020202020204" pitchFamily="34" charset="0"/>
              </a:rPr>
              <a:t>报文段中的</a:t>
            </a:r>
            <a:r>
              <a:rPr lang="zh-CN" altLang="en-US" b="1" dirty="0">
                <a:solidFill>
                  <a:srgbClr val="FF3300"/>
                </a:solidFill>
                <a:latin typeface="Arial" panose="020B0604020202020204" pitchFamily="34" charset="0"/>
              </a:rPr>
              <a:t>数据字段</a:t>
            </a:r>
            <a:r>
              <a:rPr lang="zh-CN" altLang="en-US" dirty="0">
                <a:solidFill>
                  <a:schemeClr val="tx2"/>
                </a:solidFill>
                <a:latin typeface="Arial" panose="020B0604020202020204" pitchFamily="34" charset="0"/>
              </a:rPr>
              <a:t>的最大长度。</a:t>
            </a:r>
            <a:endParaRPr lang="zh-CN" altLang="en-US" dirty="0">
              <a:solidFill>
                <a:schemeClr val="tx2"/>
              </a:solidFill>
              <a:latin typeface="Arial" panose="020B0604020202020204" pitchFamily="34" charset="0"/>
            </a:endParaRPr>
          </a:p>
          <a:p>
            <a:pPr marL="0" lvl="0" indent="0" eaLnBrk="1" hangingPunct="1">
              <a:spcBef>
                <a:spcPct val="0"/>
              </a:spcBef>
              <a:buClrTx/>
              <a:buSzTx/>
              <a:buFontTx/>
              <a:buNone/>
            </a:pPr>
            <a:r>
              <a:rPr lang="zh-CN" altLang="en-US" dirty="0">
                <a:solidFill>
                  <a:schemeClr val="tx2"/>
                </a:solidFill>
                <a:latin typeface="Arial" panose="020B0604020202020204" pitchFamily="34" charset="0"/>
              </a:rPr>
              <a:t>数据字段加上 </a:t>
            </a:r>
            <a:r>
              <a:rPr lang="en-US" altLang="zh-CN" dirty="0">
                <a:solidFill>
                  <a:schemeClr val="tx2"/>
                </a:solidFill>
                <a:latin typeface="Arial" panose="020B0604020202020204" pitchFamily="34" charset="0"/>
              </a:rPr>
              <a:t>TCP </a:t>
            </a:r>
            <a:r>
              <a:rPr lang="zh-CN" altLang="en-US" dirty="0">
                <a:solidFill>
                  <a:schemeClr val="tx2"/>
                </a:solidFill>
                <a:latin typeface="Arial" panose="020B0604020202020204" pitchFamily="34" charset="0"/>
              </a:rPr>
              <a:t>首部才等于整个的 </a:t>
            </a:r>
            <a:r>
              <a:rPr lang="en-US" altLang="zh-CN" dirty="0">
                <a:solidFill>
                  <a:schemeClr val="tx2"/>
                </a:solidFill>
                <a:latin typeface="Arial" panose="020B0604020202020204" pitchFamily="34" charset="0"/>
              </a:rPr>
              <a:t>TCP </a:t>
            </a:r>
            <a:endParaRPr lang="en-US" altLang="zh-CN" dirty="0">
              <a:solidFill>
                <a:schemeClr val="tx2"/>
              </a:solidFill>
              <a:latin typeface="Arial" panose="020B0604020202020204" pitchFamily="34" charset="0"/>
            </a:endParaRPr>
          </a:p>
          <a:p>
            <a:pPr marL="0" lvl="0" indent="0" eaLnBrk="1" hangingPunct="1">
              <a:spcBef>
                <a:spcPct val="0"/>
              </a:spcBef>
              <a:buClrTx/>
              <a:buSzTx/>
              <a:buFontTx/>
              <a:buNone/>
            </a:pPr>
            <a:r>
              <a:rPr lang="zh-CN" altLang="en-US" dirty="0">
                <a:solidFill>
                  <a:schemeClr val="tx2"/>
                </a:solidFill>
                <a:latin typeface="Arial" panose="020B0604020202020204" pitchFamily="34" charset="0"/>
              </a:rPr>
              <a:t>报文段。</a:t>
            </a:r>
            <a:endParaRPr lang="zh-CN" altLang="en-US" dirty="0">
              <a:solidFill>
                <a:schemeClr val="tx2"/>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475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47573"/>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499"/>
                                          </p:stCondLst>
                                        </p:cTn>
                                        <p:tgtEl>
                                          <p:spTgt spid="4475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7570" grpId="0" animBg="1"/>
      <p:bldP spid="447572" grpId="0" animBg="1"/>
      <p:bldP spid="447573"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3538" name="Line 2"/>
          <p:cNvSpPr/>
          <p:nvPr/>
        </p:nvSpPr>
        <p:spPr>
          <a:xfrm flipH="1">
            <a:off x="303213" y="1209675"/>
            <a:ext cx="15875" cy="4122738"/>
          </a:xfrm>
          <a:prstGeom prst="line">
            <a:avLst/>
          </a:prstGeom>
          <a:ln w="12700" cap="flat" cmpd="sng">
            <a:solidFill>
              <a:schemeClr val="tx1"/>
            </a:solidFill>
            <a:prstDash val="solid"/>
            <a:headEnd type="triangle" w="med" len="lg"/>
            <a:tailEnd type="triangle" w="med" len="lg"/>
          </a:ln>
        </p:spPr>
      </p:sp>
      <p:sp>
        <p:nvSpPr>
          <p:cNvPr id="193539" name="Rectangle 3"/>
          <p:cNvSpPr/>
          <p:nvPr/>
        </p:nvSpPr>
        <p:spPr>
          <a:xfrm>
            <a:off x="-26987" y="2809875"/>
            <a:ext cx="692150" cy="638175"/>
          </a:xfrm>
          <a:prstGeom prst="rect">
            <a:avLst/>
          </a:prstGeom>
          <a:solidFill>
            <a:schemeClr val="bg1"/>
          </a:solid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90000"/>
              </a:lnSpc>
              <a:spcBef>
                <a:spcPct val="0"/>
              </a:spcBef>
              <a:buClrTx/>
              <a:buSzTx/>
              <a:buFontTx/>
              <a:buNone/>
            </a:pPr>
            <a:r>
              <a:rPr lang="en-US" altLang="zh-CN" sz="2000" dirty="0">
                <a:solidFill>
                  <a:srgbClr val="333399"/>
                </a:solidFill>
                <a:latin typeface="Arial" panose="020B0604020202020204" pitchFamily="34" charset="0"/>
              </a:rPr>
              <a:t>TCP</a:t>
            </a:r>
            <a:endParaRPr lang="en-US" altLang="zh-CN"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首部</a:t>
            </a:r>
            <a:endParaRPr lang="zh-CN" altLang="en-US" sz="2000" dirty="0">
              <a:solidFill>
                <a:srgbClr val="333399"/>
              </a:solidFill>
              <a:latin typeface="Arial" panose="020B0604020202020204" pitchFamily="34" charset="0"/>
            </a:endParaRPr>
          </a:p>
        </p:txBody>
      </p:sp>
      <p:sp>
        <p:nvSpPr>
          <p:cNvPr id="193540" name="Line 4"/>
          <p:cNvSpPr/>
          <p:nvPr/>
        </p:nvSpPr>
        <p:spPr>
          <a:xfrm>
            <a:off x="8723313" y="1200150"/>
            <a:ext cx="0" cy="3463925"/>
          </a:xfrm>
          <a:prstGeom prst="line">
            <a:avLst/>
          </a:prstGeom>
          <a:ln w="28575" cap="flat" cmpd="sng">
            <a:solidFill>
              <a:srgbClr val="333399"/>
            </a:solidFill>
            <a:prstDash val="solid"/>
            <a:headEnd type="triangle" w="med" len="lg"/>
            <a:tailEnd type="triangle" w="med" len="lg"/>
          </a:ln>
        </p:spPr>
      </p:sp>
      <p:sp>
        <p:nvSpPr>
          <p:cNvPr id="193541" name="Rectangle 5"/>
          <p:cNvSpPr/>
          <p:nvPr/>
        </p:nvSpPr>
        <p:spPr>
          <a:xfrm>
            <a:off x="8361363" y="2278063"/>
            <a:ext cx="688975" cy="1187450"/>
          </a:xfrm>
          <a:prstGeom prst="rect">
            <a:avLst/>
          </a:prstGeom>
          <a:solidFill>
            <a:schemeClr val="bg1"/>
          </a:solid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20</a:t>
            </a:r>
            <a:endParaRPr lang="zh-CN" altLang="en-US"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字节</a:t>
            </a:r>
            <a:endParaRPr lang="zh-CN" altLang="en-US"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固定</a:t>
            </a:r>
            <a:endParaRPr lang="zh-CN" altLang="en-US" sz="2000" dirty="0">
              <a:solidFill>
                <a:srgbClr val="333399"/>
              </a:solidFill>
              <a:latin typeface="Arial" panose="020B0604020202020204" pitchFamily="34" charset="0"/>
            </a:endParaRPr>
          </a:p>
          <a:p>
            <a:pPr marL="0" lvl="0" indent="0" defTabSz="762000">
              <a:lnSpc>
                <a:spcPct val="90000"/>
              </a:lnSpc>
              <a:spcBef>
                <a:spcPct val="0"/>
              </a:spcBef>
              <a:buClrTx/>
              <a:buSzTx/>
              <a:buFontTx/>
              <a:buNone/>
            </a:pPr>
            <a:r>
              <a:rPr lang="zh-CN" altLang="en-US" sz="2000" dirty="0">
                <a:solidFill>
                  <a:srgbClr val="333399"/>
                </a:solidFill>
                <a:latin typeface="Arial" panose="020B0604020202020204" pitchFamily="34" charset="0"/>
              </a:rPr>
              <a:t>首部</a:t>
            </a:r>
            <a:endParaRPr lang="zh-CN" altLang="en-US" sz="2000" dirty="0">
              <a:solidFill>
                <a:srgbClr val="333399"/>
              </a:solidFill>
              <a:latin typeface="Arial" panose="020B0604020202020204" pitchFamily="34" charset="0"/>
            </a:endParaRPr>
          </a:p>
        </p:txBody>
      </p:sp>
      <p:sp>
        <p:nvSpPr>
          <p:cNvPr id="193542" name="Rectangle 6"/>
          <p:cNvSpPr/>
          <p:nvPr/>
        </p:nvSpPr>
        <p:spPr>
          <a:xfrm>
            <a:off x="627063" y="1206500"/>
            <a:ext cx="7686675" cy="4133850"/>
          </a:xfrm>
          <a:prstGeom prst="rect">
            <a:avLst/>
          </a:prstGeom>
          <a:solidFill>
            <a:srgbClr val="FFFFCC"/>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93543" name="Line 7"/>
          <p:cNvSpPr/>
          <p:nvPr/>
        </p:nvSpPr>
        <p:spPr>
          <a:xfrm>
            <a:off x="620713" y="1909763"/>
            <a:ext cx="7699375" cy="0"/>
          </a:xfrm>
          <a:prstGeom prst="line">
            <a:avLst/>
          </a:prstGeom>
          <a:ln w="12700" cap="flat" cmpd="sng">
            <a:solidFill>
              <a:schemeClr val="tx1"/>
            </a:solidFill>
            <a:prstDash val="solid"/>
            <a:headEnd type="none" w="med" len="med"/>
            <a:tailEnd type="none" w="med" len="med"/>
          </a:ln>
        </p:spPr>
      </p:sp>
      <p:sp>
        <p:nvSpPr>
          <p:cNvPr id="193544" name="Line 8"/>
          <p:cNvSpPr/>
          <p:nvPr/>
        </p:nvSpPr>
        <p:spPr>
          <a:xfrm>
            <a:off x="633413" y="2605088"/>
            <a:ext cx="7686675" cy="0"/>
          </a:xfrm>
          <a:prstGeom prst="line">
            <a:avLst/>
          </a:prstGeom>
          <a:ln w="12700" cap="flat" cmpd="sng">
            <a:solidFill>
              <a:schemeClr val="tx1"/>
            </a:solidFill>
            <a:prstDash val="solid"/>
            <a:headEnd type="none" w="med" len="med"/>
            <a:tailEnd type="none" w="med" len="med"/>
          </a:ln>
        </p:spPr>
      </p:sp>
      <p:sp>
        <p:nvSpPr>
          <p:cNvPr id="193545" name="Line 9"/>
          <p:cNvSpPr/>
          <p:nvPr/>
        </p:nvSpPr>
        <p:spPr>
          <a:xfrm>
            <a:off x="620713" y="3298825"/>
            <a:ext cx="7699375" cy="0"/>
          </a:xfrm>
          <a:prstGeom prst="line">
            <a:avLst/>
          </a:prstGeom>
          <a:ln w="12700" cap="flat" cmpd="sng">
            <a:solidFill>
              <a:schemeClr val="tx1"/>
            </a:solidFill>
            <a:prstDash val="solid"/>
            <a:headEnd type="none" w="med" len="med"/>
            <a:tailEnd type="none" w="med" len="med"/>
          </a:ln>
        </p:spPr>
      </p:sp>
      <p:sp>
        <p:nvSpPr>
          <p:cNvPr id="193546" name="Line 10"/>
          <p:cNvSpPr/>
          <p:nvPr/>
        </p:nvSpPr>
        <p:spPr>
          <a:xfrm>
            <a:off x="620713" y="3990975"/>
            <a:ext cx="7699375" cy="0"/>
          </a:xfrm>
          <a:prstGeom prst="line">
            <a:avLst/>
          </a:prstGeom>
          <a:ln w="12700" cap="flat" cmpd="sng">
            <a:solidFill>
              <a:schemeClr val="tx1"/>
            </a:solidFill>
            <a:prstDash val="solid"/>
            <a:headEnd type="none" w="med" len="med"/>
            <a:tailEnd type="none" w="med" len="med"/>
          </a:ln>
        </p:spPr>
      </p:sp>
      <p:sp>
        <p:nvSpPr>
          <p:cNvPr id="193547" name="Line 11"/>
          <p:cNvSpPr/>
          <p:nvPr/>
        </p:nvSpPr>
        <p:spPr>
          <a:xfrm>
            <a:off x="633413" y="4686300"/>
            <a:ext cx="7686675" cy="0"/>
          </a:xfrm>
          <a:prstGeom prst="line">
            <a:avLst/>
          </a:prstGeom>
          <a:ln w="12700" cap="flat" cmpd="sng">
            <a:solidFill>
              <a:schemeClr val="tx1"/>
            </a:solidFill>
            <a:prstDash val="solid"/>
            <a:headEnd type="none" w="med" len="med"/>
            <a:tailEnd type="none" w="med" len="med"/>
          </a:ln>
        </p:spPr>
      </p:sp>
      <p:sp>
        <p:nvSpPr>
          <p:cNvPr id="193548" name="Line 12"/>
          <p:cNvSpPr/>
          <p:nvPr/>
        </p:nvSpPr>
        <p:spPr>
          <a:xfrm>
            <a:off x="4471988" y="1214438"/>
            <a:ext cx="0" cy="709612"/>
          </a:xfrm>
          <a:prstGeom prst="line">
            <a:avLst/>
          </a:prstGeom>
          <a:ln w="12700" cap="flat" cmpd="sng">
            <a:solidFill>
              <a:schemeClr val="tx1"/>
            </a:solidFill>
            <a:prstDash val="solid"/>
            <a:headEnd type="none" w="med" len="med"/>
            <a:tailEnd type="none" w="med" len="med"/>
          </a:ln>
        </p:spPr>
      </p:sp>
      <p:sp>
        <p:nvSpPr>
          <p:cNvPr id="193549" name="Rectangle 13"/>
          <p:cNvSpPr/>
          <p:nvPr/>
        </p:nvSpPr>
        <p:spPr>
          <a:xfrm>
            <a:off x="5672138" y="1341438"/>
            <a:ext cx="1616075" cy="395287"/>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目  的  端  口</a:t>
            </a:r>
            <a:endParaRPr lang="zh-CN" altLang="en-US" sz="2000" dirty="0">
              <a:solidFill>
                <a:srgbClr val="333399"/>
              </a:solidFill>
              <a:latin typeface="Arial" panose="020B0604020202020204" pitchFamily="34" charset="0"/>
            </a:endParaRPr>
          </a:p>
        </p:txBody>
      </p:sp>
      <p:sp>
        <p:nvSpPr>
          <p:cNvPr id="193550" name="Rectangle 14"/>
          <p:cNvSpPr/>
          <p:nvPr/>
        </p:nvSpPr>
        <p:spPr>
          <a:xfrm>
            <a:off x="782638" y="3263900"/>
            <a:ext cx="1031875" cy="638175"/>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eaLnBrk="1" hangingPunct="1">
              <a:spcBef>
                <a:spcPct val="0"/>
              </a:spcBef>
              <a:buClrTx/>
              <a:buSzTx/>
              <a:buFontTx/>
              <a:buNone/>
            </a:pPr>
            <a:r>
              <a:rPr lang="en-US" altLang="zh-CN" sz="1800" dirty="0">
                <a:solidFill>
                  <a:srgbClr val="333399"/>
                </a:solidFill>
                <a:latin typeface="Arial" panose="020B0604020202020204" pitchFamily="34" charset="0"/>
                <a:ea typeface="微软雅黑" panose="020B0503020204020204" pitchFamily="34" charset="-122"/>
              </a:rPr>
              <a:t>TCP</a:t>
            </a:r>
            <a:r>
              <a:rPr lang="zh-CN" altLang="en-US" sz="1800" dirty="0">
                <a:solidFill>
                  <a:srgbClr val="333399"/>
                </a:solidFill>
                <a:latin typeface="Arial" panose="020B0604020202020204" pitchFamily="34" charset="0"/>
                <a:ea typeface="微软雅黑" panose="020B0503020204020204" pitchFamily="34" charset="-122"/>
              </a:rPr>
              <a:t>头长度</a:t>
            </a:r>
            <a:endParaRPr lang="zh-CN" altLang="en-US" sz="1800" dirty="0">
              <a:solidFill>
                <a:srgbClr val="333399"/>
              </a:solidFill>
              <a:latin typeface="Arial" panose="020B0604020202020204" pitchFamily="34" charset="0"/>
              <a:ea typeface="微软雅黑" panose="020B0503020204020204" pitchFamily="34" charset="-122"/>
            </a:endParaRPr>
          </a:p>
        </p:txBody>
      </p:sp>
      <p:sp>
        <p:nvSpPr>
          <p:cNvPr id="193551" name="Rectangle 15"/>
          <p:cNvSpPr/>
          <p:nvPr/>
        </p:nvSpPr>
        <p:spPr>
          <a:xfrm>
            <a:off x="1862138" y="4129088"/>
            <a:ext cx="1358900"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检   验   和</a:t>
            </a:r>
            <a:endParaRPr lang="zh-CN" altLang="en-US" sz="2000" dirty="0">
              <a:solidFill>
                <a:srgbClr val="333399"/>
              </a:solidFill>
              <a:latin typeface="Arial" panose="020B0604020202020204" pitchFamily="34" charset="0"/>
            </a:endParaRPr>
          </a:p>
        </p:txBody>
      </p:sp>
      <p:sp>
        <p:nvSpPr>
          <p:cNvPr id="193552" name="Rectangle 16"/>
          <p:cNvSpPr/>
          <p:nvPr/>
        </p:nvSpPr>
        <p:spPr>
          <a:xfrm>
            <a:off x="2062163" y="4770438"/>
            <a:ext cx="3200400" cy="393700"/>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选    项    （长  度  可  变）</a:t>
            </a:r>
            <a:endParaRPr lang="zh-CN" altLang="en-US" sz="2000" dirty="0">
              <a:solidFill>
                <a:srgbClr val="333399"/>
              </a:solidFill>
              <a:latin typeface="Arial" panose="020B0604020202020204" pitchFamily="34" charset="0"/>
            </a:endParaRPr>
          </a:p>
        </p:txBody>
      </p:sp>
      <p:sp>
        <p:nvSpPr>
          <p:cNvPr id="193553" name="Rectangle 17"/>
          <p:cNvSpPr/>
          <p:nvPr/>
        </p:nvSpPr>
        <p:spPr>
          <a:xfrm>
            <a:off x="1976438" y="1341438"/>
            <a:ext cx="1222375" cy="395287"/>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源  端  口</a:t>
            </a:r>
            <a:endParaRPr lang="zh-CN" altLang="en-US" sz="2000" dirty="0">
              <a:solidFill>
                <a:srgbClr val="333399"/>
              </a:solidFill>
              <a:latin typeface="Arial" panose="020B0604020202020204" pitchFamily="34" charset="0"/>
            </a:endParaRPr>
          </a:p>
        </p:txBody>
      </p:sp>
      <p:sp>
        <p:nvSpPr>
          <p:cNvPr id="193554" name="Rectangle 18"/>
          <p:cNvSpPr/>
          <p:nvPr/>
        </p:nvSpPr>
        <p:spPr>
          <a:xfrm>
            <a:off x="4027488" y="2028825"/>
            <a:ext cx="1381125" cy="393700"/>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序   号</a:t>
            </a:r>
            <a:endParaRPr lang="zh-CN" altLang="en-US" sz="2000" dirty="0">
              <a:solidFill>
                <a:srgbClr val="333399"/>
              </a:solidFill>
              <a:latin typeface="Arial" panose="020B0604020202020204" pitchFamily="34" charset="0"/>
            </a:endParaRPr>
          </a:p>
        </p:txBody>
      </p:sp>
      <p:sp>
        <p:nvSpPr>
          <p:cNvPr id="193555" name="Line 19"/>
          <p:cNvSpPr/>
          <p:nvPr/>
        </p:nvSpPr>
        <p:spPr>
          <a:xfrm>
            <a:off x="4478338" y="3308350"/>
            <a:ext cx="0" cy="1370013"/>
          </a:xfrm>
          <a:prstGeom prst="line">
            <a:avLst/>
          </a:prstGeom>
          <a:ln w="12700" cap="flat" cmpd="sng">
            <a:solidFill>
              <a:schemeClr val="tx1"/>
            </a:solidFill>
            <a:prstDash val="solid"/>
            <a:headEnd type="none" w="med" len="med"/>
            <a:tailEnd type="none" w="med" len="med"/>
          </a:ln>
        </p:spPr>
      </p:sp>
      <p:sp>
        <p:nvSpPr>
          <p:cNvPr id="193556" name="Rectangle 20"/>
          <p:cNvSpPr/>
          <p:nvPr/>
        </p:nvSpPr>
        <p:spPr>
          <a:xfrm>
            <a:off x="5513388" y="4129088"/>
            <a:ext cx="182562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紧   急   指   针</a:t>
            </a:r>
            <a:endParaRPr lang="zh-CN" altLang="en-US" sz="2000" dirty="0">
              <a:solidFill>
                <a:srgbClr val="333399"/>
              </a:solidFill>
              <a:latin typeface="Arial" panose="020B0604020202020204" pitchFamily="34" charset="0"/>
            </a:endParaRPr>
          </a:p>
        </p:txBody>
      </p:sp>
      <p:sp>
        <p:nvSpPr>
          <p:cNvPr id="193557" name="Rectangle 21"/>
          <p:cNvSpPr/>
          <p:nvPr/>
        </p:nvSpPr>
        <p:spPr>
          <a:xfrm>
            <a:off x="5961063" y="3409950"/>
            <a:ext cx="89852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窗   口</a:t>
            </a:r>
            <a:endParaRPr lang="zh-CN" altLang="en-US" sz="2000" dirty="0">
              <a:solidFill>
                <a:srgbClr val="333399"/>
              </a:solidFill>
              <a:latin typeface="Arial" panose="020B0604020202020204" pitchFamily="34" charset="0"/>
            </a:endParaRPr>
          </a:p>
        </p:txBody>
      </p:sp>
      <p:sp>
        <p:nvSpPr>
          <p:cNvPr id="193558" name="Rectangle 22"/>
          <p:cNvSpPr/>
          <p:nvPr/>
        </p:nvSpPr>
        <p:spPr>
          <a:xfrm>
            <a:off x="3783013" y="2752725"/>
            <a:ext cx="1841500" cy="393700"/>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确    认    号</a:t>
            </a:r>
            <a:endParaRPr lang="zh-CN" altLang="en-US" sz="2000" dirty="0">
              <a:solidFill>
                <a:srgbClr val="333399"/>
              </a:solidFill>
              <a:latin typeface="Arial" panose="020B0604020202020204" pitchFamily="34" charset="0"/>
            </a:endParaRPr>
          </a:p>
        </p:txBody>
      </p:sp>
      <p:sp>
        <p:nvSpPr>
          <p:cNvPr id="193559" name="Line 23"/>
          <p:cNvSpPr/>
          <p:nvPr/>
        </p:nvSpPr>
        <p:spPr>
          <a:xfrm>
            <a:off x="1585913" y="3308350"/>
            <a:ext cx="0" cy="692150"/>
          </a:xfrm>
          <a:prstGeom prst="line">
            <a:avLst/>
          </a:prstGeom>
          <a:ln w="12700" cap="flat" cmpd="sng">
            <a:solidFill>
              <a:schemeClr val="tx1"/>
            </a:solidFill>
            <a:prstDash val="solid"/>
            <a:headEnd type="none" w="med" len="med"/>
            <a:tailEnd type="none" w="med" len="med"/>
          </a:ln>
        </p:spPr>
      </p:sp>
      <p:sp>
        <p:nvSpPr>
          <p:cNvPr id="193560" name="Line 24"/>
          <p:cNvSpPr/>
          <p:nvPr/>
        </p:nvSpPr>
        <p:spPr>
          <a:xfrm>
            <a:off x="3513138" y="3300413"/>
            <a:ext cx="0" cy="684212"/>
          </a:xfrm>
          <a:prstGeom prst="line">
            <a:avLst/>
          </a:prstGeom>
          <a:ln w="12700" cap="flat" cmpd="sng">
            <a:solidFill>
              <a:schemeClr val="tx1"/>
            </a:solidFill>
            <a:prstDash val="solid"/>
            <a:headEnd type="none" w="med" len="med"/>
            <a:tailEnd type="none" w="med" len="med"/>
          </a:ln>
        </p:spPr>
      </p:sp>
      <p:sp>
        <p:nvSpPr>
          <p:cNvPr id="193561" name="Line 25"/>
          <p:cNvSpPr/>
          <p:nvPr/>
        </p:nvSpPr>
        <p:spPr>
          <a:xfrm>
            <a:off x="3017838" y="3308350"/>
            <a:ext cx="0" cy="692150"/>
          </a:xfrm>
          <a:prstGeom prst="line">
            <a:avLst/>
          </a:prstGeom>
          <a:ln w="12700" cap="flat" cmpd="sng">
            <a:solidFill>
              <a:schemeClr val="tx1"/>
            </a:solidFill>
            <a:prstDash val="solid"/>
            <a:headEnd type="none" w="med" len="med"/>
            <a:tailEnd type="none" w="med" len="med"/>
          </a:ln>
        </p:spPr>
      </p:sp>
      <p:sp>
        <p:nvSpPr>
          <p:cNvPr id="193562" name="Line 26"/>
          <p:cNvSpPr/>
          <p:nvPr/>
        </p:nvSpPr>
        <p:spPr>
          <a:xfrm>
            <a:off x="3262313" y="3308350"/>
            <a:ext cx="0" cy="681038"/>
          </a:xfrm>
          <a:prstGeom prst="line">
            <a:avLst/>
          </a:prstGeom>
          <a:ln w="12700" cap="flat" cmpd="sng">
            <a:solidFill>
              <a:schemeClr val="tx1"/>
            </a:solidFill>
            <a:prstDash val="solid"/>
            <a:headEnd type="none" w="med" len="med"/>
            <a:tailEnd type="none" w="med" len="med"/>
          </a:ln>
        </p:spPr>
      </p:sp>
      <p:sp>
        <p:nvSpPr>
          <p:cNvPr id="193563" name="Line 27"/>
          <p:cNvSpPr/>
          <p:nvPr/>
        </p:nvSpPr>
        <p:spPr>
          <a:xfrm>
            <a:off x="3992563" y="3308350"/>
            <a:ext cx="0" cy="681038"/>
          </a:xfrm>
          <a:prstGeom prst="line">
            <a:avLst/>
          </a:prstGeom>
          <a:ln w="12700" cap="flat" cmpd="sng">
            <a:solidFill>
              <a:schemeClr val="tx1"/>
            </a:solidFill>
            <a:prstDash val="solid"/>
            <a:headEnd type="none" w="med" len="med"/>
            <a:tailEnd type="none" w="med" len="med"/>
          </a:ln>
        </p:spPr>
      </p:sp>
      <p:sp>
        <p:nvSpPr>
          <p:cNvPr id="193564" name="Line 28"/>
          <p:cNvSpPr/>
          <p:nvPr/>
        </p:nvSpPr>
        <p:spPr>
          <a:xfrm>
            <a:off x="3751263" y="3308350"/>
            <a:ext cx="0" cy="681038"/>
          </a:xfrm>
          <a:prstGeom prst="line">
            <a:avLst/>
          </a:prstGeom>
          <a:ln w="12700" cap="flat" cmpd="sng">
            <a:solidFill>
              <a:schemeClr val="tx1"/>
            </a:solidFill>
            <a:prstDash val="solid"/>
            <a:headEnd type="none" w="med" len="med"/>
            <a:tailEnd type="none" w="med" len="med"/>
          </a:ln>
        </p:spPr>
      </p:sp>
      <p:sp>
        <p:nvSpPr>
          <p:cNvPr id="193565" name="Line 29"/>
          <p:cNvSpPr/>
          <p:nvPr/>
        </p:nvSpPr>
        <p:spPr>
          <a:xfrm>
            <a:off x="4237038" y="3308350"/>
            <a:ext cx="0" cy="681038"/>
          </a:xfrm>
          <a:prstGeom prst="line">
            <a:avLst/>
          </a:prstGeom>
          <a:ln w="12700" cap="flat" cmpd="sng">
            <a:solidFill>
              <a:schemeClr val="tx1"/>
            </a:solidFill>
            <a:prstDash val="solid"/>
            <a:headEnd type="none" w="med" len="med"/>
            <a:tailEnd type="none" w="med" len="med"/>
          </a:ln>
        </p:spPr>
      </p:sp>
      <p:sp>
        <p:nvSpPr>
          <p:cNvPr id="193566" name="Rectangle 30"/>
          <p:cNvSpPr/>
          <p:nvPr/>
        </p:nvSpPr>
        <p:spPr>
          <a:xfrm>
            <a:off x="1884363" y="3424238"/>
            <a:ext cx="89852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保   留</a:t>
            </a:r>
            <a:endParaRPr lang="zh-CN" altLang="en-US" sz="2000" dirty="0">
              <a:solidFill>
                <a:srgbClr val="333399"/>
              </a:solidFill>
              <a:latin typeface="Arial" panose="020B0604020202020204" pitchFamily="34" charset="0"/>
            </a:endParaRPr>
          </a:p>
        </p:txBody>
      </p:sp>
      <p:sp>
        <p:nvSpPr>
          <p:cNvPr id="193567" name="Rectangle 31"/>
          <p:cNvSpPr/>
          <p:nvPr/>
        </p:nvSpPr>
        <p:spPr>
          <a:xfrm>
            <a:off x="4211638" y="3327400"/>
            <a:ext cx="327025" cy="639763"/>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F</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I</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N</a:t>
            </a:r>
            <a:endParaRPr lang="en-US" altLang="zh-CN" sz="1600" b="1" dirty="0">
              <a:solidFill>
                <a:srgbClr val="333399"/>
              </a:solidFill>
              <a:latin typeface="Arial" panose="020B0604020202020204" pitchFamily="34" charset="0"/>
            </a:endParaRPr>
          </a:p>
        </p:txBody>
      </p:sp>
      <p:sp>
        <p:nvSpPr>
          <p:cNvPr id="193568" name="Line 32"/>
          <p:cNvSpPr/>
          <p:nvPr/>
        </p:nvSpPr>
        <p:spPr>
          <a:xfrm>
            <a:off x="623888" y="1049338"/>
            <a:ext cx="7677150" cy="0"/>
          </a:xfrm>
          <a:prstGeom prst="line">
            <a:avLst/>
          </a:prstGeom>
          <a:ln w="12700" cap="flat" cmpd="sng">
            <a:solidFill>
              <a:schemeClr val="tx1"/>
            </a:solidFill>
            <a:prstDash val="solid"/>
            <a:headEnd type="none" w="med" len="med"/>
            <a:tailEnd type="none" w="med" len="med"/>
          </a:ln>
        </p:spPr>
      </p:sp>
      <p:sp>
        <p:nvSpPr>
          <p:cNvPr id="193569" name="Line 33"/>
          <p:cNvSpPr/>
          <p:nvPr/>
        </p:nvSpPr>
        <p:spPr>
          <a:xfrm>
            <a:off x="623888" y="850900"/>
            <a:ext cx="0" cy="198438"/>
          </a:xfrm>
          <a:prstGeom prst="line">
            <a:avLst/>
          </a:prstGeom>
          <a:ln w="12700" cap="flat" cmpd="sng">
            <a:solidFill>
              <a:schemeClr val="tx1"/>
            </a:solidFill>
            <a:prstDash val="solid"/>
            <a:headEnd type="none" w="med" len="med"/>
            <a:tailEnd type="none" w="med" len="med"/>
          </a:ln>
        </p:spPr>
      </p:sp>
      <p:sp>
        <p:nvSpPr>
          <p:cNvPr id="193570" name="Line 34"/>
          <p:cNvSpPr/>
          <p:nvPr/>
        </p:nvSpPr>
        <p:spPr>
          <a:xfrm>
            <a:off x="865188" y="750888"/>
            <a:ext cx="0" cy="298450"/>
          </a:xfrm>
          <a:prstGeom prst="line">
            <a:avLst/>
          </a:prstGeom>
          <a:ln w="12700" cap="flat" cmpd="sng">
            <a:solidFill>
              <a:schemeClr val="tx1"/>
            </a:solidFill>
            <a:prstDash val="solid"/>
            <a:headEnd type="none" w="med" len="med"/>
            <a:tailEnd type="none" w="med" len="med"/>
          </a:ln>
        </p:spPr>
      </p:sp>
      <p:sp>
        <p:nvSpPr>
          <p:cNvPr id="193571" name="Line 35"/>
          <p:cNvSpPr/>
          <p:nvPr/>
        </p:nvSpPr>
        <p:spPr>
          <a:xfrm>
            <a:off x="1103313" y="750888"/>
            <a:ext cx="0" cy="298450"/>
          </a:xfrm>
          <a:prstGeom prst="line">
            <a:avLst/>
          </a:prstGeom>
          <a:ln w="12700" cap="flat" cmpd="sng">
            <a:solidFill>
              <a:schemeClr val="tx1"/>
            </a:solidFill>
            <a:prstDash val="solid"/>
            <a:headEnd type="none" w="med" len="med"/>
            <a:tailEnd type="none" w="med" len="med"/>
          </a:ln>
        </p:spPr>
      </p:sp>
      <p:sp>
        <p:nvSpPr>
          <p:cNvPr id="193572" name="Line 36"/>
          <p:cNvSpPr/>
          <p:nvPr/>
        </p:nvSpPr>
        <p:spPr>
          <a:xfrm>
            <a:off x="1344613" y="750888"/>
            <a:ext cx="0" cy="298450"/>
          </a:xfrm>
          <a:prstGeom prst="line">
            <a:avLst/>
          </a:prstGeom>
          <a:ln w="12700" cap="flat" cmpd="sng">
            <a:solidFill>
              <a:schemeClr val="tx1"/>
            </a:solidFill>
            <a:prstDash val="solid"/>
            <a:headEnd type="none" w="med" len="med"/>
            <a:tailEnd type="none" w="med" len="med"/>
          </a:ln>
        </p:spPr>
      </p:sp>
      <p:sp>
        <p:nvSpPr>
          <p:cNvPr id="193573" name="Line 37"/>
          <p:cNvSpPr/>
          <p:nvPr/>
        </p:nvSpPr>
        <p:spPr>
          <a:xfrm>
            <a:off x="1585913" y="750888"/>
            <a:ext cx="0" cy="298450"/>
          </a:xfrm>
          <a:prstGeom prst="line">
            <a:avLst/>
          </a:prstGeom>
          <a:ln w="12700" cap="flat" cmpd="sng">
            <a:solidFill>
              <a:schemeClr val="tx1"/>
            </a:solidFill>
            <a:prstDash val="solid"/>
            <a:headEnd type="none" w="med" len="med"/>
            <a:tailEnd type="none" w="med" len="med"/>
          </a:ln>
        </p:spPr>
      </p:sp>
      <p:sp>
        <p:nvSpPr>
          <p:cNvPr id="193574" name="Line 38"/>
          <p:cNvSpPr/>
          <p:nvPr/>
        </p:nvSpPr>
        <p:spPr>
          <a:xfrm>
            <a:off x="1824038" y="750888"/>
            <a:ext cx="0" cy="298450"/>
          </a:xfrm>
          <a:prstGeom prst="line">
            <a:avLst/>
          </a:prstGeom>
          <a:ln w="12700" cap="flat" cmpd="sng">
            <a:solidFill>
              <a:schemeClr val="tx1"/>
            </a:solidFill>
            <a:prstDash val="solid"/>
            <a:headEnd type="none" w="med" len="med"/>
            <a:tailEnd type="none" w="med" len="med"/>
          </a:ln>
        </p:spPr>
      </p:sp>
      <p:sp>
        <p:nvSpPr>
          <p:cNvPr id="193575" name="Line 39"/>
          <p:cNvSpPr/>
          <p:nvPr/>
        </p:nvSpPr>
        <p:spPr>
          <a:xfrm>
            <a:off x="2062163" y="750888"/>
            <a:ext cx="0" cy="298450"/>
          </a:xfrm>
          <a:prstGeom prst="line">
            <a:avLst/>
          </a:prstGeom>
          <a:ln w="12700" cap="flat" cmpd="sng">
            <a:solidFill>
              <a:schemeClr val="tx1"/>
            </a:solidFill>
            <a:prstDash val="solid"/>
            <a:headEnd type="none" w="med" len="med"/>
            <a:tailEnd type="none" w="med" len="med"/>
          </a:ln>
        </p:spPr>
      </p:sp>
      <p:sp>
        <p:nvSpPr>
          <p:cNvPr id="193576" name="Line 40"/>
          <p:cNvSpPr/>
          <p:nvPr/>
        </p:nvSpPr>
        <p:spPr>
          <a:xfrm>
            <a:off x="2303463" y="750888"/>
            <a:ext cx="0" cy="298450"/>
          </a:xfrm>
          <a:prstGeom prst="line">
            <a:avLst/>
          </a:prstGeom>
          <a:ln w="12700" cap="flat" cmpd="sng">
            <a:solidFill>
              <a:schemeClr val="tx1"/>
            </a:solidFill>
            <a:prstDash val="solid"/>
            <a:headEnd type="none" w="med" len="med"/>
            <a:tailEnd type="none" w="med" len="med"/>
          </a:ln>
        </p:spPr>
      </p:sp>
      <p:sp>
        <p:nvSpPr>
          <p:cNvPr id="193577" name="Line 41"/>
          <p:cNvSpPr/>
          <p:nvPr/>
        </p:nvSpPr>
        <p:spPr>
          <a:xfrm>
            <a:off x="2544763" y="850900"/>
            <a:ext cx="0" cy="198438"/>
          </a:xfrm>
          <a:prstGeom prst="line">
            <a:avLst/>
          </a:prstGeom>
          <a:ln w="12700" cap="flat" cmpd="sng">
            <a:solidFill>
              <a:schemeClr val="tx1"/>
            </a:solidFill>
            <a:prstDash val="solid"/>
            <a:headEnd type="none" w="med" len="med"/>
            <a:tailEnd type="none" w="med" len="med"/>
          </a:ln>
        </p:spPr>
      </p:sp>
      <p:sp>
        <p:nvSpPr>
          <p:cNvPr id="193578" name="Line 42"/>
          <p:cNvSpPr/>
          <p:nvPr/>
        </p:nvSpPr>
        <p:spPr>
          <a:xfrm>
            <a:off x="2782888" y="750888"/>
            <a:ext cx="0" cy="298450"/>
          </a:xfrm>
          <a:prstGeom prst="line">
            <a:avLst/>
          </a:prstGeom>
          <a:ln w="12700" cap="flat" cmpd="sng">
            <a:solidFill>
              <a:schemeClr val="tx1"/>
            </a:solidFill>
            <a:prstDash val="solid"/>
            <a:headEnd type="none" w="med" len="med"/>
            <a:tailEnd type="none" w="med" len="med"/>
          </a:ln>
        </p:spPr>
      </p:sp>
      <p:sp>
        <p:nvSpPr>
          <p:cNvPr id="193579" name="Line 43"/>
          <p:cNvSpPr/>
          <p:nvPr/>
        </p:nvSpPr>
        <p:spPr>
          <a:xfrm>
            <a:off x="3024188" y="750888"/>
            <a:ext cx="0" cy="298450"/>
          </a:xfrm>
          <a:prstGeom prst="line">
            <a:avLst/>
          </a:prstGeom>
          <a:ln w="12700" cap="flat" cmpd="sng">
            <a:solidFill>
              <a:schemeClr val="tx1"/>
            </a:solidFill>
            <a:prstDash val="solid"/>
            <a:headEnd type="none" w="med" len="med"/>
            <a:tailEnd type="none" w="med" len="med"/>
          </a:ln>
        </p:spPr>
      </p:sp>
      <p:sp>
        <p:nvSpPr>
          <p:cNvPr id="193580" name="Line 44"/>
          <p:cNvSpPr/>
          <p:nvPr/>
        </p:nvSpPr>
        <p:spPr>
          <a:xfrm>
            <a:off x="3262313" y="750888"/>
            <a:ext cx="0" cy="298450"/>
          </a:xfrm>
          <a:prstGeom prst="line">
            <a:avLst/>
          </a:prstGeom>
          <a:ln w="12700" cap="flat" cmpd="sng">
            <a:solidFill>
              <a:schemeClr val="tx1"/>
            </a:solidFill>
            <a:prstDash val="solid"/>
            <a:headEnd type="none" w="med" len="med"/>
            <a:tailEnd type="none" w="med" len="med"/>
          </a:ln>
        </p:spPr>
      </p:sp>
      <p:sp>
        <p:nvSpPr>
          <p:cNvPr id="193581" name="Line 45"/>
          <p:cNvSpPr/>
          <p:nvPr/>
        </p:nvSpPr>
        <p:spPr>
          <a:xfrm>
            <a:off x="3503613" y="750888"/>
            <a:ext cx="0" cy="298450"/>
          </a:xfrm>
          <a:prstGeom prst="line">
            <a:avLst/>
          </a:prstGeom>
          <a:ln w="12700" cap="flat" cmpd="sng">
            <a:solidFill>
              <a:schemeClr val="tx1"/>
            </a:solidFill>
            <a:prstDash val="solid"/>
            <a:headEnd type="none" w="med" len="med"/>
            <a:tailEnd type="none" w="med" len="med"/>
          </a:ln>
        </p:spPr>
      </p:sp>
      <p:sp>
        <p:nvSpPr>
          <p:cNvPr id="193582" name="Line 46"/>
          <p:cNvSpPr/>
          <p:nvPr/>
        </p:nvSpPr>
        <p:spPr>
          <a:xfrm>
            <a:off x="3744913" y="750888"/>
            <a:ext cx="0" cy="298450"/>
          </a:xfrm>
          <a:prstGeom prst="line">
            <a:avLst/>
          </a:prstGeom>
          <a:ln w="12700" cap="flat" cmpd="sng">
            <a:solidFill>
              <a:schemeClr val="tx1"/>
            </a:solidFill>
            <a:prstDash val="solid"/>
            <a:headEnd type="none" w="med" len="med"/>
            <a:tailEnd type="none" w="med" len="med"/>
          </a:ln>
        </p:spPr>
      </p:sp>
      <p:sp>
        <p:nvSpPr>
          <p:cNvPr id="193583" name="Line 47"/>
          <p:cNvSpPr/>
          <p:nvPr/>
        </p:nvSpPr>
        <p:spPr>
          <a:xfrm>
            <a:off x="3983038" y="750888"/>
            <a:ext cx="0" cy="298450"/>
          </a:xfrm>
          <a:prstGeom prst="line">
            <a:avLst/>
          </a:prstGeom>
          <a:ln w="12700" cap="flat" cmpd="sng">
            <a:solidFill>
              <a:schemeClr val="tx1"/>
            </a:solidFill>
            <a:prstDash val="solid"/>
            <a:headEnd type="none" w="med" len="med"/>
            <a:tailEnd type="none" w="med" len="med"/>
          </a:ln>
        </p:spPr>
      </p:sp>
      <p:sp>
        <p:nvSpPr>
          <p:cNvPr id="193584" name="Line 48"/>
          <p:cNvSpPr/>
          <p:nvPr/>
        </p:nvSpPr>
        <p:spPr>
          <a:xfrm>
            <a:off x="4221163" y="750888"/>
            <a:ext cx="0" cy="298450"/>
          </a:xfrm>
          <a:prstGeom prst="line">
            <a:avLst/>
          </a:prstGeom>
          <a:ln w="12700" cap="flat" cmpd="sng">
            <a:solidFill>
              <a:schemeClr val="tx1"/>
            </a:solidFill>
            <a:prstDash val="solid"/>
            <a:headEnd type="none" w="med" len="med"/>
            <a:tailEnd type="none" w="med" len="med"/>
          </a:ln>
        </p:spPr>
      </p:sp>
      <p:sp>
        <p:nvSpPr>
          <p:cNvPr id="193585" name="Line 49"/>
          <p:cNvSpPr/>
          <p:nvPr/>
        </p:nvSpPr>
        <p:spPr>
          <a:xfrm>
            <a:off x="4462463" y="850900"/>
            <a:ext cx="0" cy="198438"/>
          </a:xfrm>
          <a:prstGeom prst="line">
            <a:avLst/>
          </a:prstGeom>
          <a:ln w="12700" cap="flat" cmpd="sng">
            <a:solidFill>
              <a:schemeClr val="tx1"/>
            </a:solidFill>
            <a:prstDash val="solid"/>
            <a:headEnd type="none" w="med" len="med"/>
            <a:tailEnd type="none" w="med" len="med"/>
          </a:ln>
        </p:spPr>
      </p:sp>
      <p:sp>
        <p:nvSpPr>
          <p:cNvPr id="193586" name="Line 50"/>
          <p:cNvSpPr/>
          <p:nvPr/>
        </p:nvSpPr>
        <p:spPr>
          <a:xfrm>
            <a:off x="4703763" y="750888"/>
            <a:ext cx="0" cy="298450"/>
          </a:xfrm>
          <a:prstGeom prst="line">
            <a:avLst/>
          </a:prstGeom>
          <a:ln w="12700" cap="flat" cmpd="sng">
            <a:solidFill>
              <a:schemeClr val="tx1"/>
            </a:solidFill>
            <a:prstDash val="solid"/>
            <a:headEnd type="none" w="med" len="med"/>
            <a:tailEnd type="none" w="med" len="med"/>
          </a:ln>
        </p:spPr>
      </p:sp>
      <p:sp>
        <p:nvSpPr>
          <p:cNvPr id="193587" name="Line 51"/>
          <p:cNvSpPr/>
          <p:nvPr/>
        </p:nvSpPr>
        <p:spPr>
          <a:xfrm>
            <a:off x="4941888" y="750888"/>
            <a:ext cx="0" cy="298450"/>
          </a:xfrm>
          <a:prstGeom prst="line">
            <a:avLst/>
          </a:prstGeom>
          <a:ln w="12700" cap="flat" cmpd="sng">
            <a:solidFill>
              <a:schemeClr val="tx1"/>
            </a:solidFill>
            <a:prstDash val="solid"/>
            <a:headEnd type="none" w="med" len="med"/>
            <a:tailEnd type="none" w="med" len="med"/>
          </a:ln>
        </p:spPr>
      </p:sp>
      <p:sp>
        <p:nvSpPr>
          <p:cNvPr id="193588" name="Line 52"/>
          <p:cNvSpPr/>
          <p:nvPr/>
        </p:nvSpPr>
        <p:spPr>
          <a:xfrm>
            <a:off x="5183188" y="750888"/>
            <a:ext cx="0" cy="298450"/>
          </a:xfrm>
          <a:prstGeom prst="line">
            <a:avLst/>
          </a:prstGeom>
          <a:ln w="12700" cap="flat" cmpd="sng">
            <a:solidFill>
              <a:schemeClr val="tx1"/>
            </a:solidFill>
            <a:prstDash val="solid"/>
            <a:headEnd type="none" w="med" len="med"/>
            <a:tailEnd type="none" w="med" len="med"/>
          </a:ln>
        </p:spPr>
      </p:sp>
      <p:sp>
        <p:nvSpPr>
          <p:cNvPr id="193589" name="Line 53"/>
          <p:cNvSpPr/>
          <p:nvPr/>
        </p:nvSpPr>
        <p:spPr>
          <a:xfrm>
            <a:off x="5421313" y="750888"/>
            <a:ext cx="0" cy="298450"/>
          </a:xfrm>
          <a:prstGeom prst="line">
            <a:avLst/>
          </a:prstGeom>
          <a:ln w="12700" cap="flat" cmpd="sng">
            <a:solidFill>
              <a:schemeClr val="tx1"/>
            </a:solidFill>
            <a:prstDash val="solid"/>
            <a:headEnd type="none" w="med" len="med"/>
            <a:tailEnd type="none" w="med" len="med"/>
          </a:ln>
        </p:spPr>
      </p:sp>
      <p:sp>
        <p:nvSpPr>
          <p:cNvPr id="193590" name="Line 54"/>
          <p:cNvSpPr/>
          <p:nvPr/>
        </p:nvSpPr>
        <p:spPr>
          <a:xfrm>
            <a:off x="5662613" y="750888"/>
            <a:ext cx="0" cy="298450"/>
          </a:xfrm>
          <a:prstGeom prst="line">
            <a:avLst/>
          </a:prstGeom>
          <a:ln w="12700" cap="flat" cmpd="sng">
            <a:solidFill>
              <a:schemeClr val="tx1"/>
            </a:solidFill>
            <a:prstDash val="solid"/>
            <a:headEnd type="none" w="med" len="med"/>
            <a:tailEnd type="none" w="med" len="med"/>
          </a:ln>
        </p:spPr>
      </p:sp>
      <p:sp>
        <p:nvSpPr>
          <p:cNvPr id="193591" name="Line 55"/>
          <p:cNvSpPr/>
          <p:nvPr/>
        </p:nvSpPr>
        <p:spPr>
          <a:xfrm>
            <a:off x="5900738" y="750888"/>
            <a:ext cx="0" cy="298450"/>
          </a:xfrm>
          <a:prstGeom prst="line">
            <a:avLst/>
          </a:prstGeom>
          <a:ln w="12700" cap="flat" cmpd="sng">
            <a:solidFill>
              <a:schemeClr val="tx1"/>
            </a:solidFill>
            <a:prstDash val="solid"/>
            <a:headEnd type="none" w="med" len="med"/>
            <a:tailEnd type="none" w="med" len="med"/>
          </a:ln>
        </p:spPr>
      </p:sp>
      <p:sp>
        <p:nvSpPr>
          <p:cNvPr id="193592" name="Line 56"/>
          <p:cNvSpPr/>
          <p:nvPr/>
        </p:nvSpPr>
        <p:spPr>
          <a:xfrm>
            <a:off x="6142038" y="750888"/>
            <a:ext cx="0" cy="298450"/>
          </a:xfrm>
          <a:prstGeom prst="line">
            <a:avLst/>
          </a:prstGeom>
          <a:ln w="12700" cap="flat" cmpd="sng">
            <a:solidFill>
              <a:schemeClr val="tx1"/>
            </a:solidFill>
            <a:prstDash val="solid"/>
            <a:headEnd type="none" w="med" len="med"/>
            <a:tailEnd type="none" w="med" len="med"/>
          </a:ln>
        </p:spPr>
      </p:sp>
      <p:sp>
        <p:nvSpPr>
          <p:cNvPr id="193593" name="Line 57"/>
          <p:cNvSpPr/>
          <p:nvPr/>
        </p:nvSpPr>
        <p:spPr>
          <a:xfrm>
            <a:off x="6380163" y="850900"/>
            <a:ext cx="0" cy="198438"/>
          </a:xfrm>
          <a:prstGeom prst="line">
            <a:avLst/>
          </a:prstGeom>
          <a:ln w="12700" cap="flat" cmpd="sng">
            <a:solidFill>
              <a:schemeClr val="tx1"/>
            </a:solidFill>
            <a:prstDash val="solid"/>
            <a:headEnd type="none" w="med" len="med"/>
            <a:tailEnd type="none" w="med" len="med"/>
          </a:ln>
        </p:spPr>
      </p:sp>
      <p:sp>
        <p:nvSpPr>
          <p:cNvPr id="193594" name="Line 58"/>
          <p:cNvSpPr/>
          <p:nvPr/>
        </p:nvSpPr>
        <p:spPr>
          <a:xfrm>
            <a:off x="6621463" y="750888"/>
            <a:ext cx="0" cy="298450"/>
          </a:xfrm>
          <a:prstGeom prst="line">
            <a:avLst/>
          </a:prstGeom>
          <a:ln w="12700" cap="flat" cmpd="sng">
            <a:solidFill>
              <a:schemeClr val="tx1"/>
            </a:solidFill>
            <a:prstDash val="solid"/>
            <a:headEnd type="none" w="med" len="med"/>
            <a:tailEnd type="none" w="med" len="med"/>
          </a:ln>
        </p:spPr>
      </p:sp>
      <p:sp>
        <p:nvSpPr>
          <p:cNvPr id="193595" name="Line 59"/>
          <p:cNvSpPr/>
          <p:nvPr/>
        </p:nvSpPr>
        <p:spPr>
          <a:xfrm>
            <a:off x="6862763" y="750888"/>
            <a:ext cx="0" cy="298450"/>
          </a:xfrm>
          <a:prstGeom prst="line">
            <a:avLst/>
          </a:prstGeom>
          <a:ln w="12700" cap="flat" cmpd="sng">
            <a:solidFill>
              <a:schemeClr val="tx1"/>
            </a:solidFill>
            <a:prstDash val="solid"/>
            <a:headEnd type="none" w="med" len="med"/>
            <a:tailEnd type="none" w="med" len="med"/>
          </a:ln>
        </p:spPr>
      </p:sp>
      <p:sp>
        <p:nvSpPr>
          <p:cNvPr id="193596" name="Line 60"/>
          <p:cNvSpPr/>
          <p:nvPr/>
        </p:nvSpPr>
        <p:spPr>
          <a:xfrm>
            <a:off x="7100888" y="750888"/>
            <a:ext cx="0" cy="298450"/>
          </a:xfrm>
          <a:prstGeom prst="line">
            <a:avLst/>
          </a:prstGeom>
          <a:ln w="12700" cap="flat" cmpd="sng">
            <a:solidFill>
              <a:schemeClr val="tx1"/>
            </a:solidFill>
            <a:prstDash val="solid"/>
            <a:headEnd type="none" w="med" len="med"/>
            <a:tailEnd type="none" w="med" len="med"/>
          </a:ln>
        </p:spPr>
      </p:sp>
      <p:sp>
        <p:nvSpPr>
          <p:cNvPr id="193597" name="Line 61"/>
          <p:cNvSpPr/>
          <p:nvPr/>
        </p:nvSpPr>
        <p:spPr>
          <a:xfrm>
            <a:off x="7342188" y="750888"/>
            <a:ext cx="0" cy="298450"/>
          </a:xfrm>
          <a:prstGeom prst="line">
            <a:avLst/>
          </a:prstGeom>
          <a:ln w="12700" cap="flat" cmpd="sng">
            <a:solidFill>
              <a:schemeClr val="tx1"/>
            </a:solidFill>
            <a:prstDash val="solid"/>
            <a:headEnd type="none" w="med" len="med"/>
            <a:tailEnd type="none" w="med" len="med"/>
          </a:ln>
        </p:spPr>
      </p:sp>
      <p:sp>
        <p:nvSpPr>
          <p:cNvPr id="193598" name="Line 62"/>
          <p:cNvSpPr/>
          <p:nvPr/>
        </p:nvSpPr>
        <p:spPr>
          <a:xfrm>
            <a:off x="7580313" y="750888"/>
            <a:ext cx="0" cy="298450"/>
          </a:xfrm>
          <a:prstGeom prst="line">
            <a:avLst/>
          </a:prstGeom>
          <a:ln w="12700" cap="flat" cmpd="sng">
            <a:solidFill>
              <a:schemeClr val="tx1"/>
            </a:solidFill>
            <a:prstDash val="solid"/>
            <a:headEnd type="none" w="med" len="med"/>
            <a:tailEnd type="none" w="med" len="med"/>
          </a:ln>
        </p:spPr>
      </p:sp>
      <p:sp>
        <p:nvSpPr>
          <p:cNvPr id="193599" name="Line 63"/>
          <p:cNvSpPr/>
          <p:nvPr/>
        </p:nvSpPr>
        <p:spPr>
          <a:xfrm>
            <a:off x="7821613" y="750888"/>
            <a:ext cx="0" cy="298450"/>
          </a:xfrm>
          <a:prstGeom prst="line">
            <a:avLst/>
          </a:prstGeom>
          <a:ln w="12700" cap="flat" cmpd="sng">
            <a:solidFill>
              <a:schemeClr val="tx1"/>
            </a:solidFill>
            <a:prstDash val="solid"/>
            <a:headEnd type="none" w="med" len="med"/>
            <a:tailEnd type="none" w="med" len="med"/>
          </a:ln>
        </p:spPr>
      </p:sp>
      <p:sp>
        <p:nvSpPr>
          <p:cNvPr id="193600" name="Line 64"/>
          <p:cNvSpPr/>
          <p:nvPr/>
        </p:nvSpPr>
        <p:spPr>
          <a:xfrm>
            <a:off x="8059738" y="750888"/>
            <a:ext cx="0" cy="298450"/>
          </a:xfrm>
          <a:prstGeom prst="line">
            <a:avLst/>
          </a:prstGeom>
          <a:ln w="12700" cap="flat" cmpd="sng">
            <a:solidFill>
              <a:schemeClr val="tx1"/>
            </a:solidFill>
            <a:prstDash val="solid"/>
            <a:headEnd type="none" w="med" len="med"/>
            <a:tailEnd type="none" w="med" len="med"/>
          </a:ln>
        </p:spPr>
      </p:sp>
      <p:sp>
        <p:nvSpPr>
          <p:cNvPr id="193601" name="Line 65"/>
          <p:cNvSpPr/>
          <p:nvPr/>
        </p:nvSpPr>
        <p:spPr>
          <a:xfrm>
            <a:off x="8301038" y="850900"/>
            <a:ext cx="0" cy="198438"/>
          </a:xfrm>
          <a:prstGeom prst="line">
            <a:avLst/>
          </a:prstGeom>
          <a:ln w="12700" cap="flat" cmpd="sng">
            <a:solidFill>
              <a:schemeClr val="tx1"/>
            </a:solidFill>
            <a:prstDash val="solid"/>
            <a:headEnd type="none" w="med" len="med"/>
            <a:tailEnd type="none" w="med" len="med"/>
          </a:ln>
        </p:spPr>
      </p:sp>
      <p:sp>
        <p:nvSpPr>
          <p:cNvPr id="193602" name="Rectangle 66"/>
          <p:cNvSpPr/>
          <p:nvPr/>
        </p:nvSpPr>
        <p:spPr>
          <a:xfrm>
            <a:off x="782638" y="650875"/>
            <a:ext cx="1600200" cy="300038"/>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93603" name="Rectangle 67"/>
          <p:cNvSpPr/>
          <p:nvPr/>
        </p:nvSpPr>
        <p:spPr>
          <a:xfrm>
            <a:off x="2703513" y="650875"/>
            <a:ext cx="1600200" cy="300038"/>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93604" name="Rectangle 68"/>
          <p:cNvSpPr/>
          <p:nvPr/>
        </p:nvSpPr>
        <p:spPr>
          <a:xfrm>
            <a:off x="4621213" y="650875"/>
            <a:ext cx="1600200" cy="300038"/>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93605" name="Rectangle 69"/>
          <p:cNvSpPr/>
          <p:nvPr/>
        </p:nvSpPr>
        <p:spPr>
          <a:xfrm>
            <a:off x="6542088" y="650875"/>
            <a:ext cx="1600200" cy="300038"/>
          </a:xfrm>
          <a:prstGeom prst="rect">
            <a:avLst/>
          </a:prstGeom>
          <a:solidFill>
            <a:schemeClr val="bg1"/>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93606" name="Rectangle 70"/>
          <p:cNvSpPr/>
          <p:nvPr/>
        </p:nvSpPr>
        <p:spPr>
          <a:xfrm>
            <a:off x="3983038" y="3327400"/>
            <a:ext cx="323850" cy="639763"/>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S</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Y</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N</a:t>
            </a:r>
            <a:endParaRPr lang="en-US" altLang="zh-CN" sz="1600" b="1" dirty="0">
              <a:solidFill>
                <a:srgbClr val="333399"/>
              </a:solidFill>
              <a:latin typeface="Arial" panose="020B0604020202020204" pitchFamily="34" charset="0"/>
            </a:endParaRPr>
          </a:p>
        </p:txBody>
      </p:sp>
      <p:sp>
        <p:nvSpPr>
          <p:cNvPr id="193607" name="Rectangle 71"/>
          <p:cNvSpPr/>
          <p:nvPr/>
        </p:nvSpPr>
        <p:spPr>
          <a:xfrm>
            <a:off x="3744913" y="3327400"/>
            <a:ext cx="327025" cy="639763"/>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R</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S</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T</a:t>
            </a:r>
            <a:endParaRPr lang="en-US" altLang="zh-CN" sz="1600" b="1" dirty="0">
              <a:solidFill>
                <a:srgbClr val="333399"/>
              </a:solidFill>
              <a:latin typeface="Arial" panose="020B0604020202020204" pitchFamily="34" charset="0"/>
            </a:endParaRPr>
          </a:p>
        </p:txBody>
      </p:sp>
      <p:sp>
        <p:nvSpPr>
          <p:cNvPr id="193608" name="Rectangle 72"/>
          <p:cNvSpPr/>
          <p:nvPr/>
        </p:nvSpPr>
        <p:spPr>
          <a:xfrm>
            <a:off x="3487738" y="3327400"/>
            <a:ext cx="327025" cy="639763"/>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P</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S</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H</a:t>
            </a:r>
            <a:endParaRPr lang="en-US" altLang="zh-CN" sz="1600" b="1" dirty="0">
              <a:solidFill>
                <a:srgbClr val="333399"/>
              </a:solidFill>
              <a:latin typeface="Arial" panose="020B0604020202020204" pitchFamily="34" charset="0"/>
            </a:endParaRPr>
          </a:p>
        </p:txBody>
      </p:sp>
      <p:sp>
        <p:nvSpPr>
          <p:cNvPr id="193609" name="Rectangle 73"/>
          <p:cNvSpPr/>
          <p:nvPr/>
        </p:nvSpPr>
        <p:spPr>
          <a:xfrm>
            <a:off x="3246438" y="3327400"/>
            <a:ext cx="327025" cy="639763"/>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A</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C</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K</a:t>
            </a:r>
            <a:endParaRPr lang="en-US" altLang="zh-CN" sz="1600" b="1" dirty="0">
              <a:solidFill>
                <a:srgbClr val="333399"/>
              </a:solidFill>
              <a:latin typeface="Arial" panose="020B0604020202020204" pitchFamily="34" charset="0"/>
            </a:endParaRPr>
          </a:p>
        </p:txBody>
      </p:sp>
      <p:sp>
        <p:nvSpPr>
          <p:cNvPr id="193610" name="Rectangle 74"/>
          <p:cNvSpPr/>
          <p:nvPr/>
        </p:nvSpPr>
        <p:spPr>
          <a:xfrm>
            <a:off x="2986088" y="3327400"/>
            <a:ext cx="339725" cy="639763"/>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U</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R</a:t>
            </a:r>
            <a:endParaRPr lang="en-US" altLang="zh-CN" sz="1600" b="1" dirty="0">
              <a:solidFill>
                <a:srgbClr val="333399"/>
              </a:solidFill>
              <a:latin typeface="Arial" panose="020B0604020202020204" pitchFamily="34" charset="0"/>
            </a:endParaRPr>
          </a:p>
          <a:p>
            <a:pPr marL="0" lvl="0" indent="0" defTabSz="762000">
              <a:lnSpc>
                <a:spcPct val="75000"/>
              </a:lnSpc>
              <a:spcBef>
                <a:spcPct val="0"/>
              </a:spcBef>
              <a:buClrTx/>
              <a:buSzTx/>
              <a:buFontTx/>
              <a:buNone/>
            </a:pPr>
            <a:r>
              <a:rPr lang="en-US" altLang="zh-CN" sz="1600" b="1" dirty="0">
                <a:solidFill>
                  <a:srgbClr val="333399"/>
                </a:solidFill>
                <a:latin typeface="Arial" panose="020B0604020202020204" pitchFamily="34" charset="0"/>
              </a:rPr>
              <a:t>G</a:t>
            </a:r>
            <a:endParaRPr lang="en-US" altLang="zh-CN" sz="1600" b="1" dirty="0">
              <a:solidFill>
                <a:srgbClr val="333399"/>
              </a:solidFill>
              <a:latin typeface="Arial" panose="020B0604020202020204" pitchFamily="34" charset="0"/>
            </a:endParaRPr>
          </a:p>
        </p:txBody>
      </p:sp>
      <p:sp>
        <p:nvSpPr>
          <p:cNvPr id="193611" name="Rectangle 75"/>
          <p:cNvSpPr/>
          <p:nvPr/>
        </p:nvSpPr>
        <p:spPr>
          <a:xfrm>
            <a:off x="-1587" y="473075"/>
            <a:ext cx="8385175" cy="3937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比特 0                         8                        16                        24                    31</a:t>
            </a:r>
            <a:endParaRPr lang="zh-CN" altLang="en-US" sz="2000" dirty="0">
              <a:solidFill>
                <a:srgbClr val="333399"/>
              </a:solidFill>
              <a:latin typeface="Arial" panose="020B0604020202020204" pitchFamily="34" charset="0"/>
            </a:endParaRPr>
          </a:p>
        </p:txBody>
      </p:sp>
      <p:sp>
        <p:nvSpPr>
          <p:cNvPr id="193612" name="Line 76"/>
          <p:cNvSpPr/>
          <p:nvPr/>
        </p:nvSpPr>
        <p:spPr>
          <a:xfrm flipH="1">
            <a:off x="6380163" y="4703763"/>
            <a:ext cx="3175" cy="642937"/>
          </a:xfrm>
          <a:prstGeom prst="line">
            <a:avLst/>
          </a:prstGeom>
          <a:ln w="12700" cap="flat" cmpd="sng">
            <a:solidFill>
              <a:schemeClr val="tx1"/>
            </a:solidFill>
            <a:prstDash val="solid"/>
            <a:headEnd type="none" w="med" len="med"/>
            <a:tailEnd type="none" w="med" len="med"/>
          </a:ln>
        </p:spPr>
      </p:sp>
      <p:sp>
        <p:nvSpPr>
          <p:cNvPr id="193613" name="Rectangle 77"/>
          <p:cNvSpPr/>
          <p:nvPr/>
        </p:nvSpPr>
        <p:spPr>
          <a:xfrm>
            <a:off x="6891338" y="4770438"/>
            <a:ext cx="1254125" cy="393700"/>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填    充</a:t>
            </a:r>
            <a:endParaRPr lang="zh-CN" altLang="en-US" sz="2000" dirty="0">
              <a:solidFill>
                <a:srgbClr val="333399"/>
              </a:solidFill>
              <a:latin typeface="Arial" panose="020B0604020202020204" pitchFamily="34" charset="0"/>
            </a:endParaRPr>
          </a:p>
        </p:txBody>
      </p:sp>
      <p:sp>
        <p:nvSpPr>
          <p:cNvPr id="193614" name="Line 78"/>
          <p:cNvSpPr/>
          <p:nvPr/>
        </p:nvSpPr>
        <p:spPr>
          <a:xfrm>
            <a:off x="8421688" y="1182688"/>
            <a:ext cx="828675" cy="0"/>
          </a:xfrm>
          <a:prstGeom prst="line">
            <a:avLst/>
          </a:prstGeom>
          <a:ln w="12700" cap="flat" cmpd="sng">
            <a:solidFill>
              <a:schemeClr val="tx1"/>
            </a:solidFill>
            <a:prstDash val="solid"/>
            <a:headEnd type="none" w="med" len="med"/>
            <a:tailEnd type="none" w="med" len="med"/>
          </a:ln>
        </p:spPr>
      </p:sp>
      <p:sp>
        <p:nvSpPr>
          <p:cNvPr id="193615" name="Line 79"/>
          <p:cNvSpPr/>
          <p:nvPr/>
        </p:nvSpPr>
        <p:spPr>
          <a:xfrm>
            <a:off x="8421688" y="4678363"/>
            <a:ext cx="828675" cy="0"/>
          </a:xfrm>
          <a:prstGeom prst="line">
            <a:avLst/>
          </a:prstGeom>
          <a:ln w="12700" cap="flat" cmpd="sng">
            <a:solidFill>
              <a:schemeClr val="tx1"/>
            </a:solidFill>
            <a:prstDash val="solid"/>
            <a:headEnd type="none" w="med" len="med"/>
            <a:tailEnd type="none" w="med" len="med"/>
          </a:ln>
        </p:spPr>
      </p:sp>
      <p:sp>
        <p:nvSpPr>
          <p:cNvPr id="193616" name="Line 80"/>
          <p:cNvSpPr/>
          <p:nvPr/>
        </p:nvSpPr>
        <p:spPr>
          <a:xfrm>
            <a:off x="33338" y="1220788"/>
            <a:ext cx="530225" cy="0"/>
          </a:xfrm>
          <a:prstGeom prst="line">
            <a:avLst/>
          </a:prstGeom>
          <a:ln w="12700" cap="flat" cmpd="sng">
            <a:solidFill>
              <a:schemeClr val="tx1"/>
            </a:solidFill>
            <a:prstDash val="solid"/>
            <a:headEnd type="none" w="med" len="med"/>
            <a:tailEnd type="none" w="med" len="med"/>
          </a:ln>
        </p:spPr>
      </p:sp>
      <p:sp>
        <p:nvSpPr>
          <p:cNvPr id="193617" name="Line 81"/>
          <p:cNvSpPr/>
          <p:nvPr/>
        </p:nvSpPr>
        <p:spPr>
          <a:xfrm>
            <a:off x="46038" y="5321300"/>
            <a:ext cx="530225" cy="0"/>
          </a:xfrm>
          <a:prstGeom prst="line">
            <a:avLst/>
          </a:prstGeom>
          <a:ln w="12700" cap="flat" cmpd="sng">
            <a:solidFill>
              <a:schemeClr val="tx1"/>
            </a:solidFill>
            <a:prstDash val="solid"/>
            <a:headEnd type="none" w="med" len="med"/>
            <a:tailEnd type="none" w="med" len="med"/>
          </a:ln>
        </p:spPr>
      </p:sp>
      <p:sp>
        <p:nvSpPr>
          <p:cNvPr id="449618" name="Rectangle 82"/>
          <p:cNvSpPr/>
          <p:nvPr/>
        </p:nvSpPr>
        <p:spPr>
          <a:xfrm>
            <a:off x="6373813" y="4651375"/>
            <a:ext cx="1927225" cy="717550"/>
          </a:xfrm>
          <a:prstGeom prst="rect">
            <a:avLst/>
          </a:prstGeom>
          <a:noFill/>
          <a:ln w="76200"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微软雅黑" panose="020B0503020204020204" pitchFamily="34" charset="-122"/>
            </a:endParaRPr>
          </a:p>
        </p:txBody>
      </p:sp>
      <p:sp>
        <p:nvSpPr>
          <p:cNvPr id="193619" name="Text Box 83"/>
          <p:cNvSpPr txBox="1"/>
          <p:nvPr/>
        </p:nvSpPr>
        <p:spPr>
          <a:xfrm>
            <a:off x="420688" y="5503863"/>
            <a:ext cx="8302625" cy="9461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just" eaLnBrk="1" hangingPunct="1">
              <a:spcBef>
                <a:spcPct val="0"/>
              </a:spcBef>
              <a:buClrTx/>
              <a:buSzTx/>
              <a:buFontTx/>
              <a:buNone/>
            </a:pPr>
            <a:r>
              <a:rPr lang="zh-CN" altLang="en-US" sz="2800" dirty="0">
                <a:solidFill>
                  <a:srgbClr val="333399"/>
                </a:solidFill>
                <a:latin typeface="Arial" panose="020B0604020202020204" pitchFamily="34" charset="0"/>
              </a:rPr>
              <a:t>填充字段 —— 这是为了使整个首部长度是 4 字节的整数倍。 </a:t>
            </a:r>
            <a:endParaRPr lang="zh-CN" altLang="en-US" sz="2800" dirty="0">
              <a:solidFill>
                <a:srgbClr val="333399"/>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496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618"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9" name="Text Box 5"/>
          <p:cNvSpPr txBox="1">
            <a:spLocks noChangeArrowheads="1"/>
          </p:cNvSpPr>
          <p:nvPr/>
        </p:nvSpPr>
        <p:spPr bwMode="auto">
          <a:xfrm>
            <a:off x="0" y="0"/>
            <a:ext cx="9324975" cy="6724650"/>
          </a:xfrm>
          <a:prstGeom prst="rect">
            <a:avLst/>
          </a:prstGeom>
          <a:noFill/>
          <a:ln>
            <a:noFill/>
          </a:ln>
        </p:spPr>
        <p:txBody>
          <a:bodyPr>
            <a:spAutoFit/>
          </a:bodyPr>
          <a:lstStyle>
            <a:lvl1pPr>
              <a:spcBef>
                <a:spcPct val="20000"/>
              </a:spcBef>
              <a:buClr>
                <a:schemeClr val="tx2"/>
              </a:buClr>
              <a:buSzPct val="90000"/>
              <a:buFont typeface="Cambria" panose="02040503050406030204" pitchFamily="18" charset="0"/>
              <a:buChar char="+"/>
              <a:defRPr sz="3200">
                <a:solidFill>
                  <a:schemeClr val="tx1"/>
                </a:solidFill>
                <a:latin typeface="Franklin Gothic Book" panose="020B0503020102020204" pitchFamily="34" charset="0"/>
              </a:defRPr>
            </a:lvl1pPr>
            <a:lvl2pPr marL="742950" indent="-285750">
              <a:spcBef>
                <a:spcPct val="20000"/>
              </a:spcBef>
              <a:buClr>
                <a:schemeClr val="tx2"/>
              </a:buClr>
              <a:buSzPct val="100000"/>
              <a:buFont typeface="Cambria" panose="02040503050406030204" pitchFamily="18" charset="0"/>
              <a:buChar char="–"/>
              <a:defRPr sz="2800">
                <a:solidFill>
                  <a:schemeClr val="tx1"/>
                </a:solidFill>
                <a:latin typeface="Franklin Gothic Book" panose="020B0503020102020204" pitchFamily="34" charset="0"/>
              </a:defRPr>
            </a:lvl2pPr>
            <a:lvl3pPr marL="1143000" indent="-228600">
              <a:spcBef>
                <a:spcPct val="20000"/>
              </a:spcBef>
              <a:buClr>
                <a:schemeClr val="tx2"/>
              </a:buClr>
              <a:buSzPct val="60000"/>
              <a:buFont typeface="Wingdings 2" panose="05020102010507070707" pitchFamily="18" charset="2"/>
              <a:buChar char="Ï"/>
              <a:defRPr sz="2400">
                <a:solidFill>
                  <a:schemeClr val="tx1"/>
                </a:solidFill>
                <a:latin typeface="Franklin Gothic Book" panose="020B0503020102020204" pitchFamily="34" charset="0"/>
              </a:defRPr>
            </a:lvl3pPr>
            <a:lvl4pPr marL="1600200" indent="-228600">
              <a:spcBef>
                <a:spcPct val="20000"/>
              </a:spcBef>
              <a:buClr>
                <a:schemeClr val="tx2"/>
              </a:buClr>
              <a:buSzPct val="90000"/>
              <a:buFont typeface="Calibri" panose="020F0502020204030204" pitchFamily="34" charset="0"/>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100000"/>
              <a:buFont typeface="Cambria" panose="02040503050406030204" pitchFamily="18" charset="0"/>
              <a:buChar char="="/>
              <a:defRPr sz="2000">
                <a:solidFill>
                  <a:schemeClr val="tx1"/>
                </a:solidFill>
                <a:latin typeface="Franklin Gothic Book" panose="020B0503020102020204" pitchFamily="34" charset="0"/>
              </a:defRPr>
            </a:lvl5pPr>
            <a:lvl6pPr marL="2514600" indent="-228600" fontAlgn="base">
              <a:spcBef>
                <a:spcPct val="20000"/>
              </a:spcBef>
              <a:spcAft>
                <a:spcPct val="0"/>
              </a:spcAft>
              <a:buClr>
                <a:schemeClr val="tx2"/>
              </a:buClr>
              <a:buSzPct val="100000"/>
              <a:buFont typeface="Cambria" panose="02040503050406030204" pitchFamily="18" charset="0"/>
              <a:buChar char="="/>
              <a:defRPr sz="2000">
                <a:solidFill>
                  <a:schemeClr val="tx1"/>
                </a:solidFill>
                <a:latin typeface="Franklin Gothic Book" panose="020B0503020102020204" pitchFamily="34" charset="0"/>
              </a:defRPr>
            </a:lvl6pPr>
            <a:lvl7pPr marL="2971800" indent="-228600" fontAlgn="base">
              <a:spcBef>
                <a:spcPct val="20000"/>
              </a:spcBef>
              <a:spcAft>
                <a:spcPct val="0"/>
              </a:spcAft>
              <a:buClr>
                <a:schemeClr val="tx2"/>
              </a:buClr>
              <a:buSzPct val="100000"/>
              <a:buFont typeface="Cambria" panose="02040503050406030204" pitchFamily="18" charset="0"/>
              <a:buChar char="="/>
              <a:defRPr sz="2000">
                <a:solidFill>
                  <a:schemeClr val="tx1"/>
                </a:solidFill>
                <a:latin typeface="Franklin Gothic Book" panose="020B0503020102020204" pitchFamily="34" charset="0"/>
              </a:defRPr>
            </a:lvl7pPr>
            <a:lvl8pPr marL="3429000" indent="-228600" fontAlgn="base">
              <a:spcBef>
                <a:spcPct val="20000"/>
              </a:spcBef>
              <a:spcAft>
                <a:spcPct val="0"/>
              </a:spcAft>
              <a:buClr>
                <a:schemeClr val="tx2"/>
              </a:buClr>
              <a:buSzPct val="100000"/>
              <a:buFont typeface="Cambria" panose="02040503050406030204" pitchFamily="18" charset="0"/>
              <a:buChar char="="/>
              <a:defRPr sz="2000">
                <a:solidFill>
                  <a:schemeClr val="tx1"/>
                </a:solidFill>
                <a:latin typeface="Franklin Gothic Book" panose="020B0503020102020204" pitchFamily="34" charset="0"/>
              </a:defRPr>
            </a:lvl8pPr>
            <a:lvl9pPr marL="3886200" indent="-228600" fontAlgn="base">
              <a:spcBef>
                <a:spcPct val="20000"/>
              </a:spcBef>
              <a:spcAft>
                <a:spcPct val="0"/>
              </a:spcAft>
              <a:buClr>
                <a:schemeClr val="tx2"/>
              </a:buClr>
              <a:buSzPct val="100000"/>
              <a:buFont typeface="Cambria" panose="02040503050406030204" pitchFamily="18" charset="0"/>
              <a:buChar char="="/>
              <a:defRPr sz="2000">
                <a:solidFill>
                  <a:schemeClr val="tx1"/>
                </a:solidFill>
                <a:latin typeface="Franklin Gothic Book" panose="020B05030201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2800" b="1" i="0" u="none" strike="noStrike" kern="1200" cap="none" spc="0" normalizeH="0" baseline="0" noProof="0" dirty="0">
                <a:ln>
                  <a:noFill/>
                </a:ln>
                <a:solidFill>
                  <a:schemeClr val="accent6">
                    <a:lumMod val="50000"/>
                  </a:schemeClr>
                </a:solidFill>
                <a:effectLst/>
                <a:uLnTx/>
                <a:uFillTx/>
                <a:latin typeface="Times New Roman" panose="02020603050405020304" pitchFamily="18" charset="0"/>
                <a:ea typeface="+mn-ea"/>
                <a:cs typeface="+mn-cs"/>
              </a:rPr>
              <a:t>Protocol analysis </a:t>
            </a:r>
            <a:r>
              <a:rPr kumimoji="0" lang="zh-CN" altLang="zh-CN" sz="2800" b="1" i="0" u="none" strike="noStrike" kern="1200" cap="none" spc="0" normalizeH="0" baseline="0" noProof="0" dirty="0">
                <a:ln>
                  <a:noFill/>
                </a:ln>
                <a:solidFill>
                  <a:schemeClr val="accent6">
                    <a:lumMod val="50000"/>
                  </a:schemeClr>
                </a:solidFill>
                <a:effectLst/>
                <a:uLnTx/>
                <a:uFillTx/>
                <a:latin typeface="Times New Roman" panose="02020603050405020304" pitchFamily="18" charset="0"/>
                <a:ea typeface="+mn-ea"/>
                <a:cs typeface="+mn-cs"/>
              </a:rPr>
              <a:t>（</a:t>
            </a:r>
            <a:r>
              <a:rPr kumimoji="0" lang="en-US" altLang="zh-CN" sz="2800" b="1" i="0" u="none" strike="noStrike" kern="1200" cap="none" spc="0" normalizeH="0" baseline="0" noProof="0" dirty="0">
                <a:ln>
                  <a:noFill/>
                </a:ln>
                <a:solidFill>
                  <a:schemeClr val="accent6">
                    <a:lumMod val="50000"/>
                  </a:schemeClr>
                </a:solidFill>
                <a:effectLst/>
                <a:uLnTx/>
                <a:uFillTx/>
                <a:latin typeface="Times New Roman" panose="02020603050405020304" pitchFamily="18" charset="0"/>
                <a:ea typeface="+mn-ea"/>
                <a:cs typeface="+mn-cs"/>
              </a:rPr>
              <a:t>10 points</a:t>
            </a:r>
            <a:r>
              <a:rPr kumimoji="0" lang="zh-CN" altLang="zh-CN" sz="2800" b="1" i="0" u="none" strike="noStrike" kern="1200" cap="none" spc="0" normalizeH="0" baseline="0" noProof="0" dirty="0">
                <a:ln>
                  <a:noFill/>
                </a:ln>
                <a:solidFill>
                  <a:schemeClr val="accent6">
                    <a:lumMod val="50000"/>
                  </a:schemeClr>
                </a:solidFill>
                <a:effectLst/>
                <a:uLnTx/>
                <a:uFillTx/>
                <a:latin typeface="Times New Roman" panose="02020603050405020304" pitchFamily="18" charset="0"/>
                <a:ea typeface="+mn-ea"/>
                <a:cs typeface="+mn-cs"/>
              </a:rPr>
              <a:t>）</a:t>
            </a:r>
            <a:endParaRPr kumimoji="0" lang="zh-CN" altLang="zh-CN" sz="2800" b="1" i="0" u="none" strike="noStrike" kern="1200" cap="none" spc="0" normalizeH="0" baseline="0" noProof="0" dirty="0">
              <a:ln>
                <a:noFill/>
              </a:ln>
              <a:solidFill>
                <a:schemeClr val="accent6">
                  <a:lumMod val="50000"/>
                </a:schemeClr>
              </a:solidFill>
              <a:effectLst/>
              <a:uLnTx/>
              <a:uFillTx/>
              <a:latin typeface="Times New Roman" panose="02020603050405020304" pitchFamily="18" charset="0"/>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   </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The data flow was captured and listed below in hexadecimal, context of the data includes </a:t>
            </a:r>
            <a:r>
              <a:rPr kumimoji="0" lang="en-US" altLang="zh-CN" sz="2800" b="1" i="0"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mn-cs"/>
              </a:rPr>
              <a:t>ethernet</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 frame header, IP header and transport layer segment, according to the information answer the following questions.</a:t>
            </a:r>
            <a:endParaRPr kumimoji="0" lang="zh-CN"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0x0000   E0 05 C5 9C 69 90 00 E0 4C 36 C8 2D 08 00 45 00   ?</a:t>
            </a:r>
            <a:r>
              <a:rPr kumimoji="0" lang="zh-CN"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艤</a:t>
            </a:r>
            <a:r>
              <a:rPr kumimoji="0" lang="en-US" altLang="zh-CN" sz="2100" b="1" i="0"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mn-cs"/>
              </a:rPr>
              <a:t>i</a:t>
            </a:r>
            <a:r>
              <a:rPr kumimoji="0"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a:t>
            </a:r>
            <a:r>
              <a:rPr kumimoji="0" lang="zh-CN"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郘</a:t>
            </a:r>
            <a:r>
              <a:rPr kumimoji="0"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6?..E.</a:t>
            </a:r>
            <a:endParaRPr kumimoji="0" lang="zh-CN"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0x0010   00 53 10 98 00 00 40 11 E0 AD C0 A8 01 64 B7 3C   .S.?.@.</a:t>
            </a:r>
            <a:r>
              <a:rPr kumimoji="0" lang="zh-CN"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喹括</a:t>
            </a:r>
            <a:r>
              <a:rPr kumimoji="0"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.d?</a:t>
            </a:r>
            <a:endParaRPr kumimoji="0" lang="zh-CN"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0x0020   10 0C 0F A0 1F 40 00 3F D1 DD 02 21 07 00 17 56   ...?@.?</a:t>
            </a:r>
            <a:r>
              <a:rPr kumimoji="0" lang="zh-CN"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演</a:t>
            </a:r>
            <a:r>
              <a:rPr kumimoji="0"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.!...V</a:t>
            </a:r>
            <a:endParaRPr kumimoji="0" lang="zh-CN"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0x0030   F9 00 01 DF 2D 02 00 00 00 01 01 01 00 00 64 86   ?.?.........d?</a:t>
            </a:r>
            <a:endParaRPr kumimoji="0" lang="zh-CN"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0x0040   A9 B1 1F 21 EE B4 07 93 FF EF 55 E3 3C 69 5C 33   </a:t>
            </a:r>
            <a:r>
              <a:rPr kumimoji="0" lang="zh-CN"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a:t>
            </a:r>
            <a:r>
              <a:rPr kumimoji="0"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a:t>
            </a:r>
            <a:r>
              <a:rPr kumimoji="0" lang="zh-CN"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畲</a:t>
            </a:r>
            <a:r>
              <a:rPr kumimoji="0"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a:t>
            </a:r>
            <a:r>
              <a:rPr kumimoji="0" lang="zh-CN"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颱</a:t>
            </a:r>
            <a:r>
              <a:rPr kumimoji="0"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a:t>
            </a:r>
            <a:r>
              <a:rPr kumimoji="0" lang="en-US" altLang="zh-CN" sz="2100" b="1" i="0"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mn-cs"/>
              </a:rPr>
              <a:t>i</a:t>
            </a:r>
            <a:r>
              <a:rPr kumimoji="0"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\3</a:t>
            </a:r>
            <a:endParaRPr kumimoji="0" lang="zh-CN"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0x0050   BD 5B 3F 55 59 00 7E 18 57 65 FF 7C 92 AE 59 96   </a:t>
            </a:r>
            <a:r>
              <a:rPr kumimoji="0" lang="zh-CN"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絒</a:t>
            </a:r>
            <a:r>
              <a:rPr kumimoji="0"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a:t>
            </a:r>
            <a:r>
              <a:rPr kumimoji="0" lang="en-US" altLang="zh-CN" sz="2100" b="1" i="0"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mn-cs"/>
              </a:rPr>
              <a:t>UY.~.We</a:t>
            </a:r>
            <a:r>
              <a:rPr kumimoji="0"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a:t>
            </a:r>
            <a:r>
              <a:rPr kumimoji="0" lang="zh-CN"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挳</a:t>
            </a:r>
            <a:r>
              <a:rPr kumimoji="0"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Y?</a:t>
            </a:r>
            <a:endParaRPr kumimoji="0" lang="zh-CN"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0x0060   03   </a:t>
            </a:r>
            <a:endParaRPr kumimoji="0"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2400" b="1" i="0" u="none" strike="noStrike" kern="1200" cap="none" spc="0" normalizeH="0" baseline="0" noProof="0" dirty="0">
                <a:ln>
                  <a:noFill/>
                </a:ln>
                <a:solidFill>
                  <a:schemeClr val="accent6">
                    <a:lumMod val="50000"/>
                  </a:schemeClr>
                </a:solidFill>
                <a:effectLst/>
                <a:uLnTx/>
                <a:uFillTx/>
                <a:latin typeface="Times New Roman" panose="02020603050405020304" pitchFamily="18" charset="0"/>
                <a:ea typeface="+mn-ea"/>
                <a:cs typeface="+mn-cs"/>
              </a:rPr>
              <a:t>1</a:t>
            </a:r>
            <a:r>
              <a:rPr kumimoji="0" lang="zh-CN" altLang="zh-CN" sz="2400" b="1" i="0" u="none" strike="noStrike" kern="1200" cap="none" spc="0" normalizeH="0" baseline="0" noProof="0" dirty="0">
                <a:ln>
                  <a:noFill/>
                </a:ln>
                <a:solidFill>
                  <a:schemeClr val="accent6">
                    <a:lumMod val="50000"/>
                  </a:schemeClr>
                </a:solidFill>
                <a:effectLst/>
                <a:uLnTx/>
                <a:uFillTx/>
                <a:latin typeface="Times New Roman" panose="02020603050405020304" pitchFamily="18" charset="0"/>
                <a:ea typeface="+mn-ea"/>
                <a:cs typeface="+mn-cs"/>
              </a:rPr>
              <a:t>）</a:t>
            </a:r>
            <a:r>
              <a:rPr kumimoji="0" lang="en-US" altLang="zh-CN" sz="2400" b="1" i="0" u="none" strike="noStrike" kern="1200" cap="none" spc="0" normalizeH="0" baseline="0" noProof="0" dirty="0">
                <a:ln>
                  <a:noFill/>
                </a:ln>
                <a:solidFill>
                  <a:schemeClr val="accent6">
                    <a:lumMod val="50000"/>
                  </a:schemeClr>
                </a:solidFill>
                <a:effectLst/>
                <a:uLnTx/>
                <a:uFillTx/>
                <a:latin typeface="Times New Roman" panose="02020603050405020304" pitchFamily="18" charset="0"/>
                <a:ea typeface="+mn-ea"/>
                <a:cs typeface="+mn-cs"/>
              </a:rPr>
              <a:t> What is the source address of Ethernet frame in </a:t>
            </a:r>
            <a:r>
              <a:rPr kumimoji="0" lang="en-US" altLang="zh-CN" sz="2400" b="1" i="0" u="none" strike="noStrike" kern="1200" cap="none" spc="0" normalizeH="0" baseline="0" noProof="0" dirty="0" err="1">
                <a:ln>
                  <a:noFill/>
                </a:ln>
                <a:solidFill>
                  <a:schemeClr val="accent6">
                    <a:lumMod val="50000"/>
                  </a:schemeClr>
                </a:solidFill>
                <a:effectLst/>
                <a:uLnTx/>
                <a:uFillTx/>
                <a:latin typeface="Times New Roman" panose="02020603050405020304" pitchFamily="18" charset="0"/>
                <a:ea typeface="+mn-ea"/>
                <a:cs typeface="+mn-cs"/>
              </a:rPr>
              <a:t>hexdecimal</a:t>
            </a:r>
            <a:r>
              <a:rPr kumimoji="0" lang="en-US" altLang="zh-CN" sz="2400" b="1" i="0" u="none" strike="noStrike" kern="1200" cap="none" spc="0" normalizeH="0" baseline="0" noProof="0" dirty="0">
                <a:ln>
                  <a:noFill/>
                </a:ln>
                <a:solidFill>
                  <a:schemeClr val="accent6">
                    <a:lumMod val="50000"/>
                  </a:schemeClr>
                </a:solidFill>
                <a:effectLst/>
                <a:uLnTx/>
                <a:uFillTx/>
                <a:latin typeface="Times New Roman" panose="02020603050405020304" pitchFamily="18" charset="0"/>
                <a:ea typeface="+mn-ea"/>
                <a:cs typeface="+mn-cs"/>
              </a:rPr>
              <a:t> form?</a:t>
            </a:r>
            <a:endParaRPr kumimoji="0" lang="zh-CN" altLang="zh-CN" sz="2400" b="1" i="0" u="none" strike="noStrike" kern="1200" cap="none" spc="0" normalizeH="0" baseline="0" noProof="0" dirty="0">
              <a:ln>
                <a:noFill/>
              </a:ln>
              <a:solidFill>
                <a:schemeClr val="accent6">
                  <a:lumMod val="50000"/>
                </a:schemeClr>
              </a:solidFill>
              <a:effectLst/>
              <a:uLnTx/>
              <a:uFillTx/>
              <a:latin typeface="Times New Roman" panose="02020603050405020304" pitchFamily="18" charset="0"/>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2400" b="1" i="0" u="none" strike="noStrike" kern="1200" cap="none" spc="0" normalizeH="0" baseline="0" noProof="0" dirty="0">
                <a:ln>
                  <a:noFill/>
                </a:ln>
                <a:solidFill>
                  <a:schemeClr val="accent6">
                    <a:lumMod val="50000"/>
                  </a:schemeClr>
                </a:solidFill>
                <a:effectLst/>
                <a:uLnTx/>
                <a:uFillTx/>
                <a:latin typeface="Times New Roman" panose="02020603050405020304" pitchFamily="18" charset="0"/>
                <a:ea typeface="+mn-ea"/>
                <a:cs typeface="+mn-cs"/>
              </a:rPr>
              <a:t>2</a:t>
            </a:r>
            <a:r>
              <a:rPr kumimoji="0" lang="zh-CN" altLang="zh-CN" sz="2400" b="1" i="0" u="none" strike="noStrike" kern="1200" cap="none" spc="0" normalizeH="0" baseline="0" noProof="0" dirty="0">
                <a:ln>
                  <a:noFill/>
                </a:ln>
                <a:solidFill>
                  <a:schemeClr val="accent6">
                    <a:lumMod val="50000"/>
                  </a:schemeClr>
                </a:solidFill>
                <a:effectLst/>
                <a:uLnTx/>
                <a:uFillTx/>
                <a:latin typeface="Times New Roman" panose="02020603050405020304" pitchFamily="18" charset="0"/>
                <a:ea typeface="+mn-ea"/>
                <a:cs typeface="+mn-cs"/>
              </a:rPr>
              <a:t>） </a:t>
            </a:r>
            <a:r>
              <a:rPr kumimoji="0" lang="en-US" altLang="zh-CN" sz="2400" b="1" i="0" u="none" strike="noStrike" kern="1200" cap="none" spc="0" normalizeH="0" baseline="0" noProof="0" dirty="0">
                <a:ln>
                  <a:noFill/>
                </a:ln>
                <a:solidFill>
                  <a:schemeClr val="accent6">
                    <a:lumMod val="50000"/>
                  </a:schemeClr>
                </a:solidFill>
                <a:effectLst/>
                <a:uLnTx/>
                <a:uFillTx/>
                <a:latin typeface="Times New Roman" panose="02020603050405020304" pitchFamily="18" charset="0"/>
                <a:ea typeface="+mn-ea"/>
                <a:cs typeface="+mn-cs"/>
              </a:rPr>
              <a:t>What is the length of IP header?</a:t>
            </a:r>
            <a:endParaRPr kumimoji="0" lang="zh-CN" altLang="zh-CN" sz="2400" b="1" i="0" u="none" strike="noStrike" kern="1200" cap="none" spc="0" normalizeH="0" baseline="0" noProof="0" dirty="0">
              <a:ln>
                <a:noFill/>
              </a:ln>
              <a:solidFill>
                <a:schemeClr val="accent6">
                  <a:lumMod val="50000"/>
                </a:schemeClr>
              </a:solidFill>
              <a:effectLst/>
              <a:uLnTx/>
              <a:uFillTx/>
              <a:latin typeface="Times New Roman" panose="02020603050405020304" pitchFamily="18" charset="0"/>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2400" b="1" i="0" u="none" strike="noStrike" kern="1200" cap="none" spc="0" normalizeH="0" baseline="0" noProof="0" dirty="0">
                <a:ln>
                  <a:noFill/>
                </a:ln>
                <a:solidFill>
                  <a:schemeClr val="accent6">
                    <a:lumMod val="50000"/>
                  </a:schemeClr>
                </a:solidFill>
                <a:effectLst/>
                <a:uLnTx/>
                <a:uFillTx/>
                <a:latin typeface="Times New Roman" panose="02020603050405020304" pitchFamily="18" charset="0"/>
                <a:ea typeface="+mn-ea"/>
                <a:cs typeface="+mn-cs"/>
              </a:rPr>
              <a:t>3</a:t>
            </a:r>
            <a:r>
              <a:rPr kumimoji="0" lang="zh-CN" altLang="zh-CN" sz="2400" b="1" i="0" u="none" strike="noStrike" kern="1200" cap="none" spc="0" normalizeH="0" baseline="0" noProof="0" dirty="0">
                <a:ln>
                  <a:noFill/>
                </a:ln>
                <a:solidFill>
                  <a:schemeClr val="accent6">
                    <a:lumMod val="50000"/>
                  </a:schemeClr>
                </a:solidFill>
                <a:effectLst/>
                <a:uLnTx/>
                <a:uFillTx/>
                <a:latin typeface="Times New Roman" panose="02020603050405020304" pitchFamily="18" charset="0"/>
                <a:ea typeface="+mn-ea"/>
                <a:cs typeface="+mn-cs"/>
              </a:rPr>
              <a:t>）</a:t>
            </a:r>
            <a:r>
              <a:rPr kumimoji="0" lang="en-US" altLang="zh-CN" sz="2400" b="1" i="0" u="none" strike="noStrike" kern="1200" cap="none" spc="0" normalizeH="0" baseline="0" noProof="0" dirty="0">
                <a:ln>
                  <a:noFill/>
                </a:ln>
                <a:solidFill>
                  <a:schemeClr val="accent6">
                    <a:lumMod val="50000"/>
                  </a:schemeClr>
                </a:solidFill>
                <a:effectLst/>
                <a:uLnTx/>
                <a:uFillTx/>
                <a:latin typeface="Times New Roman" panose="02020603050405020304" pitchFamily="18" charset="0"/>
                <a:ea typeface="+mn-ea"/>
                <a:cs typeface="+mn-cs"/>
              </a:rPr>
              <a:t> What is the source address and destination address in the network layer? </a:t>
            </a:r>
            <a:endParaRPr kumimoji="0" lang="zh-CN" altLang="zh-CN" sz="2400" b="1" i="0" u="none" strike="noStrike" kern="1200" cap="none" spc="0" normalizeH="0" baseline="0" noProof="0" dirty="0">
              <a:ln>
                <a:noFill/>
              </a:ln>
              <a:solidFill>
                <a:schemeClr val="accent6">
                  <a:lumMod val="50000"/>
                </a:schemeClr>
              </a:solidFill>
              <a:effectLst/>
              <a:uLnTx/>
              <a:uFillTx/>
              <a:latin typeface="Times New Roman" panose="02020603050405020304" pitchFamily="18" charset="0"/>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2400" b="1" i="0" u="none" strike="noStrike" kern="1200" cap="none" spc="0" normalizeH="0" baseline="0" noProof="0" dirty="0">
                <a:ln>
                  <a:noFill/>
                </a:ln>
                <a:solidFill>
                  <a:schemeClr val="accent6">
                    <a:lumMod val="50000"/>
                  </a:schemeClr>
                </a:solidFill>
                <a:effectLst/>
                <a:uLnTx/>
                <a:uFillTx/>
                <a:latin typeface="Times New Roman" panose="02020603050405020304" pitchFamily="18" charset="0"/>
                <a:ea typeface="+mn-ea"/>
                <a:cs typeface="+mn-cs"/>
              </a:rPr>
              <a:t>4</a:t>
            </a:r>
            <a:r>
              <a:rPr kumimoji="0" lang="zh-CN" altLang="zh-CN" sz="2400" b="1" i="0" u="none" strike="noStrike" kern="1200" cap="none" spc="0" normalizeH="0" baseline="0" noProof="0" dirty="0">
                <a:ln>
                  <a:noFill/>
                </a:ln>
                <a:solidFill>
                  <a:schemeClr val="accent6">
                    <a:lumMod val="50000"/>
                  </a:schemeClr>
                </a:solidFill>
                <a:effectLst/>
                <a:uLnTx/>
                <a:uFillTx/>
                <a:latin typeface="Times New Roman" panose="02020603050405020304" pitchFamily="18" charset="0"/>
                <a:ea typeface="+mn-ea"/>
                <a:cs typeface="+mn-cs"/>
              </a:rPr>
              <a:t>）</a:t>
            </a:r>
            <a:r>
              <a:rPr kumimoji="0" lang="en-US" altLang="zh-CN" sz="2400" b="1" i="0" u="none" strike="noStrike" kern="1200" cap="none" spc="0" normalizeH="0" baseline="0" noProof="0" dirty="0">
                <a:ln>
                  <a:noFill/>
                </a:ln>
                <a:solidFill>
                  <a:schemeClr val="accent6">
                    <a:lumMod val="50000"/>
                  </a:schemeClr>
                </a:solidFill>
                <a:effectLst/>
                <a:uLnTx/>
                <a:uFillTx/>
                <a:latin typeface="Times New Roman" panose="02020603050405020304" pitchFamily="18" charset="0"/>
                <a:ea typeface="+mn-ea"/>
                <a:cs typeface="+mn-cs"/>
              </a:rPr>
              <a:t> Is this a TCP or UDP protocol in the transport layer?</a:t>
            </a:r>
            <a:endParaRPr kumimoji="0" lang="zh-CN" altLang="zh-CN" sz="2400" b="1" i="0" u="none" strike="noStrike" kern="1200" cap="none" spc="0" normalizeH="0" baseline="0" noProof="0" dirty="0">
              <a:ln>
                <a:noFill/>
              </a:ln>
              <a:solidFill>
                <a:schemeClr val="accent6">
                  <a:lumMod val="50000"/>
                </a:schemeClr>
              </a:solidFill>
              <a:effectLst/>
              <a:uLnTx/>
              <a:uFillTx/>
              <a:latin typeface="Times New Roman" panose="02020603050405020304" pitchFamily="18" charset="0"/>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2400" b="1" i="0" u="none" strike="noStrike" kern="1200" cap="none" spc="0" normalizeH="0" baseline="0" noProof="0" dirty="0">
                <a:ln>
                  <a:noFill/>
                </a:ln>
                <a:solidFill>
                  <a:schemeClr val="accent6">
                    <a:lumMod val="50000"/>
                  </a:schemeClr>
                </a:solidFill>
                <a:effectLst/>
                <a:uLnTx/>
                <a:uFillTx/>
                <a:latin typeface="Times New Roman" panose="02020603050405020304" pitchFamily="18" charset="0"/>
                <a:ea typeface="+mn-ea"/>
                <a:cs typeface="+mn-cs"/>
              </a:rPr>
              <a:t>5</a:t>
            </a:r>
            <a:r>
              <a:rPr kumimoji="0" lang="zh-CN" altLang="zh-CN" sz="2400" b="1" i="0" u="none" strike="noStrike" kern="1200" cap="none" spc="0" normalizeH="0" baseline="0" noProof="0" dirty="0">
                <a:ln>
                  <a:noFill/>
                </a:ln>
                <a:solidFill>
                  <a:schemeClr val="accent6">
                    <a:lumMod val="50000"/>
                  </a:schemeClr>
                </a:solidFill>
                <a:effectLst/>
                <a:uLnTx/>
                <a:uFillTx/>
                <a:latin typeface="Times New Roman" panose="02020603050405020304" pitchFamily="18" charset="0"/>
                <a:ea typeface="+mn-ea"/>
                <a:cs typeface="+mn-cs"/>
              </a:rPr>
              <a:t>） </a:t>
            </a:r>
            <a:r>
              <a:rPr kumimoji="0" lang="en-US" altLang="zh-CN" sz="2400" b="1" i="0" u="none" strike="noStrike" kern="1200" cap="none" spc="0" normalizeH="0" baseline="0" noProof="0" dirty="0">
                <a:ln>
                  <a:noFill/>
                </a:ln>
                <a:solidFill>
                  <a:schemeClr val="accent6">
                    <a:lumMod val="50000"/>
                  </a:schemeClr>
                </a:solidFill>
                <a:effectLst/>
                <a:uLnTx/>
                <a:uFillTx/>
                <a:latin typeface="Times New Roman" panose="02020603050405020304" pitchFamily="18" charset="0"/>
                <a:ea typeface="+mn-ea"/>
                <a:cs typeface="+mn-cs"/>
              </a:rPr>
              <a:t>What is the destination port?</a:t>
            </a:r>
            <a:endParaRPr kumimoji="0" lang="zh-CN" altLang="zh-CN" sz="2400" b="1" i="0" u="none" strike="noStrike" kern="1200" cap="none" spc="0" normalizeH="0" baseline="0" noProof="0" dirty="0">
              <a:ln>
                <a:noFill/>
              </a:ln>
              <a:solidFill>
                <a:schemeClr val="accent6">
                  <a:lumMod val="50000"/>
                </a:schemeClr>
              </a:solidFill>
              <a:effectLst/>
              <a:uLnTx/>
              <a:uFillTx/>
              <a:latin typeface="Times New Roman" panose="02020603050405020304" pitchFamily="18" charset="0"/>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869"/>
                                        </p:tgtEl>
                                        <p:attrNameLst>
                                          <p:attrName>style.visibility</p:attrName>
                                        </p:attrNameLst>
                                      </p:cBhvr>
                                      <p:to>
                                        <p:strVal val="visible"/>
                                      </p:to>
                                    </p:set>
                                    <p:animEffect transition="in" filter="dissolve">
                                      <p:cBhvr>
                                        <p:cTn id="7" dur="500"/>
                                        <p:tgtEl>
                                          <p:spTgt spid="36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9"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5586" name="Picture 4" descr="001"/>
          <p:cNvPicPr>
            <a:picLocks noChangeAspect="1"/>
          </p:cNvPicPr>
          <p:nvPr/>
        </p:nvPicPr>
        <p:blipFill>
          <a:blip r:embed="rId1"/>
          <a:stretch>
            <a:fillRect/>
          </a:stretch>
        </p:blipFill>
        <p:spPr>
          <a:xfrm>
            <a:off x="1692275" y="457200"/>
            <a:ext cx="5724525" cy="847725"/>
          </a:xfrm>
          <a:prstGeom prst="rect">
            <a:avLst/>
          </a:prstGeom>
          <a:noFill/>
          <a:ln w="9525">
            <a:noFill/>
          </a:ln>
        </p:spPr>
      </p:pic>
      <p:pic>
        <p:nvPicPr>
          <p:cNvPr id="195587" name="Picture 3" descr="002"/>
          <p:cNvPicPr>
            <a:picLocks noChangeAspect="1"/>
          </p:cNvPicPr>
          <p:nvPr/>
        </p:nvPicPr>
        <p:blipFill>
          <a:blip r:embed="rId2"/>
          <a:stretch>
            <a:fillRect/>
          </a:stretch>
        </p:blipFill>
        <p:spPr>
          <a:xfrm>
            <a:off x="1692275" y="1762125"/>
            <a:ext cx="5648325" cy="2124075"/>
          </a:xfrm>
          <a:prstGeom prst="rect">
            <a:avLst/>
          </a:prstGeom>
          <a:noFill/>
          <a:ln w="9525">
            <a:noFill/>
          </a:ln>
        </p:spPr>
      </p:pic>
      <p:pic>
        <p:nvPicPr>
          <p:cNvPr id="195588" name="Picture 2" descr="003"/>
          <p:cNvPicPr>
            <a:picLocks noChangeAspect="1"/>
          </p:cNvPicPr>
          <p:nvPr/>
        </p:nvPicPr>
        <p:blipFill>
          <a:blip r:embed="rId3"/>
          <a:stretch>
            <a:fillRect/>
          </a:stretch>
        </p:blipFill>
        <p:spPr>
          <a:xfrm>
            <a:off x="1692275" y="4343400"/>
            <a:ext cx="5743575" cy="2305050"/>
          </a:xfrm>
          <a:prstGeom prst="rect">
            <a:avLst/>
          </a:prstGeom>
          <a:noFill/>
          <a:ln w="9525">
            <a:noFill/>
          </a:ln>
        </p:spPr>
      </p:pic>
      <p:pic>
        <p:nvPicPr>
          <p:cNvPr id="195589" name="Picture 1" descr="004"/>
          <p:cNvPicPr>
            <a:picLocks noChangeAspect="1"/>
          </p:cNvPicPr>
          <p:nvPr/>
        </p:nvPicPr>
        <p:blipFill>
          <a:blip r:embed="rId4"/>
          <a:stretch>
            <a:fillRect/>
          </a:stretch>
        </p:blipFill>
        <p:spPr>
          <a:xfrm>
            <a:off x="0" y="7105650"/>
            <a:ext cx="3733800" cy="962025"/>
          </a:xfrm>
          <a:prstGeom prst="rect">
            <a:avLst/>
          </a:prstGeom>
          <a:noFill/>
          <a:ln w="9525">
            <a:noFill/>
          </a:ln>
        </p:spPr>
      </p:pic>
      <p:sp>
        <p:nvSpPr>
          <p:cNvPr id="195590" name="Rectangle 5"/>
          <p:cNvSpPr/>
          <p:nvPr/>
        </p:nvSpPr>
        <p:spPr>
          <a:xfrm>
            <a:off x="0" y="0"/>
            <a:ext cx="9144000" cy="4572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p>
        </p:txBody>
      </p:sp>
      <p:sp>
        <p:nvSpPr>
          <p:cNvPr id="195591" name="Rectangle 6"/>
          <p:cNvSpPr/>
          <p:nvPr/>
        </p:nvSpPr>
        <p:spPr>
          <a:xfrm>
            <a:off x="0" y="1304925"/>
            <a:ext cx="9144000" cy="4572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zh-CN" sz="1800" dirty="0">
              <a:latin typeface="Arial" panose="020B0604020202020204" pitchFamily="34" charset="0"/>
              <a:ea typeface="宋体" panose="02010600030101010101" pitchFamily="2" charset="-122"/>
            </a:endParaRPr>
          </a:p>
        </p:txBody>
      </p:sp>
      <p:sp>
        <p:nvSpPr>
          <p:cNvPr id="195592" name="Rectangle 7"/>
          <p:cNvSpPr/>
          <p:nvPr/>
        </p:nvSpPr>
        <p:spPr>
          <a:xfrm>
            <a:off x="0" y="3886200"/>
            <a:ext cx="9144000" cy="4572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zh-CN" sz="1800" dirty="0">
              <a:latin typeface="Arial" panose="020B0604020202020204" pitchFamily="34" charset="0"/>
              <a:ea typeface="宋体" panose="02010600030101010101" pitchFamily="2" charset="-122"/>
            </a:endParaRPr>
          </a:p>
        </p:txBody>
      </p:sp>
      <p:sp>
        <p:nvSpPr>
          <p:cNvPr id="195593" name="Rectangle 8"/>
          <p:cNvSpPr/>
          <p:nvPr/>
        </p:nvSpPr>
        <p:spPr>
          <a:xfrm>
            <a:off x="0" y="6648450"/>
            <a:ext cx="9144000" cy="4572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zh-CN" sz="1800" dirty="0">
              <a:latin typeface="Arial" panose="020B0604020202020204" pitchFamily="34" charset="0"/>
              <a:ea typeface="宋体" panose="02010600030101010101" pitchFamily="2" charset="-122"/>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3586" name="Rectangle 2"/>
          <p:cNvSpPr>
            <a:spLocks noGrp="1" noChangeArrowheads="1"/>
          </p:cNvSpPr>
          <p:nvPr>
            <p:ph type="title"/>
          </p:nvPr>
        </p:nvSpPr>
        <p:spPr>
          <a:xfrm>
            <a:off x="457200" y="76200"/>
            <a:ext cx="8579296" cy="9144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all" spc="50" normalizeH="0" baseline="0" noProof="0">
                <a:ln w="15875">
                  <a:noFill/>
                </a:ln>
                <a:solidFill>
                  <a:schemeClr val="tx2"/>
                </a:solidFill>
                <a:effectLst/>
                <a:uLnTx/>
                <a:uFillTx/>
                <a:latin typeface="+mj-lt"/>
                <a:ea typeface="+mj-ea"/>
                <a:cs typeface="+mj-cs"/>
              </a:rPr>
              <a:t>6.5.5 </a:t>
            </a:r>
            <a:r>
              <a:rPr kumimoji="0" lang="en-US" altLang="zh-CN" sz="3600" b="1" i="0" u="none" strike="noStrike" kern="1200" cap="all" spc="50" normalizeH="0" baseline="0" noProof="0">
                <a:ln w="15875">
                  <a:noFill/>
                </a:ln>
                <a:solidFill>
                  <a:schemeClr val="tx2"/>
                </a:solidFill>
                <a:effectLst/>
                <a:uLnTx/>
                <a:uFillTx/>
                <a:latin typeface="+mj-lt"/>
                <a:ea typeface="+mj-ea"/>
                <a:cs typeface="+mj-cs"/>
              </a:rPr>
              <a:t>TCP Connection Establishment</a:t>
            </a:r>
            <a:endParaRPr kumimoji="0" lang="zh-CN" altLang="en-US" sz="3600" b="1" i="0" u="none" strike="noStrike" kern="1200" cap="all" spc="50" normalizeH="0" baseline="0" noProof="0">
              <a:ln w="15875">
                <a:noFill/>
              </a:ln>
              <a:solidFill>
                <a:schemeClr val="tx2"/>
              </a:solidFill>
              <a:effectLst/>
              <a:uLnTx/>
              <a:uFillTx/>
              <a:latin typeface="+mj-lt"/>
              <a:ea typeface="+mj-ea"/>
              <a:cs typeface="+mj-cs"/>
            </a:endParaRPr>
          </a:p>
        </p:txBody>
      </p:sp>
      <p:sp>
        <p:nvSpPr>
          <p:cNvPr id="196611" name="Text Box 3"/>
          <p:cNvSpPr txBox="1"/>
          <p:nvPr/>
        </p:nvSpPr>
        <p:spPr>
          <a:xfrm>
            <a:off x="288925" y="914400"/>
            <a:ext cx="8855075" cy="10779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a:buClr>
                <a:srgbClr val="5BD17A"/>
              </a:buClr>
              <a:buSzTx/>
              <a:buFont typeface="Wingdings" panose="05000000000000000000" pitchFamily="2" charset="2"/>
              <a:buNone/>
            </a:pPr>
            <a:r>
              <a:rPr lang="zh-CN" altLang="en-US" b="1" dirty="0">
                <a:latin typeface="Comic Sans MS" panose="030F0702030302020204" pitchFamily="66" charset="0"/>
                <a:ea typeface="宋体" panose="02010600030101010101" pitchFamily="2" charset="-122"/>
              </a:rPr>
              <a:t>●正常连接的三次握手过程：</a:t>
            </a:r>
            <a:r>
              <a:rPr lang="en-US" altLang="zh-CN" b="1" dirty="0">
                <a:solidFill>
                  <a:srgbClr val="903638"/>
                </a:solidFill>
                <a:latin typeface="Comic Sans MS" panose="030F0702030302020204" pitchFamily="66" charset="0"/>
                <a:ea typeface="宋体" panose="02010600030101010101" pitchFamily="2" charset="-122"/>
              </a:rPr>
              <a:t>three-way hand shake</a:t>
            </a:r>
            <a:endParaRPr lang="zh-CN" altLang="en-US" sz="2400" b="1" dirty="0">
              <a:solidFill>
                <a:srgbClr val="903638"/>
              </a:solidFill>
              <a:latin typeface="Times New Roman" panose="02020603050405020304" pitchFamily="18" charset="0"/>
              <a:ea typeface="宋体" panose="02010600030101010101" pitchFamily="2" charset="-122"/>
            </a:endParaRPr>
          </a:p>
        </p:txBody>
      </p:sp>
      <p:pic>
        <p:nvPicPr>
          <p:cNvPr id="196612" name="图片 1"/>
          <p:cNvPicPr>
            <a:picLocks noChangeAspect="1"/>
          </p:cNvPicPr>
          <p:nvPr/>
        </p:nvPicPr>
        <p:blipFill>
          <a:blip r:embed="rId1"/>
          <a:stretch>
            <a:fillRect/>
          </a:stretch>
        </p:blipFill>
        <p:spPr>
          <a:xfrm>
            <a:off x="2533650" y="1992313"/>
            <a:ext cx="4076700" cy="4400550"/>
          </a:xfrm>
          <a:prstGeom prst="rect">
            <a:avLst/>
          </a:prstGeom>
          <a:noFill/>
          <a:ln w="9525">
            <a:noFill/>
          </a:ln>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8" name="Rectangle 2"/>
          <p:cNvSpPr>
            <a:spLocks noGrp="1" noChangeArrowheads="1"/>
          </p:cNvSpPr>
          <p:nvPr>
            <p:ph type="title"/>
          </p:nvPr>
        </p:nvSpPr>
        <p:spPr>
          <a:xfrm>
            <a:off x="1150938" y="788988"/>
            <a:ext cx="7165975" cy="76835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all" spc="50" normalizeH="0" baseline="0" noProof="0">
                <a:ln w="15875">
                  <a:noFill/>
                </a:ln>
                <a:solidFill>
                  <a:schemeClr val="tx2"/>
                </a:solidFill>
                <a:effectLst/>
                <a:uLnTx/>
                <a:uFillTx/>
                <a:latin typeface="+mj-lt"/>
                <a:ea typeface="宋体" panose="02010600030101010101" pitchFamily="2" charset="-122"/>
                <a:cs typeface="+mj-cs"/>
              </a:rPr>
              <a:t>用三次握手建立 </a:t>
            </a:r>
            <a:r>
              <a:rPr kumimoji="0" lang="en-US" altLang="zh-CN" sz="2800" b="1" i="0" u="none" strike="noStrike" kern="1200" cap="all" spc="50" normalizeH="0" baseline="0" noProof="0">
                <a:ln w="15875">
                  <a:noFill/>
                </a:ln>
                <a:solidFill>
                  <a:schemeClr val="tx2"/>
                </a:solidFill>
                <a:effectLst/>
                <a:uLnTx/>
                <a:uFillTx/>
                <a:latin typeface="+mj-lt"/>
                <a:ea typeface="宋体" panose="02010600030101010101" pitchFamily="2" charset="-122"/>
                <a:cs typeface="+mj-cs"/>
              </a:rPr>
              <a:t>TCP </a:t>
            </a:r>
            <a:r>
              <a:rPr kumimoji="0" lang="zh-CN" altLang="en-US" sz="2800" b="1" i="0" u="none" strike="noStrike" kern="1200" cap="all" spc="50" normalizeH="0" baseline="0" noProof="0">
                <a:ln w="15875">
                  <a:noFill/>
                </a:ln>
                <a:solidFill>
                  <a:schemeClr val="tx2"/>
                </a:solidFill>
                <a:effectLst/>
                <a:uLnTx/>
                <a:uFillTx/>
                <a:latin typeface="+mj-lt"/>
                <a:ea typeface="宋体" panose="02010600030101010101" pitchFamily="2" charset="-122"/>
                <a:cs typeface="+mj-cs"/>
              </a:rPr>
              <a:t>连接 </a:t>
            </a:r>
            <a:endParaRPr kumimoji="0" lang="zh-CN" altLang="en-US" sz="2800" b="1" i="0" u="none" strike="noStrike" kern="1200" cap="all" spc="50" normalizeH="0" baseline="0" noProof="0">
              <a:ln w="15875">
                <a:noFill/>
              </a:ln>
              <a:solidFill>
                <a:schemeClr val="tx2"/>
              </a:solidFill>
              <a:effectLst/>
              <a:uLnTx/>
              <a:uFillTx/>
              <a:latin typeface="+mj-lt"/>
              <a:ea typeface="宋体" panose="02010600030101010101" pitchFamily="2" charset="-122"/>
              <a:cs typeface="+mj-cs"/>
            </a:endParaRPr>
          </a:p>
        </p:txBody>
      </p:sp>
      <p:grpSp>
        <p:nvGrpSpPr>
          <p:cNvPr id="2" name="Group 3"/>
          <p:cNvGrpSpPr/>
          <p:nvPr/>
        </p:nvGrpSpPr>
        <p:grpSpPr>
          <a:xfrm>
            <a:off x="2019300" y="3756025"/>
            <a:ext cx="4752975" cy="420688"/>
            <a:chOff x="1272" y="2366"/>
            <a:chExt cx="2994" cy="265"/>
          </a:xfrm>
        </p:grpSpPr>
        <p:sp>
          <p:nvSpPr>
            <p:cNvPr id="197651" name="Line 4"/>
            <p:cNvSpPr/>
            <p:nvPr/>
          </p:nvSpPr>
          <p:spPr>
            <a:xfrm>
              <a:off x="1272" y="2631"/>
              <a:ext cx="2994" cy="0"/>
            </a:xfrm>
            <a:prstGeom prst="line">
              <a:avLst/>
            </a:prstGeom>
            <a:ln w="28575" cap="flat" cmpd="sng">
              <a:solidFill>
                <a:srgbClr val="333399"/>
              </a:solidFill>
              <a:prstDash val="solid"/>
              <a:headEnd type="none" w="med" len="med"/>
              <a:tailEnd type="triangle" w="med" len="lg"/>
            </a:ln>
          </p:spPr>
        </p:sp>
        <p:sp>
          <p:nvSpPr>
            <p:cNvPr id="197652" name="Rectangle 5"/>
            <p:cNvSpPr/>
            <p:nvPr/>
          </p:nvSpPr>
          <p:spPr>
            <a:xfrm>
              <a:off x="2117" y="2366"/>
              <a:ext cx="1131" cy="248"/>
            </a:xfrm>
            <a:prstGeom prst="rect">
              <a:avLst/>
            </a:prstGeom>
            <a:noFill/>
            <a:ln w="9525">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en-US" altLang="zh-CN" sz="2000" dirty="0">
                  <a:solidFill>
                    <a:srgbClr val="333399"/>
                  </a:solidFill>
                  <a:latin typeface="Arial" panose="020B0604020202020204" pitchFamily="34" charset="0"/>
                </a:rPr>
                <a:t>SYN, SEQ = x</a:t>
              </a:r>
              <a:endParaRPr lang="en-US" altLang="zh-CN" sz="2000" dirty="0">
                <a:solidFill>
                  <a:srgbClr val="333399"/>
                </a:solidFill>
                <a:latin typeface="Arial" panose="020B0604020202020204" pitchFamily="34" charset="0"/>
              </a:endParaRPr>
            </a:p>
          </p:txBody>
        </p:sp>
      </p:grpSp>
      <p:sp>
        <p:nvSpPr>
          <p:cNvPr id="197636" name="Rectangle 6"/>
          <p:cNvSpPr/>
          <p:nvPr/>
        </p:nvSpPr>
        <p:spPr>
          <a:xfrm>
            <a:off x="6289675" y="2171700"/>
            <a:ext cx="928688" cy="393700"/>
          </a:xfrm>
          <a:prstGeom prst="rect">
            <a:avLst/>
          </a:prstGeom>
          <a:noFill/>
          <a:ln w="9525">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主机 </a:t>
            </a:r>
            <a:r>
              <a:rPr lang="en-US" altLang="zh-CN" sz="2000" dirty="0">
                <a:solidFill>
                  <a:srgbClr val="333399"/>
                </a:solidFill>
                <a:latin typeface="Arial" panose="020B0604020202020204" pitchFamily="34" charset="0"/>
              </a:rPr>
              <a:t>B</a:t>
            </a:r>
            <a:endParaRPr lang="en-US" altLang="zh-CN" sz="2000" dirty="0">
              <a:solidFill>
                <a:srgbClr val="333399"/>
              </a:solidFill>
              <a:latin typeface="Arial" panose="020B0604020202020204" pitchFamily="34" charset="0"/>
            </a:endParaRPr>
          </a:p>
        </p:txBody>
      </p:sp>
      <p:grpSp>
        <p:nvGrpSpPr>
          <p:cNvPr id="3" name="Group 7"/>
          <p:cNvGrpSpPr/>
          <p:nvPr/>
        </p:nvGrpSpPr>
        <p:grpSpPr>
          <a:xfrm>
            <a:off x="2039938" y="4365625"/>
            <a:ext cx="4754562" cy="400050"/>
            <a:chOff x="1285" y="2750"/>
            <a:chExt cx="2995" cy="252"/>
          </a:xfrm>
        </p:grpSpPr>
        <p:sp>
          <p:nvSpPr>
            <p:cNvPr id="197649" name="Line 8"/>
            <p:cNvSpPr/>
            <p:nvPr/>
          </p:nvSpPr>
          <p:spPr>
            <a:xfrm rot="13037" flipH="1">
              <a:off x="1285" y="3000"/>
              <a:ext cx="2995" cy="2"/>
            </a:xfrm>
            <a:prstGeom prst="line">
              <a:avLst/>
            </a:prstGeom>
            <a:ln w="28575" cap="flat" cmpd="sng">
              <a:solidFill>
                <a:schemeClr val="hlink"/>
              </a:solidFill>
              <a:prstDash val="solid"/>
              <a:headEnd type="none" w="med" len="med"/>
              <a:tailEnd type="triangle" w="med" len="lg"/>
            </a:ln>
          </p:spPr>
        </p:sp>
        <p:sp>
          <p:nvSpPr>
            <p:cNvPr id="197650" name="Rectangle 9"/>
            <p:cNvSpPr/>
            <p:nvPr/>
          </p:nvSpPr>
          <p:spPr>
            <a:xfrm rot="470" flipH="1">
              <a:off x="1565" y="2750"/>
              <a:ext cx="2449" cy="248"/>
            </a:xfrm>
            <a:prstGeom prst="rect">
              <a:avLst/>
            </a:prstGeom>
            <a:noFill/>
            <a:ln w="9525">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en-US" altLang="zh-CN" sz="2000" dirty="0">
                  <a:solidFill>
                    <a:srgbClr val="333399"/>
                  </a:solidFill>
                  <a:latin typeface="Arial" panose="020B0604020202020204" pitchFamily="34" charset="0"/>
                </a:rPr>
                <a:t>SYN, ACK, SEQ = y, ACK= x </a:t>
              </a:r>
              <a:r>
                <a:rPr lang="en-US" altLang="zh-CN" sz="2000" b="1" dirty="0">
                  <a:solidFill>
                    <a:srgbClr val="333399"/>
                  </a:solidFill>
                  <a:latin typeface="Arial" panose="020B0604020202020204" pitchFamily="34" charset="0"/>
                  <a:sym typeface="Symbol" panose="05050102010706020507" pitchFamily="18" charset="2"/>
                </a:rPr>
                <a:t></a:t>
              </a:r>
              <a:r>
                <a:rPr lang="en-US" altLang="zh-CN" sz="2000" dirty="0">
                  <a:solidFill>
                    <a:srgbClr val="333399"/>
                  </a:solidFill>
                  <a:latin typeface="Arial" panose="020B0604020202020204" pitchFamily="34" charset="0"/>
                  <a:sym typeface="Symbol" panose="05050102010706020507" pitchFamily="18" charset="2"/>
                </a:rPr>
                <a:t> 1</a:t>
              </a:r>
              <a:endParaRPr lang="en-US" altLang="zh-CN" sz="2000" dirty="0">
                <a:solidFill>
                  <a:srgbClr val="333399"/>
                </a:solidFill>
                <a:latin typeface="Arial" panose="020B0604020202020204" pitchFamily="34" charset="0"/>
              </a:endParaRPr>
            </a:p>
          </p:txBody>
        </p:sp>
      </p:grpSp>
      <p:grpSp>
        <p:nvGrpSpPr>
          <p:cNvPr id="4" name="Group 10"/>
          <p:cNvGrpSpPr/>
          <p:nvPr/>
        </p:nvGrpSpPr>
        <p:grpSpPr>
          <a:xfrm>
            <a:off x="2039938" y="4978400"/>
            <a:ext cx="4754562" cy="395288"/>
            <a:chOff x="1285" y="3136"/>
            <a:chExt cx="2995" cy="249"/>
          </a:xfrm>
        </p:grpSpPr>
        <p:sp>
          <p:nvSpPr>
            <p:cNvPr id="197647" name="Line 11"/>
            <p:cNvSpPr/>
            <p:nvPr/>
          </p:nvSpPr>
          <p:spPr>
            <a:xfrm>
              <a:off x="1285" y="3383"/>
              <a:ext cx="2995" cy="0"/>
            </a:xfrm>
            <a:prstGeom prst="line">
              <a:avLst/>
            </a:prstGeom>
            <a:ln w="28575" cap="flat" cmpd="sng">
              <a:solidFill>
                <a:srgbClr val="333399"/>
              </a:solidFill>
              <a:prstDash val="solid"/>
              <a:headEnd type="none" w="med" len="med"/>
              <a:tailEnd type="triangle" w="med" len="lg"/>
            </a:ln>
          </p:spPr>
        </p:sp>
        <p:sp>
          <p:nvSpPr>
            <p:cNvPr id="197648" name="Rectangle 12"/>
            <p:cNvSpPr/>
            <p:nvPr/>
          </p:nvSpPr>
          <p:spPr>
            <a:xfrm>
              <a:off x="1610" y="3136"/>
              <a:ext cx="2344" cy="249"/>
            </a:xfrm>
            <a:prstGeom prst="rect">
              <a:avLst/>
            </a:prstGeom>
            <a:noFill/>
            <a:ln w="9525">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en-US" altLang="zh-CN" sz="2000" dirty="0">
                  <a:solidFill>
                    <a:srgbClr val="333399"/>
                  </a:solidFill>
                  <a:latin typeface="Arial" panose="020B0604020202020204" pitchFamily="34" charset="0"/>
                </a:rPr>
                <a:t>ACK, SEQ = x + 1, ACK = y </a:t>
              </a:r>
              <a:r>
                <a:rPr lang="en-US" altLang="zh-CN" sz="2000" b="1" dirty="0">
                  <a:solidFill>
                    <a:srgbClr val="333399"/>
                  </a:solidFill>
                  <a:latin typeface="Arial" panose="020B0604020202020204" pitchFamily="34" charset="0"/>
                  <a:sym typeface="Symbol" panose="05050102010706020507" pitchFamily="18" charset="2"/>
                </a:rPr>
                <a:t></a:t>
              </a:r>
              <a:r>
                <a:rPr lang="en-US" altLang="zh-CN" sz="2000" dirty="0">
                  <a:solidFill>
                    <a:srgbClr val="333399"/>
                  </a:solidFill>
                  <a:latin typeface="Arial" panose="020B0604020202020204" pitchFamily="34" charset="0"/>
                  <a:sym typeface="Symbol" panose="05050102010706020507" pitchFamily="18" charset="2"/>
                </a:rPr>
                <a:t> 1</a:t>
              </a:r>
              <a:endParaRPr lang="en-US" altLang="zh-CN" sz="2000" dirty="0">
                <a:solidFill>
                  <a:srgbClr val="333399"/>
                </a:solidFill>
                <a:latin typeface="Arial" panose="020B0604020202020204" pitchFamily="34" charset="0"/>
                <a:sym typeface="Symbol" panose="05050102010706020507" pitchFamily="18" charset="2"/>
              </a:endParaRPr>
            </a:p>
          </p:txBody>
        </p:sp>
      </p:grpSp>
      <p:sp>
        <p:nvSpPr>
          <p:cNvPr id="197639" name="Rectangle 13"/>
          <p:cNvSpPr/>
          <p:nvPr/>
        </p:nvSpPr>
        <p:spPr>
          <a:xfrm>
            <a:off x="6127750" y="3362325"/>
            <a:ext cx="1196975" cy="392113"/>
          </a:xfrm>
          <a:prstGeom prst="rect">
            <a:avLst/>
          </a:prstGeom>
          <a:noFill/>
          <a:ln w="9525">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被动打开</a:t>
            </a:r>
            <a:endParaRPr lang="zh-CN" altLang="en-US" sz="2000" dirty="0">
              <a:solidFill>
                <a:srgbClr val="333399"/>
              </a:solidFill>
              <a:latin typeface="Arial" panose="020B0604020202020204" pitchFamily="34" charset="0"/>
            </a:endParaRPr>
          </a:p>
        </p:txBody>
      </p:sp>
      <p:sp>
        <p:nvSpPr>
          <p:cNvPr id="197640" name="Rectangle 14"/>
          <p:cNvSpPr/>
          <p:nvPr/>
        </p:nvSpPr>
        <p:spPr>
          <a:xfrm>
            <a:off x="1311275" y="3362325"/>
            <a:ext cx="1196975" cy="392113"/>
          </a:xfrm>
          <a:prstGeom prst="rect">
            <a:avLst/>
          </a:prstGeom>
          <a:noFill/>
          <a:ln w="9525">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主动打开</a:t>
            </a:r>
            <a:endParaRPr lang="zh-CN" altLang="en-US" sz="2000" dirty="0">
              <a:solidFill>
                <a:srgbClr val="333399"/>
              </a:solidFill>
              <a:latin typeface="Arial" panose="020B0604020202020204" pitchFamily="34" charset="0"/>
            </a:endParaRPr>
          </a:p>
        </p:txBody>
      </p:sp>
      <p:sp>
        <p:nvSpPr>
          <p:cNvPr id="451599" name="Rectangle 15"/>
          <p:cNvSpPr/>
          <p:nvPr/>
        </p:nvSpPr>
        <p:spPr>
          <a:xfrm>
            <a:off x="6823075" y="4471988"/>
            <a:ext cx="690563" cy="393700"/>
          </a:xfrm>
          <a:prstGeom prst="rect">
            <a:avLst/>
          </a:prstGeom>
          <a:noFill/>
          <a:ln w="9525">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确认</a:t>
            </a:r>
            <a:endParaRPr lang="zh-CN" altLang="en-US" sz="2000" dirty="0">
              <a:solidFill>
                <a:srgbClr val="333399"/>
              </a:solidFill>
              <a:latin typeface="Arial" panose="020B0604020202020204" pitchFamily="34" charset="0"/>
            </a:endParaRPr>
          </a:p>
        </p:txBody>
      </p:sp>
      <p:sp>
        <p:nvSpPr>
          <p:cNvPr id="451600" name="Rectangle 16"/>
          <p:cNvSpPr/>
          <p:nvPr/>
        </p:nvSpPr>
        <p:spPr>
          <a:xfrm>
            <a:off x="1344613" y="5094288"/>
            <a:ext cx="688975" cy="393700"/>
          </a:xfrm>
          <a:prstGeom prst="rect">
            <a:avLst/>
          </a:prstGeom>
          <a:noFill/>
          <a:ln w="9525">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确认</a:t>
            </a:r>
            <a:endParaRPr lang="zh-CN" altLang="en-US" sz="2000" dirty="0">
              <a:solidFill>
                <a:srgbClr val="333399"/>
              </a:solidFill>
              <a:latin typeface="Arial" panose="020B0604020202020204" pitchFamily="34" charset="0"/>
            </a:endParaRPr>
          </a:p>
        </p:txBody>
      </p:sp>
      <p:pic>
        <p:nvPicPr>
          <p:cNvPr id="197643" name="Picture 17"/>
          <p:cNvPicPr/>
          <p:nvPr/>
        </p:nvPicPr>
        <p:blipFill>
          <a:blip r:embed="rId1"/>
          <a:stretch>
            <a:fillRect/>
          </a:stretch>
        </p:blipFill>
        <p:spPr>
          <a:xfrm>
            <a:off x="1604963" y="2522538"/>
            <a:ext cx="760412" cy="819150"/>
          </a:xfrm>
          <a:prstGeom prst="rect">
            <a:avLst/>
          </a:prstGeom>
          <a:noFill/>
          <a:ln w="9525">
            <a:noFill/>
          </a:ln>
        </p:spPr>
      </p:pic>
      <p:pic>
        <p:nvPicPr>
          <p:cNvPr id="197644" name="Picture 18"/>
          <p:cNvPicPr/>
          <p:nvPr/>
        </p:nvPicPr>
        <p:blipFill>
          <a:blip r:embed="rId1"/>
          <a:stretch>
            <a:fillRect/>
          </a:stretch>
        </p:blipFill>
        <p:spPr>
          <a:xfrm>
            <a:off x="6324600" y="2522538"/>
            <a:ext cx="760413" cy="819150"/>
          </a:xfrm>
          <a:prstGeom prst="rect">
            <a:avLst/>
          </a:prstGeom>
          <a:noFill/>
          <a:ln w="9525">
            <a:noFill/>
          </a:ln>
        </p:spPr>
      </p:pic>
      <p:sp>
        <p:nvSpPr>
          <p:cNvPr id="197645" name="Rectangle 19"/>
          <p:cNvSpPr/>
          <p:nvPr/>
        </p:nvSpPr>
        <p:spPr>
          <a:xfrm>
            <a:off x="1476375" y="2152650"/>
            <a:ext cx="928688" cy="393700"/>
          </a:xfrm>
          <a:prstGeom prst="rect">
            <a:avLst/>
          </a:prstGeom>
          <a:noFill/>
          <a:ln w="9525">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主机 </a:t>
            </a:r>
            <a:r>
              <a:rPr lang="en-US" altLang="zh-CN" sz="2000" dirty="0">
                <a:solidFill>
                  <a:srgbClr val="333399"/>
                </a:solidFill>
                <a:latin typeface="Arial" panose="020B0604020202020204" pitchFamily="34" charset="0"/>
              </a:rPr>
              <a:t>A</a:t>
            </a:r>
            <a:endParaRPr lang="en-US" altLang="zh-CN" sz="2000" dirty="0">
              <a:solidFill>
                <a:srgbClr val="333399"/>
              </a:solidFill>
              <a:latin typeface="Arial" panose="020B0604020202020204" pitchFamily="34" charset="0"/>
            </a:endParaRPr>
          </a:p>
        </p:txBody>
      </p:sp>
      <p:sp>
        <p:nvSpPr>
          <p:cNvPr id="451604" name="Rectangle 20"/>
          <p:cNvSpPr/>
          <p:nvPr/>
        </p:nvSpPr>
        <p:spPr>
          <a:xfrm>
            <a:off x="827088" y="3876675"/>
            <a:ext cx="1196975" cy="393700"/>
          </a:xfrm>
          <a:prstGeom prst="rect">
            <a:avLst/>
          </a:prstGeom>
          <a:noFill/>
          <a:ln w="9525">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连接请求</a:t>
            </a:r>
            <a:endParaRPr lang="zh-CN" altLang="en-US" sz="2000" dirty="0">
              <a:solidFill>
                <a:srgbClr val="333399"/>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51604"/>
                                        </p:tgtEl>
                                        <p:attrNameLst>
                                          <p:attrName>style.visibility</p:attrName>
                                        </p:attrNameLst>
                                      </p:cBhvr>
                                      <p:to>
                                        <p:strVal val="visible"/>
                                      </p:to>
                                    </p:set>
                                  </p:childTnLst>
                                </p:cTn>
                              </p:par>
                            </p:childTnLst>
                          </p:cTn>
                        </p:par>
                        <p:par>
                          <p:cTn id="7" fill="hold">
                            <p:stCondLst>
                              <p:cond delay="500"/>
                            </p:stCondLst>
                            <p:childTnLst>
                              <p:par>
                                <p:cTn id="8" presetID="22" presetClass="entr" presetSubtype="8" fill="hold" nodeType="afterEffect">
                                  <p:stCondLst>
                                    <p:cond delay="50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51599"/>
                                        </p:tgtEl>
                                        <p:attrNameLst>
                                          <p:attrName>style.visibility</p:attrName>
                                        </p:attrNameLst>
                                      </p:cBhvr>
                                      <p:to>
                                        <p:strVal val="visible"/>
                                      </p:to>
                                    </p:set>
                                  </p:childTnLst>
                                </p:cTn>
                              </p:par>
                            </p:childTnLst>
                          </p:cTn>
                        </p:par>
                        <p:par>
                          <p:cTn id="15" fill="hold">
                            <p:stCondLst>
                              <p:cond delay="500"/>
                            </p:stCondLst>
                            <p:childTnLst>
                              <p:par>
                                <p:cTn id="16" presetID="22" presetClass="entr" presetSubtype="2" fill="hold" nodeType="afterEffect">
                                  <p:stCondLst>
                                    <p:cond delay="500"/>
                                  </p:stCondLst>
                                  <p:childTnLst>
                                    <p:set>
                                      <p:cBhvr>
                                        <p:cTn id="17" dur="1" fill="hold">
                                          <p:stCondLst>
                                            <p:cond delay="0"/>
                                          </p:stCondLst>
                                        </p:cTn>
                                        <p:tgtEl>
                                          <p:spTgt spid="3"/>
                                        </p:tgtEl>
                                        <p:attrNameLst>
                                          <p:attrName>style.visibility</p:attrName>
                                        </p:attrNameLst>
                                      </p:cBhvr>
                                      <p:to>
                                        <p:strVal val="visible"/>
                                      </p:to>
                                    </p:set>
                                    <p:animEffect transition="in" filter="wipe(right)">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51600"/>
                                        </p:tgtEl>
                                        <p:attrNameLst>
                                          <p:attrName>style.visibility</p:attrName>
                                        </p:attrNameLst>
                                      </p:cBhvr>
                                      <p:to>
                                        <p:strVal val="visible"/>
                                      </p:to>
                                    </p:set>
                                  </p:childTnLst>
                                </p:cTn>
                              </p:par>
                            </p:childTnLst>
                          </p:cTn>
                        </p:par>
                        <p:par>
                          <p:cTn id="23" fill="hold">
                            <p:stCondLst>
                              <p:cond delay="500"/>
                            </p:stCondLst>
                            <p:childTnLst>
                              <p:par>
                                <p:cTn id="24" presetID="22" presetClass="entr" presetSubtype="8" fill="hold" nodeType="afterEffect">
                                  <p:stCondLst>
                                    <p:cond delay="50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1599" grpId="0"/>
      <p:bldP spid="451600" grpId="0"/>
      <p:bldP spid="451604"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2" name="Rectangle 2"/>
          <p:cNvSpPr>
            <a:spLocks noGrp="1" noChangeArrowheads="1"/>
          </p:cNvSpPr>
          <p:nvPr>
            <p:ph type="title"/>
          </p:nvPr>
        </p:nvSpPr>
        <p:spPr>
          <a:xfrm>
            <a:off x="684213" y="0"/>
            <a:ext cx="7793037" cy="839788"/>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all" spc="50" normalizeH="0" baseline="0" noProof="0">
                <a:ln w="15875">
                  <a:noFill/>
                </a:ln>
                <a:solidFill>
                  <a:schemeClr val="tx2"/>
                </a:solidFill>
                <a:effectLst/>
                <a:uLnTx/>
                <a:uFillTx/>
                <a:latin typeface="+mj-lt"/>
                <a:ea typeface="+mj-ea"/>
                <a:cs typeface="+mj-cs"/>
              </a:rPr>
              <a:t>建立 </a:t>
            </a:r>
            <a:r>
              <a:rPr kumimoji="0" lang="en-US" altLang="zh-CN" sz="3600" b="1" i="0" u="none" strike="noStrike" kern="1200" cap="all" spc="50" normalizeH="0" baseline="0" noProof="0">
                <a:ln w="15875">
                  <a:noFill/>
                </a:ln>
                <a:solidFill>
                  <a:schemeClr val="tx2"/>
                </a:solidFill>
                <a:effectLst/>
                <a:uLnTx/>
                <a:uFillTx/>
                <a:latin typeface="+mj-lt"/>
                <a:ea typeface="+mj-ea"/>
                <a:cs typeface="+mj-cs"/>
              </a:rPr>
              <a:t>TCP </a:t>
            </a:r>
            <a:r>
              <a:rPr kumimoji="0" lang="zh-CN" altLang="en-US" sz="3600" b="1" i="0" u="none" strike="noStrike" kern="1200" cap="all" spc="50" normalizeH="0" baseline="0" noProof="0">
                <a:ln w="15875">
                  <a:noFill/>
                </a:ln>
                <a:solidFill>
                  <a:schemeClr val="tx2"/>
                </a:solidFill>
                <a:effectLst/>
                <a:uLnTx/>
                <a:uFillTx/>
                <a:latin typeface="+mj-lt"/>
                <a:ea typeface="+mj-ea"/>
                <a:cs typeface="+mj-cs"/>
              </a:rPr>
              <a:t>连接</a:t>
            </a:r>
            <a:endParaRPr kumimoji="0" lang="zh-CN" altLang="en-US" sz="3600" b="1" i="0" u="none" strike="noStrike" kern="1200" cap="all" spc="50" normalizeH="0" baseline="0" noProof="0">
              <a:ln w="15875">
                <a:noFill/>
              </a:ln>
              <a:solidFill>
                <a:schemeClr val="tx2"/>
              </a:solidFill>
              <a:effectLst/>
              <a:uLnTx/>
              <a:uFillTx/>
              <a:latin typeface="+mj-lt"/>
              <a:ea typeface="+mj-ea"/>
              <a:cs typeface="+mj-cs"/>
            </a:endParaRPr>
          </a:p>
        </p:txBody>
      </p:sp>
      <p:sp>
        <p:nvSpPr>
          <p:cNvPr id="452611" name="Rectangle 3"/>
          <p:cNvSpPr>
            <a:spLocks noGrp="1"/>
          </p:cNvSpPr>
          <p:nvPr>
            <p:ph idx="1"/>
          </p:nvPr>
        </p:nvSpPr>
        <p:spPr>
          <a:xfrm>
            <a:off x="323850" y="908050"/>
            <a:ext cx="8459788" cy="5834063"/>
          </a:xfrm>
          <a:ln/>
        </p:spPr>
        <p:txBody>
          <a:bodyPr vert="horz" wrap="square" lIns="91440" tIns="45720" rIns="91440" bIns="45720" anchor="t" anchorCtr="0"/>
          <a:p>
            <a:pPr eaLnBrk="1" hangingPunct="1">
              <a:buSzPct val="90000"/>
            </a:pPr>
            <a:r>
              <a:rPr lang="en-US" altLang="zh-CN" sz="2800" b="1" kern="1200" dirty="0">
                <a:latin typeface="+mn-lt"/>
                <a:ea typeface="+mn-ea"/>
                <a:cs typeface="+mn-cs"/>
              </a:rPr>
              <a:t>A </a:t>
            </a:r>
            <a:r>
              <a:rPr lang="zh-CN" altLang="en-US" sz="2800" b="1" kern="1200" dirty="0">
                <a:latin typeface="+mn-lt"/>
                <a:ea typeface="+mn-ea"/>
                <a:cs typeface="+mn-cs"/>
              </a:rPr>
              <a:t>的 </a:t>
            </a:r>
            <a:r>
              <a:rPr lang="en-US" altLang="zh-CN" sz="2800" b="1" kern="1200" dirty="0">
                <a:latin typeface="+mn-lt"/>
                <a:ea typeface="+mn-ea"/>
                <a:cs typeface="+mn-cs"/>
              </a:rPr>
              <a:t>TCP </a:t>
            </a:r>
            <a:r>
              <a:rPr lang="zh-CN" altLang="en-US" sz="2800" b="1" kern="1200" dirty="0">
                <a:latin typeface="+mn-lt"/>
                <a:ea typeface="+mn-ea"/>
                <a:cs typeface="+mn-cs"/>
              </a:rPr>
              <a:t>向 </a:t>
            </a:r>
            <a:r>
              <a:rPr lang="en-US" altLang="zh-CN" sz="2800" b="1" kern="1200" dirty="0">
                <a:latin typeface="+mn-lt"/>
                <a:ea typeface="+mn-ea"/>
                <a:cs typeface="+mn-cs"/>
              </a:rPr>
              <a:t>B </a:t>
            </a:r>
            <a:r>
              <a:rPr lang="zh-CN" altLang="en-US" sz="2800" b="1" kern="1200" dirty="0">
                <a:latin typeface="+mn-lt"/>
                <a:ea typeface="+mn-ea"/>
                <a:cs typeface="+mn-cs"/>
              </a:rPr>
              <a:t>发出连接请求报文段，其首部中的同步比特 </a:t>
            </a:r>
            <a:r>
              <a:rPr lang="en-US" altLang="zh-CN" sz="2800" b="1" kern="1200" dirty="0">
                <a:latin typeface="+mn-lt"/>
                <a:ea typeface="+mn-ea"/>
                <a:cs typeface="+mn-cs"/>
              </a:rPr>
              <a:t>SYN </a:t>
            </a:r>
            <a:r>
              <a:rPr lang="zh-CN" altLang="en-US" sz="2800" b="1" kern="1200" dirty="0">
                <a:latin typeface="+mn-lt"/>
                <a:ea typeface="+mn-ea"/>
                <a:cs typeface="+mn-cs"/>
              </a:rPr>
              <a:t>应置为 1，并选择序号 </a:t>
            </a:r>
            <a:r>
              <a:rPr lang="en-US" altLang="zh-CN" sz="2800" b="1" kern="1200" dirty="0">
                <a:latin typeface="+mn-lt"/>
                <a:ea typeface="+mn-ea"/>
                <a:cs typeface="+mn-cs"/>
              </a:rPr>
              <a:t>x，</a:t>
            </a:r>
            <a:r>
              <a:rPr lang="zh-CN" altLang="en-US" sz="2800" b="1" kern="1200" dirty="0">
                <a:latin typeface="+mn-lt"/>
                <a:ea typeface="+mn-ea"/>
                <a:cs typeface="+mn-cs"/>
              </a:rPr>
              <a:t>表明传送数据时的第一个数据字节的序号是 </a:t>
            </a:r>
            <a:r>
              <a:rPr lang="en-US" altLang="zh-CN" sz="2800" b="1" kern="1200" dirty="0">
                <a:latin typeface="+mn-lt"/>
                <a:ea typeface="+mn-ea"/>
                <a:cs typeface="+mn-cs"/>
              </a:rPr>
              <a:t>x。</a:t>
            </a:r>
            <a:endParaRPr lang="en-US" altLang="zh-CN" sz="2800" b="1" kern="1200" dirty="0">
              <a:latin typeface="+mn-lt"/>
              <a:ea typeface="+mn-ea"/>
              <a:cs typeface="+mn-cs"/>
            </a:endParaRPr>
          </a:p>
          <a:p>
            <a:pPr eaLnBrk="1" hangingPunct="1">
              <a:buSzPct val="90000"/>
            </a:pPr>
            <a:r>
              <a:rPr lang="en-US" altLang="zh-CN" sz="2800" b="1" kern="1200" dirty="0">
                <a:latin typeface="+mn-lt"/>
                <a:ea typeface="+mn-ea"/>
                <a:cs typeface="+mn-cs"/>
              </a:rPr>
              <a:t>B </a:t>
            </a:r>
            <a:r>
              <a:rPr lang="zh-CN" altLang="en-US" sz="2800" b="1" kern="1200" dirty="0">
                <a:latin typeface="+mn-lt"/>
                <a:ea typeface="+mn-ea"/>
                <a:cs typeface="+mn-cs"/>
              </a:rPr>
              <a:t>的 </a:t>
            </a:r>
            <a:r>
              <a:rPr lang="en-US" altLang="zh-CN" sz="2800" b="1" kern="1200" dirty="0">
                <a:latin typeface="+mn-lt"/>
                <a:ea typeface="+mn-ea"/>
                <a:cs typeface="+mn-cs"/>
              </a:rPr>
              <a:t>TCP </a:t>
            </a:r>
            <a:r>
              <a:rPr lang="zh-CN" altLang="en-US" sz="2800" b="1" kern="1200" dirty="0">
                <a:latin typeface="+mn-lt"/>
                <a:ea typeface="+mn-ea"/>
                <a:cs typeface="+mn-cs"/>
              </a:rPr>
              <a:t>收到连接请求报文段后，如同意，则发回确认。</a:t>
            </a:r>
            <a:endParaRPr lang="zh-CN" altLang="en-US" sz="2800" b="1" kern="1200" dirty="0">
              <a:latin typeface="+mn-lt"/>
              <a:ea typeface="+mn-ea"/>
              <a:cs typeface="+mn-cs"/>
            </a:endParaRPr>
          </a:p>
          <a:p>
            <a:pPr eaLnBrk="1" hangingPunct="1">
              <a:buSzPct val="90000"/>
            </a:pPr>
            <a:r>
              <a:rPr lang="en-US" altLang="zh-CN" sz="2800" b="1" kern="1200" dirty="0">
                <a:latin typeface="+mn-lt"/>
                <a:ea typeface="+mn-ea"/>
                <a:cs typeface="+mn-cs"/>
              </a:rPr>
              <a:t>B </a:t>
            </a:r>
            <a:r>
              <a:rPr lang="zh-CN" altLang="en-US" sz="2800" b="1" kern="1200" dirty="0">
                <a:latin typeface="+mn-lt"/>
                <a:ea typeface="+mn-ea"/>
                <a:cs typeface="+mn-cs"/>
              </a:rPr>
              <a:t>在确认报文段中应将 </a:t>
            </a:r>
            <a:r>
              <a:rPr lang="en-US" altLang="zh-CN" sz="2800" b="1" kern="1200" dirty="0">
                <a:latin typeface="+mn-lt"/>
                <a:ea typeface="+mn-ea"/>
                <a:cs typeface="+mn-cs"/>
              </a:rPr>
              <a:t>SYN </a:t>
            </a:r>
            <a:r>
              <a:rPr lang="zh-CN" altLang="en-US" sz="2800" b="1" kern="1200" dirty="0">
                <a:latin typeface="+mn-lt"/>
                <a:ea typeface="+mn-ea"/>
                <a:cs typeface="+mn-cs"/>
              </a:rPr>
              <a:t>置为 1，其确认号应为 </a:t>
            </a:r>
            <a:r>
              <a:rPr lang="en-US" altLang="zh-CN" sz="2800" b="1" kern="1200" dirty="0">
                <a:latin typeface="+mn-lt"/>
                <a:ea typeface="+mn-ea"/>
                <a:cs typeface="+mn-cs"/>
              </a:rPr>
              <a:t>x </a:t>
            </a:r>
            <a:r>
              <a:rPr lang="en-US" altLang="zh-CN" sz="2800" b="1" kern="1200" dirty="0">
                <a:latin typeface="+mn-lt"/>
                <a:ea typeface="+mn-ea"/>
                <a:cs typeface="+mn-cs"/>
                <a:sym typeface="Symbol" panose="05050102010706020507" pitchFamily="18" charset="2"/>
              </a:rPr>
              <a:t></a:t>
            </a:r>
            <a:r>
              <a:rPr lang="en-US" altLang="zh-CN" sz="2800" b="1" kern="1200" dirty="0">
                <a:latin typeface="+mn-lt"/>
                <a:ea typeface="+mn-ea"/>
                <a:cs typeface="+mn-cs"/>
              </a:rPr>
              <a:t> 1，</a:t>
            </a:r>
            <a:r>
              <a:rPr lang="zh-CN" altLang="en-US" sz="2800" b="1" kern="1200" dirty="0">
                <a:latin typeface="+mn-lt"/>
                <a:ea typeface="+mn-ea"/>
                <a:cs typeface="+mn-cs"/>
              </a:rPr>
              <a:t>同时也为自己选择序号 </a:t>
            </a:r>
            <a:r>
              <a:rPr lang="en-US" altLang="zh-CN" sz="2800" b="1" kern="1200" dirty="0">
                <a:latin typeface="+mn-lt"/>
                <a:ea typeface="+mn-ea"/>
                <a:cs typeface="+mn-cs"/>
              </a:rPr>
              <a:t>y。</a:t>
            </a:r>
            <a:endParaRPr lang="en-US" altLang="zh-CN" sz="2800" b="1" kern="1200" dirty="0">
              <a:latin typeface="+mn-lt"/>
              <a:ea typeface="+mn-ea"/>
              <a:cs typeface="+mn-cs"/>
            </a:endParaRPr>
          </a:p>
          <a:p>
            <a:pPr eaLnBrk="1" hangingPunct="1">
              <a:buSzPct val="90000"/>
            </a:pPr>
            <a:r>
              <a:rPr lang="en-US" altLang="zh-CN" sz="2800" b="1" kern="1200" dirty="0">
                <a:latin typeface="+mn-lt"/>
                <a:ea typeface="+mn-ea"/>
                <a:cs typeface="+mn-cs"/>
              </a:rPr>
              <a:t>A </a:t>
            </a:r>
            <a:r>
              <a:rPr lang="zh-CN" altLang="en-US" sz="2800" b="1" kern="1200" dirty="0">
                <a:latin typeface="+mn-lt"/>
                <a:ea typeface="+mn-ea"/>
                <a:cs typeface="+mn-cs"/>
              </a:rPr>
              <a:t>收到此报文段后，向 </a:t>
            </a:r>
            <a:r>
              <a:rPr lang="en-US" altLang="zh-CN" sz="2800" b="1" kern="1200" dirty="0">
                <a:latin typeface="+mn-lt"/>
                <a:ea typeface="+mn-ea"/>
                <a:cs typeface="+mn-cs"/>
              </a:rPr>
              <a:t>B </a:t>
            </a:r>
            <a:r>
              <a:rPr lang="zh-CN" altLang="en-US" sz="2800" b="1" kern="1200" dirty="0">
                <a:latin typeface="+mn-lt"/>
                <a:ea typeface="+mn-ea"/>
                <a:cs typeface="+mn-cs"/>
              </a:rPr>
              <a:t>给出确认，其确认号应为 </a:t>
            </a:r>
            <a:r>
              <a:rPr lang="en-US" altLang="zh-CN" sz="2800" b="1" kern="1200" dirty="0">
                <a:latin typeface="+mn-lt"/>
                <a:ea typeface="+mn-ea"/>
                <a:cs typeface="+mn-cs"/>
              </a:rPr>
              <a:t>y </a:t>
            </a:r>
            <a:r>
              <a:rPr lang="en-US" altLang="zh-CN" sz="2800" b="1" kern="1200" dirty="0">
                <a:latin typeface="+mn-lt"/>
                <a:ea typeface="+mn-ea"/>
                <a:cs typeface="+mn-cs"/>
                <a:sym typeface="Symbol" panose="05050102010706020507" pitchFamily="18" charset="2"/>
              </a:rPr>
              <a:t></a:t>
            </a:r>
            <a:r>
              <a:rPr lang="en-US" altLang="zh-CN" sz="2800" b="1" kern="1200" dirty="0">
                <a:latin typeface="+mn-lt"/>
                <a:ea typeface="+mn-ea"/>
                <a:cs typeface="+mn-cs"/>
              </a:rPr>
              <a:t> 1。</a:t>
            </a:r>
            <a:endParaRPr lang="en-US" altLang="zh-CN" sz="2800" b="1" kern="1200" dirty="0">
              <a:latin typeface="+mn-lt"/>
              <a:ea typeface="+mn-ea"/>
              <a:cs typeface="+mn-cs"/>
            </a:endParaRPr>
          </a:p>
          <a:p>
            <a:pPr eaLnBrk="1" hangingPunct="1">
              <a:buSzPct val="90000"/>
            </a:pPr>
            <a:r>
              <a:rPr lang="en-US" altLang="zh-CN" sz="2800" b="1" kern="1200" dirty="0">
                <a:latin typeface="+mn-lt"/>
                <a:ea typeface="+mn-ea"/>
                <a:cs typeface="+mn-cs"/>
              </a:rPr>
              <a:t>A </a:t>
            </a:r>
            <a:r>
              <a:rPr lang="zh-CN" altLang="en-US" sz="2800" b="1" kern="1200" dirty="0">
                <a:latin typeface="+mn-lt"/>
                <a:ea typeface="+mn-ea"/>
                <a:cs typeface="+mn-cs"/>
              </a:rPr>
              <a:t>的 </a:t>
            </a:r>
            <a:r>
              <a:rPr lang="en-US" altLang="zh-CN" sz="2800" b="1" kern="1200" dirty="0">
                <a:latin typeface="+mn-lt"/>
                <a:ea typeface="+mn-ea"/>
                <a:cs typeface="+mn-cs"/>
              </a:rPr>
              <a:t>TCP </a:t>
            </a:r>
            <a:r>
              <a:rPr lang="zh-CN" altLang="en-US" sz="2800" b="1" kern="1200" dirty="0">
                <a:latin typeface="+mn-lt"/>
                <a:ea typeface="+mn-ea"/>
                <a:cs typeface="+mn-cs"/>
              </a:rPr>
              <a:t>通知上层应用进程，连接已经建立。</a:t>
            </a:r>
            <a:endParaRPr lang="zh-CN" altLang="en-US" sz="2800" b="1" kern="1200" dirty="0">
              <a:latin typeface="+mn-lt"/>
              <a:ea typeface="+mn-ea"/>
              <a:cs typeface="+mn-cs"/>
            </a:endParaRPr>
          </a:p>
          <a:p>
            <a:pPr eaLnBrk="1" hangingPunct="1">
              <a:buSzPct val="90000"/>
            </a:pPr>
            <a:r>
              <a:rPr lang="zh-CN" altLang="en-US" sz="2800" b="1" kern="1200" dirty="0">
                <a:latin typeface="+mn-lt"/>
                <a:ea typeface="+mn-ea"/>
                <a:cs typeface="+mn-cs"/>
              </a:rPr>
              <a:t>当运行服务器进程的主机 </a:t>
            </a:r>
            <a:r>
              <a:rPr lang="en-US" altLang="zh-CN" sz="2800" b="1" kern="1200" dirty="0">
                <a:latin typeface="+mn-lt"/>
                <a:ea typeface="+mn-ea"/>
                <a:cs typeface="+mn-cs"/>
              </a:rPr>
              <a:t>B </a:t>
            </a:r>
            <a:r>
              <a:rPr lang="zh-CN" altLang="en-US" sz="2800" b="1" kern="1200" dirty="0">
                <a:latin typeface="+mn-lt"/>
                <a:ea typeface="+mn-ea"/>
                <a:cs typeface="+mn-cs"/>
              </a:rPr>
              <a:t>的 </a:t>
            </a:r>
            <a:r>
              <a:rPr lang="en-US" altLang="zh-CN" sz="2800" b="1" kern="1200" dirty="0">
                <a:latin typeface="+mn-lt"/>
                <a:ea typeface="+mn-ea"/>
                <a:cs typeface="+mn-cs"/>
              </a:rPr>
              <a:t>TCP </a:t>
            </a:r>
            <a:r>
              <a:rPr lang="zh-CN" altLang="en-US" sz="2800" b="1" kern="1200" dirty="0">
                <a:latin typeface="+mn-lt"/>
                <a:ea typeface="+mn-ea"/>
                <a:cs typeface="+mn-cs"/>
              </a:rPr>
              <a:t>收到主机 </a:t>
            </a:r>
            <a:r>
              <a:rPr lang="en-US" altLang="zh-CN" sz="2800" b="1" kern="1200" dirty="0">
                <a:latin typeface="+mn-lt"/>
                <a:ea typeface="+mn-ea"/>
                <a:cs typeface="+mn-cs"/>
              </a:rPr>
              <a:t>A </a:t>
            </a:r>
            <a:r>
              <a:rPr lang="zh-CN" altLang="en-US" sz="2800" b="1" kern="1200" dirty="0">
                <a:latin typeface="+mn-lt"/>
                <a:ea typeface="+mn-ea"/>
                <a:cs typeface="+mn-cs"/>
              </a:rPr>
              <a:t>的确认后，也通知其上层应用进程，连接已经建立。 </a:t>
            </a:r>
            <a:endParaRPr lang="zh-CN" altLang="en-US" sz="2800" b="1" kern="1200" dirty="0">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526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2611"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6" name="Rectangle 2"/>
          <p:cNvSpPr>
            <a:spLocks noGrp="1" noChangeArrowheads="1"/>
          </p:cNvSpPr>
          <p:nvPr>
            <p:ph type="title"/>
          </p:nvPr>
        </p:nvSpPr>
        <p:spPr>
          <a:xfrm>
            <a:off x="1908175" y="925513"/>
            <a:ext cx="5646738" cy="4064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1200" cap="all" spc="50" normalizeH="0" baseline="0" noProof="0">
                <a:ln w="15875">
                  <a:noFill/>
                </a:ln>
                <a:solidFill>
                  <a:schemeClr val="tx2"/>
                </a:solidFill>
                <a:effectLst/>
                <a:uLnTx/>
                <a:uFillTx/>
                <a:latin typeface="+mj-lt"/>
                <a:ea typeface="宋体" panose="02010600030101010101" pitchFamily="2" charset="-122"/>
                <a:cs typeface="+mj-cs"/>
              </a:rPr>
              <a:t>TCP </a:t>
            </a:r>
            <a:r>
              <a:rPr kumimoji="0" lang="zh-CN" altLang="en-US" sz="4000" b="1" i="0" u="none" strike="noStrike" kern="1200" cap="all" spc="50" normalizeH="0" baseline="0" noProof="0">
                <a:ln w="15875">
                  <a:noFill/>
                </a:ln>
                <a:solidFill>
                  <a:schemeClr val="tx2"/>
                </a:solidFill>
                <a:effectLst/>
                <a:uLnTx/>
                <a:uFillTx/>
                <a:latin typeface="+mj-lt"/>
                <a:ea typeface="宋体" panose="02010600030101010101" pitchFamily="2" charset="-122"/>
                <a:cs typeface="+mj-cs"/>
              </a:rPr>
              <a:t>连接释放的过程 </a:t>
            </a:r>
            <a:endParaRPr kumimoji="0" lang="zh-CN" altLang="en-US" sz="4000" b="1" i="0" u="none" strike="noStrike" kern="1200" cap="all" spc="50" normalizeH="0" baseline="0" noProof="0">
              <a:ln w="15875">
                <a:noFill/>
              </a:ln>
              <a:solidFill>
                <a:schemeClr val="tx2"/>
              </a:solidFill>
              <a:effectLst/>
              <a:uLnTx/>
              <a:uFillTx/>
              <a:latin typeface="+mj-lt"/>
              <a:ea typeface="宋体" panose="02010600030101010101" pitchFamily="2" charset="-122"/>
              <a:cs typeface="+mj-cs"/>
            </a:endParaRPr>
          </a:p>
        </p:txBody>
      </p:sp>
      <p:grpSp>
        <p:nvGrpSpPr>
          <p:cNvPr id="2" name="Group 3"/>
          <p:cNvGrpSpPr/>
          <p:nvPr/>
        </p:nvGrpSpPr>
        <p:grpSpPr>
          <a:xfrm>
            <a:off x="2317750" y="3182938"/>
            <a:ext cx="4752975" cy="441325"/>
            <a:chOff x="1460" y="2005"/>
            <a:chExt cx="2994" cy="278"/>
          </a:xfrm>
        </p:grpSpPr>
        <p:sp>
          <p:nvSpPr>
            <p:cNvPr id="199710" name="Line 4"/>
            <p:cNvSpPr/>
            <p:nvPr/>
          </p:nvSpPr>
          <p:spPr>
            <a:xfrm>
              <a:off x="1460" y="2282"/>
              <a:ext cx="2994" cy="1"/>
            </a:xfrm>
            <a:prstGeom prst="line">
              <a:avLst/>
            </a:prstGeom>
            <a:ln w="28575" cap="flat" cmpd="sng">
              <a:solidFill>
                <a:srgbClr val="333399"/>
              </a:solidFill>
              <a:prstDash val="solid"/>
              <a:headEnd type="none" w="med" len="med"/>
              <a:tailEnd type="triangle" w="med" len="lg"/>
            </a:ln>
          </p:spPr>
        </p:sp>
        <p:sp>
          <p:nvSpPr>
            <p:cNvPr id="199711" name="Rectangle 5"/>
            <p:cNvSpPr/>
            <p:nvPr/>
          </p:nvSpPr>
          <p:spPr>
            <a:xfrm>
              <a:off x="2411" y="2005"/>
              <a:ext cx="1059" cy="248"/>
            </a:xfrm>
            <a:prstGeom prst="rect">
              <a:avLst/>
            </a:prstGeom>
            <a:noFill/>
            <a:ln w="9525">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en-US" altLang="zh-CN" sz="2000" dirty="0">
                  <a:solidFill>
                    <a:srgbClr val="333399"/>
                  </a:solidFill>
                  <a:latin typeface="Arial" panose="020B0604020202020204" pitchFamily="34" charset="0"/>
                </a:rPr>
                <a:t>FIN, SEQ = x</a:t>
              </a:r>
              <a:endParaRPr lang="en-US" altLang="zh-CN" sz="2000" dirty="0">
                <a:solidFill>
                  <a:srgbClr val="333399"/>
                </a:solidFill>
                <a:latin typeface="Arial" panose="020B0604020202020204" pitchFamily="34" charset="0"/>
              </a:endParaRPr>
            </a:p>
          </p:txBody>
        </p:sp>
      </p:grpSp>
      <p:grpSp>
        <p:nvGrpSpPr>
          <p:cNvPr id="3" name="Group 6"/>
          <p:cNvGrpSpPr/>
          <p:nvPr/>
        </p:nvGrpSpPr>
        <p:grpSpPr>
          <a:xfrm>
            <a:off x="2339975" y="3860800"/>
            <a:ext cx="4751388" cy="465138"/>
            <a:chOff x="1474" y="2432"/>
            <a:chExt cx="2993" cy="293"/>
          </a:xfrm>
        </p:grpSpPr>
        <p:sp>
          <p:nvSpPr>
            <p:cNvPr id="199708" name="Line 7"/>
            <p:cNvSpPr/>
            <p:nvPr/>
          </p:nvSpPr>
          <p:spPr>
            <a:xfrm rot="3204" flipH="1">
              <a:off x="1474" y="2724"/>
              <a:ext cx="2993" cy="1"/>
            </a:xfrm>
            <a:prstGeom prst="line">
              <a:avLst/>
            </a:prstGeom>
            <a:ln w="28575" cap="flat" cmpd="sng">
              <a:solidFill>
                <a:schemeClr val="hlink"/>
              </a:solidFill>
              <a:prstDash val="solid"/>
              <a:headEnd type="none" w="med" len="med"/>
              <a:tailEnd type="triangle" w="med" len="lg"/>
            </a:ln>
          </p:spPr>
        </p:sp>
        <p:sp>
          <p:nvSpPr>
            <p:cNvPr id="199709" name="Rectangle 8"/>
            <p:cNvSpPr/>
            <p:nvPr/>
          </p:nvSpPr>
          <p:spPr>
            <a:xfrm rot="-7780" flipH="1">
              <a:off x="2030" y="2432"/>
              <a:ext cx="2031" cy="247"/>
            </a:xfrm>
            <a:prstGeom prst="rect">
              <a:avLst/>
            </a:prstGeom>
            <a:noFill/>
            <a:ln w="9525">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en-US" altLang="zh-CN" sz="2000" dirty="0">
                  <a:solidFill>
                    <a:srgbClr val="333399"/>
                  </a:solidFill>
                  <a:latin typeface="Arial" panose="020B0604020202020204" pitchFamily="34" charset="0"/>
                </a:rPr>
                <a:t>ACK, SEQ = y, ACK= x </a:t>
              </a:r>
              <a:r>
                <a:rPr lang="en-US" altLang="zh-CN" sz="2000" b="1" dirty="0">
                  <a:solidFill>
                    <a:srgbClr val="333399"/>
                  </a:solidFill>
                  <a:latin typeface="Arial" panose="020B0604020202020204" pitchFamily="34" charset="0"/>
                  <a:sym typeface="Symbol" panose="05050102010706020507" pitchFamily="18" charset="2"/>
                </a:rPr>
                <a:t></a:t>
              </a:r>
              <a:r>
                <a:rPr lang="en-US" altLang="zh-CN" sz="2000" dirty="0">
                  <a:solidFill>
                    <a:srgbClr val="333399"/>
                  </a:solidFill>
                  <a:latin typeface="Arial" panose="020B0604020202020204" pitchFamily="34" charset="0"/>
                  <a:sym typeface="Symbol" panose="05050102010706020507" pitchFamily="18" charset="2"/>
                </a:rPr>
                <a:t> 1</a:t>
              </a:r>
              <a:endParaRPr lang="en-US" altLang="zh-CN" sz="2000" dirty="0">
                <a:solidFill>
                  <a:srgbClr val="333399"/>
                </a:solidFill>
                <a:latin typeface="Arial" panose="020B0604020202020204" pitchFamily="34" charset="0"/>
              </a:endParaRPr>
            </a:p>
          </p:txBody>
        </p:sp>
      </p:grpSp>
      <p:grpSp>
        <p:nvGrpSpPr>
          <p:cNvPr id="4" name="Group 9"/>
          <p:cNvGrpSpPr/>
          <p:nvPr/>
        </p:nvGrpSpPr>
        <p:grpSpPr>
          <a:xfrm>
            <a:off x="2339975" y="5734050"/>
            <a:ext cx="4751388" cy="444500"/>
            <a:chOff x="1474" y="3328"/>
            <a:chExt cx="2993" cy="280"/>
          </a:xfrm>
        </p:grpSpPr>
        <p:sp>
          <p:nvSpPr>
            <p:cNvPr id="199706" name="Line 10"/>
            <p:cNvSpPr/>
            <p:nvPr/>
          </p:nvSpPr>
          <p:spPr>
            <a:xfrm>
              <a:off x="1474" y="3606"/>
              <a:ext cx="2993" cy="2"/>
            </a:xfrm>
            <a:prstGeom prst="line">
              <a:avLst/>
            </a:prstGeom>
            <a:ln w="28575" cap="flat" cmpd="sng">
              <a:solidFill>
                <a:srgbClr val="333399"/>
              </a:solidFill>
              <a:prstDash val="solid"/>
              <a:headEnd type="none" w="med" len="med"/>
              <a:tailEnd type="triangle" w="med" len="lg"/>
            </a:ln>
          </p:spPr>
        </p:sp>
        <p:sp>
          <p:nvSpPr>
            <p:cNvPr id="199707" name="Rectangle 11"/>
            <p:cNvSpPr/>
            <p:nvPr/>
          </p:nvSpPr>
          <p:spPr>
            <a:xfrm>
              <a:off x="1783" y="3328"/>
              <a:ext cx="2346" cy="248"/>
            </a:xfrm>
            <a:prstGeom prst="rect">
              <a:avLst/>
            </a:prstGeom>
            <a:noFill/>
            <a:ln w="9525">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en-US" altLang="zh-CN" sz="2000" dirty="0">
                  <a:solidFill>
                    <a:srgbClr val="333399"/>
                  </a:solidFill>
                  <a:latin typeface="Arial" panose="020B0604020202020204" pitchFamily="34" charset="0"/>
                </a:rPr>
                <a:t>ACK, SEQ = x + 1, ACK = y </a:t>
              </a:r>
              <a:r>
                <a:rPr lang="en-US" altLang="zh-CN" sz="2000" b="1" dirty="0">
                  <a:solidFill>
                    <a:srgbClr val="333399"/>
                  </a:solidFill>
                  <a:latin typeface="Arial" panose="020B0604020202020204" pitchFamily="34" charset="0"/>
                  <a:sym typeface="Symbol" panose="05050102010706020507" pitchFamily="18" charset="2"/>
                </a:rPr>
                <a:t></a:t>
              </a:r>
              <a:r>
                <a:rPr lang="en-US" altLang="zh-CN" sz="2000" dirty="0">
                  <a:solidFill>
                    <a:srgbClr val="333399"/>
                  </a:solidFill>
                  <a:latin typeface="Arial" panose="020B0604020202020204" pitchFamily="34" charset="0"/>
                  <a:sym typeface="Symbol" panose="05050102010706020507" pitchFamily="18" charset="2"/>
                </a:rPr>
                <a:t> 1</a:t>
              </a:r>
              <a:endParaRPr lang="en-US" altLang="zh-CN" sz="2000" dirty="0">
                <a:solidFill>
                  <a:srgbClr val="333399"/>
                </a:solidFill>
                <a:latin typeface="Arial" panose="020B0604020202020204" pitchFamily="34" charset="0"/>
                <a:sym typeface="Symbol" panose="05050102010706020507" pitchFamily="18" charset="2"/>
              </a:endParaRPr>
            </a:p>
          </p:txBody>
        </p:sp>
      </p:grpSp>
      <p:sp>
        <p:nvSpPr>
          <p:cNvPr id="455692" name="Rectangle 12"/>
          <p:cNvSpPr/>
          <p:nvPr/>
        </p:nvSpPr>
        <p:spPr>
          <a:xfrm>
            <a:off x="554038" y="3068638"/>
            <a:ext cx="1944687" cy="1003300"/>
          </a:xfrm>
          <a:prstGeom prst="rect">
            <a:avLst/>
          </a:prstGeom>
          <a:noFill/>
          <a:ln w="9525">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应用进程</a:t>
            </a:r>
            <a:endParaRPr lang="zh-CN" altLang="en-US" sz="2000" dirty="0">
              <a:solidFill>
                <a:srgbClr val="333399"/>
              </a:solidFill>
              <a:latin typeface="Arial" panose="020B0604020202020204" pitchFamily="34" charset="0"/>
            </a:endParaRPr>
          </a:p>
          <a:p>
            <a:pPr marL="0" lvl="0" indent="0" defTabSz="762000">
              <a:spcBef>
                <a:spcPct val="0"/>
              </a:spcBef>
              <a:buClrTx/>
              <a:buSzTx/>
              <a:buFontTx/>
              <a:buNone/>
            </a:pPr>
            <a:r>
              <a:rPr lang="zh-CN" altLang="en-US" sz="2000" dirty="0">
                <a:solidFill>
                  <a:srgbClr val="333399"/>
                </a:solidFill>
                <a:latin typeface="Arial" panose="020B0604020202020204" pitchFamily="34" charset="0"/>
              </a:rPr>
              <a:t>释放连接</a:t>
            </a:r>
            <a:endParaRPr lang="zh-CN" altLang="en-US" sz="2000" dirty="0">
              <a:solidFill>
                <a:srgbClr val="333399"/>
              </a:solidFill>
              <a:latin typeface="Arial" panose="020B0604020202020204" pitchFamily="34" charset="0"/>
            </a:endParaRPr>
          </a:p>
          <a:p>
            <a:pPr marL="0" lvl="0" indent="0" defTabSz="762000">
              <a:spcBef>
                <a:spcPct val="0"/>
              </a:spcBef>
              <a:buClrTx/>
              <a:buSzTx/>
              <a:buFontTx/>
              <a:buNone/>
            </a:pPr>
            <a:r>
              <a:rPr lang="en-US" altLang="zh-CN" sz="2000" dirty="0">
                <a:solidFill>
                  <a:srgbClr val="333399"/>
                </a:solidFill>
                <a:latin typeface="Arial" panose="020B0604020202020204" pitchFamily="34" charset="0"/>
              </a:rPr>
              <a:t>A </a:t>
            </a:r>
            <a:r>
              <a:rPr lang="zh-CN" altLang="en-US" sz="2000" dirty="0">
                <a:solidFill>
                  <a:srgbClr val="333399"/>
                </a:solidFill>
                <a:latin typeface="Arial" panose="020B0604020202020204" pitchFamily="34" charset="0"/>
              </a:rPr>
              <a:t>不再发送报文</a:t>
            </a:r>
            <a:endParaRPr lang="zh-CN" altLang="en-US" sz="2000" dirty="0">
              <a:solidFill>
                <a:srgbClr val="333399"/>
              </a:solidFill>
              <a:latin typeface="Arial" panose="020B0604020202020204" pitchFamily="34" charset="0"/>
            </a:endParaRPr>
          </a:p>
        </p:txBody>
      </p:sp>
      <p:grpSp>
        <p:nvGrpSpPr>
          <p:cNvPr id="5" name="Group 13"/>
          <p:cNvGrpSpPr/>
          <p:nvPr/>
        </p:nvGrpSpPr>
        <p:grpSpPr>
          <a:xfrm>
            <a:off x="2351088" y="4802188"/>
            <a:ext cx="4752975" cy="471487"/>
            <a:chOff x="1481" y="2913"/>
            <a:chExt cx="2994" cy="282"/>
          </a:xfrm>
        </p:grpSpPr>
        <p:sp>
          <p:nvSpPr>
            <p:cNvPr id="199704" name="Rectangle 14"/>
            <p:cNvSpPr/>
            <p:nvPr/>
          </p:nvSpPr>
          <p:spPr>
            <a:xfrm>
              <a:off x="1805" y="2913"/>
              <a:ext cx="2426" cy="235"/>
            </a:xfrm>
            <a:prstGeom prst="rect">
              <a:avLst/>
            </a:prstGeom>
            <a:noFill/>
            <a:ln w="9525">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en-US" altLang="zh-CN" sz="2000" dirty="0">
                  <a:solidFill>
                    <a:srgbClr val="333399"/>
                  </a:solidFill>
                  <a:latin typeface="Arial" panose="020B0604020202020204" pitchFamily="34" charset="0"/>
                </a:rPr>
                <a:t>FIN, ACK, SEQ = y, ACK = x + 1</a:t>
              </a:r>
              <a:endParaRPr lang="en-US" altLang="zh-CN" sz="2000" dirty="0">
                <a:solidFill>
                  <a:srgbClr val="333399"/>
                </a:solidFill>
                <a:latin typeface="Arial" panose="020B0604020202020204" pitchFamily="34" charset="0"/>
              </a:endParaRPr>
            </a:p>
          </p:txBody>
        </p:sp>
        <p:sp>
          <p:nvSpPr>
            <p:cNvPr id="199705" name="Line 15"/>
            <p:cNvSpPr/>
            <p:nvPr/>
          </p:nvSpPr>
          <p:spPr>
            <a:xfrm rot="11867" flipH="1">
              <a:off x="1481" y="3194"/>
              <a:ext cx="2994" cy="1"/>
            </a:xfrm>
            <a:prstGeom prst="line">
              <a:avLst/>
            </a:prstGeom>
            <a:ln w="28575" cap="flat" cmpd="sng">
              <a:solidFill>
                <a:schemeClr val="hlink"/>
              </a:solidFill>
              <a:prstDash val="solid"/>
              <a:headEnd type="none" w="med" len="med"/>
              <a:tailEnd type="triangle" w="med" len="lg"/>
            </a:ln>
          </p:spPr>
        </p:sp>
      </p:grpSp>
      <p:sp>
        <p:nvSpPr>
          <p:cNvPr id="199688" name="Rectangle 16"/>
          <p:cNvSpPr/>
          <p:nvPr/>
        </p:nvSpPr>
        <p:spPr>
          <a:xfrm>
            <a:off x="6538913" y="1773238"/>
            <a:ext cx="928687" cy="392112"/>
          </a:xfrm>
          <a:prstGeom prst="rect">
            <a:avLst/>
          </a:prstGeom>
          <a:noFill/>
          <a:ln w="9525">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主机 </a:t>
            </a:r>
            <a:r>
              <a:rPr lang="en-US" altLang="zh-CN" sz="2000" dirty="0">
                <a:solidFill>
                  <a:srgbClr val="333399"/>
                </a:solidFill>
                <a:latin typeface="Arial" panose="020B0604020202020204" pitchFamily="34" charset="0"/>
              </a:rPr>
              <a:t>B</a:t>
            </a:r>
            <a:endParaRPr lang="en-US" altLang="zh-CN" sz="2000" dirty="0">
              <a:solidFill>
                <a:srgbClr val="333399"/>
              </a:solidFill>
              <a:latin typeface="Arial" panose="020B0604020202020204" pitchFamily="34" charset="0"/>
            </a:endParaRPr>
          </a:p>
        </p:txBody>
      </p:sp>
      <p:pic>
        <p:nvPicPr>
          <p:cNvPr id="199689" name="Picture 17"/>
          <p:cNvPicPr/>
          <p:nvPr/>
        </p:nvPicPr>
        <p:blipFill>
          <a:blip r:embed="rId1"/>
          <a:stretch>
            <a:fillRect/>
          </a:stretch>
        </p:blipFill>
        <p:spPr>
          <a:xfrm>
            <a:off x="1881188" y="2135188"/>
            <a:ext cx="760412" cy="860425"/>
          </a:xfrm>
          <a:prstGeom prst="rect">
            <a:avLst/>
          </a:prstGeom>
          <a:noFill/>
          <a:ln w="9525">
            <a:noFill/>
          </a:ln>
        </p:spPr>
      </p:pic>
      <p:pic>
        <p:nvPicPr>
          <p:cNvPr id="199690" name="Picture 18"/>
          <p:cNvPicPr/>
          <p:nvPr/>
        </p:nvPicPr>
        <p:blipFill>
          <a:blip r:embed="rId1"/>
          <a:stretch>
            <a:fillRect/>
          </a:stretch>
        </p:blipFill>
        <p:spPr>
          <a:xfrm>
            <a:off x="6599238" y="2135188"/>
            <a:ext cx="760412" cy="860425"/>
          </a:xfrm>
          <a:prstGeom prst="rect">
            <a:avLst/>
          </a:prstGeom>
          <a:noFill/>
          <a:ln w="9525">
            <a:noFill/>
          </a:ln>
        </p:spPr>
      </p:pic>
      <p:sp>
        <p:nvSpPr>
          <p:cNvPr id="199691" name="Rectangle 19"/>
          <p:cNvSpPr/>
          <p:nvPr/>
        </p:nvSpPr>
        <p:spPr>
          <a:xfrm>
            <a:off x="1819275" y="1778000"/>
            <a:ext cx="928688" cy="395288"/>
          </a:xfrm>
          <a:prstGeom prst="rect">
            <a:avLst/>
          </a:prstGeom>
          <a:noFill/>
          <a:ln w="9525">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主机 </a:t>
            </a:r>
            <a:r>
              <a:rPr lang="en-US" altLang="zh-CN" sz="2000" dirty="0">
                <a:solidFill>
                  <a:srgbClr val="333399"/>
                </a:solidFill>
                <a:latin typeface="Arial" panose="020B0604020202020204" pitchFamily="34" charset="0"/>
              </a:rPr>
              <a:t>A</a:t>
            </a:r>
            <a:endParaRPr lang="en-US" altLang="zh-CN" sz="2000" dirty="0">
              <a:solidFill>
                <a:srgbClr val="333399"/>
              </a:solidFill>
              <a:latin typeface="Arial" panose="020B0604020202020204" pitchFamily="34" charset="0"/>
            </a:endParaRPr>
          </a:p>
        </p:txBody>
      </p:sp>
      <p:grpSp>
        <p:nvGrpSpPr>
          <p:cNvPr id="6" name="Group 20"/>
          <p:cNvGrpSpPr/>
          <p:nvPr/>
        </p:nvGrpSpPr>
        <p:grpSpPr>
          <a:xfrm>
            <a:off x="6961188" y="2636838"/>
            <a:ext cx="1263650" cy="1284287"/>
            <a:chOff x="4385" y="1661"/>
            <a:chExt cx="796" cy="809"/>
          </a:xfrm>
        </p:grpSpPr>
        <p:sp>
          <p:nvSpPr>
            <p:cNvPr id="199701" name="Rectangle 21"/>
            <p:cNvSpPr/>
            <p:nvPr/>
          </p:nvSpPr>
          <p:spPr>
            <a:xfrm>
              <a:off x="4427" y="2030"/>
              <a:ext cx="754" cy="440"/>
            </a:xfrm>
            <a:prstGeom prst="rect">
              <a:avLst/>
            </a:prstGeom>
            <a:noFill/>
            <a:ln w="9525">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通知主机</a:t>
              </a:r>
              <a:endParaRPr lang="zh-CN" altLang="en-US" sz="2000" dirty="0">
                <a:solidFill>
                  <a:srgbClr val="333399"/>
                </a:solidFill>
                <a:latin typeface="Arial" panose="020B0604020202020204" pitchFamily="34" charset="0"/>
              </a:endParaRPr>
            </a:p>
            <a:p>
              <a:pPr marL="0" lvl="0" indent="0" defTabSz="762000">
                <a:spcBef>
                  <a:spcPct val="0"/>
                </a:spcBef>
                <a:buClrTx/>
                <a:buSzTx/>
                <a:buFontTx/>
                <a:buNone/>
              </a:pPr>
              <a:r>
                <a:rPr lang="zh-CN" altLang="en-US" sz="2000" dirty="0">
                  <a:solidFill>
                    <a:srgbClr val="333399"/>
                  </a:solidFill>
                  <a:latin typeface="Arial" panose="020B0604020202020204" pitchFamily="34" charset="0"/>
                </a:rPr>
                <a:t>应用进程</a:t>
              </a:r>
              <a:endParaRPr lang="zh-CN" altLang="en-US" sz="2000" dirty="0">
                <a:solidFill>
                  <a:srgbClr val="333399"/>
                </a:solidFill>
                <a:latin typeface="Arial" panose="020B0604020202020204" pitchFamily="34" charset="0"/>
              </a:endParaRPr>
            </a:p>
          </p:txBody>
        </p:sp>
        <p:sp>
          <p:nvSpPr>
            <p:cNvPr id="199702" name="Rectangle 22"/>
            <p:cNvSpPr/>
            <p:nvPr/>
          </p:nvSpPr>
          <p:spPr>
            <a:xfrm>
              <a:off x="4767" y="1865"/>
              <a:ext cx="274" cy="247"/>
            </a:xfrm>
            <a:prstGeom prst="rect">
              <a:avLst/>
            </a:prstGeom>
            <a:noFill/>
            <a:ln w="9525">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①</a:t>
              </a:r>
              <a:endParaRPr lang="zh-CN" altLang="en-US" sz="2000" dirty="0">
                <a:solidFill>
                  <a:srgbClr val="333399"/>
                </a:solidFill>
                <a:latin typeface="Arial" panose="020B0604020202020204" pitchFamily="34" charset="0"/>
              </a:endParaRPr>
            </a:p>
          </p:txBody>
        </p:sp>
        <p:sp>
          <p:nvSpPr>
            <p:cNvPr id="199703" name="Line 23"/>
            <p:cNvSpPr/>
            <p:nvPr/>
          </p:nvSpPr>
          <p:spPr>
            <a:xfrm flipH="1" flipV="1">
              <a:off x="4385" y="1661"/>
              <a:ext cx="437" cy="432"/>
            </a:xfrm>
            <a:prstGeom prst="line">
              <a:avLst/>
            </a:prstGeom>
            <a:ln w="28575" cap="flat" cmpd="sng">
              <a:solidFill>
                <a:srgbClr val="333399"/>
              </a:solidFill>
              <a:prstDash val="solid"/>
              <a:headEnd type="none" w="med" len="med"/>
              <a:tailEnd type="triangle" w="med" len="lg"/>
            </a:ln>
          </p:spPr>
        </p:sp>
      </p:grpSp>
      <p:grpSp>
        <p:nvGrpSpPr>
          <p:cNvPr id="7" name="Group 24"/>
          <p:cNvGrpSpPr/>
          <p:nvPr/>
        </p:nvGrpSpPr>
        <p:grpSpPr>
          <a:xfrm>
            <a:off x="6745288" y="2689225"/>
            <a:ext cx="2147887" cy="2971800"/>
            <a:chOff x="4249" y="1661"/>
            <a:chExt cx="1353" cy="1780"/>
          </a:xfrm>
        </p:grpSpPr>
        <p:sp>
          <p:nvSpPr>
            <p:cNvPr id="199698" name="Rectangle 25"/>
            <p:cNvSpPr/>
            <p:nvPr/>
          </p:nvSpPr>
          <p:spPr>
            <a:xfrm>
              <a:off x="4249" y="2840"/>
              <a:ext cx="1225" cy="601"/>
            </a:xfrm>
            <a:prstGeom prst="rect">
              <a:avLst/>
            </a:prstGeom>
            <a:noFill/>
            <a:ln w="9525">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应用进程</a:t>
              </a:r>
              <a:endParaRPr lang="zh-CN" altLang="en-US" sz="2000" dirty="0">
                <a:solidFill>
                  <a:srgbClr val="333399"/>
                </a:solidFill>
                <a:latin typeface="Arial" panose="020B0604020202020204" pitchFamily="34" charset="0"/>
              </a:endParaRPr>
            </a:p>
            <a:p>
              <a:pPr marL="0" lvl="0" indent="0" defTabSz="762000">
                <a:spcBef>
                  <a:spcPct val="0"/>
                </a:spcBef>
                <a:buClrTx/>
                <a:buSzTx/>
                <a:buFontTx/>
                <a:buNone/>
              </a:pPr>
              <a:r>
                <a:rPr lang="zh-CN" altLang="en-US" sz="2000" dirty="0">
                  <a:solidFill>
                    <a:srgbClr val="333399"/>
                  </a:solidFill>
                  <a:latin typeface="Arial" panose="020B0604020202020204" pitchFamily="34" charset="0"/>
                </a:rPr>
                <a:t>释放连接</a:t>
              </a:r>
              <a:endParaRPr lang="zh-CN" altLang="en-US" sz="2000" dirty="0">
                <a:solidFill>
                  <a:srgbClr val="333399"/>
                </a:solidFill>
                <a:latin typeface="Arial" panose="020B0604020202020204" pitchFamily="34" charset="0"/>
              </a:endParaRPr>
            </a:p>
            <a:p>
              <a:pPr marL="0" lvl="0" indent="0" defTabSz="762000">
                <a:spcBef>
                  <a:spcPct val="0"/>
                </a:spcBef>
                <a:buClrTx/>
                <a:buSzTx/>
                <a:buFontTx/>
                <a:buNone/>
              </a:pPr>
              <a:r>
                <a:rPr lang="en-US" altLang="zh-CN" sz="2000" dirty="0">
                  <a:solidFill>
                    <a:srgbClr val="333399"/>
                  </a:solidFill>
                  <a:latin typeface="Arial" panose="020B0604020202020204" pitchFamily="34" charset="0"/>
                </a:rPr>
                <a:t>B </a:t>
              </a:r>
              <a:r>
                <a:rPr lang="zh-CN" altLang="en-US" sz="2000" dirty="0">
                  <a:solidFill>
                    <a:srgbClr val="333399"/>
                  </a:solidFill>
                  <a:latin typeface="Arial" panose="020B0604020202020204" pitchFamily="34" charset="0"/>
                </a:rPr>
                <a:t>不再发送报文</a:t>
              </a:r>
              <a:endParaRPr lang="zh-CN" altLang="en-US" sz="2000" dirty="0">
                <a:solidFill>
                  <a:srgbClr val="333399"/>
                </a:solidFill>
                <a:latin typeface="Arial" panose="020B0604020202020204" pitchFamily="34" charset="0"/>
              </a:endParaRPr>
            </a:p>
          </p:txBody>
        </p:sp>
        <p:sp>
          <p:nvSpPr>
            <p:cNvPr id="199699" name="Freeform 26"/>
            <p:cNvSpPr/>
            <p:nvPr/>
          </p:nvSpPr>
          <p:spPr>
            <a:xfrm>
              <a:off x="4562" y="1661"/>
              <a:ext cx="815" cy="1225"/>
            </a:xfrm>
            <a:custGeom>
              <a:avLst/>
              <a:gdLst>
                <a:gd name="txL" fmla="*/ 0 w 661"/>
                <a:gd name="txT" fmla="*/ 0 h 1026"/>
                <a:gd name="txR" fmla="*/ 661 w 661"/>
                <a:gd name="txB" fmla="*/ 1026 h 1026"/>
              </a:gdLst>
              <a:ahLst/>
              <a:cxnLst>
                <a:cxn ang="0">
                  <a:pos x="0" y="0"/>
                </a:cxn>
                <a:cxn ang="0">
                  <a:pos x="33082" y="5595"/>
                </a:cxn>
                <a:cxn ang="0">
                  <a:pos x="58930" y="15410"/>
                </a:cxn>
                <a:cxn ang="0">
                  <a:pos x="66193" y="26960"/>
                </a:cxn>
                <a:cxn ang="0">
                  <a:pos x="59512" y="40010"/>
                </a:cxn>
                <a:cxn ang="0">
                  <a:pos x="39092" y="50719"/>
                </a:cxn>
              </a:cxnLst>
              <a:rect l="txL" t="txT" r="txR" b="txB"/>
              <a:pathLst>
                <a:path w="661" h="1026">
                  <a:moveTo>
                    <a:pt x="0" y="0"/>
                  </a:moveTo>
                  <a:cubicBezTo>
                    <a:pt x="55" y="19"/>
                    <a:pt x="232" y="62"/>
                    <a:pt x="330" y="114"/>
                  </a:cubicBezTo>
                  <a:cubicBezTo>
                    <a:pt x="428" y="166"/>
                    <a:pt x="533" y="240"/>
                    <a:pt x="588" y="312"/>
                  </a:cubicBezTo>
                  <a:cubicBezTo>
                    <a:pt x="643" y="384"/>
                    <a:pt x="659" y="463"/>
                    <a:pt x="660" y="546"/>
                  </a:cubicBezTo>
                  <a:cubicBezTo>
                    <a:pt x="661" y="629"/>
                    <a:pt x="639" y="730"/>
                    <a:pt x="594" y="810"/>
                  </a:cubicBezTo>
                  <a:cubicBezTo>
                    <a:pt x="549" y="890"/>
                    <a:pt x="432" y="981"/>
                    <a:pt x="390" y="1026"/>
                  </a:cubicBezTo>
                </a:path>
              </a:pathLst>
            </a:custGeom>
            <a:noFill/>
            <a:ln w="28575" cap="flat" cmpd="sng">
              <a:solidFill>
                <a:schemeClr val="hlink">
                  <a:alpha val="100000"/>
                </a:schemeClr>
              </a:solidFill>
              <a:prstDash val="solid"/>
              <a:round/>
              <a:headEnd type="none" w="med" len="med"/>
              <a:tailEnd type="triangle" w="med" len="lg"/>
            </a:ln>
          </p:spPr>
          <p:txBody>
            <a:bodyPr/>
            <a:p>
              <a:endParaRPr lang="zh-CN" altLang="en-US"/>
            </a:p>
          </p:txBody>
        </p:sp>
        <p:sp>
          <p:nvSpPr>
            <p:cNvPr id="199700" name="Rectangle 27"/>
            <p:cNvSpPr/>
            <p:nvPr/>
          </p:nvSpPr>
          <p:spPr>
            <a:xfrm>
              <a:off x="5328" y="2142"/>
              <a:ext cx="274" cy="236"/>
            </a:xfrm>
            <a:prstGeom prst="rect">
              <a:avLst/>
            </a:prstGeom>
            <a:noFill/>
            <a:ln w="9525">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②</a:t>
              </a:r>
              <a:endParaRPr lang="zh-CN" altLang="en-US" sz="2000" dirty="0">
                <a:solidFill>
                  <a:srgbClr val="333399"/>
                </a:solidFill>
                <a:latin typeface="Arial" panose="020B0604020202020204" pitchFamily="34" charset="0"/>
              </a:endParaRPr>
            </a:p>
          </p:txBody>
        </p:sp>
      </p:grpSp>
      <p:sp>
        <p:nvSpPr>
          <p:cNvPr id="455708" name="Rectangle 28"/>
          <p:cNvSpPr/>
          <p:nvPr/>
        </p:nvSpPr>
        <p:spPr>
          <a:xfrm>
            <a:off x="7035800" y="4062413"/>
            <a:ext cx="687388" cy="392112"/>
          </a:xfrm>
          <a:prstGeom prst="rect">
            <a:avLst/>
          </a:prstGeom>
          <a:noFill/>
          <a:ln w="9525">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确认</a:t>
            </a:r>
            <a:endParaRPr lang="zh-CN" altLang="en-US" sz="2000" dirty="0">
              <a:solidFill>
                <a:srgbClr val="333399"/>
              </a:solidFill>
              <a:latin typeface="Arial" panose="020B0604020202020204" pitchFamily="34" charset="0"/>
            </a:endParaRPr>
          </a:p>
        </p:txBody>
      </p:sp>
      <p:sp>
        <p:nvSpPr>
          <p:cNvPr id="455709" name="Rectangle 29"/>
          <p:cNvSpPr/>
          <p:nvPr/>
        </p:nvSpPr>
        <p:spPr>
          <a:xfrm>
            <a:off x="1697038" y="5913438"/>
            <a:ext cx="690562" cy="395287"/>
          </a:xfrm>
          <a:prstGeom prst="rect">
            <a:avLst/>
          </a:prstGeom>
          <a:noFill/>
          <a:ln w="9525">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2000" dirty="0">
                <a:solidFill>
                  <a:srgbClr val="333399"/>
                </a:solidFill>
                <a:latin typeface="Arial" panose="020B0604020202020204" pitchFamily="34" charset="0"/>
              </a:rPr>
              <a:t>确认</a:t>
            </a:r>
            <a:endParaRPr lang="zh-CN" altLang="en-US" sz="2000" dirty="0">
              <a:solidFill>
                <a:srgbClr val="333399"/>
              </a:solidFill>
              <a:latin typeface="Arial" panose="020B0604020202020204" pitchFamily="34" charset="0"/>
            </a:endParaRPr>
          </a:p>
        </p:txBody>
      </p:sp>
      <p:sp>
        <p:nvSpPr>
          <p:cNvPr id="455710" name="Rectangle 30"/>
          <p:cNvSpPr/>
          <p:nvPr/>
        </p:nvSpPr>
        <p:spPr>
          <a:xfrm>
            <a:off x="0" y="4762500"/>
            <a:ext cx="9144000" cy="2095500"/>
          </a:xfrm>
          <a:prstGeom prst="rect">
            <a:avLst/>
          </a:prstGeom>
          <a:solidFill>
            <a:srgbClr val="CCECFF"/>
          </a:solidFill>
          <a:ln w="9525">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dirty="0">
                <a:solidFill>
                  <a:srgbClr val="333399"/>
                </a:solidFill>
                <a:latin typeface="Arial" panose="020B0604020202020204" pitchFamily="34" charset="0"/>
              </a:rPr>
              <a:t>从 </a:t>
            </a:r>
            <a:r>
              <a:rPr lang="en-US" altLang="zh-CN" sz="2800" dirty="0">
                <a:solidFill>
                  <a:srgbClr val="333399"/>
                </a:solidFill>
                <a:latin typeface="Arial" panose="020B0604020202020204" pitchFamily="34" charset="0"/>
              </a:rPr>
              <a:t>A </a:t>
            </a:r>
            <a:r>
              <a:rPr lang="zh-CN" altLang="en-US" sz="2800" dirty="0">
                <a:solidFill>
                  <a:srgbClr val="333399"/>
                </a:solidFill>
                <a:latin typeface="Arial" panose="020B0604020202020204" pitchFamily="34" charset="0"/>
              </a:rPr>
              <a:t>到 </a:t>
            </a:r>
            <a:r>
              <a:rPr lang="en-US" altLang="zh-CN" sz="2800" dirty="0">
                <a:solidFill>
                  <a:srgbClr val="333399"/>
                </a:solidFill>
                <a:latin typeface="Arial" panose="020B0604020202020204" pitchFamily="34" charset="0"/>
              </a:rPr>
              <a:t>B </a:t>
            </a:r>
            <a:r>
              <a:rPr lang="zh-CN" altLang="en-US" sz="2800" dirty="0">
                <a:solidFill>
                  <a:srgbClr val="333399"/>
                </a:solidFill>
                <a:latin typeface="Arial" panose="020B0604020202020204" pitchFamily="34" charset="0"/>
              </a:rPr>
              <a:t>的连接释放了，连接处于</a:t>
            </a:r>
            <a:r>
              <a:rPr lang="zh-CN" altLang="en-US" sz="2800" dirty="0">
                <a:solidFill>
                  <a:srgbClr val="FF3300"/>
                </a:solidFill>
                <a:latin typeface="Arial" panose="020B0604020202020204" pitchFamily="34" charset="0"/>
              </a:rPr>
              <a:t>半关闭</a:t>
            </a:r>
            <a:r>
              <a:rPr lang="zh-CN" altLang="en-US" sz="2800" dirty="0">
                <a:solidFill>
                  <a:srgbClr val="333399"/>
                </a:solidFill>
                <a:latin typeface="Arial" panose="020B0604020202020204" pitchFamily="34" charset="0"/>
              </a:rPr>
              <a:t>状态。</a:t>
            </a:r>
            <a:endParaRPr lang="zh-CN" altLang="en-US" sz="2800" dirty="0">
              <a:solidFill>
                <a:srgbClr val="333399"/>
              </a:solidFill>
              <a:latin typeface="Arial" panose="020B0604020202020204" pitchFamily="34" charset="0"/>
            </a:endParaRPr>
          </a:p>
          <a:p>
            <a:pPr marL="0" lvl="0" indent="0" eaLnBrk="1" hangingPunct="1">
              <a:spcBef>
                <a:spcPct val="0"/>
              </a:spcBef>
              <a:buClrTx/>
              <a:buSzTx/>
              <a:buFontTx/>
              <a:buNone/>
            </a:pPr>
            <a:r>
              <a:rPr lang="zh-CN" altLang="en-US" sz="2800" dirty="0">
                <a:solidFill>
                  <a:srgbClr val="333399"/>
                </a:solidFill>
                <a:latin typeface="Arial" panose="020B0604020202020204" pitchFamily="34" charset="0"/>
              </a:rPr>
              <a:t>相当于 </a:t>
            </a:r>
            <a:r>
              <a:rPr lang="en-US" altLang="zh-CN" sz="2800" dirty="0">
                <a:solidFill>
                  <a:srgbClr val="333399"/>
                </a:solidFill>
                <a:latin typeface="Arial" panose="020B0604020202020204" pitchFamily="34" charset="0"/>
              </a:rPr>
              <a:t>A </a:t>
            </a:r>
            <a:r>
              <a:rPr lang="zh-CN" altLang="en-US" sz="2800" dirty="0">
                <a:solidFill>
                  <a:srgbClr val="333399"/>
                </a:solidFill>
                <a:latin typeface="Arial" panose="020B0604020202020204" pitchFamily="34" charset="0"/>
              </a:rPr>
              <a:t>向 </a:t>
            </a:r>
            <a:r>
              <a:rPr lang="en-US" altLang="zh-CN" sz="2800" dirty="0">
                <a:solidFill>
                  <a:srgbClr val="333399"/>
                </a:solidFill>
                <a:latin typeface="Arial" panose="020B0604020202020204" pitchFamily="34" charset="0"/>
              </a:rPr>
              <a:t>B </a:t>
            </a:r>
            <a:r>
              <a:rPr lang="zh-CN" altLang="en-US" sz="2800" dirty="0">
                <a:solidFill>
                  <a:srgbClr val="333399"/>
                </a:solidFill>
                <a:latin typeface="Arial" panose="020B0604020202020204" pitchFamily="34" charset="0"/>
              </a:rPr>
              <a:t>说：</a:t>
            </a:r>
            <a:endParaRPr lang="zh-CN" altLang="en-US" sz="2800" dirty="0">
              <a:solidFill>
                <a:srgbClr val="333399"/>
              </a:solidFill>
              <a:latin typeface="Arial" panose="020B0604020202020204" pitchFamily="34" charset="0"/>
            </a:endParaRPr>
          </a:p>
          <a:p>
            <a:pPr marL="0" lvl="0" indent="0" eaLnBrk="1" hangingPunct="1">
              <a:spcBef>
                <a:spcPct val="0"/>
              </a:spcBef>
              <a:buClrTx/>
              <a:buSzTx/>
              <a:buFontTx/>
              <a:buNone/>
            </a:pPr>
            <a:r>
              <a:rPr lang="zh-CN" altLang="en-US" sz="2800" dirty="0">
                <a:solidFill>
                  <a:srgbClr val="333399"/>
                </a:solidFill>
                <a:latin typeface="Arial" panose="020B0604020202020204" pitchFamily="34" charset="0"/>
              </a:rPr>
              <a:t>“我已经没有数据要发送了。</a:t>
            </a:r>
            <a:endParaRPr lang="zh-CN" altLang="en-US" sz="2800" dirty="0">
              <a:solidFill>
                <a:srgbClr val="333399"/>
              </a:solidFill>
              <a:latin typeface="Arial" panose="020B0604020202020204" pitchFamily="34" charset="0"/>
            </a:endParaRPr>
          </a:p>
          <a:p>
            <a:pPr marL="0" lvl="0" indent="0" eaLnBrk="1" hangingPunct="1">
              <a:spcBef>
                <a:spcPct val="0"/>
              </a:spcBef>
              <a:buClrTx/>
              <a:buSzTx/>
              <a:buFontTx/>
              <a:buNone/>
            </a:pPr>
            <a:r>
              <a:rPr lang="zh-CN" altLang="en-US" sz="2800" dirty="0">
                <a:solidFill>
                  <a:srgbClr val="333399"/>
                </a:solidFill>
                <a:latin typeface="Arial" panose="020B0604020202020204" pitchFamily="34" charset="0"/>
              </a:rPr>
              <a:t>但你如果还发送数据，我仍接收。” </a:t>
            </a:r>
            <a:endParaRPr lang="zh-CN" altLang="en-US" sz="2800" dirty="0">
              <a:solidFill>
                <a:srgbClr val="333399"/>
              </a:solidFill>
              <a:latin typeface="Arial" panose="020B0604020202020204" pitchFamily="34" charset="0"/>
            </a:endParaRPr>
          </a:p>
        </p:txBody>
      </p:sp>
      <p:sp>
        <p:nvSpPr>
          <p:cNvPr id="455711" name="Rectangle 31"/>
          <p:cNvSpPr/>
          <p:nvPr/>
        </p:nvSpPr>
        <p:spPr>
          <a:xfrm>
            <a:off x="0" y="0"/>
            <a:ext cx="9144000" cy="1700213"/>
          </a:xfrm>
          <a:prstGeom prst="rect">
            <a:avLst/>
          </a:prstGeom>
          <a:solidFill>
            <a:srgbClr val="CCECFF"/>
          </a:solidFill>
          <a:ln w="9525">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dirty="0">
                <a:solidFill>
                  <a:srgbClr val="333399"/>
                </a:solidFill>
                <a:latin typeface="Tahoma" panose="020B0604030504040204" pitchFamily="34" charset="0"/>
              </a:rPr>
              <a:t>至此，整个连接已经全部释放。</a:t>
            </a:r>
            <a:endParaRPr lang="zh-CN" altLang="en-US" dirty="0">
              <a:solidFill>
                <a:srgbClr val="333399"/>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55692"/>
                                        </p:tgtEl>
                                        <p:attrNameLst>
                                          <p:attrName>style.visibility</p:attrName>
                                        </p:attrNameLst>
                                      </p:cBhvr>
                                      <p:to>
                                        <p:strVal val="visible"/>
                                      </p:to>
                                    </p:set>
                                  </p:childTnLst>
                                </p:cTn>
                              </p:par>
                            </p:childTnLst>
                          </p:cTn>
                        </p:par>
                        <p:par>
                          <p:cTn id="7" fill="hold">
                            <p:stCondLst>
                              <p:cond delay="500"/>
                            </p:stCondLst>
                            <p:childTnLst>
                              <p:par>
                                <p:cTn id="8" presetID="22" presetClass="entr" presetSubtype="8"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par>
                          <p:cTn id="11" fill="hold">
                            <p:stCondLst>
                              <p:cond delay="1000"/>
                            </p:stCondLst>
                            <p:childTnLst>
                              <p:par>
                                <p:cTn id="12" presetID="22" presetClass="entr" presetSubtype="4" fill="hold" nodeType="afterEffect">
                                  <p:stCondLst>
                                    <p:cond delay="50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childTnLst>
                          </p:cTn>
                        </p:par>
                        <p:par>
                          <p:cTn id="15" fill="hold">
                            <p:stCondLst>
                              <p:cond delay="2000"/>
                            </p:stCondLst>
                            <p:childTnLst>
                              <p:par>
                                <p:cTn id="16" presetID="1" presetClass="entr" presetSubtype="0" fill="hold" grpId="0" nodeType="afterEffect">
                                  <p:stCondLst>
                                    <p:cond delay="500"/>
                                  </p:stCondLst>
                                  <p:childTnLst>
                                    <p:set>
                                      <p:cBhvr>
                                        <p:cTn id="17" dur="1" fill="hold">
                                          <p:stCondLst>
                                            <p:cond delay="499"/>
                                          </p:stCondLst>
                                        </p:cTn>
                                        <p:tgtEl>
                                          <p:spTgt spid="455708"/>
                                        </p:tgtEl>
                                        <p:attrNameLst>
                                          <p:attrName>style.visibility</p:attrName>
                                        </p:attrNameLst>
                                      </p:cBhvr>
                                      <p:to>
                                        <p:strVal val="visible"/>
                                      </p:to>
                                    </p:set>
                                  </p:childTnLst>
                                </p:cTn>
                              </p:par>
                            </p:childTnLst>
                          </p:cTn>
                        </p:par>
                        <p:par>
                          <p:cTn id="18" fill="hold">
                            <p:stCondLst>
                              <p:cond delay="3000"/>
                            </p:stCondLst>
                            <p:childTnLst>
                              <p:par>
                                <p:cTn id="19" presetID="22" presetClass="entr" presetSubtype="2"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right)">
                                      <p:cBhvr>
                                        <p:cTn id="21" dur="500"/>
                                        <p:tgtEl>
                                          <p:spTgt spid="3"/>
                                        </p:tgtEl>
                                      </p:cBhvr>
                                    </p:animEffect>
                                  </p:childTnLst>
                                </p:cTn>
                              </p:par>
                            </p:childTnLst>
                          </p:cTn>
                        </p:par>
                        <p:par>
                          <p:cTn id="22" fill="hold">
                            <p:stCondLst>
                              <p:cond delay="3500"/>
                            </p:stCondLst>
                            <p:childTnLst>
                              <p:par>
                                <p:cTn id="23" presetID="1" presetClass="entr" presetSubtype="0" fill="hold" grpId="0" nodeType="afterEffect">
                                  <p:stCondLst>
                                    <p:cond delay="500"/>
                                  </p:stCondLst>
                                  <p:childTnLst>
                                    <p:set>
                                      <p:cBhvr>
                                        <p:cTn id="24" dur="1" fill="hold">
                                          <p:stCondLst>
                                            <p:cond delay="499"/>
                                          </p:stCondLst>
                                        </p:cTn>
                                        <p:tgtEl>
                                          <p:spTgt spid="455710"/>
                                        </p:tgtEl>
                                        <p:attrNameLst>
                                          <p:attrName>style.visibility</p:attrName>
                                        </p:attrNameLst>
                                      </p:cBhvr>
                                      <p:to>
                                        <p:strVal val="visible"/>
                                      </p:to>
                                    </p:set>
                                  </p:childTnLst>
                                  <p:subTnLst>
                                    <p:set>
                                      <p:cBhvr override="childStyle">
                                        <p:cTn dur="1" fill="hold" display="0" masterRel="nextClick" afterEffect="1"/>
                                        <p:tgtEl>
                                          <p:spTgt spid="455710"/>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up)">
                                      <p:cBhvr>
                                        <p:cTn id="29" dur="500"/>
                                        <p:tgtEl>
                                          <p:spTgt spid="7"/>
                                        </p:tgtEl>
                                      </p:cBhvr>
                                    </p:animEffect>
                                  </p:childTnLst>
                                </p:cTn>
                              </p:par>
                            </p:childTnLst>
                          </p:cTn>
                        </p:par>
                        <p:par>
                          <p:cTn id="30" fill="hold">
                            <p:stCondLst>
                              <p:cond delay="500"/>
                            </p:stCondLst>
                            <p:childTnLst>
                              <p:par>
                                <p:cTn id="31" presetID="22" presetClass="entr" presetSubtype="2" fill="hold" nodeType="afterEffect">
                                  <p:stCondLst>
                                    <p:cond delay="500"/>
                                  </p:stCondLst>
                                  <p:childTnLst>
                                    <p:set>
                                      <p:cBhvr>
                                        <p:cTn id="32" dur="1" fill="hold">
                                          <p:stCondLst>
                                            <p:cond delay="0"/>
                                          </p:stCondLst>
                                        </p:cTn>
                                        <p:tgtEl>
                                          <p:spTgt spid="5"/>
                                        </p:tgtEl>
                                        <p:attrNameLst>
                                          <p:attrName>style.visibility</p:attrName>
                                        </p:attrNameLst>
                                      </p:cBhvr>
                                      <p:to>
                                        <p:strVal val="visible"/>
                                      </p:to>
                                    </p:set>
                                    <p:animEffect transition="in" filter="wipe(right)">
                                      <p:cBhvr>
                                        <p:cTn id="33" dur="500"/>
                                        <p:tgtEl>
                                          <p:spTgt spid="5"/>
                                        </p:tgtEl>
                                      </p:cBhvr>
                                    </p:animEffect>
                                  </p:childTnLst>
                                </p:cTn>
                              </p:par>
                            </p:childTnLst>
                          </p:cTn>
                        </p:par>
                        <p:par>
                          <p:cTn id="34" fill="hold">
                            <p:stCondLst>
                              <p:cond delay="1500"/>
                            </p:stCondLst>
                            <p:childTnLst>
                              <p:par>
                                <p:cTn id="35" presetID="1" presetClass="entr" presetSubtype="0" fill="hold" grpId="0" nodeType="afterEffect">
                                  <p:stCondLst>
                                    <p:cond delay="500"/>
                                  </p:stCondLst>
                                  <p:childTnLst>
                                    <p:set>
                                      <p:cBhvr>
                                        <p:cTn id="36" dur="1" fill="hold">
                                          <p:stCondLst>
                                            <p:cond delay="499"/>
                                          </p:stCondLst>
                                        </p:cTn>
                                        <p:tgtEl>
                                          <p:spTgt spid="455709"/>
                                        </p:tgtEl>
                                        <p:attrNameLst>
                                          <p:attrName>style.visibility</p:attrName>
                                        </p:attrNameLst>
                                      </p:cBhvr>
                                      <p:to>
                                        <p:strVal val="visible"/>
                                      </p:to>
                                    </p:set>
                                  </p:childTnLst>
                                </p:cTn>
                              </p:par>
                            </p:childTnLst>
                          </p:cTn>
                        </p:par>
                        <p:par>
                          <p:cTn id="37" fill="hold">
                            <p:stCondLst>
                              <p:cond delay="2500"/>
                            </p:stCondLst>
                            <p:childTnLst>
                              <p:par>
                                <p:cTn id="38" presetID="22" presetClass="entr" presetSubtype="8" fill="hold" nodeType="afterEffect">
                                  <p:stCondLst>
                                    <p:cond delay="500"/>
                                  </p:stCondLst>
                                  <p:childTnLst>
                                    <p:set>
                                      <p:cBhvr>
                                        <p:cTn id="39" dur="1" fill="hold">
                                          <p:stCondLst>
                                            <p:cond delay="0"/>
                                          </p:stCondLst>
                                        </p:cTn>
                                        <p:tgtEl>
                                          <p:spTgt spid="4"/>
                                        </p:tgtEl>
                                        <p:attrNameLst>
                                          <p:attrName>style.visibility</p:attrName>
                                        </p:attrNameLst>
                                      </p:cBhvr>
                                      <p:to>
                                        <p:strVal val="visible"/>
                                      </p:to>
                                    </p:set>
                                    <p:animEffect transition="in" filter="wipe(left)">
                                      <p:cBhvr>
                                        <p:cTn id="40" dur="500"/>
                                        <p:tgtEl>
                                          <p:spTgt spid="4"/>
                                        </p:tgtEl>
                                      </p:cBhvr>
                                    </p:animEffect>
                                  </p:childTnLst>
                                </p:cTn>
                              </p:par>
                            </p:childTnLst>
                          </p:cTn>
                        </p:par>
                        <p:par>
                          <p:cTn id="41" fill="hold">
                            <p:stCondLst>
                              <p:cond delay="3500"/>
                            </p:stCondLst>
                            <p:childTnLst>
                              <p:par>
                                <p:cTn id="42" presetID="1" presetClass="entr" presetSubtype="0" fill="hold" grpId="0" nodeType="afterEffect">
                                  <p:stCondLst>
                                    <p:cond delay="0"/>
                                  </p:stCondLst>
                                  <p:childTnLst>
                                    <p:set>
                                      <p:cBhvr>
                                        <p:cTn id="43" dur="1" fill="hold">
                                          <p:stCondLst>
                                            <p:cond delay="499"/>
                                          </p:stCondLst>
                                        </p:cTn>
                                        <p:tgtEl>
                                          <p:spTgt spid="4557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5692" grpId="0"/>
      <p:bldP spid="455708" grpId="0"/>
      <p:bldP spid="455709" grpId="0"/>
      <p:bldP spid="455710" grpId="0" animBg="1"/>
      <p:bldP spid="455711"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50" name="Rectangle 2"/>
          <p:cNvSpPr>
            <a:spLocks noGrp="1" noChangeArrowheads="1"/>
          </p:cNvSpPr>
          <p:nvPr>
            <p:ph type="title"/>
          </p:nvPr>
        </p:nvSpPr>
        <p:spPr>
          <a:xfrm>
            <a:off x="1366838" y="44450"/>
            <a:ext cx="6734175" cy="695325"/>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all" spc="50" normalizeH="0" baseline="0" noProof="0">
                <a:ln w="15875">
                  <a:noFill/>
                </a:ln>
                <a:solidFill>
                  <a:schemeClr val="tx2"/>
                </a:solidFill>
                <a:effectLst/>
                <a:uLnTx/>
                <a:uFillTx/>
                <a:latin typeface="+mj-lt"/>
                <a:ea typeface="+mj-ea"/>
                <a:cs typeface="+mj-cs"/>
              </a:rPr>
              <a:t>TCP </a:t>
            </a:r>
            <a:r>
              <a:rPr kumimoji="0" lang="zh-CN" altLang="en-US" sz="2400" b="1" i="0" u="none" strike="noStrike" kern="1200" cap="all" spc="50" normalizeH="0" baseline="0" noProof="0">
                <a:ln w="15875">
                  <a:noFill/>
                </a:ln>
                <a:solidFill>
                  <a:schemeClr val="tx2"/>
                </a:solidFill>
                <a:effectLst/>
                <a:uLnTx/>
                <a:uFillTx/>
                <a:latin typeface="+mj-lt"/>
                <a:ea typeface="+mj-ea"/>
                <a:cs typeface="+mj-cs"/>
              </a:rPr>
              <a:t>的正常的连接建立和关闭 </a:t>
            </a:r>
            <a:endParaRPr kumimoji="0" lang="zh-CN" altLang="en-US" sz="2400" b="1" i="0" u="none" strike="noStrike" kern="1200" cap="all" spc="50" normalizeH="0" baseline="0" noProof="0">
              <a:ln w="15875">
                <a:noFill/>
              </a:ln>
              <a:solidFill>
                <a:schemeClr val="tx2"/>
              </a:solidFill>
              <a:effectLst/>
              <a:uLnTx/>
              <a:uFillTx/>
              <a:latin typeface="+mj-lt"/>
              <a:ea typeface="+mj-ea"/>
              <a:cs typeface="+mj-cs"/>
            </a:endParaRPr>
          </a:p>
        </p:txBody>
      </p:sp>
      <p:sp>
        <p:nvSpPr>
          <p:cNvPr id="200707" name="Rectangle 3"/>
          <p:cNvSpPr/>
          <p:nvPr/>
        </p:nvSpPr>
        <p:spPr>
          <a:xfrm>
            <a:off x="3444875" y="1927225"/>
            <a:ext cx="1474788" cy="333375"/>
          </a:xfrm>
          <a:prstGeom prst="rect">
            <a:avLst/>
          </a:prstGeom>
          <a:noFill/>
          <a:ln w="9525">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en-US" altLang="zh-CN" sz="1600" dirty="0">
                <a:solidFill>
                  <a:srgbClr val="333399"/>
                </a:solidFill>
                <a:latin typeface="Arial" panose="020B0604020202020204" pitchFamily="34" charset="0"/>
              </a:rPr>
              <a:t>SYN, SEQ = x</a:t>
            </a:r>
            <a:endParaRPr lang="en-US" altLang="zh-CN" sz="1600" dirty="0">
              <a:solidFill>
                <a:srgbClr val="333399"/>
              </a:solidFill>
              <a:latin typeface="Arial" panose="020B0604020202020204" pitchFamily="34" charset="0"/>
            </a:endParaRPr>
          </a:p>
        </p:txBody>
      </p:sp>
      <p:sp>
        <p:nvSpPr>
          <p:cNvPr id="200708" name="Rectangle 4"/>
          <p:cNvSpPr/>
          <p:nvPr/>
        </p:nvSpPr>
        <p:spPr>
          <a:xfrm>
            <a:off x="2001838" y="690563"/>
            <a:ext cx="993775" cy="333375"/>
          </a:xfrm>
          <a:prstGeom prst="rect">
            <a:avLst/>
          </a:prstGeom>
          <a:noFill/>
          <a:ln w="9525">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1600" dirty="0">
                <a:solidFill>
                  <a:srgbClr val="333399"/>
                </a:solidFill>
                <a:latin typeface="Arial" panose="020B0604020202020204" pitchFamily="34" charset="0"/>
              </a:rPr>
              <a:t>客户进程</a:t>
            </a:r>
            <a:endParaRPr lang="zh-CN" altLang="en-US" sz="1600" dirty="0">
              <a:solidFill>
                <a:srgbClr val="333399"/>
              </a:solidFill>
              <a:latin typeface="Arial" panose="020B0604020202020204" pitchFamily="34" charset="0"/>
            </a:endParaRPr>
          </a:p>
        </p:txBody>
      </p:sp>
      <p:sp>
        <p:nvSpPr>
          <p:cNvPr id="200709" name="Rectangle 5"/>
          <p:cNvSpPr/>
          <p:nvPr/>
        </p:nvSpPr>
        <p:spPr>
          <a:xfrm>
            <a:off x="5589588" y="666750"/>
            <a:ext cx="1196975" cy="333375"/>
          </a:xfrm>
          <a:prstGeom prst="rect">
            <a:avLst/>
          </a:prstGeom>
          <a:noFill/>
          <a:ln w="9525">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1600" dirty="0">
                <a:solidFill>
                  <a:srgbClr val="333399"/>
                </a:solidFill>
                <a:latin typeface="Arial" panose="020B0604020202020204" pitchFamily="34" charset="0"/>
              </a:rPr>
              <a:t>服务器进程</a:t>
            </a:r>
            <a:endParaRPr lang="zh-CN" altLang="en-US" sz="1600" dirty="0">
              <a:solidFill>
                <a:srgbClr val="333399"/>
              </a:solidFill>
              <a:latin typeface="Arial" panose="020B0604020202020204" pitchFamily="34" charset="0"/>
            </a:endParaRPr>
          </a:p>
        </p:txBody>
      </p:sp>
      <p:sp>
        <p:nvSpPr>
          <p:cNvPr id="200710" name="Line 6"/>
          <p:cNvSpPr/>
          <p:nvPr/>
        </p:nvSpPr>
        <p:spPr>
          <a:xfrm>
            <a:off x="2489200" y="1597025"/>
            <a:ext cx="0" cy="5287963"/>
          </a:xfrm>
          <a:prstGeom prst="line">
            <a:avLst/>
          </a:prstGeom>
          <a:ln w="12700" cap="flat" cmpd="sng">
            <a:solidFill>
              <a:schemeClr val="tx1"/>
            </a:solidFill>
            <a:prstDash val="solid"/>
            <a:headEnd type="none" w="med" len="med"/>
            <a:tailEnd type="none" w="med" len="med"/>
          </a:ln>
        </p:spPr>
      </p:sp>
      <p:sp>
        <p:nvSpPr>
          <p:cNvPr id="200711" name="Line 7"/>
          <p:cNvSpPr/>
          <p:nvPr/>
        </p:nvSpPr>
        <p:spPr>
          <a:xfrm>
            <a:off x="6183313" y="1595438"/>
            <a:ext cx="0" cy="5289550"/>
          </a:xfrm>
          <a:prstGeom prst="line">
            <a:avLst/>
          </a:prstGeom>
          <a:ln w="12700" cap="flat" cmpd="sng">
            <a:solidFill>
              <a:schemeClr val="tx1"/>
            </a:solidFill>
            <a:prstDash val="solid"/>
            <a:headEnd type="none" w="med" len="med"/>
            <a:tailEnd type="none" w="med" len="med"/>
          </a:ln>
        </p:spPr>
      </p:sp>
      <p:grpSp>
        <p:nvGrpSpPr>
          <p:cNvPr id="200712" name="Group 8"/>
          <p:cNvGrpSpPr/>
          <p:nvPr/>
        </p:nvGrpSpPr>
        <p:grpSpPr>
          <a:xfrm rot="3972776">
            <a:off x="2344738" y="3802063"/>
            <a:ext cx="284162" cy="293687"/>
            <a:chOff x="2907" y="700"/>
            <a:chExt cx="197" cy="195"/>
          </a:xfrm>
        </p:grpSpPr>
        <p:sp>
          <p:nvSpPr>
            <p:cNvPr id="200748" name="Rectangle 9"/>
            <p:cNvSpPr/>
            <p:nvPr/>
          </p:nvSpPr>
          <p:spPr>
            <a:xfrm rot="1413289">
              <a:off x="2975" y="716"/>
              <a:ext cx="48" cy="138"/>
            </a:xfrm>
            <a:prstGeom prst="rect">
              <a:avLst/>
            </a:prstGeom>
            <a:solidFill>
              <a:schemeClr val="bg1"/>
            </a:solidFill>
            <a:ln w="2857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宋体" panose="02010600030101010101" pitchFamily="2" charset="-122"/>
              </a:endParaRPr>
            </a:p>
          </p:txBody>
        </p:sp>
        <p:sp>
          <p:nvSpPr>
            <p:cNvPr id="200749" name="Rectangle 10"/>
            <p:cNvSpPr/>
            <p:nvPr/>
          </p:nvSpPr>
          <p:spPr>
            <a:xfrm rot="1413289">
              <a:off x="2992" y="700"/>
              <a:ext cx="112" cy="47"/>
            </a:xfrm>
            <a:prstGeom prst="rect">
              <a:avLst/>
            </a:prstGeom>
            <a:solidFill>
              <a:schemeClr val="bg1"/>
            </a:solidFill>
            <a:ln w="9525">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宋体" panose="02010600030101010101" pitchFamily="2" charset="-122"/>
              </a:endParaRPr>
            </a:p>
          </p:txBody>
        </p:sp>
        <p:sp>
          <p:nvSpPr>
            <p:cNvPr id="200750" name="Rectangle 11"/>
            <p:cNvSpPr/>
            <p:nvPr/>
          </p:nvSpPr>
          <p:spPr>
            <a:xfrm rot="1413289">
              <a:off x="2907" y="829"/>
              <a:ext cx="150" cy="66"/>
            </a:xfrm>
            <a:prstGeom prst="rect">
              <a:avLst/>
            </a:prstGeom>
            <a:solidFill>
              <a:schemeClr val="bg1"/>
            </a:solidFill>
            <a:ln w="9525">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宋体" panose="02010600030101010101" pitchFamily="2" charset="-122"/>
              </a:endParaRPr>
            </a:p>
          </p:txBody>
        </p:sp>
      </p:grpSp>
      <p:grpSp>
        <p:nvGrpSpPr>
          <p:cNvPr id="200713" name="Group 12"/>
          <p:cNvGrpSpPr/>
          <p:nvPr/>
        </p:nvGrpSpPr>
        <p:grpSpPr>
          <a:xfrm rot="3972776">
            <a:off x="6026150" y="3916363"/>
            <a:ext cx="285750" cy="292100"/>
            <a:chOff x="2907" y="700"/>
            <a:chExt cx="197" cy="195"/>
          </a:xfrm>
        </p:grpSpPr>
        <p:sp>
          <p:nvSpPr>
            <p:cNvPr id="200745" name="Rectangle 13"/>
            <p:cNvSpPr/>
            <p:nvPr/>
          </p:nvSpPr>
          <p:spPr>
            <a:xfrm rot="1413289">
              <a:off x="2975" y="716"/>
              <a:ext cx="48" cy="138"/>
            </a:xfrm>
            <a:prstGeom prst="rect">
              <a:avLst/>
            </a:prstGeom>
            <a:solidFill>
              <a:schemeClr val="bg1"/>
            </a:solidFill>
            <a:ln w="2857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宋体" panose="02010600030101010101" pitchFamily="2" charset="-122"/>
              </a:endParaRPr>
            </a:p>
          </p:txBody>
        </p:sp>
        <p:sp>
          <p:nvSpPr>
            <p:cNvPr id="200746" name="Rectangle 14"/>
            <p:cNvSpPr/>
            <p:nvPr/>
          </p:nvSpPr>
          <p:spPr>
            <a:xfrm rot="1413289">
              <a:off x="2992" y="700"/>
              <a:ext cx="112" cy="47"/>
            </a:xfrm>
            <a:prstGeom prst="rect">
              <a:avLst/>
            </a:prstGeom>
            <a:solidFill>
              <a:schemeClr val="bg1"/>
            </a:solidFill>
            <a:ln w="9525">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宋体" panose="02010600030101010101" pitchFamily="2" charset="-122"/>
              </a:endParaRPr>
            </a:p>
          </p:txBody>
        </p:sp>
        <p:sp>
          <p:nvSpPr>
            <p:cNvPr id="200747" name="Rectangle 15"/>
            <p:cNvSpPr/>
            <p:nvPr/>
          </p:nvSpPr>
          <p:spPr>
            <a:xfrm rot="1413289">
              <a:off x="2907" y="829"/>
              <a:ext cx="150" cy="66"/>
            </a:xfrm>
            <a:prstGeom prst="rect">
              <a:avLst/>
            </a:prstGeom>
            <a:solidFill>
              <a:schemeClr val="bg1"/>
            </a:solidFill>
            <a:ln w="9525">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a typeface="宋体" panose="02010600030101010101" pitchFamily="2" charset="-122"/>
              </a:endParaRPr>
            </a:p>
          </p:txBody>
        </p:sp>
      </p:grpSp>
      <p:sp>
        <p:nvSpPr>
          <p:cNvPr id="200714" name="Rectangle 16"/>
          <p:cNvSpPr/>
          <p:nvPr/>
        </p:nvSpPr>
        <p:spPr>
          <a:xfrm>
            <a:off x="6210300" y="1633538"/>
            <a:ext cx="2109788" cy="333375"/>
          </a:xfrm>
          <a:prstGeom prst="rect">
            <a:avLst/>
          </a:prstGeom>
          <a:noFill/>
          <a:ln w="9525">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en-US" altLang="zh-CN" sz="1600" dirty="0">
                <a:solidFill>
                  <a:srgbClr val="333399"/>
                </a:solidFill>
                <a:latin typeface="Arial" panose="020B0604020202020204" pitchFamily="34" charset="0"/>
              </a:rPr>
              <a:t>LISTEN（</a:t>
            </a:r>
            <a:r>
              <a:rPr lang="zh-CN" altLang="en-US" sz="1600" dirty="0">
                <a:solidFill>
                  <a:srgbClr val="333399"/>
                </a:solidFill>
                <a:latin typeface="Arial" panose="020B0604020202020204" pitchFamily="34" charset="0"/>
              </a:rPr>
              <a:t>被动打开）</a:t>
            </a:r>
            <a:endParaRPr lang="zh-CN" altLang="en-US" sz="1600" dirty="0">
              <a:solidFill>
                <a:srgbClr val="333399"/>
              </a:solidFill>
              <a:latin typeface="Arial" panose="020B0604020202020204" pitchFamily="34" charset="0"/>
            </a:endParaRPr>
          </a:p>
        </p:txBody>
      </p:sp>
      <p:sp>
        <p:nvSpPr>
          <p:cNvPr id="200715" name="Rectangle 17"/>
          <p:cNvSpPr/>
          <p:nvPr/>
        </p:nvSpPr>
        <p:spPr>
          <a:xfrm>
            <a:off x="290513" y="2071688"/>
            <a:ext cx="2255837" cy="333375"/>
          </a:xfrm>
          <a:prstGeom prst="rect">
            <a:avLst/>
          </a:prstGeom>
          <a:noFill/>
          <a:ln w="9525">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1600" dirty="0">
                <a:solidFill>
                  <a:srgbClr val="333399"/>
                </a:solidFill>
                <a:latin typeface="Arial" panose="020B0604020202020204" pitchFamily="34" charset="0"/>
              </a:rPr>
              <a:t>(主动打开) </a:t>
            </a:r>
            <a:r>
              <a:rPr lang="en-US" altLang="zh-CN" sz="1600" dirty="0">
                <a:solidFill>
                  <a:srgbClr val="333399"/>
                </a:solidFill>
                <a:latin typeface="Arial" panose="020B0604020202020204" pitchFamily="34" charset="0"/>
              </a:rPr>
              <a:t>SYN_SENT</a:t>
            </a:r>
            <a:endParaRPr lang="en-US" altLang="zh-CN" sz="1600" dirty="0">
              <a:solidFill>
                <a:srgbClr val="333399"/>
              </a:solidFill>
              <a:latin typeface="Arial" panose="020B0604020202020204" pitchFamily="34" charset="0"/>
            </a:endParaRPr>
          </a:p>
        </p:txBody>
      </p:sp>
      <p:sp>
        <p:nvSpPr>
          <p:cNvPr id="200716" name="Rectangle 18"/>
          <p:cNvSpPr/>
          <p:nvPr/>
        </p:nvSpPr>
        <p:spPr>
          <a:xfrm>
            <a:off x="6170613" y="2071688"/>
            <a:ext cx="1282700" cy="333375"/>
          </a:xfrm>
          <a:prstGeom prst="rect">
            <a:avLst/>
          </a:prstGeom>
          <a:noFill/>
          <a:ln w="9525">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en-US" altLang="zh-CN" sz="1600" dirty="0">
                <a:solidFill>
                  <a:srgbClr val="333399"/>
                </a:solidFill>
                <a:latin typeface="Arial" panose="020B0604020202020204" pitchFamily="34" charset="0"/>
              </a:rPr>
              <a:t>SYN_RCVD</a:t>
            </a:r>
            <a:endParaRPr lang="en-US" altLang="zh-CN" sz="1600" dirty="0">
              <a:solidFill>
                <a:srgbClr val="333399"/>
              </a:solidFill>
              <a:latin typeface="Arial" panose="020B0604020202020204" pitchFamily="34" charset="0"/>
            </a:endParaRPr>
          </a:p>
        </p:txBody>
      </p:sp>
      <p:sp>
        <p:nvSpPr>
          <p:cNvPr id="200717" name="Rectangle 19"/>
          <p:cNvSpPr/>
          <p:nvPr/>
        </p:nvSpPr>
        <p:spPr>
          <a:xfrm>
            <a:off x="941388" y="2647950"/>
            <a:ext cx="1576387" cy="333375"/>
          </a:xfrm>
          <a:prstGeom prst="rect">
            <a:avLst/>
          </a:prstGeom>
          <a:noFill/>
          <a:ln w="9525">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en-US" altLang="zh-CN" sz="1600" dirty="0">
                <a:solidFill>
                  <a:srgbClr val="333399"/>
                </a:solidFill>
                <a:latin typeface="Arial" panose="020B0604020202020204" pitchFamily="34" charset="0"/>
              </a:rPr>
              <a:t>ESTABLISHED</a:t>
            </a:r>
            <a:endParaRPr lang="en-US" altLang="zh-CN" sz="1600" dirty="0">
              <a:solidFill>
                <a:srgbClr val="333399"/>
              </a:solidFill>
              <a:latin typeface="Arial" panose="020B0604020202020204" pitchFamily="34" charset="0"/>
            </a:endParaRPr>
          </a:p>
        </p:txBody>
      </p:sp>
      <p:sp>
        <p:nvSpPr>
          <p:cNvPr id="200718" name="Rectangle 20"/>
          <p:cNvSpPr/>
          <p:nvPr/>
        </p:nvSpPr>
        <p:spPr>
          <a:xfrm>
            <a:off x="6170613" y="3224213"/>
            <a:ext cx="1576387" cy="333375"/>
          </a:xfrm>
          <a:prstGeom prst="rect">
            <a:avLst/>
          </a:prstGeom>
          <a:noFill/>
          <a:ln w="9525">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en-US" altLang="zh-CN" sz="1600" dirty="0">
                <a:solidFill>
                  <a:srgbClr val="333399"/>
                </a:solidFill>
                <a:latin typeface="Arial" panose="020B0604020202020204" pitchFamily="34" charset="0"/>
              </a:rPr>
              <a:t>ESTABLISHED</a:t>
            </a:r>
            <a:endParaRPr lang="en-US" altLang="zh-CN" sz="1600" dirty="0">
              <a:solidFill>
                <a:srgbClr val="333399"/>
              </a:solidFill>
              <a:latin typeface="Arial" panose="020B0604020202020204" pitchFamily="34" charset="0"/>
            </a:endParaRPr>
          </a:p>
        </p:txBody>
      </p:sp>
      <p:sp>
        <p:nvSpPr>
          <p:cNvPr id="200719" name="Rectangle 21"/>
          <p:cNvSpPr/>
          <p:nvPr/>
        </p:nvSpPr>
        <p:spPr>
          <a:xfrm>
            <a:off x="141288" y="4519613"/>
            <a:ext cx="2360612" cy="333375"/>
          </a:xfrm>
          <a:prstGeom prst="rect">
            <a:avLst/>
          </a:prstGeom>
          <a:noFill/>
          <a:ln w="9525">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1600" dirty="0">
                <a:solidFill>
                  <a:srgbClr val="333399"/>
                </a:solidFill>
                <a:latin typeface="Arial" panose="020B0604020202020204" pitchFamily="34" charset="0"/>
              </a:rPr>
              <a:t>(主动关闭) </a:t>
            </a:r>
            <a:r>
              <a:rPr lang="en-US" altLang="zh-CN" sz="1600" dirty="0">
                <a:solidFill>
                  <a:srgbClr val="333399"/>
                </a:solidFill>
                <a:latin typeface="Arial" panose="020B0604020202020204" pitchFamily="34" charset="0"/>
              </a:rPr>
              <a:t>FIN_WAIT_1</a:t>
            </a:r>
            <a:endParaRPr lang="en-US" altLang="zh-CN" sz="1600" dirty="0">
              <a:solidFill>
                <a:srgbClr val="333399"/>
              </a:solidFill>
              <a:latin typeface="Arial" panose="020B0604020202020204" pitchFamily="34" charset="0"/>
            </a:endParaRPr>
          </a:p>
        </p:txBody>
      </p:sp>
      <p:sp>
        <p:nvSpPr>
          <p:cNvPr id="200720" name="Rectangle 22"/>
          <p:cNvSpPr/>
          <p:nvPr/>
        </p:nvSpPr>
        <p:spPr>
          <a:xfrm>
            <a:off x="6170613" y="4527550"/>
            <a:ext cx="2552700" cy="333375"/>
          </a:xfrm>
          <a:prstGeom prst="rect">
            <a:avLst/>
          </a:prstGeom>
          <a:noFill/>
          <a:ln w="9525">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en-US" altLang="zh-CN" sz="1600" dirty="0">
                <a:solidFill>
                  <a:srgbClr val="333399"/>
                </a:solidFill>
                <a:latin typeface="Arial" panose="020B0604020202020204" pitchFamily="34" charset="0"/>
              </a:rPr>
              <a:t>CLOSE_WAIT ( </a:t>
            </a:r>
            <a:r>
              <a:rPr lang="zh-CN" altLang="en-US" sz="1600" dirty="0">
                <a:solidFill>
                  <a:srgbClr val="333399"/>
                </a:solidFill>
                <a:latin typeface="Arial" panose="020B0604020202020204" pitchFamily="34" charset="0"/>
              </a:rPr>
              <a:t>被动关闭)</a:t>
            </a:r>
            <a:endParaRPr lang="zh-CN" altLang="en-US" sz="1600" dirty="0">
              <a:solidFill>
                <a:srgbClr val="333399"/>
              </a:solidFill>
              <a:latin typeface="Arial" panose="020B0604020202020204" pitchFamily="34" charset="0"/>
            </a:endParaRPr>
          </a:p>
        </p:txBody>
      </p:sp>
      <p:sp>
        <p:nvSpPr>
          <p:cNvPr id="200721" name="Rectangle 23"/>
          <p:cNvSpPr/>
          <p:nvPr/>
        </p:nvSpPr>
        <p:spPr>
          <a:xfrm>
            <a:off x="1098550" y="5143500"/>
            <a:ext cx="1354138" cy="333375"/>
          </a:xfrm>
          <a:prstGeom prst="rect">
            <a:avLst/>
          </a:prstGeom>
          <a:noFill/>
          <a:ln w="9525">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en-US" altLang="zh-CN" sz="1600" dirty="0">
                <a:solidFill>
                  <a:srgbClr val="333399"/>
                </a:solidFill>
                <a:latin typeface="Arial" panose="020B0604020202020204" pitchFamily="34" charset="0"/>
              </a:rPr>
              <a:t>FIN_WAIT_2</a:t>
            </a:r>
            <a:endParaRPr lang="en-US" altLang="zh-CN" sz="1600" dirty="0">
              <a:solidFill>
                <a:srgbClr val="333399"/>
              </a:solidFill>
              <a:latin typeface="Arial" panose="020B0604020202020204" pitchFamily="34" charset="0"/>
            </a:endParaRPr>
          </a:p>
        </p:txBody>
      </p:sp>
      <p:sp>
        <p:nvSpPr>
          <p:cNvPr id="200722" name="Rectangle 24"/>
          <p:cNvSpPr/>
          <p:nvPr/>
        </p:nvSpPr>
        <p:spPr>
          <a:xfrm>
            <a:off x="6170613" y="5743575"/>
            <a:ext cx="1216025" cy="333375"/>
          </a:xfrm>
          <a:prstGeom prst="rect">
            <a:avLst/>
          </a:prstGeom>
          <a:noFill/>
          <a:ln w="9525">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en-US" altLang="zh-CN" sz="1600" dirty="0">
                <a:solidFill>
                  <a:srgbClr val="333399"/>
                </a:solidFill>
                <a:latin typeface="Arial" panose="020B0604020202020204" pitchFamily="34" charset="0"/>
              </a:rPr>
              <a:t>LAST_ACK</a:t>
            </a:r>
            <a:endParaRPr lang="en-US" altLang="zh-CN" sz="1600" dirty="0">
              <a:solidFill>
                <a:srgbClr val="333399"/>
              </a:solidFill>
              <a:latin typeface="Arial" panose="020B0604020202020204" pitchFamily="34" charset="0"/>
            </a:endParaRPr>
          </a:p>
        </p:txBody>
      </p:sp>
      <p:sp>
        <p:nvSpPr>
          <p:cNvPr id="200723" name="Rectangle 25"/>
          <p:cNvSpPr/>
          <p:nvPr/>
        </p:nvSpPr>
        <p:spPr>
          <a:xfrm>
            <a:off x="1135063" y="5743575"/>
            <a:ext cx="1439862" cy="336550"/>
          </a:xfrm>
          <a:prstGeom prst="rect">
            <a:avLst/>
          </a:prstGeom>
          <a:noFill/>
          <a:ln w="9525">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en-US" altLang="zh-CN" sz="1600" dirty="0">
                <a:solidFill>
                  <a:srgbClr val="333399"/>
                </a:solidFill>
                <a:latin typeface="Arial" panose="020B0604020202020204" pitchFamily="34" charset="0"/>
              </a:rPr>
              <a:t>TIMED_WAIT</a:t>
            </a:r>
            <a:endParaRPr lang="en-US" altLang="zh-CN" sz="1600" dirty="0">
              <a:solidFill>
                <a:srgbClr val="333399"/>
              </a:solidFill>
              <a:latin typeface="Arial" panose="020B0604020202020204" pitchFamily="34" charset="0"/>
            </a:endParaRPr>
          </a:p>
        </p:txBody>
      </p:sp>
      <p:sp>
        <p:nvSpPr>
          <p:cNvPr id="200724" name="Rectangle 26"/>
          <p:cNvSpPr/>
          <p:nvPr/>
        </p:nvSpPr>
        <p:spPr>
          <a:xfrm>
            <a:off x="6170613" y="6399213"/>
            <a:ext cx="1014412" cy="333375"/>
          </a:xfrm>
          <a:prstGeom prst="rect">
            <a:avLst/>
          </a:prstGeom>
          <a:noFill/>
          <a:ln w="9525">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en-US" altLang="zh-CN" sz="1600" dirty="0">
                <a:solidFill>
                  <a:srgbClr val="333399"/>
                </a:solidFill>
                <a:latin typeface="Arial" panose="020B0604020202020204" pitchFamily="34" charset="0"/>
              </a:rPr>
              <a:t>CLOSED</a:t>
            </a:r>
            <a:endParaRPr lang="en-US" altLang="zh-CN" sz="1600" dirty="0">
              <a:solidFill>
                <a:srgbClr val="333399"/>
              </a:solidFill>
              <a:latin typeface="Arial" panose="020B0604020202020204" pitchFamily="34" charset="0"/>
            </a:endParaRPr>
          </a:p>
        </p:txBody>
      </p:sp>
      <p:pic>
        <p:nvPicPr>
          <p:cNvPr id="200725" name="Picture 27"/>
          <p:cNvPicPr/>
          <p:nvPr/>
        </p:nvPicPr>
        <p:blipFill>
          <a:blip r:embed="rId1"/>
          <a:stretch>
            <a:fillRect/>
          </a:stretch>
        </p:blipFill>
        <p:spPr>
          <a:xfrm>
            <a:off x="2163763" y="1055688"/>
            <a:ext cx="630237" cy="611187"/>
          </a:xfrm>
          <a:prstGeom prst="rect">
            <a:avLst/>
          </a:prstGeom>
          <a:noFill/>
          <a:ln w="9525">
            <a:noFill/>
          </a:ln>
        </p:spPr>
      </p:pic>
      <p:pic>
        <p:nvPicPr>
          <p:cNvPr id="200726" name="Picture 28"/>
          <p:cNvPicPr/>
          <p:nvPr/>
        </p:nvPicPr>
        <p:blipFill>
          <a:blip r:embed="rId1"/>
          <a:stretch>
            <a:fillRect/>
          </a:stretch>
        </p:blipFill>
        <p:spPr>
          <a:xfrm>
            <a:off x="5883275" y="1016000"/>
            <a:ext cx="630238" cy="612775"/>
          </a:xfrm>
          <a:prstGeom prst="rect">
            <a:avLst/>
          </a:prstGeom>
          <a:noFill/>
          <a:ln w="9525">
            <a:noFill/>
          </a:ln>
        </p:spPr>
      </p:pic>
      <p:sp>
        <p:nvSpPr>
          <p:cNvPr id="200727" name="Rectangle 29"/>
          <p:cNvSpPr/>
          <p:nvPr/>
        </p:nvSpPr>
        <p:spPr>
          <a:xfrm>
            <a:off x="3124200" y="3760788"/>
            <a:ext cx="2416175" cy="333375"/>
          </a:xfrm>
          <a:prstGeom prst="rect">
            <a:avLst/>
          </a:prstGeom>
          <a:noFill/>
          <a:ln w="9525">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zh-CN" altLang="en-US" sz="1600" dirty="0">
                <a:solidFill>
                  <a:srgbClr val="333399"/>
                </a:solidFill>
                <a:latin typeface="Arial" panose="020B0604020202020204" pitchFamily="34" charset="0"/>
              </a:rPr>
              <a:t>（全双工数据传送阶段）</a:t>
            </a:r>
            <a:endParaRPr lang="zh-CN" altLang="en-US" sz="1600" dirty="0">
              <a:solidFill>
                <a:srgbClr val="333399"/>
              </a:solidFill>
              <a:latin typeface="Arial" panose="020B0604020202020204" pitchFamily="34" charset="0"/>
            </a:endParaRPr>
          </a:p>
        </p:txBody>
      </p:sp>
      <p:sp>
        <p:nvSpPr>
          <p:cNvPr id="200728" name="Line 30"/>
          <p:cNvSpPr/>
          <p:nvPr/>
        </p:nvSpPr>
        <p:spPr>
          <a:xfrm>
            <a:off x="2484438" y="2260600"/>
            <a:ext cx="3671887" cy="0"/>
          </a:xfrm>
          <a:prstGeom prst="line">
            <a:avLst/>
          </a:prstGeom>
          <a:ln w="28575" cap="flat" cmpd="sng">
            <a:solidFill>
              <a:srgbClr val="333399"/>
            </a:solidFill>
            <a:prstDash val="solid"/>
            <a:headEnd type="none" w="med" len="med"/>
            <a:tailEnd type="triangle" w="med" len="lg"/>
          </a:ln>
        </p:spPr>
      </p:sp>
      <p:sp>
        <p:nvSpPr>
          <p:cNvPr id="200729" name="Rectangle 31"/>
          <p:cNvSpPr/>
          <p:nvPr/>
        </p:nvSpPr>
        <p:spPr>
          <a:xfrm>
            <a:off x="2771775" y="2503488"/>
            <a:ext cx="3216275" cy="333375"/>
          </a:xfrm>
          <a:prstGeom prst="rect">
            <a:avLst/>
          </a:prstGeom>
          <a:noFill/>
          <a:ln w="9525">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en-US" altLang="zh-CN" sz="1600" dirty="0">
                <a:solidFill>
                  <a:srgbClr val="333399"/>
                </a:solidFill>
                <a:latin typeface="Arial" panose="020B0604020202020204" pitchFamily="34" charset="0"/>
              </a:rPr>
              <a:t>SYN, ACK, SEQ = y, ACK = x + 1</a:t>
            </a:r>
            <a:endParaRPr lang="en-US" altLang="zh-CN" sz="1600" dirty="0">
              <a:solidFill>
                <a:srgbClr val="333399"/>
              </a:solidFill>
              <a:latin typeface="Arial" panose="020B0604020202020204" pitchFamily="34" charset="0"/>
            </a:endParaRPr>
          </a:p>
        </p:txBody>
      </p:sp>
      <p:sp>
        <p:nvSpPr>
          <p:cNvPr id="200730" name="Line 32"/>
          <p:cNvSpPr/>
          <p:nvPr/>
        </p:nvSpPr>
        <p:spPr>
          <a:xfrm flipH="1">
            <a:off x="2484438" y="2836863"/>
            <a:ext cx="3671887" cy="0"/>
          </a:xfrm>
          <a:prstGeom prst="line">
            <a:avLst/>
          </a:prstGeom>
          <a:ln w="28575" cap="flat" cmpd="sng">
            <a:solidFill>
              <a:schemeClr val="hlink"/>
            </a:solidFill>
            <a:prstDash val="solid"/>
            <a:headEnd type="none" w="med" len="med"/>
            <a:tailEnd type="triangle" w="med" len="lg"/>
          </a:ln>
        </p:spPr>
      </p:sp>
      <p:sp>
        <p:nvSpPr>
          <p:cNvPr id="200731" name="Rectangle 33"/>
          <p:cNvSpPr/>
          <p:nvPr/>
        </p:nvSpPr>
        <p:spPr>
          <a:xfrm>
            <a:off x="2771775" y="3008313"/>
            <a:ext cx="3032125" cy="333375"/>
          </a:xfrm>
          <a:prstGeom prst="rect">
            <a:avLst/>
          </a:prstGeom>
          <a:noFill/>
          <a:ln w="9525">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en-US" altLang="zh-CN" sz="1600" dirty="0">
                <a:solidFill>
                  <a:srgbClr val="333399"/>
                </a:solidFill>
                <a:latin typeface="Arial" panose="020B0604020202020204" pitchFamily="34" charset="0"/>
              </a:rPr>
              <a:t>ACK, SEQ = x + 1, ACK = y + 1</a:t>
            </a:r>
            <a:endParaRPr lang="en-US" altLang="zh-CN" sz="1600" dirty="0">
              <a:solidFill>
                <a:srgbClr val="333399"/>
              </a:solidFill>
              <a:latin typeface="Arial" panose="020B0604020202020204" pitchFamily="34" charset="0"/>
            </a:endParaRPr>
          </a:p>
        </p:txBody>
      </p:sp>
      <p:sp>
        <p:nvSpPr>
          <p:cNvPr id="200732" name="Line 34"/>
          <p:cNvSpPr/>
          <p:nvPr/>
        </p:nvSpPr>
        <p:spPr>
          <a:xfrm>
            <a:off x="2484438" y="3413125"/>
            <a:ext cx="3671887" cy="0"/>
          </a:xfrm>
          <a:prstGeom prst="line">
            <a:avLst/>
          </a:prstGeom>
          <a:ln w="28575" cap="flat" cmpd="sng">
            <a:solidFill>
              <a:srgbClr val="333399"/>
            </a:solidFill>
            <a:prstDash val="solid"/>
            <a:headEnd type="none" w="med" len="med"/>
            <a:tailEnd type="triangle" w="med" len="lg"/>
          </a:ln>
        </p:spPr>
      </p:sp>
      <p:sp>
        <p:nvSpPr>
          <p:cNvPr id="200733" name="Rectangle 35"/>
          <p:cNvSpPr/>
          <p:nvPr/>
        </p:nvSpPr>
        <p:spPr>
          <a:xfrm>
            <a:off x="3492500" y="4376738"/>
            <a:ext cx="1397000" cy="333375"/>
          </a:xfrm>
          <a:prstGeom prst="rect">
            <a:avLst/>
          </a:prstGeom>
          <a:noFill/>
          <a:ln w="9525">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en-US" altLang="zh-CN" sz="1600" dirty="0">
                <a:solidFill>
                  <a:srgbClr val="333399"/>
                </a:solidFill>
                <a:latin typeface="Arial" panose="020B0604020202020204" pitchFamily="34" charset="0"/>
              </a:rPr>
              <a:t>FIN, SEQ = u</a:t>
            </a:r>
            <a:endParaRPr lang="en-US" altLang="zh-CN" sz="1600" dirty="0">
              <a:solidFill>
                <a:srgbClr val="333399"/>
              </a:solidFill>
              <a:latin typeface="Arial" panose="020B0604020202020204" pitchFamily="34" charset="0"/>
            </a:endParaRPr>
          </a:p>
        </p:txBody>
      </p:sp>
      <p:sp>
        <p:nvSpPr>
          <p:cNvPr id="200734" name="Line 36"/>
          <p:cNvSpPr/>
          <p:nvPr/>
        </p:nvSpPr>
        <p:spPr>
          <a:xfrm>
            <a:off x="2484438" y="4710113"/>
            <a:ext cx="3671887" cy="0"/>
          </a:xfrm>
          <a:prstGeom prst="line">
            <a:avLst/>
          </a:prstGeom>
          <a:ln w="28575" cap="flat" cmpd="sng">
            <a:solidFill>
              <a:srgbClr val="333399"/>
            </a:solidFill>
            <a:prstDash val="solid"/>
            <a:headEnd type="none" w="med" len="med"/>
            <a:tailEnd type="triangle" w="med" len="lg"/>
          </a:ln>
        </p:spPr>
      </p:sp>
      <p:sp>
        <p:nvSpPr>
          <p:cNvPr id="200735" name="Rectangle 37"/>
          <p:cNvSpPr/>
          <p:nvPr/>
        </p:nvSpPr>
        <p:spPr>
          <a:xfrm>
            <a:off x="3006725" y="5024438"/>
            <a:ext cx="2697163" cy="333375"/>
          </a:xfrm>
          <a:prstGeom prst="rect">
            <a:avLst/>
          </a:prstGeom>
          <a:noFill/>
          <a:ln w="9525">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en-US" altLang="zh-CN" sz="1600" dirty="0">
                <a:solidFill>
                  <a:srgbClr val="333399"/>
                </a:solidFill>
                <a:latin typeface="Arial" panose="020B0604020202020204" pitchFamily="34" charset="0"/>
              </a:rPr>
              <a:t>ACK, SEQ = v, ACK = u + 1</a:t>
            </a:r>
            <a:endParaRPr lang="en-US" altLang="zh-CN" sz="1600" dirty="0">
              <a:solidFill>
                <a:srgbClr val="333399"/>
              </a:solidFill>
              <a:latin typeface="Arial" panose="020B0604020202020204" pitchFamily="34" charset="0"/>
            </a:endParaRPr>
          </a:p>
        </p:txBody>
      </p:sp>
      <p:sp>
        <p:nvSpPr>
          <p:cNvPr id="200736" name="Line 38"/>
          <p:cNvSpPr/>
          <p:nvPr/>
        </p:nvSpPr>
        <p:spPr>
          <a:xfrm flipH="1">
            <a:off x="2484438" y="5357813"/>
            <a:ext cx="3671887" cy="0"/>
          </a:xfrm>
          <a:prstGeom prst="line">
            <a:avLst/>
          </a:prstGeom>
          <a:ln w="28575" cap="flat" cmpd="sng">
            <a:solidFill>
              <a:schemeClr val="hlink"/>
            </a:solidFill>
            <a:prstDash val="solid"/>
            <a:headEnd type="none" w="med" len="med"/>
            <a:tailEnd type="triangle" w="med" len="lg"/>
          </a:ln>
        </p:spPr>
      </p:sp>
      <p:sp>
        <p:nvSpPr>
          <p:cNvPr id="200737" name="Line 39"/>
          <p:cNvSpPr/>
          <p:nvPr/>
        </p:nvSpPr>
        <p:spPr>
          <a:xfrm flipH="1">
            <a:off x="2484438" y="5934075"/>
            <a:ext cx="3671887" cy="0"/>
          </a:xfrm>
          <a:prstGeom prst="line">
            <a:avLst/>
          </a:prstGeom>
          <a:ln w="28575" cap="flat" cmpd="sng">
            <a:solidFill>
              <a:schemeClr val="hlink"/>
            </a:solidFill>
            <a:prstDash val="solid"/>
            <a:headEnd type="none" w="med" len="med"/>
            <a:tailEnd type="triangle" w="med" len="lg"/>
          </a:ln>
        </p:spPr>
      </p:sp>
      <p:sp>
        <p:nvSpPr>
          <p:cNvPr id="200738" name="Rectangle 40"/>
          <p:cNvSpPr/>
          <p:nvPr/>
        </p:nvSpPr>
        <p:spPr>
          <a:xfrm>
            <a:off x="2771775" y="5645150"/>
            <a:ext cx="3138488" cy="333375"/>
          </a:xfrm>
          <a:prstGeom prst="rect">
            <a:avLst/>
          </a:prstGeom>
          <a:noFill/>
          <a:ln w="9525">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en-US" altLang="zh-CN" sz="1600" dirty="0">
                <a:solidFill>
                  <a:srgbClr val="333399"/>
                </a:solidFill>
                <a:latin typeface="Arial" panose="020B0604020202020204" pitchFamily="34" charset="0"/>
              </a:rPr>
              <a:t>FIN, ACK, SEQ = v, ACK = u + 1</a:t>
            </a:r>
            <a:endParaRPr lang="en-US" altLang="zh-CN" sz="1600" dirty="0">
              <a:solidFill>
                <a:srgbClr val="333399"/>
              </a:solidFill>
              <a:latin typeface="Arial" panose="020B0604020202020204" pitchFamily="34" charset="0"/>
            </a:endParaRPr>
          </a:p>
        </p:txBody>
      </p:sp>
      <p:sp>
        <p:nvSpPr>
          <p:cNvPr id="200739" name="Line 41"/>
          <p:cNvSpPr/>
          <p:nvPr/>
        </p:nvSpPr>
        <p:spPr>
          <a:xfrm>
            <a:off x="2484438" y="6581775"/>
            <a:ext cx="3671887" cy="0"/>
          </a:xfrm>
          <a:prstGeom prst="line">
            <a:avLst/>
          </a:prstGeom>
          <a:ln w="28575" cap="flat" cmpd="sng">
            <a:solidFill>
              <a:srgbClr val="333399"/>
            </a:solidFill>
            <a:prstDash val="solid"/>
            <a:headEnd type="none" w="med" len="med"/>
            <a:tailEnd type="triangle" w="med" len="lg"/>
          </a:ln>
        </p:spPr>
      </p:sp>
      <p:sp>
        <p:nvSpPr>
          <p:cNvPr id="200740" name="Rectangle 42"/>
          <p:cNvSpPr/>
          <p:nvPr/>
        </p:nvSpPr>
        <p:spPr>
          <a:xfrm>
            <a:off x="2843213" y="6248400"/>
            <a:ext cx="3043237" cy="333375"/>
          </a:xfrm>
          <a:prstGeom prst="rect">
            <a:avLst/>
          </a:prstGeom>
          <a:noFill/>
          <a:ln w="9525">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en-US" altLang="zh-CN" sz="1600" dirty="0">
                <a:solidFill>
                  <a:srgbClr val="333399"/>
                </a:solidFill>
                <a:latin typeface="Arial" panose="020B0604020202020204" pitchFamily="34" charset="0"/>
              </a:rPr>
              <a:t>ACK, SEQ = u + 1, ACK = v + 1</a:t>
            </a:r>
            <a:endParaRPr lang="en-US" altLang="zh-CN" sz="1600" dirty="0">
              <a:solidFill>
                <a:srgbClr val="333399"/>
              </a:solidFill>
              <a:latin typeface="Arial" panose="020B0604020202020204" pitchFamily="34" charset="0"/>
            </a:endParaRPr>
          </a:p>
        </p:txBody>
      </p:sp>
      <p:sp>
        <p:nvSpPr>
          <p:cNvPr id="200741" name="Rectangle 43"/>
          <p:cNvSpPr/>
          <p:nvPr/>
        </p:nvSpPr>
        <p:spPr>
          <a:xfrm>
            <a:off x="1116013" y="6392863"/>
            <a:ext cx="1439862" cy="336550"/>
          </a:xfrm>
          <a:prstGeom prst="rect">
            <a:avLst/>
          </a:prstGeom>
          <a:noFill/>
          <a:ln w="9525">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en-US" altLang="zh-CN" sz="1600" dirty="0">
                <a:solidFill>
                  <a:srgbClr val="333399"/>
                </a:solidFill>
                <a:latin typeface="Arial" panose="020B0604020202020204" pitchFamily="34" charset="0"/>
              </a:rPr>
              <a:t>TIMED_WAIT</a:t>
            </a:r>
            <a:endParaRPr lang="en-US" altLang="zh-CN" sz="1600" dirty="0">
              <a:solidFill>
                <a:srgbClr val="333399"/>
              </a:solidFill>
              <a:latin typeface="Arial" panose="020B0604020202020204" pitchFamily="34" charset="0"/>
            </a:endParaRPr>
          </a:p>
        </p:txBody>
      </p:sp>
      <p:sp>
        <p:nvSpPr>
          <p:cNvPr id="200742" name="Rectangle 44"/>
          <p:cNvSpPr/>
          <p:nvPr/>
        </p:nvSpPr>
        <p:spPr>
          <a:xfrm>
            <a:off x="6156325" y="5168900"/>
            <a:ext cx="1489075" cy="333375"/>
          </a:xfrm>
          <a:prstGeom prst="rect">
            <a:avLst/>
          </a:prstGeom>
          <a:noFill/>
          <a:ln w="9525">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en-US" altLang="zh-CN" sz="1600" dirty="0">
                <a:solidFill>
                  <a:srgbClr val="333399"/>
                </a:solidFill>
                <a:latin typeface="Arial" panose="020B0604020202020204" pitchFamily="34" charset="0"/>
              </a:rPr>
              <a:t>CLOSE_WAIT</a:t>
            </a:r>
            <a:endParaRPr lang="en-US" altLang="zh-CN" sz="1600" dirty="0">
              <a:solidFill>
                <a:srgbClr val="333399"/>
              </a:solidFill>
              <a:latin typeface="Arial" panose="020B0604020202020204" pitchFamily="34" charset="0"/>
            </a:endParaRPr>
          </a:p>
        </p:txBody>
      </p:sp>
      <p:sp>
        <p:nvSpPr>
          <p:cNvPr id="200743" name="Rectangle 45"/>
          <p:cNvSpPr/>
          <p:nvPr/>
        </p:nvSpPr>
        <p:spPr>
          <a:xfrm>
            <a:off x="6156325" y="2647950"/>
            <a:ext cx="1282700" cy="333375"/>
          </a:xfrm>
          <a:prstGeom prst="rect">
            <a:avLst/>
          </a:prstGeom>
          <a:noFill/>
          <a:ln w="9525">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en-US" altLang="zh-CN" sz="1600" dirty="0">
                <a:solidFill>
                  <a:srgbClr val="333399"/>
                </a:solidFill>
                <a:latin typeface="Arial" panose="020B0604020202020204" pitchFamily="34" charset="0"/>
              </a:rPr>
              <a:t>SYN_RCVD</a:t>
            </a:r>
            <a:endParaRPr lang="en-US" altLang="zh-CN" sz="1600" dirty="0">
              <a:solidFill>
                <a:srgbClr val="333399"/>
              </a:solidFill>
              <a:latin typeface="Arial" panose="020B0604020202020204" pitchFamily="34" charset="0"/>
            </a:endParaRPr>
          </a:p>
        </p:txBody>
      </p:sp>
      <p:sp>
        <p:nvSpPr>
          <p:cNvPr id="200744" name="Rectangle 46"/>
          <p:cNvSpPr/>
          <p:nvPr/>
        </p:nvSpPr>
        <p:spPr>
          <a:xfrm>
            <a:off x="941388" y="3224213"/>
            <a:ext cx="1576387" cy="333375"/>
          </a:xfrm>
          <a:prstGeom prst="rect">
            <a:avLst/>
          </a:prstGeom>
          <a:noFill/>
          <a:ln w="9525">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en-US" altLang="zh-CN" sz="1600" dirty="0">
                <a:solidFill>
                  <a:srgbClr val="333399"/>
                </a:solidFill>
                <a:latin typeface="Arial" panose="020B0604020202020204" pitchFamily="34" charset="0"/>
              </a:rPr>
              <a:t>ESTABLISHED</a:t>
            </a:r>
            <a:endParaRPr lang="en-US" altLang="zh-CN" sz="1600" dirty="0">
              <a:solidFill>
                <a:srgbClr val="333399"/>
              </a:solidFill>
              <a:latin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Rectangle 2"/>
          <p:cNvSpPr>
            <a:spLocks noGrp="1" noChangeArrowheads="1"/>
          </p:cNvSpPr>
          <p:nvPr>
            <p:ph type="title"/>
          </p:nvPr>
        </p:nvSpPr>
        <p:spPr>
          <a:xfrm>
            <a:off x="152400" y="152400"/>
            <a:ext cx="8991600" cy="12954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all" spc="50" normalizeH="0" baseline="0" noProof="0">
                <a:ln w="15875">
                  <a:noFill/>
                </a:ln>
                <a:solidFill>
                  <a:schemeClr val="tx2"/>
                </a:solidFill>
                <a:effectLst/>
                <a:uLnTx/>
                <a:uFillTx/>
                <a:latin typeface="+mj-lt"/>
                <a:ea typeface="+mj-ea"/>
                <a:cs typeface="+mj-cs"/>
              </a:rPr>
              <a:t>The Maximum Data Rate of a Channel</a:t>
            </a:r>
            <a:endParaRPr kumimoji="0" lang="zh-CN" altLang="en-US" sz="3600" b="1" i="0" u="none" strike="noStrike" kern="1200" cap="all" spc="50" normalizeH="0" baseline="0" noProof="0">
              <a:ln w="15875">
                <a:noFill/>
              </a:ln>
              <a:solidFill>
                <a:schemeClr val="tx2"/>
              </a:solidFill>
              <a:effectLst/>
              <a:uLnTx/>
              <a:uFillTx/>
              <a:latin typeface="+mj-lt"/>
              <a:ea typeface="+mj-ea"/>
              <a:cs typeface="+mj-cs"/>
            </a:endParaRPr>
          </a:p>
        </p:txBody>
      </p:sp>
      <p:sp>
        <p:nvSpPr>
          <p:cNvPr id="15364" name="Text Box 4"/>
          <p:cNvSpPr txBox="1">
            <a:spLocks noChangeArrowheads="1"/>
          </p:cNvSpPr>
          <p:nvPr/>
        </p:nvSpPr>
        <p:spPr bwMode="auto">
          <a:xfrm>
            <a:off x="593725" y="1644650"/>
            <a:ext cx="7940675" cy="2147888"/>
          </a:xfrm>
          <a:prstGeom prst="rect">
            <a:avLst/>
          </a:prstGeom>
          <a:noFill/>
          <a:ln>
            <a:noFill/>
          </a:ln>
        </p:spPr>
        <p:txBody>
          <a:bodyPr>
            <a:spAutoFit/>
          </a:bodyPr>
          <a:lstStyle>
            <a:lvl1pPr algn="l">
              <a:spcBef>
                <a:spcPct val="20000"/>
              </a:spcBef>
              <a:buClr>
                <a:srgbClr val="A8CDD7"/>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lgn="l">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lgn="l">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lgn="l">
              <a:spcBef>
                <a:spcPct val="20000"/>
              </a:spcBef>
              <a:buClr>
                <a:srgbClr val="A8CDD7"/>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lgn="l">
              <a:spcBef>
                <a:spcPct val="20000"/>
              </a:spcBef>
              <a:buClr>
                <a:srgbClr val="C0BEAF"/>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fontAlgn="base">
              <a:spcBef>
                <a:spcPct val="20000"/>
              </a:spcBef>
              <a:spcAft>
                <a:spcPct val="0"/>
              </a:spcAft>
              <a:buClr>
                <a:srgbClr val="C0BEAF"/>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fontAlgn="base">
              <a:spcBef>
                <a:spcPct val="20000"/>
              </a:spcBef>
              <a:spcAft>
                <a:spcPct val="0"/>
              </a:spcAft>
              <a:buClr>
                <a:srgbClr val="C0BEAF"/>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fontAlgn="base">
              <a:spcBef>
                <a:spcPct val="20000"/>
              </a:spcBef>
              <a:spcAft>
                <a:spcPct val="0"/>
              </a:spcAft>
              <a:buClr>
                <a:srgbClr val="C0BEAF"/>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fontAlgn="base">
              <a:spcBef>
                <a:spcPct val="20000"/>
              </a:spcBef>
              <a:spcAft>
                <a:spcPct val="0"/>
              </a:spcAft>
              <a:buClr>
                <a:srgbClr val="C0BEAF"/>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l" defTabSz="914400" rtl="0" eaLnBrk="0" fontAlgn="auto" latinLnBrk="0" hangingPunct="0">
              <a:lnSpc>
                <a:spcPct val="100000"/>
              </a:lnSpc>
              <a:spcBef>
                <a:spcPct val="20000"/>
              </a:spcBef>
              <a:spcAft>
                <a:spcPts val="0"/>
              </a:spcAft>
              <a:buClr>
                <a:srgbClr val="FF9900"/>
              </a:buClr>
              <a:buSzPct val="65000"/>
              <a:buFont typeface="Wingdings" panose="05000000000000000000" pitchFamily="2" charset="2"/>
              <a:buNone/>
              <a:defRPr/>
            </a:pPr>
            <a:r>
              <a:rPr kumimoji="0" lang="zh-CN" altLang="en-US" sz="2800" b="1" i="0" u="none" strike="noStrike" kern="1200" cap="none" spc="0" normalizeH="0" baseline="0" noProof="0" dirty="0">
                <a:ln>
                  <a:noFill/>
                </a:ln>
                <a:solidFill>
                  <a:schemeClr val="tx1"/>
                </a:solidFill>
                <a:effectLst/>
                <a:uLnTx/>
                <a:uFillTx/>
                <a:latin typeface="Arial" panose="020B0604020202020204" pitchFamily="34" charset="0"/>
                <a:ea typeface="黑体" panose="02010609060101010101" pitchFamily="49" charset="-122"/>
                <a:cs typeface="+mn-cs"/>
              </a:rPr>
              <a:t>●</a:t>
            </a:r>
            <a:r>
              <a:rPr kumimoji="0" lang="en-US" altLang="zh-CN" sz="2800" b="1" i="0" u="none" strike="noStrike" kern="1200" cap="none" spc="0" normalizeH="0" baseline="0" noProof="0" dirty="0">
                <a:ln>
                  <a:noFill/>
                </a:ln>
                <a:solidFill>
                  <a:schemeClr val="tx1"/>
                </a:solidFill>
                <a:effectLst/>
                <a:uLnTx/>
                <a:uFillTx/>
                <a:latin typeface="+mn-ea"/>
                <a:ea typeface="+mn-ea"/>
                <a:cs typeface="+mn-cs"/>
                <a:sym typeface="Monotype Sorts" pitchFamily="2" charset="2"/>
              </a:rPr>
              <a:t> </a:t>
            </a:r>
            <a:r>
              <a:rPr kumimoji="0" lang="en-US" altLang="zh-CN" sz="2800" b="1" i="0" u="none" strike="noStrike" kern="1200" cap="none" spc="0" normalizeH="0" baseline="0" noProof="0" dirty="0" err="1">
                <a:ln>
                  <a:noFill/>
                </a:ln>
                <a:solidFill>
                  <a:schemeClr val="tx1"/>
                </a:solidFill>
                <a:effectLst/>
                <a:uLnTx/>
                <a:uFillTx/>
                <a:latin typeface="+mn-ea"/>
                <a:ea typeface="+mn-ea"/>
                <a:cs typeface="+mn-cs"/>
                <a:sym typeface="Monotype Sorts" pitchFamily="2" charset="2"/>
              </a:rPr>
              <a:t>Nyquist</a:t>
            </a:r>
            <a:r>
              <a:rPr kumimoji="0" lang="zh-CN" altLang="zh-CN" sz="2800" b="1" i="0" u="none" strike="noStrike" kern="1200" cap="none" spc="0" normalizeH="0" baseline="0" noProof="0" dirty="0">
                <a:ln>
                  <a:noFill/>
                </a:ln>
                <a:solidFill>
                  <a:schemeClr val="tx1"/>
                </a:solidFill>
                <a:effectLst/>
                <a:uLnTx/>
                <a:uFillTx/>
                <a:latin typeface="+mn-ea"/>
                <a:ea typeface="+mn-ea"/>
                <a:cs typeface="+mn-cs"/>
                <a:sym typeface="Monotype Sorts" pitchFamily="2" charset="2"/>
              </a:rPr>
              <a:t>定理：</a:t>
            </a:r>
            <a:r>
              <a:rPr kumimoji="0" lang="zh-CN" altLang="en-US" sz="2800" b="1" i="0" u="none" strike="noStrike" kern="1200" cap="none" spc="0" normalizeH="0" baseline="0" noProof="0" dirty="0">
                <a:ln>
                  <a:noFill/>
                </a:ln>
                <a:solidFill>
                  <a:schemeClr val="folHlink"/>
                </a:solidFill>
                <a:effectLst/>
                <a:uLnTx/>
                <a:uFillTx/>
                <a:latin typeface="+mn-ea"/>
                <a:ea typeface="+mn-ea"/>
                <a:cs typeface="+mn-cs"/>
                <a:sym typeface="Monotype Sorts" pitchFamily="2" charset="2"/>
              </a:rPr>
              <a:t>理想信道、无噪声信道</a:t>
            </a:r>
            <a:endParaRPr kumimoji="0" lang="zh-CN" altLang="zh-CN" sz="2800" b="1" i="0" u="none" strike="noStrike" kern="1200" cap="none" spc="0" normalizeH="0" baseline="0" noProof="0" dirty="0">
              <a:ln>
                <a:noFill/>
              </a:ln>
              <a:solidFill>
                <a:schemeClr val="folHlink"/>
              </a:solidFill>
              <a:effectLst/>
              <a:uLnTx/>
              <a:uFillTx/>
              <a:latin typeface="+mn-ea"/>
              <a:ea typeface="+mn-ea"/>
              <a:cs typeface="+mn-cs"/>
              <a:sym typeface="Monotype Sorts" pitchFamily="2" charset="2"/>
            </a:endParaRPr>
          </a:p>
          <a:p>
            <a:pPr marL="0" marR="0" lvl="0" indent="0" algn="l" defTabSz="914400" rtl="0" eaLnBrk="0" fontAlgn="auto" latinLnBrk="0" hangingPunct="0">
              <a:lnSpc>
                <a:spcPct val="100000"/>
              </a:lnSpc>
              <a:spcBef>
                <a:spcPct val="20000"/>
              </a:spcBef>
              <a:spcAft>
                <a:spcPts val="0"/>
              </a:spcAft>
              <a:buClr>
                <a:srgbClr val="FF9900"/>
              </a:buClr>
              <a:buSzPct val="65000"/>
              <a:buFont typeface="Wingdings" panose="05000000000000000000" pitchFamily="2" charset="2"/>
              <a:buNone/>
              <a:defRPr/>
            </a:pPr>
            <a:r>
              <a:rPr kumimoji="0" lang="en-US" altLang="zh-CN" sz="3200" b="1" i="0" u="none" strike="noStrike" kern="1200" cap="none" spc="0" normalizeH="0" baseline="0" noProof="0" dirty="0">
                <a:ln>
                  <a:noFill/>
                </a:ln>
                <a:solidFill>
                  <a:schemeClr val="hlink"/>
                </a:solidFill>
                <a:effectLst/>
                <a:uLnTx/>
                <a:uFillTx/>
                <a:latin typeface="Arial" panose="020B0604020202020204" pitchFamily="34" charset="0"/>
                <a:ea typeface="+mn-ea"/>
                <a:cs typeface="+mn-cs"/>
                <a:sym typeface="Monotype Sorts" pitchFamily="2" charset="2"/>
              </a:rPr>
              <a:t>        </a:t>
            </a:r>
            <a:r>
              <a:rPr kumimoji="0" lang="en-US" altLang="zh-CN" sz="3200" b="1" i="0" u="none" strike="noStrike" kern="1200" cap="none" spc="0" normalizeH="0" baseline="0" noProof="0" dirty="0" err="1">
                <a:ln>
                  <a:noFill/>
                </a:ln>
                <a:solidFill>
                  <a:schemeClr val="folHlink"/>
                </a:solidFill>
                <a:effectLst/>
                <a:uLnTx/>
                <a:uFillTx/>
                <a:latin typeface="Arial" panose="020B0604020202020204" pitchFamily="34" charset="0"/>
                <a:ea typeface="+mn-ea"/>
                <a:cs typeface="+mn-cs"/>
                <a:sym typeface="Monotype Sorts" pitchFamily="2" charset="2"/>
              </a:rPr>
              <a:t>C</a:t>
            </a:r>
            <a:r>
              <a:rPr kumimoji="0" lang="en-US" altLang="zh-CN" sz="3200" b="1" i="0" u="none" strike="noStrike" kern="1200" cap="none" spc="0" normalizeH="0" baseline="-30000" noProof="0" dirty="0" err="1">
                <a:ln>
                  <a:noFill/>
                </a:ln>
                <a:solidFill>
                  <a:schemeClr val="folHlink"/>
                </a:solidFill>
                <a:effectLst/>
                <a:uLnTx/>
                <a:uFillTx/>
                <a:latin typeface="Arial" panose="020B0604020202020204" pitchFamily="34" charset="0"/>
                <a:ea typeface="+mn-ea"/>
                <a:cs typeface="+mn-cs"/>
                <a:sym typeface="Monotype Sorts" pitchFamily="2" charset="2"/>
              </a:rPr>
              <a:t>max</a:t>
            </a:r>
            <a:r>
              <a:rPr kumimoji="0" lang="en-US" altLang="zh-CN" sz="3200" b="1" i="0" u="none" strike="noStrike" kern="1200" cap="none" spc="0" normalizeH="0" baseline="0" noProof="0" dirty="0">
                <a:ln>
                  <a:noFill/>
                </a:ln>
                <a:solidFill>
                  <a:schemeClr val="folHlink"/>
                </a:solidFill>
                <a:effectLst/>
                <a:uLnTx/>
                <a:uFillTx/>
                <a:latin typeface="Arial" panose="020B0604020202020204" pitchFamily="34" charset="0"/>
                <a:ea typeface="+mn-ea"/>
                <a:cs typeface="+mn-cs"/>
                <a:sym typeface="Monotype Sorts" pitchFamily="2" charset="2"/>
              </a:rPr>
              <a:t>=2Hlog</a:t>
            </a:r>
            <a:r>
              <a:rPr kumimoji="0" lang="en-US" altLang="zh-CN" sz="3200" b="1" i="0" u="none" strike="noStrike" kern="1200" cap="none" spc="0" normalizeH="0" baseline="-28000" noProof="0" dirty="0">
                <a:ln>
                  <a:noFill/>
                </a:ln>
                <a:solidFill>
                  <a:schemeClr val="folHlink"/>
                </a:solidFill>
                <a:effectLst/>
                <a:uLnTx/>
                <a:uFillTx/>
                <a:latin typeface="Arial" panose="020B0604020202020204" pitchFamily="34" charset="0"/>
                <a:ea typeface="+mn-ea"/>
                <a:cs typeface="+mn-cs"/>
                <a:sym typeface="Monotype Sorts" pitchFamily="2" charset="2"/>
              </a:rPr>
              <a:t>2</a:t>
            </a:r>
            <a:r>
              <a:rPr kumimoji="0" lang="en-US" altLang="zh-CN" sz="3200" b="1" i="0" u="none" strike="noStrike" kern="1200" cap="none" spc="0" normalizeH="0" baseline="0" noProof="0" dirty="0">
                <a:ln>
                  <a:noFill/>
                </a:ln>
                <a:solidFill>
                  <a:schemeClr val="folHlink"/>
                </a:solidFill>
                <a:effectLst/>
                <a:uLnTx/>
                <a:uFillTx/>
                <a:latin typeface="Arial" panose="020B0604020202020204" pitchFamily="34" charset="0"/>
                <a:ea typeface="+mn-ea"/>
                <a:cs typeface="+mn-cs"/>
                <a:sym typeface="Monotype Sorts" pitchFamily="2" charset="2"/>
              </a:rPr>
              <a:t>N（bps）</a:t>
            </a:r>
            <a:endParaRPr kumimoji="0" lang="en-US" altLang="zh-CN" sz="3200" b="1" i="0" u="none" strike="noStrike" kern="1200" cap="none" spc="0" normalizeH="0" baseline="0" noProof="0" dirty="0">
              <a:ln>
                <a:noFill/>
              </a:ln>
              <a:solidFill>
                <a:schemeClr val="folHlink"/>
              </a:solidFill>
              <a:effectLst/>
              <a:uLnTx/>
              <a:uFillTx/>
              <a:latin typeface="Arial" panose="020B0604020202020204" pitchFamily="34" charset="0"/>
              <a:ea typeface="+mn-ea"/>
              <a:cs typeface="+mn-cs"/>
              <a:sym typeface="Monotype Sorts" pitchFamily="2" charset="2"/>
            </a:endParaRPr>
          </a:p>
          <a:p>
            <a:pPr marL="0" marR="0" lvl="0" indent="0" algn="l" defTabSz="914400" rtl="0" eaLnBrk="0" fontAlgn="auto" latinLnBrk="0" hangingPunct="0">
              <a:lnSpc>
                <a:spcPct val="100000"/>
              </a:lnSpc>
              <a:spcBef>
                <a:spcPct val="20000"/>
              </a:spcBef>
              <a:spcAft>
                <a:spcPts val="0"/>
              </a:spcAft>
              <a:buClr>
                <a:srgbClr val="FF9900"/>
              </a:buClr>
              <a:buSzPct val="65000"/>
              <a:buFont typeface="Wingdings" panose="05000000000000000000" pitchFamily="2" charset="2"/>
              <a:buNone/>
              <a:defRPr/>
            </a:pPr>
            <a:r>
              <a:rPr kumimoji="0" lang="en-US" altLang="zh-CN" sz="2800" b="1" i="0" u="none" strike="noStrike" kern="1200" cap="none" spc="0" normalizeH="0" baseline="0" noProof="0" dirty="0">
                <a:ln>
                  <a:noFill/>
                </a:ln>
                <a:solidFill>
                  <a:schemeClr val="folHlink"/>
                </a:solidFill>
                <a:effectLst/>
                <a:uLnTx/>
                <a:uFillTx/>
                <a:latin typeface="Arial" panose="020B0604020202020204" pitchFamily="34" charset="0"/>
                <a:ea typeface="+mn-ea"/>
                <a:cs typeface="+mn-cs"/>
                <a:sym typeface="Monotype Sorts" pitchFamily="2" charset="2"/>
              </a:rPr>
              <a:t>                      H：</a:t>
            </a:r>
            <a:r>
              <a:rPr kumimoji="0" lang="zh-CN" altLang="en-US" sz="2800" b="1" i="0" u="none" strike="noStrike" kern="1200" cap="none" spc="0" normalizeH="0" baseline="0" noProof="0" dirty="0">
                <a:ln>
                  <a:noFill/>
                </a:ln>
                <a:solidFill>
                  <a:schemeClr val="folHlink"/>
                </a:solidFill>
                <a:effectLst/>
                <a:uLnTx/>
                <a:uFillTx/>
                <a:latin typeface="+mn-ea"/>
                <a:ea typeface="+mn-ea"/>
                <a:cs typeface="+mn-cs"/>
                <a:sym typeface="Monotype Sorts" pitchFamily="2" charset="2"/>
              </a:rPr>
              <a:t>带宽</a:t>
            </a:r>
            <a:r>
              <a:rPr kumimoji="0" lang="zh-CN" altLang="en-US" sz="2800" b="1" i="0" u="none" strike="noStrike" kern="1200" cap="none" spc="0" normalizeH="0" baseline="0" noProof="0" dirty="0">
                <a:ln>
                  <a:noFill/>
                </a:ln>
                <a:solidFill>
                  <a:schemeClr val="folHlink"/>
                </a:solidFill>
                <a:effectLst/>
                <a:uLnTx/>
                <a:uFillTx/>
                <a:latin typeface="Arial" panose="020B0604020202020204" pitchFamily="34" charset="0"/>
                <a:ea typeface="+mn-ea"/>
                <a:cs typeface="+mn-cs"/>
                <a:sym typeface="Monotype Sorts" pitchFamily="2" charset="2"/>
              </a:rPr>
              <a:t>（</a:t>
            </a:r>
            <a:r>
              <a:rPr kumimoji="0" lang="en-US" altLang="zh-CN" sz="2800" b="1" i="0" u="none" strike="noStrike" kern="1200" cap="none" spc="0" normalizeH="0" baseline="0" noProof="0" dirty="0">
                <a:ln>
                  <a:noFill/>
                </a:ln>
                <a:solidFill>
                  <a:schemeClr val="folHlink"/>
                </a:solidFill>
                <a:effectLst/>
                <a:uLnTx/>
                <a:uFillTx/>
                <a:latin typeface="Arial" panose="020B0604020202020204" pitchFamily="34" charset="0"/>
                <a:ea typeface="+mn-ea"/>
                <a:cs typeface="+mn-cs"/>
                <a:sym typeface="Monotype Sorts" pitchFamily="2" charset="2"/>
              </a:rPr>
              <a:t>Hz）</a:t>
            </a:r>
            <a:endParaRPr kumimoji="0" lang="en-US" altLang="zh-CN" sz="2800" b="1" i="0" u="none" strike="noStrike" kern="1200" cap="none" spc="0" normalizeH="0" baseline="0" noProof="0" dirty="0">
              <a:ln>
                <a:noFill/>
              </a:ln>
              <a:solidFill>
                <a:schemeClr val="folHlink"/>
              </a:solidFill>
              <a:effectLst/>
              <a:uLnTx/>
              <a:uFillTx/>
              <a:latin typeface="Arial" panose="020B0604020202020204" pitchFamily="34" charset="0"/>
              <a:ea typeface="+mn-ea"/>
              <a:cs typeface="+mn-cs"/>
              <a:sym typeface="Monotype Sorts" pitchFamily="2" charset="2"/>
            </a:endParaRPr>
          </a:p>
          <a:p>
            <a:pPr marL="0" marR="0" lvl="0" indent="0" algn="l" defTabSz="914400" rtl="0" eaLnBrk="0" fontAlgn="auto" latinLnBrk="0" hangingPunct="0">
              <a:lnSpc>
                <a:spcPct val="100000"/>
              </a:lnSpc>
              <a:spcBef>
                <a:spcPct val="20000"/>
              </a:spcBef>
              <a:spcAft>
                <a:spcPts val="0"/>
              </a:spcAft>
              <a:buClr>
                <a:srgbClr val="FF9900"/>
              </a:buClr>
              <a:buSzPct val="65000"/>
              <a:buFont typeface="Wingdings" panose="05000000000000000000" pitchFamily="2" charset="2"/>
              <a:buNone/>
              <a:defRPr/>
            </a:pPr>
            <a:r>
              <a:rPr kumimoji="0" lang="en-US" altLang="zh-CN" sz="2800" b="1" i="0" u="none" strike="noStrike" kern="1200" cap="none" spc="0" normalizeH="0" baseline="0" noProof="0" dirty="0">
                <a:ln>
                  <a:noFill/>
                </a:ln>
                <a:solidFill>
                  <a:schemeClr val="folHlink"/>
                </a:solidFill>
                <a:effectLst/>
                <a:uLnTx/>
                <a:uFillTx/>
                <a:latin typeface="Arial" panose="020B0604020202020204" pitchFamily="34" charset="0"/>
                <a:ea typeface="+mn-ea"/>
                <a:cs typeface="+mn-cs"/>
                <a:sym typeface="Monotype Sorts" pitchFamily="2" charset="2"/>
              </a:rPr>
              <a:t>                      N：</a:t>
            </a:r>
            <a:r>
              <a:rPr kumimoji="0" lang="zh-CN" altLang="en-US" sz="2800" b="1" i="0" u="none" strike="noStrike" kern="1200" cap="none" spc="0" normalizeH="0" baseline="0" noProof="0" dirty="0">
                <a:ln>
                  <a:noFill/>
                </a:ln>
                <a:solidFill>
                  <a:schemeClr val="folHlink"/>
                </a:solidFill>
                <a:effectLst/>
                <a:uLnTx/>
                <a:uFillTx/>
                <a:latin typeface="+mn-ea"/>
                <a:ea typeface="+mn-ea"/>
                <a:cs typeface="+mn-cs"/>
                <a:sym typeface="Monotype Sorts" pitchFamily="2" charset="2"/>
              </a:rPr>
              <a:t>离散级数，有时写成</a:t>
            </a:r>
            <a:r>
              <a:rPr kumimoji="0" lang="en-US" altLang="zh-CN" sz="2800" b="1" i="0" u="none" strike="noStrike" kern="1200" cap="none" spc="0" normalizeH="0" baseline="0" noProof="0" dirty="0">
                <a:ln>
                  <a:noFill/>
                </a:ln>
                <a:solidFill>
                  <a:schemeClr val="folHlink"/>
                </a:solidFill>
                <a:effectLst/>
                <a:uLnTx/>
                <a:uFillTx/>
                <a:latin typeface="Arial" panose="020B0604020202020204" pitchFamily="34" charset="0"/>
                <a:ea typeface="+mn-ea"/>
                <a:cs typeface="+mn-cs"/>
                <a:sym typeface="Monotype Sorts" pitchFamily="2" charset="2"/>
              </a:rPr>
              <a:t>V</a:t>
            </a:r>
            <a:endParaRPr kumimoji="0" lang="en-US" altLang="zh-CN" sz="2800" b="1" i="0" u="none" strike="noStrike" kern="1200" cap="none" spc="0" normalizeH="0" baseline="0" noProof="0" dirty="0">
              <a:ln>
                <a:noFill/>
              </a:ln>
              <a:solidFill>
                <a:schemeClr val="folHlink"/>
              </a:solidFill>
              <a:effectLst/>
              <a:uLnTx/>
              <a:uFillTx/>
              <a:latin typeface="Arial" panose="020B0604020202020204" pitchFamily="34" charset="0"/>
              <a:ea typeface="+mn-ea"/>
              <a:cs typeface="+mn-cs"/>
              <a:sym typeface="Monotype Sorts" pitchFamily="2" charset="2"/>
            </a:endParaRPr>
          </a:p>
        </p:txBody>
      </p:sp>
      <p:sp>
        <p:nvSpPr>
          <p:cNvPr id="15365" name="Text Box 5"/>
          <p:cNvSpPr txBox="1">
            <a:spLocks noChangeArrowheads="1"/>
          </p:cNvSpPr>
          <p:nvPr/>
        </p:nvSpPr>
        <p:spPr bwMode="auto">
          <a:xfrm>
            <a:off x="1524000" y="3906838"/>
            <a:ext cx="5257800" cy="2570163"/>
          </a:xfrm>
          <a:prstGeom prst="rect">
            <a:avLst/>
          </a:prstGeom>
          <a:noFill/>
          <a:ln>
            <a:noFill/>
          </a:ln>
        </p:spPr>
        <p:txBody>
          <a:bodyPr>
            <a:spAutoFit/>
          </a:bodyPr>
          <a:lstStyle>
            <a:lvl1pPr algn="l">
              <a:spcBef>
                <a:spcPct val="20000"/>
              </a:spcBef>
              <a:buClr>
                <a:srgbClr val="A8CDD7"/>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lgn="l">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lgn="l">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lgn="l">
              <a:spcBef>
                <a:spcPct val="20000"/>
              </a:spcBef>
              <a:buClr>
                <a:srgbClr val="A8CDD7"/>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lgn="l">
              <a:spcBef>
                <a:spcPct val="20000"/>
              </a:spcBef>
              <a:buClr>
                <a:srgbClr val="C0BEAF"/>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fontAlgn="base">
              <a:spcBef>
                <a:spcPct val="20000"/>
              </a:spcBef>
              <a:spcAft>
                <a:spcPct val="0"/>
              </a:spcAft>
              <a:buClr>
                <a:srgbClr val="C0BEAF"/>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fontAlgn="base">
              <a:spcBef>
                <a:spcPct val="20000"/>
              </a:spcBef>
              <a:spcAft>
                <a:spcPct val="0"/>
              </a:spcAft>
              <a:buClr>
                <a:srgbClr val="C0BEAF"/>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fontAlgn="base">
              <a:spcBef>
                <a:spcPct val="20000"/>
              </a:spcBef>
              <a:spcAft>
                <a:spcPct val="0"/>
              </a:spcAft>
              <a:buClr>
                <a:srgbClr val="C0BEAF"/>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fontAlgn="base">
              <a:spcBef>
                <a:spcPct val="20000"/>
              </a:spcBef>
              <a:spcAft>
                <a:spcPct val="0"/>
              </a:spcAft>
              <a:buClr>
                <a:srgbClr val="C0BEAF"/>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l" defTabSz="914400" rtl="0" eaLnBrk="0" fontAlgn="auto" latinLnBrk="0" hangingPunct="0">
              <a:lnSpc>
                <a:spcPct val="100000"/>
              </a:lnSpc>
              <a:spcBef>
                <a:spcPct val="20000"/>
              </a:spcBef>
              <a:spcAft>
                <a:spcPts val="0"/>
              </a:spcAft>
              <a:buClrTx/>
              <a:buSzTx/>
              <a:buFontTx/>
              <a:buNone/>
              <a:defRPr/>
            </a:pPr>
            <a:r>
              <a:rPr kumimoji="0" lang="zh-CN" altLang="en-US" sz="2800" b="1" i="0" u="none" strike="noStrike" kern="1200" cap="none" spc="0" normalizeH="0" baseline="0" noProof="0" dirty="0">
                <a:ln>
                  <a:noFill/>
                </a:ln>
                <a:solidFill>
                  <a:schemeClr val="folHlink"/>
                </a:solidFill>
                <a:effectLst/>
                <a:uLnTx/>
                <a:uFillTx/>
                <a:latin typeface="+mn-ea"/>
                <a:ea typeface="+mn-ea"/>
                <a:cs typeface="+mn-cs"/>
              </a:rPr>
              <a:t>例：话音级线路</a:t>
            </a:r>
            <a:r>
              <a:rPr kumimoji="0" lang="en-US" altLang="zh-CN" sz="2800" b="1" i="0" u="none" strike="noStrike" kern="1200" cap="none" spc="0" normalizeH="0" baseline="0" noProof="0" dirty="0">
                <a:ln>
                  <a:noFill/>
                </a:ln>
                <a:solidFill>
                  <a:schemeClr val="folHlink"/>
                </a:solidFill>
                <a:effectLst/>
                <a:uLnTx/>
                <a:uFillTx/>
                <a:latin typeface="Arial" panose="020B0604020202020204" pitchFamily="34" charset="0"/>
                <a:ea typeface="+mn-ea"/>
                <a:cs typeface="+mn-cs"/>
              </a:rPr>
              <a:t>H＝3000 Hz</a:t>
            </a:r>
            <a:endParaRPr kumimoji="0" lang="en-US" altLang="zh-CN" sz="2800" b="1" i="0" u="none" strike="noStrike" kern="1200" cap="none" spc="0" normalizeH="0" baseline="0" noProof="0" dirty="0">
              <a:ln>
                <a:noFill/>
              </a:ln>
              <a:solidFill>
                <a:schemeClr val="folHlink"/>
              </a:solidFill>
              <a:effectLst/>
              <a:uLnTx/>
              <a:uFillTx/>
              <a:latin typeface="Arial" panose="020B0604020202020204" pitchFamily="34" charset="0"/>
              <a:ea typeface="+mn-ea"/>
              <a:cs typeface="+mn-cs"/>
            </a:endParaRPr>
          </a:p>
          <a:p>
            <a:pPr marL="0" marR="0" lvl="0" indent="0" algn="l" defTabSz="914400" rtl="0" eaLnBrk="0" fontAlgn="auto" latinLnBrk="0" hangingPunct="0">
              <a:lnSpc>
                <a:spcPct val="100000"/>
              </a:lnSpc>
              <a:spcBef>
                <a:spcPct val="20000"/>
              </a:spcBef>
              <a:spcAft>
                <a:spcPts val="0"/>
              </a:spcAft>
              <a:buClr>
                <a:srgbClr val="FF9900"/>
              </a:buClr>
              <a:buSzPct val="65000"/>
              <a:buFont typeface="Wingdings" panose="05000000000000000000" pitchFamily="2" charset="2"/>
              <a:buNone/>
              <a:defRPr/>
            </a:pPr>
            <a:r>
              <a:rPr kumimoji="0" lang="en-US" altLang="zh-CN" sz="2800" b="1" i="0" u="none" strike="noStrike" kern="1200" cap="none" spc="0" normalizeH="0" baseline="0" noProof="0" dirty="0">
                <a:ln>
                  <a:noFill/>
                </a:ln>
                <a:solidFill>
                  <a:schemeClr val="folHlink"/>
                </a:solidFill>
                <a:effectLst/>
                <a:uLnTx/>
                <a:uFillTx/>
                <a:latin typeface="Arial" panose="020B0604020202020204" pitchFamily="34" charset="0"/>
                <a:ea typeface="+mn-ea"/>
                <a:cs typeface="+mn-cs"/>
              </a:rPr>
              <a:t>       N          </a:t>
            </a:r>
            <a:r>
              <a:rPr kumimoji="0" lang="zh-CN" altLang="en-US" sz="2800" b="1" i="0" u="none" strike="noStrike" kern="1200" cap="none" spc="0" normalizeH="0" baseline="0" noProof="0" dirty="0">
                <a:ln>
                  <a:noFill/>
                </a:ln>
                <a:solidFill>
                  <a:schemeClr val="folHlink"/>
                </a:solidFill>
                <a:effectLst/>
                <a:uLnTx/>
                <a:uFillTx/>
                <a:latin typeface="+mn-ea"/>
                <a:ea typeface="+mn-ea"/>
                <a:cs typeface="+mn-cs"/>
              </a:rPr>
              <a:t>最大数据率 </a:t>
            </a:r>
            <a:r>
              <a:rPr kumimoji="0" lang="zh-CN" altLang="en-US" sz="2800" b="1" i="0" u="none" strike="noStrike" kern="1200" cap="none" spc="0" normalizeH="0" baseline="0" noProof="0" dirty="0">
                <a:ln>
                  <a:noFill/>
                </a:ln>
                <a:solidFill>
                  <a:schemeClr val="folHlink"/>
                </a:solidFill>
                <a:effectLst/>
                <a:uLnTx/>
                <a:uFillTx/>
                <a:latin typeface="Arial" panose="020B0604020202020204" pitchFamily="34" charset="0"/>
                <a:ea typeface="+mn-ea"/>
                <a:cs typeface="+mn-cs"/>
              </a:rPr>
              <a:t>(</a:t>
            </a:r>
            <a:r>
              <a:rPr kumimoji="0" lang="en-US" altLang="zh-CN" sz="2800" b="1" i="0" u="none" strike="noStrike" kern="1200" cap="none" spc="0" normalizeH="0" baseline="0" noProof="0" dirty="0">
                <a:ln>
                  <a:noFill/>
                </a:ln>
                <a:solidFill>
                  <a:schemeClr val="folHlink"/>
                </a:solidFill>
                <a:effectLst/>
                <a:uLnTx/>
                <a:uFillTx/>
                <a:latin typeface="Arial" panose="020B0604020202020204" pitchFamily="34" charset="0"/>
                <a:ea typeface="+mn-ea"/>
                <a:cs typeface="+mn-cs"/>
              </a:rPr>
              <a:t>C) </a:t>
            </a:r>
            <a:endParaRPr kumimoji="0" lang="en-US" altLang="zh-CN" sz="2800" b="1" i="0" u="none" strike="noStrike" kern="1200" cap="none" spc="0" normalizeH="0" baseline="0" noProof="0" dirty="0">
              <a:ln>
                <a:noFill/>
              </a:ln>
              <a:solidFill>
                <a:schemeClr val="folHlink"/>
              </a:solidFill>
              <a:effectLst/>
              <a:uLnTx/>
              <a:uFillTx/>
              <a:latin typeface="Arial" panose="020B0604020202020204" pitchFamily="34" charset="0"/>
              <a:ea typeface="+mn-ea"/>
              <a:cs typeface="+mn-cs"/>
            </a:endParaRPr>
          </a:p>
          <a:p>
            <a:pPr marL="0" marR="0" lvl="0" indent="0" algn="l" defTabSz="914400" rtl="0" eaLnBrk="0" fontAlgn="auto" latinLnBrk="0" hangingPunct="0">
              <a:lnSpc>
                <a:spcPct val="100000"/>
              </a:lnSpc>
              <a:spcBef>
                <a:spcPct val="20000"/>
              </a:spcBef>
              <a:spcAft>
                <a:spcPts val="0"/>
              </a:spcAft>
              <a:buClr>
                <a:srgbClr val="FF9900"/>
              </a:buClr>
              <a:buSzPct val="65000"/>
              <a:buFont typeface="Wingdings" panose="05000000000000000000" pitchFamily="2" charset="2"/>
              <a:buNone/>
              <a:defRPr/>
            </a:pPr>
            <a:r>
              <a:rPr kumimoji="0" lang="en-US" altLang="zh-CN" sz="2800" b="1" i="0" u="none" strike="noStrike" kern="1200" cap="none" spc="0" normalizeH="0" baseline="0" noProof="0" dirty="0">
                <a:ln>
                  <a:noFill/>
                </a:ln>
                <a:solidFill>
                  <a:schemeClr val="folHlink"/>
                </a:solidFill>
                <a:effectLst/>
                <a:uLnTx/>
                <a:uFillTx/>
                <a:latin typeface="Arial" panose="020B0604020202020204" pitchFamily="34" charset="0"/>
                <a:ea typeface="+mn-ea"/>
                <a:cs typeface="+mn-cs"/>
              </a:rPr>
              <a:t>       2               6000 bps </a:t>
            </a:r>
            <a:endParaRPr kumimoji="0" lang="en-US" altLang="zh-CN" sz="2800" b="1" i="0" u="none" strike="noStrike" kern="1200" cap="none" spc="0" normalizeH="0" baseline="0" noProof="0" dirty="0">
              <a:ln>
                <a:noFill/>
              </a:ln>
              <a:solidFill>
                <a:schemeClr val="folHlink"/>
              </a:solidFill>
              <a:effectLst/>
              <a:uLnTx/>
              <a:uFillTx/>
              <a:latin typeface="Arial" panose="020B0604020202020204" pitchFamily="34" charset="0"/>
              <a:ea typeface="+mn-ea"/>
              <a:cs typeface="+mn-cs"/>
            </a:endParaRPr>
          </a:p>
          <a:p>
            <a:pPr marL="0" marR="0" lvl="0" indent="0" algn="l" defTabSz="914400" rtl="0" eaLnBrk="0" fontAlgn="auto" latinLnBrk="0" hangingPunct="0">
              <a:lnSpc>
                <a:spcPct val="100000"/>
              </a:lnSpc>
              <a:spcBef>
                <a:spcPct val="20000"/>
              </a:spcBef>
              <a:spcAft>
                <a:spcPts val="0"/>
              </a:spcAft>
              <a:buClr>
                <a:srgbClr val="FF9900"/>
              </a:buClr>
              <a:buSzPct val="65000"/>
              <a:buFont typeface="Wingdings" panose="05000000000000000000" pitchFamily="2" charset="2"/>
              <a:buNone/>
              <a:defRPr/>
            </a:pPr>
            <a:r>
              <a:rPr kumimoji="0" lang="en-US" altLang="zh-CN" sz="2800" b="1" i="0" u="none" strike="noStrike" kern="1200" cap="none" spc="0" normalizeH="0" baseline="0" noProof="0" dirty="0">
                <a:ln>
                  <a:noFill/>
                </a:ln>
                <a:solidFill>
                  <a:schemeClr val="folHlink"/>
                </a:solidFill>
                <a:effectLst/>
                <a:uLnTx/>
                <a:uFillTx/>
                <a:latin typeface="Arial" panose="020B0604020202020204" pitchFamily="34" charset="0"/>
                <a:ea typeface="+mn-ea"/>
                <a:cs typeface="+mn-cs"/>
              </a:rPr>
              <a:t>       4             12000 bps</a:t>
            </a:r>
            <a:endParaRPr kumimoji="0" lang="en-US" altLang="zh-CN" sz="2800" b="1" i="0" u="none" strike="noStrike" kern="1200" cap="none" spc="0" normalizeH="0" baseline="0" noProof="0" dirty="0">
              <a:ln>
                <a:noFill/>
              </a:ln>
              <a:solidFill>
                <a:schemeClr val="folHlink"/>
              </a:solidFill>
              <a:effectLst/>
              <a:uLnTx/>
              <a:uFillTx/>
              <a:latin typeface="Arial" panose="020B0604020202020204" pitchFamily="34" charset="0"/>
              <a:ea typeface="+mn-ea"/>
              <a:cs typeface="+mn-cs"/>
            </a:endParaRPr>
          </a:p>
          <a:p>
            <a:pPr marL="0" marR="0" lvl="0" indent="0" algn="l" defTabSz="914400" rtl="0" eaLnBrk="0" fontAlgn="auto" latinLnBrk="0" hangingPunct="0">
              <a:lnSpc>
                <a:spcPct val="100000"/>
              </a:lnSpc>
              <a:spcBef>
                <a:spcPct val="20000"/>
              </a:spcBef>
              <a:spcAft>
                <a:spcPts val="0"/>
              </a:spcAft>
              <a:buClr>
                <a:srgbClr val="FF9900"/>
              </a:buClr>
              <a:buSzPct val="65000"/>
              <a:buFont typeface="Wingdings" panose="05000000000000000000" pitchFamily="2" charset="2"/>
              <a:buNone/>
              <a:defRPr/>
            </a:pPr>
            <a:r>
              <a:rPr kumimoji="0" lang="en-US" altLang="zh-CN" sz="2800" b="1" i="0" u="none" strike="noStrike" kern="1200" cap="none" spc="0" normalizeH="0" baseline="0" noProof="0" dirty="0">
                <a:ln>
                  <a:noFill/>
                </a:ln>
                <a:solidFill>
                  <a:schemeClr val="folHlink"/>
                </a:solidFill>
                <a:effectLst/>
                <a:uLnTx/>
                <a:uFillTx/>
                <a:latin typeface="Arial" panose="020B0604020202020204" pitchFamily="34" charset="0"/>
                <a:ea typeface="+mn-ea"/>
                <a:cs typeface="+mn-cs"/>
              </a:rPr>
              <a:t>       8             18000 bps</a:t>
            </a:r>
            <a:endParaRPr kumimoji="0" lang="zh-CN" altLang="en-US" sz="2800" b="1" i="0" u="none" strike="noStrike" kern="1200" cap="none" spc="0" normalizeH="0" baseline="0" noProof="0" dirty="0">
              <a:ln>
                <a:noFill/>
              </a:ln>
              <a:solidFill>
                <a:schemeClr val="folHlink"/>
              </a:solidFill>
              <a:effectLst/>
              <a:uLnTx/>
              <a:uFillTx/>
              <a:latin typeface="Times New Roman" panose="02020603050405020304" pitchFamily="18" charset="0"/>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364"/>
                                        </p:tgtEl>
                                        <p:attrNameLst>
                                          <p:attrName>style.visibility</p:attrName>
                                        </p:attrNameLst>
                                      </p:cBhvr>
                                      <p:to>
                                        <p:strVal val="visible"/>
                                      </p:to>
                                    </p:set>
                                    <p:anim calcmode="lin" valueType="num">
                                      <p:cBhvr additive="base">
                                        <p:cTn id="7" dur="500" fill="hold"/>
                                        <p:tgtEl>
                                          <p:spTgt spid="15364"/>
                                        </p:tgtEl>
                                        <p:attrNameLst>
                                          <p:attrName>ppt_x</p:attrName>
                                        </p:attrNameLst>
                                      </p:cBhvr>
                                      <p:tavLst>
                                        <p:tav tm="0">
                                          <p:val>
                                            <p:strVal val="0-#ppt_w/2"/>
                                          </p:val>
                                        </p:tav>
                                        <p:tav tm="100000">
                                          <p:val>
                                            <p:strVal val="#ppt_x"/>
                                          </p:val>
                                        </p:tav>
                                      </p:tavLst>
                                    </p:anim>
                                    <p:anim calcmode="lin" valueType="num">
                                      <p:cBhvr additive="base">
                                        <p:cTn id="8" dur="500" fill="hold"/>
                                        <p:tgtEl>
                                          <p:spTgt spid="1536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365"/>
                                        </p:tgtEl>
                                        <p:attrNameLst>
                                          <p:attrName>style.visibility</p:attrName>
                                        </p:attrNameLst>
                                      </p:cBhvr>
                                      <p:to>
                                        <p:strVal val="visible"/>
                                      </p:to>
                                    </p:set>
                                    <p:anim calcmode="lin" valueType="num">
                                      <p:cBhvr additive="base">
                                        <p:cTn id="13" dur="500" fill="hold"/>
                                        <p:tgtEl>
                                          <p:spTgt spid="15365"/>
                                        </p:tgtEl>
                                        <p:attrNameLst>
                                          <p:attrName>ppt_x</p:attrName>
                                        </p:attrNameLst>
                                      </p:cBhvr>
                                      <p:tavLst>
                                        <p:tav tm="0">
                                          <p:val>
                                            <p:strVal val="0-#ppt_w/2"/>
                                          </p:val>
                                        </p:tav>
                                        <p:tav tm="100000">
                                          <p:val>
                                            <p:strVal val="#ppt_x"/>
                                          </p:val>
                                        </p:tav>
                                      </p:tavLst>
                                    </p:anim>
                                    <p:anim calcmode="lin" valueType="num">
                                      <p:cBhvr additive="base">
                                        <p:cTn id="14" dur="500" fill="hold"/>
                                        <p:tgtEl>
                                          <p:spTgt spid="153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p:bldP spid="15365"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6" name="Rectangle 2"/>
          <p:cNvSpPr>
            <a:spLocks noGrp="1" noChangeArrowheads="1"/>
          </p:cNvSpPr>
          <p:nvPr>
            <p:ph type="title"/>
          </p:nvPr>
        </p:nvSpPr>
        <p:spPr>
          <a:xfrm>
            <a:off x="0" y="0"/>
            <a:ext cx="9144000" cy="11430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1200" cap="all" spc="50" normalizeH="0" baseline="0" noProof="0">
                <a:ln w="15875">
                  <a:noFill/>
                </a:ln>
                <a:solidFill>
                  <a:schemeClr val="tx2"/>
                </a:solidFill>
                <a:effectLst/>
                <a:uLnTx/>
                <a:uFillTx/>
                <a:latin typeface="+mj-lt"/>
                <a:ea typeface="+mj-ea"/>
                <a:cs typeface="+mj-cs"/>
              </a:rPr>
              <a:t>TCP Congestion Control</a:t>
            </a:r>
            <a:endParaRPr kumimoji="0" lang="en-US" altLang="zh-CN" sz="4000" b="1" i="0" u="none" strike="noStrike" kern="1200" cap="all" spc="50" normalizeH="0" baseline="0" noProof="0">
              <a:ln w="15875">
                <a:noFill/>
              </a:ln>
              <a:solidFill>
                <a:schemeClr val="tx2"/>
              </a:solidFill>
              <a:effectLst/>
              <a:uLnTx/>
              <a:uFillTx/>
              <a:latin typeface="+mj-lt"/>
              <a:ea typeface="+mj-ea"/>
              <a:cs typeface="+mj-cs"/>
            </a:endParaRPr>
          </a:p>
        </p:txBody>
      </p:sp>
      <p:sp>
        <p:nvSpPr>
          <p:cNvPr id="201731" name="Rectangle 3"/>
          <p:cNvSpPr>
            <a:spLocks noGrp="1"/>
          </p:cNvSpPr>
          <p:nvPr>
            <p:ph idx="1"/>
          </p:nvPr>
        </p:nvSpPr>
        <p:spPr>
          <a:xfrm>
            <a:off x="733425" y="5715000"/>
            <a:ext cx="8410575" cy="838200"/>
          </a:xfrm>
          <a:ln/>
        </p:spPr>
        <p:txBody>
          <a:bodyPr vert="horz" wrap="square" lIns="91440" tIns="45720" rIns="91440" bIns="45720" anchor="t" anchorCtr="0"/>
          <a:p>
            <a:pPr eaLnBrk="1" hangingPunct="1">
              <a:lnSpc>
                <a:spcPct val="90000"/>
              </a:lnSpc>
              <a:buSzPct val="90000"/>
            </a:pPr>
            <a:r>
              <a:rPr lang="zh-CN" altLang="en-US" sz="2400" kern="1200" dirty="0">
                <a:latin typeface="+mn-lt"/>
                <a:ea typeface="+mn-ea"/>
                <a:cs typeface="+mn-cs"/>
              </a:rPr>
              <a:t>(</a:t>
            </a:r>
            <a:r>
              <a:rPr lang="en-US" altLang="zh-CN" sz="2400" kern="1200" dirty="0">
                <a:latin typeface="+mn-lt"/>
                <a:ea typeface="+mn-ea"/>
                <a:cs typeface="+mn-cs"/>
              </a:rPr>
              <a:t>a) A fast network feeding a low capacity receiver.</a:t>
            </a:r>
            <a:endParaRPr lang="en-US" altLang="zh-CN" sz="2400" kern="1200" dirty="0">
              <a:latin typeface="+mn-lt"/>
              <a:ea typeface="+mn-ea"/>
              <a:cs typeface="+mn-cs"/>
            </a:endParaRPr>
          </a:p>
          <a:p>
            <a:pPr eaLnBrk="1" hangingPunct="1">
              <a:lnSpc>
                <a:spcPct val="90000"/>
              </a:lnSpc>
              <a:buSzPct val="90000"/>
            </a:pPr>
            <a:r>
              <a:rPr lang="en-US" altLang="zh-CN" sz="2400" kern="1200" dirty="0">
                <a:latin typeface="+mn-lt"/>
                <a:ea typeface="+mn-ea"/>
                <a:cs typeface="+mn-cs"/>
              </a:rPr>
              <a:t>(b) A slow network feeding a high-capacity receiver.</a:t>
            </a:r>
            <a:endParaRPr lang="en-US" altLang="zh-CN" sz="2400" kern="1200" dirty="0">
              <a:latin typeface="+mn-lt"/>
              <a:ea typeface="+mn-ea"/>
              <a:cs typeface="+mn-cs"/>
            </a:endParaRPr>
          </a:p>
        </p:txBody>
      </p:sp>
      <p:pic>
        <p:nvPicPr>
          <p:cNvPr id="201732" name="Picture 4" descr="6-36"/>
          <p:cNvPicPr>
            <a:picLocks noChangeAspect="1"/>
          </p:cNvPicPr>
          <p:nvPr/>
        </p:nvPicPr>
        <p:blipFill>
          <a:blip r:embed="rId1"/>
          <a:stretch>
            <a:fillRect/>
          </a:stretch>
        </p:blipFill>
        <p:spPr>
          <a:xfrm>
            <a:off x="1543050" y="1163638"/>
            <a:ext cx="5673725" cy="4243387"/>
          </a:xfrm>
          <a:prstGeom prst="rect">
            <a:avLst/>
          </a:prstGeom>
          <a:noFill/>
          <a:ln w="9525">
            <a:noFill/>
          </a:ln>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2" name="Rectangle 2"/>
          <p:cNvSpPr>
            <a:spLocks noGrp="1" noChangeArrowheads="1"/>
          </p:cNvSpPr>
          <p:nvPr>
            <p:ph type="title"/>
          </p:nvPr>
        </p:nvSpPr>
        <p:spPr>
          <a:xfrm>
            <a:off x="1150938" y="214313"/>
            <a:ext cx="7237412" cy="1462087"/>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all" spc="50" normalizeH="0" baseline="0" noProof="0">
                <a:ln w="15875">
                  <a:noFill/>
                </a:ln>
                <a:solidFill>
                  <a:schemeClr val="tx2"/>
                </a:solidFill>
                <a:effectLst/>
                <a:uLnTx/>
                <a:uFillTx/>
                <a:latin typeface="+mj-lt"/>
                <a:ea typeface="+mj-ea"/>
                <a:cs typeface="+mj-cs"/>
              </a:rPr>
              <a:t>接收窗口 </a:t>
            </a:r>
            <a:r>
              <a:rPr kumimoji="0" lang="en-US" altLang="zh-CN" sz="3200" b="1" i="0" u="none" strike="noStrike" kern="1200" cap="all" spc="50" normalizeH="0" baseline="0" noProof="0" err="1">
                <a:ln w="15875">
                  <a:noFill/>
                </a:ln>
                <a:solidFill>
                  <a:schemeClr val="tx2"/>
                </a:solidFill>
                <a:effectLst/>
                <a:uLnTx/>
                <a:uFillTx/>
                <a:latin typeface="+mj-lt"/>
                <a:ea typeface="+mj-ea"/>
                <a:cs typeface="+mj-cs"/>
              </a:rPr>
              <a:t>rwnd</a:t>
            </a:r>
            <a:r>
              <a:rPr kumimoji="0" lang="en-US" altLang="zh-CN" sz="3200" b="1" i="0" u="none" strike="noStrike" kern="1200" cap="all" spc="50" normalizeH="0" baseline="0" noProof="0">
                <a:ln w="15875">
                  <a:noFill/>
                </a:ln>
                <a:solidFill>
                  <a:schemeClr val="tx2"/>
                </a:solidFill>
                <a:effectLst/>
                <a:uLnTx/>
                <a:uFillTx/>
                <a:latin typeface="+mj-lt"/>
                <a:ea typeface="+mj-ea"/>
                <a:cs typeface="+mj-cs"/>
              </a:rPr>
              <a:t> </a:t>
            </a:r>
            <a:r>
              <a:rPr kumimoji="0" lang="zh-CN" altLang="en-US" sz="3200" b="1" i="0" u="none" strike="noStrike" kern="1200" cap="all" spc="50" normalizeH="0" baseline="0" noProof="0">
                <a:ln w="15875">
                  <a:noFill/>
                </a:ln>
                <a:solidFill>
                  <a:schemeClr val="tx2"/>
                </a:solidFill>
                <a:effectLst/>
                <a:uLnTx/>
                <a:uFillTx/>
                <a:latin typeface="+mj-lt"/>
                <a:ea typeface="+mj-ea"/>
                <a:cs typeface="+mj-cs"/>
              </a:rPr>
              <a:t>和拥塞窗口 </a:t>
            </a:r>
            <a:r>
              <a:rPr kumimoji="0" lang="en-US" altLang="zh-CN" sz="3200" b="1" i="0" u="none" strike="noStrike" kern="1200" cap="all" spc="50" normalizeH="0" baseline="0" noProof="0" err="1">
                <a:ln w="15875">
                  <a:noFill/>
                </a:ln>
                <a:solidFill>
                  <a:schemeClr val="tx2"/>
                </a:solidFill>
                <a:effectLst/>
                <a:uLnTx/>
                <a:uFillTx/>
                <a:latin typeface="+mj-lt"/>
                <a:ea typeface="+mj-ea"/>
                <a:cs typeface="+mj-cs"/>
              </a:rPr>
              <a:t>cwnd</a:t>
            </a:r>
            <a:r>
              <a:rPr kumimoji="0" lang="en-US" altLang="zh-CN" sz="3200" b="1" i="0" u="none" strike="noStrike" kern="1200" cap="all" spc="50" normalizeH="0" baseline="0" noProof="0">
                <a:ln w="15875">
                  <a:noFill/>
                </a:ln>
                <a:solidFill>
                  <a:schemeClr val="tx2"/>
                </a:solidFill>
                <a:effectLst/>
                <a:uLnTx/>
                <a:uFillTx/>
                <a:latin typeface="+mj-lt"/>
                <a:ea typeface="+mj-ea"/>
                <a:cs typeface="+mj-cs"/>
              </a:rPr>
              <a:t> </a:t>
            </a:r>
            <a:endParaRPr kumimoji="0" lang="en-US" altLang="zh-CN" sz="3200" b="1" i="0" u="none" strike="noStrike" kern="1200" cap="all" spc="50" normalizeH="0" baseline="0" noProof="0">
              <a:ln w="15875">
                <a:noFill/>
              </a:ln>
              <a:solidFill>
                <a:schemeClr val="tx2"/>
              </a:solidFill>
              <a:effectLst/>
              <a:uLnTx/>
              <a:uFillTx/>
              <a:latin typeface="+mj-lt"/>
              <a:ea typeface="+mj-ea"/>
              <a:cs typeface="+mj-cs"/>
            </a:endParaRPr>
          </a:p>
        </p:txBody>
      </p:sp>
      <p:sp>
        <p:nvSpPr>
          <p:cNvPr id="467971" name="Rectangle 3"/>
          <p:cNvSpPr>
            <a:spLocks noGrp="1"/>
          </p:cNvSpPr>
          <p:nvPr>
            <p:ph idx="1"/>
          </p:nvPr>
        </p:nvSpPr>
        <p:spPr>
          <a:xfrm>
            <a:off x="776288" y="1489075"/>
            <a:ext cx="8137525" cy="4248150"/>
          </a:xfrm>
          <a:ln/>
        </p:spPr>
        <p:txBody>
          <a:bodyPr vert="horz" wrap="square" lIns="91440" tIns="45720" rIns="91440" bIns="45720" anchor="t" anchorCtr="0"/>
          <a:p>
            <a:pPr eaLnBrk="1" hangingPunct="1">
              <a:buSzPct val="90000"/>
            </a:pPr>
            <a:r>
              <a:rPr lang="zh-CN" altLang="en-US" sz="2800" b="1" kern="1200" dirty="0">
                <a:latin typeface="+mn-lt"/>
                <a:ea typeface="+mn-ea"/>
                <a:cs typeface="+mn-cs"/>
              </a:rPr>
              <a:t>(1) </a:t>
            </a:r>
            <a:r>
              <a:rPr lang="zh-CN" altLang="en-US" sz="2800" b="1" kern="1200" dirty="0">
                <a:solidFill>
                  <a:srgbClr val="903638"/>
                </a:solidFill>
                <a:latin typeface="+mn-lt"/>
                <a:ea typeface="+mn-ea"/>
                <a:cs typeface="+mn-cs"/>
              </a:rPr>
              <a:t>接收窗口 </a:t>
            </a:r>
            <a:r>
              <a:rPr lang="en-US" altLang="zh-CN" sz="2800" b="1" kern="1200" dirty="0">
                <a:solidFill>
                  <a:srgbClr val="903638"/>
                </a:solidFill>
                <a:latin typeface="+mn-lt"/>
                <a:ea typeface="+mn-ea"/>
                <a:cs typeface="+mn-cs"/>
              </a:rPr>
              <a:t>rwnd </a:t>
            </a:r>
            <a:r>
              <a:rPr lang="en-US" altLang="zh-CN" sz="2800" b="1" kern="1200" dirty="0">
                <a:solidFill>
                  <a:srgbClr val="903638"/>
                </a:solidFill>
                <a:latin typeface="Arial" panose="020B0604020202020204" pitchFamily="34" charset="0"/>
                <a:ea typeface="+mn-ea"/>
                <a:cs typeface="+mn-cs"/>
              </a:rPr>
              <a:t>(receiver window)</a:t>
            </a:r>
            <a:r>
              <a:rPr lang="en-US" altLang="zh-CN" sz="2800" b="1" kern="1200" dirty="0">
                <a:solidFill>
                  <a:srgbClr val="903638"/>
                </a:solidFill>
                <a:latin typeface="+mn-lt"/>
                <a:ea typeface="+mn-ea"/>
                <a:cs typeface="+mn-cs"/>
              </a:rPr>
              <a:t> </a:t>
            </a:r>
            <a:r>
              <a:rPr lang="en-US" altLang="zh-CN" sz="2800" b="1" kern="1200" dirty="0">
                <a:solidFill>
                  <a:srgbClr val="C00000"/>
                </a:solidFill>
                <a:latin typeface="+mn-lt"/>
                <a:ea typeface="+mn-ea"/>
                <a:cs typeface="+mn-cs"/>
              </a:rPr>
              <a:t>   </a:t>
            </a:r>
            <a:r>
              <a:rPr lang="zh-CN" altLang="en-US" sz="2800" b="1" kern="1200" dirty="0">
                <a:latin typeface="+mn-lt"/>
                <a:ea typeface="+mn-ea"/>
                <a:cs typeface="+mn-cs"/>
              </a:rPr>
              <a:t>这是接收端根据其目前的接收缓存大小所许诺的最新的窗口值，是来自接收端的流量控制。接收端将此窗口值放在 </a:t>
            </a:r>
            <a:r>
              <a:rPr lang="en-US" altLang="zh-CN" sz="2800" b="1" kern="1200" dirty="0">
                <a:latin typeface="+mn-lt"/>
                <a:ea typeface="+mn-ea"/>
                <a:cs typeface="+mn-cs"/>
              </a:rPr>
              <a:t>TCP </a:t>
            </a:r>
            <a:r>
              <a:rPr lang="zh-CN" altLang="en-US" sz="2800" b="1" kern="1200" dirty="0">
                <a:latin typeface="+mn-lt"/>
                <a:ea typeface="+mn-ea"/>
                <a:cs typeface="+mn-cs"/>
              </a:rPr>
              <a:t>报文的首部中的窗口字段，传送给发送端。</a:t>
            </a:r>
            <a:endParaRPr lang="zh-CN" altLang="en-US" sz="2800" b="1" kern="1200" dirty="0">
              <a:latin typeface="+mn-lt"/>
              <a:ea typeface="+mn-ea"/>
              <a:cs typeface="+mn-cs"/>
            </a:endParaRPr>
          </a:p>
          <a:p>
            <a:pPr eaLnBrk="1" hangingPunct="1">
              <a:buSzPct val="90000"/>
            </a:pPr>
            <a:r>
              <a:rPr lang="zh-CN" altLang="en-US" sz="2800" b="1" kern="1200" dirty="0">
                <a:latin typeface="+mn-lt"/>
                <a:ea typeface="+mn-ea"/>
                <a:cs typeface="+mn-cs"/>
              </a:rPr>
              <a:t>(2) </a:t>
            </a:r>
            <a:r>
              <a:rPr lang="zh-CN" altLang="en-US" sz="2800" b="1" kern="1200" dirty="0">
                <a:solidFill>
                  <a:srgbClr val="903638"/>
                </a:solidFill>
                <a:latin typeface="+mn-lt"/>
                <a:ea typeface="+mn-ea"/>
                <a:cs typeface="+mn-cs"/>
              </a:rPr>
              <a:t>拥塞窗口 </a:t>
            </a:r>
            <a:r>
              <a:rPr lang="en-US" altLang="zh-CN" sz="2800" b="1" kern="1200" dirty="0">
                <a:solidFill>
                  <a:srgbClr val="903638"/>
                </a:solidFill>
                <a:latin typeface="+mn-lt"/>
                <a:ea typeface="+mn-ea"/>
                <a:cs typeface="+mn-cs"/>
              </a:rPr>
              <a:t>cwnd (congestion window)    </a:t>
            </a:r>
            <a:r>
              <a:rPr lang="zh-CN" altLang="en-US" sz="2800" b="1" kern="1200" dirty="0">
                <a:latin typeface="+mn-lt"/>
                <a:ea typeface="+mn-ea"/>
                <a:cs typeface="+mn-cs"/>
              </a:rPr>
              <a:t>是发送端根据自己估计的网络拥塞程度而设置的窗口值，是来自发送端的流量控制。</a:t>
            </a:r>
            <a:endParaRPr lang="zh-CN" altLang="en-US" sz="2800" b="1" kern="1200" dirty="0">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67971">
                                            <p:txEl>
                                              <p:charRg st="0" end="1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67971">
                                            <p:txEl>
                                              <p:charRg st="110" end="18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7971" grpId="0" build="p"/>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3666" name="Rectangle 3"/>
          <p:cNvSpPr>
            <a:spLocks noGrp="1" noChangeArrowheads="1"/>
          </p:cNvSpPr>
          <p:nvPr>
            <p:ph type="title"/>
          </p:nvPr>
        </p:nvSpPr>
        <p:spPr>
          <a:xfrm>
            <a:off x="1150938" y="214313"/>
            <a:ext cx="7793036" cy="1462087"/>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000" b="1" i="0" u="none" strike="noStrike" kern="1200" cap="all" spc="50" normalizeH="0" baseline="0" noProof="0">
                <a:ln w="15875">
                  <a:noFill/>
                </a:ln>
                <a:solidFill>
                  <a:schemeClr val="tx2"/>
                </a:solidFill>
                <a:effectLst/>
                <a:uLnTx/>
                <a:uFillTx/>
                <a:latin typeface="+mj-lt"/>
                <a:ea typeface="+mj-ea"/>
                <a:cs typeface="+mj-cs"/>
              </a:rPr>
              <a:t>发送窗口的上限值</a:t>
            </a:r>
            <a:endParaRPr kumimoji="0" lang="zh-CN" altLang="en-US" sz="4000" b="1" i="0" u="none" strike="noStrike" kern="1200" cap="all" spc="50" normalizeH="0" baseline="0" noProof="0">
              <a:ln w="15875">
                <a:noFill/>
              </a:ln>
              <a:solidFill>
                <a:schemeClr val="tx2"/>
              </a:solidFill>
              <a:effectLst/>
              <a:uLnTx/>
              <a:uFillTx/>
              <a:latin typeface="+mj-lt"/>
              <a:ea typeface="+mj-ea"/>
              <a:cs typeface="+mj-cs"/>
            </a:endParaRPr>
          </a:p>
        </p:txBody>
      </p:sp>
      <p:sp>
        <p:nvSpPr>
          <p:cNvPr id="468996" name="Rectangle 4"/>
          <p:cNvSpPr>
            <a:spLocks noGrp="1"/>
          </p:cNvSpPr>
          <p:nvPr>
            <p:ph idx="1"/>
          </p:nvPr>
        </p:nvSpPr>
        <p:spPr>
          <a:xfrm>
            <a:off x="468313" y="1379538"/>
            <a:ext cx="8675687" cy="4248150"/>
          </a:xfrm>
          <a:ln/>
        </p:spPr>
        <p:txBody>
          <a:bodyPr vert="horz" wrap="square" lIns="91440" tIns="45720" rIns="91440" bIns="45720" anchor="t" anchorCtr="0"/>
          <a:p>
            <a:pPr eaLnBrk="1" hangingPunct="1">
              <a:buSzPct val="90000"/>
            </a:pPr>
            <a:r>
              <a:rPr lang="zh-CN" altLang="en-US" sz="2800" b="1" kern="1200" dirty="0">
                <a:latin typeface="+mn-lt"/>
                <a:ea typeface="+mn-ea"/>
                <a:cs typeface="+mn-cs"/>
              </a:rPr>
              <a:t>发送端的发送窗口的上限值应当取为接收窗口 </a:t>
            </a:r>
            <a:r>
              <a:rPr lang="en-US" altLang="zh-CN" sz="2800" b="1" kern="1200" dirty="0">
                <a:latin typeface="+mn-lt"/>
                <a:ea typeface="+mn-ea"/>
                <a:cs typeface="+mn-cs"/>
              </a:rPr>
              <a:t>rwnd </a:t>
            </a:r>
            <a:r>
              <a:rPr lang="zh-CN" altLang="en-US" sz="2800" b="1" kern="1200" dirty="0">
                <a:latin typeface="+mn-lt"/>
                <a:ea typeface="+mn-ea"/>
                <a:cs typeface="+mn-cs"/>
              </a:rPr>
              <a:t>和拥塞窗口 </a:t>
            </a:r>
            <a:r>
              <a:rPr lang="en-US" altLang="zh-CN" sz="2800" b="1" kern="1200" dirty="0">
                <a:latin typeface="+mn-lt"/>
                <a:ea typeface="+mn-ea"/>
                <a:cs typeface="+mn-cs"/>
              </a:rPr>
              <a:t>cwnd </a:t>
            </a:r>
            <a:r>
              <a:rPr lang="zh-CN" altLang="en-US" sz="2800" b="1" kern="1200" dirty="0">
                <a:latin typeface="+mn-lt"/>
                <a:ea typeface="+mn-ea"/>
                <a:cs typeface="+mn-cs"/>
              </a:rPr>
              <a:t>这两个变量中较小的一个，即应按以下公式确定：</a:t>
            </a:r>
            <a:endParaRPr lang="zh-CN" altLang="en-US" sz="2800" b="1" kern="1200" dirty="0">
              <a:latin typeface="+mn-lt"/>
              <a:ea typeface="+mn-ea"/>
              <a:cs typeface="+mn-cs"/>
            </a:endParaRPr>
          </a:p>
          <a:p>
            <a:pPr eaLnBrk="1" hangingPunct="1">
              <a:spcBef>
                <a:spcPct val="70000"/>
              </a:spcBef>
              <a:spcAft>
                <a:spcPct val="60000"/>
              </a:spcAft>
              <a:buSzPct val="90000"/>
            </a:pPr>
            <a:r>
              <a:rPr lang="zh-CN" altLang="en-US" sz="2800" b="1" kern="1200" dirty="0">
                <a:solidFill>
                  <a:srgbClr val="903638"/>
                </a:solidFill>
                <a:latin typeface="+mn-lt"/>
                <a:ea typeface="+mn-ea"/>
                <a:cs typeface="+mn-cs"/>
              </a:rPr>
              <a:t>发送窗口的上限值 </a:t>
            </a:r>
            <a:r>
              <a:rPr lang="zh-CN" altLang="en-US" sz="2800" b="1" kern="1200" dirty="0">
                <a:solidFill>
                  <a:srgbClr val="903638"/>
                </a:solidFill>
                <a:latin typeface="+mn-lt"/>
                <a:ea typeface="+mn-ea"/>
                <a:cs typeface="+mn-cs"/>
                <a:sym typeface="Symbol" panose="05050102010706020507" pitchFamily="18" charset="2"/>
              </a:rPr>
              <a:t></a:t>
            </a:r>
            <a:r>
              <a:rPr lang="zh-CN" altLang="en-US" sz="2800" b="1" kern="1200" dirty="0">
                <a:solidFill>
                  <a:srgbClr val="903638"/>
                </a:solidFill>
                <a:latin typeface="+mn-lt"/>
                <a:ea typeface="+mn-ea"/>
                <a:cs typeface="+mn-cs"/>
              </a:rPr>
              <a:t> </a:t>
            </a:r>
            <a:r>
              <a:rPr lang="en-US" altLang="zh-CN" sz="2800" b="1" kern="1200" dirty="0">
                <a:solidFill>
                  <a:srgbClr val="903638"/>
                </a:solidFill>
                <a:latin typeface="+mn-lt"/>
                <a:ea typeface="+mn-ea"/>
                <a:cs typeface="+mn-cs"/>
              </a:rPr>
              <a:t>Min [rwnd, cwnd]                 </a:t>
            </a:r>
            <a:endParaRPr lang="en-US" altLang="zh-CN" sz="2800" b="1" kern="1200" dirty="0">
              <a:solidFill>
                <a:srgbClr val="903638"/>
              </a:solidFill>
              <a:latin typeface="+mn-lt"/>
              <a:ea typeface="+mn-ea"/>
              <a:cs typeface="+mn-cs"/>
            </a:endParaRPr>
          </a:p>
          <a:p>
            <a:pPr eaLnBrk="1" hangingPunct="1">
              <a:buSzPct val="90000"/>
            </a:pPr>
            <a:r>
              <a:rPr lang="zh-CN" altLang="en-US" sz="2800" b="1" kern="1200" dirty="0">
                <a:latin typeface="+mn-lt"/>
                <a:ea typeface="+mn-ea"/>
                <a:cs typeface="+mn-cs"/>
              </a:rPr>
              <a:t>当 </a:t>
            </a:r>
            <a:r>
              <a:rPr lang="en-US" altLang="zh-CN" sz="2800" b="1" kern="1200" dirty="0">
                <a:latin typeface="+mn-lt"/>
                <a:ea typeface="+mn-ea"/>
                <a:cs typeface="+mn-cs"/>
              </a:rPr>
              <a:t>rwnd &lt; cwnd </a:t>
            </a:r>
            <a:r>
              <a:rPr lang="zh-CN" altLang="en-US" sz="2800" b="1" kern="1200" dirty="0">
                <a:latin typeface="+mn-lt"/>
                <a:ea typeface="+mn-ea"/>
                <a:cs typeface="+mn-cs"/>
              </a:rPr>
              <a:t>时，是接收端的接收能力限制发送窗口的最大值。</a:t>
            </a:r>
            <a:endParaRPr lang="zh-CN" altLang="en-US" sz="2800" b="1" kern="1200" dirty="0">
              <a:latin typeface="+mn-lt"/>
              <a:ea typeface="+mn-ea"/>
              <a:cs typeface="+mn-cs"/>
            </a:endParaRPr>
          </a:p>
          <a:p>
            <a:pPr eaLnBrk="1" hangingPunct="1">
              <a:buSzPct val="90000"/>
            </a:pPr>
            <a:r>
              <a:rPr lang="zh-CN" altLang="en-US" sz="2800" b="1" kern="1200" dirty="0">
                <a:latin typeface="+mn-lt"/>
                <a:ea typeface="+mn-ea"/>
                <a:cs typeface="+mn-cs"/>
              </a:rPr>
              <a:t>当 </a:t>
            </a:r>
            <a:r>
              <a:rPr lang="en-US" altLang="zh-CN" sz="2800" b="1" kern="1200" dirty="0">
                <a:latin typeface="+mn-lt"/>
                <a:ea typeface="+mn-ea"/>
                <a:cs typeface="+mn-cs"/>
              </a:rPr>
              <a:t>cwnd &lt; rwnd </a:t>
            </a:r>
            <a:r>
              <a:rPr lang="zh-CN" altLang="en-US" sz="2800" b="1" kern="1200" dirty="0">
                <a:latin typeface="+mn-lt"/>
                <a:ea typeface="+mn-ea"/>
                <a:cs typeface="+mn-cs"/>
              </a:rPr>
              <a:t>时，则是网络的拥塞限制发送窗口的最大值</a:t>
            </a:r>
            <a:r>
              <a:rPr lang="zh-CN" altLang="en-US" kern="1200" dirty="0">
                <a:latin typeface="+mn-lt"/>
                <a:ea typeface="+mn-ea"/>
                <a:cs typeface="+mn-cs"/>
              </a:rPr>
              <a:t>。</a:t>
            </a:r>
            <a:r>
              <a:rPr lang="zh-CN" altLang="en-US" sz="2800" kern="1200" dirty="0">
                <a:latin typeface="+mn-lt"/>
                <a:ea typeface="+mn-ea"/>
                <a:cs typeface="+mn-cs"/>
              </a:rPr>
              <a:t> </a:t>
            </a:r>
            <a:endParaRPr lang="zh-CN" altLang="en-US" kern="1200" dirty="0">
              <a:latin typeface="+mn-lt"/>
              <a:ea typeface="+mn-ea"/>
              <a:cs typeface="+mn-cs"/>
            </a:endParaRPr>
          </a:p>
          <a:p>
            <a:pPr eaLnBrk="1" hangingPunct="1">
              <a:buSzPct val="90000"/>
            </a:pPr>
            <a:endParaRPr lang="zh-CN" altLang="en-US" kern="1200" dirty="0">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68996">
                                            <p:txEl>
                                              <p:charRg st="0" end="6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68996">
                                            <p:txEl>
                                              <p:charRg st="60" end="10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68996">
                                            <p:txEl>
                                              <p:charRg st="105" end="14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68996">
                                            <p:txEl>
                                              <p:charRg st="142" end="17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996" grpId="0" build="p"/>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4690" name="Rectangle 2"/>
          <p:cNvSpPr>
            <a:spLocks noGrp="1" noChangeArrowheads="1"/>
          </p:cNvSpPr>
          <p:nvPr>
            <p:ph type="title"/>
          </p:nvPr>
        </p:nvSpPr>
        <p:spPr>
          <a:xfrm>
            <a:off x="781050" y="307975"/>
            <a:ext cx="7793038" cy="695325"/>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000" b="1" i="0" u="none" strike="noStrike" kern="1200" cap="all" spc="50" normalizeH="0" baseline="0" noProof="0">
                <a:ln w="15875">
                  <a:noFill/>
                </a:ln>
                <a:solidFill>
                  <a:schemeClr val="tx2"/>
                </a:solidFill>
                <a:effectLst/>
                <a:uLnTx/>
                <a:uFillTx/>
                <a:latin typeface="+mj-ea"/>
                <a:ea typeface="+mj-ea"/>
                <a:cs typeface="+mj-cs"/>
              </a:rPr>
              <a:t>慢启动算法</a:t>
            </a:r>
            <a:endParaRPr kumimoji="0" lang="zh-CN" altLang="en-US" sz="4000" b="1" i="0" u="none" strike="noStrike" kern="1200" cap="all" spc="50" normalizeH="0" baseline="0" noProof="0">
              <a:ln w="15875">
                <a:noFill/>
              </a:ln>
              <a:solidFill>
                <a:schemeClr val="tx2"/>
              </a:solidFill>
              <a:effectLst/>
              <a:uLnTx/>
              <a:uFillTx/>
              <a:latin typeface="+mj-ea"/>
              <a:ea typeface="+mj-ea"/>
              <a:cs typeface="+mj-cs"/>
            </a:endParaRPr>
          </a:p>
        </p:txBody>
      </p:sp>
      <p:sp>
        <p:nvSpPr>
          <p:cNvPr id="470019" name="Rectangle 3"/>
          <p:cNvSpPr>
            <a:spLocks noGrp="1" noChangeArrowheads="1"/>
          </p:cNvSpPr>
          <p:nvPr>
            <p:ph idx="1"/>
          </p:nvPr>
        </p:nvSpPr>
        <p:spPr>
          <a:xfrm>
            <a:off x="476250" y="977900"/>
            <a:ext cx="8388350" cy="5475288"/>
          </a:xfrm>
        </p:spPr>
        <p:txBody>
          <a:bodyPr vert="horz" wrap="square" lIns="91440" tIns="45720" rIns="91440" bIns="45720" numCol="1" anchor="t" anchorCtr="0" compatLnSpc="1"/>
          <a:lstStyle/>
          <a:p>
            <a:pPr marL="0" marR="0" lvl="0" indent="0" algn="l" defTabSz="914400" rtl="0" eaLnBrk="1" fontAlgn="base" latinLnBrk="0" hangingPunct="1">
              <a:lnSpc>
                <a:spcPct val="130000"/>
              </a:lnSpc>
              <a:spcBef>
                <a:spcPct val="20000"/>
              </a:spcBef>
              <a:spcAft>
                <a:spcPct val="0"/>
              </a:spcAft>
              <a:buClr>
                <a:schemeClr val="tx2"/>
              </a:buClr>
              <a:buSzPct val="90000"/>
              <a:buFont typeface="Wingdings" panose="05000000000000000000" pitchFamily="2" charset="2"/>
              <a:buNone/>
              <a:defRPr/>
            </a:pPr>
            <a:r>
              <a:rPr kumimoji="0" lang="zh-CN" altLang="en-US" sz="28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mn-lt"/>
                <a:ea typeface="宋体" panose="02010600030101010101" pitchFamily="2" charset="-122"/>
                <a:cs typeface="+mn-cs"/>
              </a:rPr>
              <a:t>        当连接建立时，发送方将拥塞窗口的初始大小设置为</a:t>
            </a:r>
            <a:r>
              <a:rPr kumimoji="0" lang="zh-CN" altLang="en-US" sz="28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mn-lt"/>
                <a:ea typeface="宋体" panose="02010600030101010101" pitchFamily="2" charset="-122"/>
                <a:cs typeface="+mn-cs"/>
              </a:rPr>
              <a:t>最大的数据段长度（</a:t>
            </a:r>
            <a:r>
              <a:rPr kumimoji="0" lang="en-US" altLang="zh-CN" sz="28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mn-lt"/>
                <a:ea typeface="宋体" panose="02010600030101010101" pitchFamily="2" charset="-122"/>
                <a:cs typeface="+mn-cs"/>
              </a:rPr>
              <a:t>MSS)</a:t>
            </a:r>
            <a:r>
              <a:rPr kumimoji="0" lang="zh-CN" altLang="en-US" sz="28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mn-lt"/>
                <a:ea typeface="宋体" panose="02010600030101010101" pitchFamily="2" charset="-122"/>
                <a:cs typeface="+mn-cs"/>
              </a:rPr>
              <a:t>，并随后发一个最大长度的数据段，如该数据段在定时器超时前得到了确认，发送方在原来的拥塞窗口的基础上再增加一倍长度，发送两个数据段，如两个数据段都得到了确认，则再增加一倍长度，拥塞窗口一直呈</a:t>
            </a:r>
            <a:r>
              <a:rPr kumimoji="0" lang="zh-CN" altLang="en-US" sz="28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mn-lt"/>
                <a:ea typeface="宋体" panose="02010600030101010101" pitchFamily="2" charset="-122"/>
                <a:cs typeface="+mn-cs"/>
              </a:rPr>
              <a:t>指数</a:t>
            </a:r>
            <a:r>
              <a:rPr kumimoji="0" lang="zh-CN" altLang="en-US" sz="28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mn-lt"/>
                <a:ea typeface="宋体" panose="02010600030101010101" pitchFamily="2" charset="-122"/>
                <a:cs typeface="+mn-cs"/>
              </a:rPr>
              <a:t>增长，直至发生</a:t>
            </a:r>
            <a:r>
              <a:rPr kumimoji="0" lang="zh-CN" altLang="en-US" sz="28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mn-lt"/>
                <a:ea typeface="宋体" panose="02010600030101010101" pitchFamily="2" charset="-122"/>
                <a:cs typeface="+mn-cs"/>
              </a:rPr>
              <a:t>超时</a:t>
            </a:r>
            <a:r>
              <a:rPr kumimoji="0" lang="zh-CN" altLang="en-US" sz="28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mn-lt"/>
                <a:ea typeface="宋体" panose="02010600030101010101" pitchFamily="2" charset="-122"/>
                <a:cs typeface="+mn-cs"/>
              </a:rPr>
              <a:t>或达到</a:t>
            </a:r>
            <a:r>
              <a:rPr kumimoji="0" lang="zh-CN" altLang="en-US" sz="28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mn-lt"/>
                <a:ea typeface="宋体" panose="02010600030101010101" pitchFamily="2" charset="-122"/>
                <a:cs typeface="+mn-cs"/>
              </a:rPr>
              <a:t>接收方的窗口大小</a:t>
            </a:r>
            <a:r>
              <a:rPr kumimoji="0" lang="zh-CN" altLang="en-US" sz="28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mn-lt"/>
                <a:ea typeface="宋体" panose="02010600030101010101" pitchFamily="2" charset="-122"/>
                <a:cs typeface="+mn-cs"/>
              </a:rPr>
              <a:t>。</a:t>
            </a:r>
            <a:endParaRPr kumimoji="0" lang="en-US" altLang="zh-CN" sz="28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mn-lt"/>
              <a:ea typeface="宋体" panose="02010600030101010101" pitchFamily="2" charset="-122"/>
              <a:cs typeface="+mn-cs"/>
            </a:endParaRPr>
          </a:p>
          <a:p>
            <a:pPr marL="0" marR="0" lvl="0" indent="0" algn="l" defTabSz="914400" rtl="0" eaLnBrk="1" fontAlgn="base" latinLnBrk="0" hangingPunct="1">
              <a:lnSpc>
                <a:spcPct val="130000"/>
              </a:lnSpc>
              <a:spcBef>
                <a:spcPct val="20000"/>
              </a:spcBef>
              <a:spcAft>
                <a:spcPct val="0"/>
              </a:spcAft>
              <a:buClr>
                <a:schemeClr val="tx2"/>
              </a:buClr>
              <a:buSzPct val="90000"/>
              <a:buFont typeface="Wingdings" panose="05000000000000000000" pitchFamily="2" charset="2"/>
              <a:buNone/>
              <a:defRPr/>
            </a:pPr>
            <a:r>
              <a:rPr kumimoji="0" lang="en-US" altLang="zh-CN" sz="28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mn-lt"/>
                <a:ea typeface="宋体" panose="02010600030101010101" pitchFamily="2" charset="-122"/>
                <a:cs typeface="+mn-cs"/>
              </a:rPr>
              <a:t>        </a:t>
            </a:r>
            <a:r>
              <a:rPr kumimoji="0" lang="zh-CN" altLang="en-US" sz="28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mn-lt"/>
                <a:ea typeface="宋体" panose="02010600030101010101" pitchFamily="2" charset="-122"/>
                <a:cs typeface="+mn-cs"/>
              </a:rPr>
              <a:t>慢启动算法</a:t>
            </a:r>
            <a:r>
              <a:rPr kumimoji="0" lang="zh-CN" altLang="en-US" sz="28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mn-lt"/>
                <a:ea typeface="宋体" panose="02010600030101010101" pitchFamily="2" charset="-122"/>
                <a:cs typeface="+mn-cs"/>
              </a:rPr>
              <a:t>实际上一点也不慢，它是呈</a:t>
            </a:r>
            <a:r>
              <a:rPr kumimoji="0" lang="zh-CN" altLang="en-US" sz="28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mn-lt"/>
                <a:ea typeface="宋体" panose="02010600030101010101" pitchFamily="2" charset="-122"/>
                <a:cs typeface="+mn-cs"/>
              </a:rPr>
              <a:t>指数级</a:t>
            </a:r>
            <a:r>
              <a:rPr kumimoji="0" lang="zh-CN" altLang="en-US" sz="28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mn-lt"/>
                <a:ea typeface="宋体" panose="02010600030101010101" pitchFamily="2" charset="-122"/>
                <a:cs typeface="+mn-cs"/>
              </a:rPr>
              <a:t>的。</a:t>
            </a:r>
            <a:endParaRPr kumimoji="0" lang="zh-CN" altLang="en-US" sz="28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mn-lt"/>
              <a:ea typeface="宋体" panose="02010600030101010101" pitchFamily="2" charset="-122"/>
              <a:cs typeface="+mn-cs"/>
            </a:endParaRPr>
          </a:p>
          <a:p>
            <a:pPr marL="0" marR="0" lvl="0" indent="0" algn="l" defTabSz="914400" rtl="0" eaLnBrk="1" fontAlgn="base" latinLnBrk="0" hangingPunct="1">
              <a:lnSpc>
                <a:spcPct val="100000"/>
              </a:lnSpc>
              <a:spcBef>
                <a:spcPct val="20000"/>
              </a:spcBef>
              <a:spcAft>
                <a:spcPct val="0"/>
              </a:spcAft>
              <a:buClr>
                <a:schemeClr val="tx2"/>
              </a:buClr>
              <a:buSzPct val="90000"/>
              <a:buFont typeface="Wingdings" panose="05000000000000000000" pitchFamily="2" charset="2"/>
              <a:buChar char="Ø"/>
              <a:defRPr/>
            </a:pPr>
            <a:endParaRPr kumimoji="0" lang="zh-CN" altLang="en-US" sz="2800" b="1" i="0" u="none" strike="noStrike" kern="1200" cap="none" spc="0" normalizeH="0" baseline="0" noProof="0" dirty="0">
              <a:ln>
                <a:noFill/>
              </a:ln>
              <a:solidFill>
                <a:schemeClr val="accent2"/>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70019">
                                            <p:txEl>
                                              <p:charRg st="0" end="16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70019">
                                            <p:txEl>
                                              <p:charRg st="162" end="19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19" grpId="0" build="p"/>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5714" name="Rectangle 2"/>
          <p:cNvSpPr>
            <a:spLocks noGrp="1" noChangeArrowheads="1"/>
          </p:cNvSpPr>
          <p:nvPr>
            <p:ph type="title"/>
          </p:nvPr>
        </p:nvSpPr>
        <p:spPr>
          <a:xfrm>
            <a:off x="755650" y="549275"/>
            <a:ext cx="7793038" cy="695325"/>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1200" cap="all" spc="50" normalizeH="0" baseline="0" noProof="0">
                <a:ln w="15875">
                  <a:noFill/>
                </a:ln>
                <a:solidFill>
                  <a:schemeClr val="tx2"/>
                </a:solidFill>
                <a:effectLst/>
                <a:uLnTx/>
                <a:uFillTx/>
                <a:latin typeface="+mj-ea"/>
                <a:ea typeface="+mj-ea"/>
                <a:cs typeface="+mj-cs"/>
              </a:rPr>
              <a:t>Internet</a:t>
            </a:r>
            <a:r>
              <a:rPr kumimoji="0" lang="zh-CN" altLang="en-US" sz="4000" b="1" i="0" u="none" strike="noStrike" kern="1200" cap="all" spc="50" normalizeH="0" baseline="0" noProof="0">
                <a:ln w="15875">
                  <a:noFill/>
                </a:ln>
                <a:solidFill>
                  <a:schemeClr val="tx2"/>
                </a:solidFill>
                <a:effectLst/>
                <a:uLnTx/>
                <a:uFillTx/>
                <a:latin typeface="+mj-ea"/>
                <a:ea typeface="+mj-ea"/>
                <a:cs typeface="+mj-cs"/>
              </a:rPr>
              <a:t>的拥塞控制算法</a:t>
            </a:r>
            <a:endParaRPr kumimoji="0" lang="zh-CN" altLang="en-US" sz="4000" b="1" i="0" u="none" strike="noStrike" kern="1200" cap="all" spc="50" normalizeH="0" baseline="0" noProof="0">
              <a:ln w="15875">
                <a:noFill/>
              </a:ln>
              <a:solidFill>
                <a:schemeClr val="tx2"/>
              </a:solidFill>
              <a:effectLst/>
              <a:uLnTx/>
              <a:uFillTx/>
              <a:latin typeface="+mj-ea"/>
              <a:ea typeface="+mj-ea"/>
              <a:cs typeface="+mj-cs"/>
            </a:endParaRPr>
          </a:p>
        </p:txBody>
      </p:sp>
      <p:sp>
        <p:nvSpPr>
          <p:cNvPr id="470019" name="Rectangle 3"/>
          <p:cNvSpPr>
            <a:spLocks noGrp="1" noChangeArrowheads="1"/>
          </p:cNvSpPr>
          <p:nvPr>
            <p:ph idx="1"/>
          </p:nvPr>
        </p:nvSpPr>
        <p:spPr>
          <a:xfrm>
            <a:off x="463550" y="1295400"/>
            <a:ext cx="8248650" cy="4391025"/>
          </a:xfrm>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20000"/>
              </a:spcBef>
              <a:spcAft>
                <a:spcPct val="0"/>
              </a:spcAft>
              <a:buClr>
                <a:schemeClr val="tx2"/>
              </a:buClr>
              <a:buSzPct val="90000"/>
              <a:buFont typeface="Wingdings" panose="05000000000000000000" pitchFamily="2" charset="2"/>
              <a:buChar char="Ø"/>
              <a:defRPr/>
            </a:pPr>
            <a:r>
              <a:rPr kumimoji="0" lang="zh-CN" altLang="en-US" sz="2800" b="1" i="0" u="none" strike="noStrike" kern="1200" cap="none" spc="0" normalizeH="0" baseline="0" noProof="0" dirty="0">
                <a:ln>
                  <a:noFill/>
                </a:ln>
                <a:solidFill>
                  <a:schemeClr val="tx1"/>
                </a:solidFill>
                <a:effectLst/>
                <a:uLnTx/>
                <a:uFillTx/>
                <a:latin typeface="宋体" panose="02010600030101010101" pitchFamily="2" charset="-122"/>
                <a:ea typeface="+mn-ea"/>
                <a:cs typeface="+mn-cs"/>
              </a:rPr>
              <a:t>    除了接收窗口和拥塞窗口外，还增加第三个参数：</a:t>
            </a:r>
            <a:r>
              <a:rPr kumimoji="0" lang="zh-CN" altLang="en-US" sz="2800" b="1" i="0" u="none" strike="noStrike" kern="1200" cap="none" spc="0" normalizeH="0" baseline="0" noProof="0" dirty="0">
                <a:ln>
                  <a:noFill/>
                </a:ln>
                <a:solidFill>
                  <a:srgbClr val="903638"/>
                </a:solidFill>
                <a:effectLst/>
                <a:uLnTx/>
                <a:uFillTx/>
                <a:latin typeface="宋体" panose="02010600030101010101" pitchFamily="2" charset="-122"/>
                <a:ea typeface="+mn-ea"/>
                <a:cs typeface="+mn-cs"/>
              </a:rPr>
              <a:t>阈值</a:t>
            </a:r>
            <a:r>
              <a:rPr kumimoji="0" lang="zh-CN" altLang="en-US" sz="2800" b="1" i="0" u="none" strike="noStrike" kern="1200" cap="none" spc="0" normalizeH="0" baseline="0" noProof="0" dirty="0">
                <a:ln>
                  <a:noFill/>
                </a:ln>
                <a:solidFill>
                  <a:schemeClr val="tx1"/>
                </a:solidFill>
                <a:effectLst/>
                <a:uLnTx/>
                <a:uFillTx/>
                <a:latin typeface="宋体" panose="02010600030101010101" pitchFamily="2" charset="-122"/>
                <a:ea typeface="+mn-ea"/>
                <a:cs typeface="+mn-cs"/>
              </a:rPr>
              <a:t>（</a:t>
            </a:r>
            <a:r>
              <a:rPr kumimoji="0" lang="en-US" altLang="zh-CN" sz="2800" b="1" i="0" u="none" strike="noStrike" kern="1200" cap="none" spc="0" normalizeH="0" baseline="0" noProof="0" dirty="0">
                <a:ln>
                  <a:noFill/>
                </a:ln>
                <a:solidFill>
                  <a:schemeClr val="tx1"/>
                </a:solidFill>
                <a:effectLst/>
                <a:uLnTx/>
                <a:uFillTx/>
                <a:latin typeface="宋体" panose="02010600030101010101" pitchFamily="2" charset="-122"/>
                <a:ea typeface="+mn-ea"/>
                <a:cs typeface="+mn-cs"/>
              </a:rPr>
              <a:t>threshold</a:t>
            </a:r>
            <a:r>
              <a:rPr kumimoji="0" lang="zh-CN" altLang="en-US" sz="2800" b="1" i="0" u="none" strike="noStrike" kern="1200" cap="none" spc="0" normalizeH="0" baseline="0" noProof="0" dirty="0">
                <a:ln>
                  <a:noFill/>
                </a:ln>
                <a:solidFill>
                  <a:schemeClr val="tx1"/>
                </a:solidFill>
                <a:effectLst/>
                <a:uLnTx/>
                <a:uFillTx/>
                <a:latin typeface="宋体" panose="02010600030101010101" pitchFamily="2" charset="-122"/>
                <a:ea typeface="+mn-ea"/>
                <a:cs typeface="+mn-cs"/>
              </a:rPr>
              <a:t>）。当一次超时发生的时候，阈值被设置为当前拥塞窗口的一半，而拥塞窗口被重置为一个</a:t>
            </a:r>
            <a:r>
              <a:rPr kumimoji="0" lang="en-US" altLang="zh-CN" sz="2800" b="1" i="0" u="none" strike="noStrike" kern="1200" cap="none" spc="0" normalizeH="0" baseline="0" noProof="0" dirty="0">
                <a:ln>
                  <a:noFill/>
                </a:ln>
                <a:solidFill>
                  <a:schemeClr val="tx1"/>
                </a:solidFill>
                <a:effectLst/>
                <a:uLnTx/>
                <a:uFillTx/>
                <a:latin typeface="宋体" panose="02010600030101010101" pitchFamily="2" charset="-122"/>
                <a:ea typeface="+mn-ea"/>
                <a:cs typeface="+mn-cs"/>
              </a:rPr>
              <a:t>MSS.</a:t>
            </a:r>
            <a:r>
              <a:rPr kumimoji="0" lang="zh-CN" altLang="en-US" sz="2800" b="1" i="0" u="none" strike="noStrike" kern="1200" cap="none" spc="0" normalizeH="0" baseline="0" noProof="0" dirty="0">
                <a:ln>
                  <a:noFill/>
                </a:ln>
                <a:solidFill>
                  <a:schemeClr val="tx1"/>
                </a:solidFill>
                <a:effectLst/>
                <a:uLnTx/>
                <a:uFillTx/>
                <a:latin typeface="宋体" panose="02010600030101010101" pitchFamily="2" charset="-122"/>
                <a:ea typeface="+mn-ea"/>
                <a:cs typeface="+mn-cs"/>
              </a:rPr>
              <a:t>然后使用慢启动算法来决定网络的处理能力，不过当增长到阈值的时候便停止。从这个点开始，每一次成功的传输都会使拥塞窗口线性地增长，而不是成倍地增长。</a:t>
            </a:r>
            <a:endParaRPr kumimoji="0" lang="zh-CN" altLang="en-US" sz="2800" b="1" i="0" u="none" strike="noStrike" kern="1200" cap="none" spc="0" normalizeH="0" baseline="0" noProof="0" dirty="0">
              <a:ln>
                <a:noFill/>
              </a:ln>
              <a:solidFill>
                <a:schemeClr val="tx1"/>
              </a:solidFill>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90000"/>
              <a:buFont typeface="Wingdings" panose="05000000000000000000" pitchFamily="2" charset="2"/>
              <a:buChar char="Ø"/>
              <a:defRPr/>
            </a:pPr>
            <a:endParaRPr kumimoji="0" lang="zh-CN" altLang="en-US" sz="2800" b="1" i="0" u="none" strike="noStrike" kern="1200" cap="none" spc="0" normalizeH="0" baseline="0" noProof="0" dirty="0">
              <a:ln>
                <a:noFill/>
              </a:ln>
              <a:solidFill>
                <a:schemeClr val="accent2"/>
              </a:solidFill>
              <a:effectLst/>
              <a:uLnTx/>
              <a:uFillTx/>
              <a:latin typeface="宋体" panose="02010600030101010101" pitchFamily="2" charset="-122"/>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70019">
                                            <p:txEl>
                                              <p:charRg st="0" end="15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19" grpId="0" build="p"/>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6738" name="Rectangle 2"/>
          <p:cNvSpPr>
            <a:spLocks noGrp="1" noChangeArrowheads="1"/>
          </p:cNvSpPr>
          <p:nvPr>
            <p:ph type="title"/>
          </p:nvPr>
        </p:nvSpPr>
        <p:spPr>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1200" cap="all" spc="50" normalizeH="0" baseline="0" noProof="0">
                <a:ln w="15875">
                  <a:noFill/>
                </a:ln>
                <a:solidFill>
                  <a:schemeClr val="tx2"/>
                </a:solidFill>
                <a:effectLst/>
                <a:uLnTx/>
                <a:uFillTx/>
                <a:latin typeface="宋体" panose="02010600030101010101" pitchFamily="2" charset="-122"/>
                <a:ea typeface="+mj-ea"/>
                <a:cs typeface="+mj-cs"/>
              </a:rPr>
              <a:t>TCP</a:t>
            </a:r>
            <a:r>
              <a:rPr kumimoji="0" lang="zh-CN" altLang="en-US" sz="4000" b="1" i="0" u="none" strike="noStrike" kern="1200" cap="all" spc="50" normalizeH="0" baseline="0" noProof="0">
                <a:ln w="15875">
                  <a:noFill/>
                </a:ln>
                <a:solidFill>
                  <a:schemeClr val="tx2"/>
                </a:solidFill>
                <a:effectLst/>
                <a:uLnTx/>
                <a:uFillTx/>
                <a:latin typeface="宋体" panose="02010600030101010101" pitchFamily="2" charset="-122"/>
                <a:ea typeface="+mj-ea"/>
                <a:cs typeface="+mj-cs"/>
              </a:rPr>
              <a:t>拥塞控制的机制</a:t>
            </a:r>
            <a:endParaRPr kumimoji="0" lang="zh-CN" altLang="en-US" sz="4000" b="1" i="0" u="none" strike="noStrike" kern="1200" cap="all" spc="50" normalizeH="0" baseline="0" noProof="0">
              <a:ln w="15875">
                <a:noFill/>
              </a:ln>
              <a:solidFill>
                <a:schemeClr val="tx2"/>
              </a:solidFill>
              <a:effectLst/>
              <a:uLnTx/>
              <a:uFillTx/>
              <a:latin typeface="宋体" panose="02010600030101010101" pitchFamily="2" charset="-122"/>
              <a:ea typeface="+mj-ea"/>
              <a:cs typeface="+mj-cs"/>
            </a:endParaRPr>
          </a:p>
        </p:txBody>
      </p:sp>
      <p:sp>
        <p:nvSpPr>
          <p:cNvPr id="177156" name="Rectangle 4"/>
          <p:cNvSpPr>
            <a:spLocks noGrp="1"/>
          </p:cNvSpPr>
          <p:nvPr>
            <p:ph idx="1"/>
          </p:nvPr>
        </p:nvSpPr>
        <p:spPr>
          <a:xfrm>
            <a:off x="469900" y="1346200"/>
            <a:ext cx="8229600" cy="4525963"/>
          </a:xfrm>
          <a:ln/>
        </p:spPr>
        <p:txBody>
          <a:bodyPr vert="horz" wrap="square" lIns="91440" tIns="45720" rIns="91440" bIns="45720" anchor="t" anchorCtr="0"/>
          <a:p>
            <a:pPr eaLnBrk="1" hangingPunct="1">
              <a:buSzPct val="90000"/>
            </a:pPr>
            <a:r>
              <a:rPr lang="zh-CN" altLang="en-US" sz="2800" b="1" kern="1200" dirty="0">
                <a:solidFill>
                  <a:srgbClr val="FF0000"/>
                </a:solidFill>
                <a:latin typeface="+mn-lt"/>
                <a:ea typeface="+mn-ea"/>
                <a:cs typeface="+mn-cs"/>
              </a:rPr>
              <a:t>具体过程：</a:t>
            </a:r>
            <a:endParaRPr lang="zh-CN" altLang="en-US" sz="2800" b="1" kern="1200" dirty="0">
              <a:solidFill>
                <a:srgbClr val="FF0000"/>
              </a:solidFill>
              <a:latin typeface="+mn-lt"/>
              <a:ea typeface="+mn-ea"/>
              <a:cs typeface="+mn-cs"/>
            </a:endParaRPr>
          </a:p>
          <a:p>
            <a:pPr eaLnBrk="1" hangingPunct="1">
              <a:buSzPct val="90000"/>
            </a:pPr>
            <a:r>
              <a:rPr lang="en-US" altLang="zh-CN" sz="2800" b="1" kern="1200" dirty="0">
                <a:latin typeface="+mn-lt"/>
                <a:ea typeface="+mn-ea"/>
                <a:cs typeface="+mn-cs"/>
              </a:rPr>
              <a:t>1</a:t>
            </a:r>
            <a:r>
              <a:rPr lang="zh-CN" altLang="en-US" sz="2800" b="1" kern="1200" dirty="0">
                <a:latin typeface="+mn-lt"/>
                <a:ea typeface="+mn-ea"/>
                <a:cs typeface="+mn-cs"/>
              </a:rPr>
              <a:t>、初始拥塞窗口大小为</a:t>
            </a:r>
            <a:r>
              <a:rPr lang="en-US" altLang="zh-CN" sz="2800" b="1" kern="1200" dirty="0">
                <a:solidFill>
                  <a:srgbClr val="FF0000"/>
                </a:solidFill>
                <a:latin typeface="+mn-lt"/>
                <a:ea typeface="+mn-ea"/>
                <a:cs typeface="+mn-cs"/>
              </a:rPr>
              <a:t>1</a:t>
            </a:r>
            <a:r>
              <a:rPr lang="zh-CN" altLang="en-US" sz="2800" b="1" kern="1200" dirty="0">
                <a:solidFill>
                  <a:srgbClr val="FF0000"/>
                </a:solidFill>
                <a:latin typeface="+mn-lt"/>
                <a:ea typeface="+mn-ea"/>
                <a:cs typeface="+mn-cs"/>
              </a:rPr>
              <a:t>个</a:t>
            </a:r>
            <a:r>
              <a:rPr lang="en-US" altLang="zh-CN" sz="2800" b="1" kern="1200" dirty="0">
                <a:solidFill>
                  <a:srgbClr val="FF0000"/>
                </a:solidFill>
                <a:latin typeface="+mn-lt"/>
                <a:ea typeface="+mn-ea"/>
                <a:cs typeface="+mn-cs"/>
              </a:rPr>
              <a:t>MSS</a:t>
            </a:r>
            <a:r>
              <a:rPr lang="zh-CN" altLang="en-US" sz="2800" b="1" kern="1200" dirty="0">
                <a:latin typeface="+mn-lt"/>
                <a:ea typeface="+mn-ea"/>
                <a:cs typeface="+mn-cs"/>
              </a:rPr>
              <a:t>，当没有超过阈值时，采用</a:t>
            </a:r>
            <a:r>
              <a:rPr lang="zh-CN" altLang="en-US" sz="2800" b="1" kern="1200" dirty="0">
                <a:solidFill>
                  <a:srgbClr val="FF0000"/>
                </a:solidFill>
                <a:latin typeface="+mn-lt"/>
                <a:ea typeface="+mn-ea"/>
                <a:cs typeface="+mn-cs"/>
              </a:rPr>
              <a:t>慢启动算法</a:t>
            </a:r>
            <a:r>
              <a:rPr lang="zh-CN" altLang="en-US" sz="2800" b="1" kern="1200" dirty="0">
                <a:latin typeface="+mn-lt"/>
                <a:ea typeface="+mn-ea"/>
                <a:cs typeface="+mn-cs"/>
              </a:rPr>
              <a:t>指数增长。</a:t>
            </a:r>
            <a:endParaRPr lang="zh-CN" altLang="en-US" sz="2800" b="1" kern="1200" dirty="0">
              <a:latin typeface="+mn-lt"/>
              <a:ea typeface="+mn-ea"/>
              <a:cs typeface="+mn-cs"/>
            </a:endParaRPr>
          </a:p>
          <a:p>
            <a:pPr eaLnBrk="1" hangingPunct="1">
              <a:buSzPct val="90000"/>
            </a:pPr>
            <a:r>
              <a:rPr lang="en-US" altLang="zh-CN" sz="2800" b="1" kern="1200" dirty="0">
                <a:latin typeface="+mn-lt"/>
                <a:ea typeface="+mn-ea"/>
                <a:cs typeface="+mn-cs"/>
              </a:rPr>
              <a:t>2</a:t>
            </a:r>
            <a:r>
              <a:rPr lang="zh-CN" altLang="en-US" sz="2800" b="1" kern="1200" dirty="0">
                <a:latin typeface="+mn-lt"/>
                <a:ea typeface="+mn-ea"/>
                <a:cs typeface="+mn-cs"/>
              </a:rPr>
              <a:t>、拥塞窗口大小增长到</a:t>
            </a:r>
            <a:r>
              <a:rPr lang="zh-CN" altLang="en-US" sz="2800" b="1" kern="1200" dirty="0">
                <a:solidFill>
                  <a:srgbClr val="FF0000"/>
                </a:solidFill>
                <a:latin typeface="+mn-lt"/>
                <a:ea typeface="+mn-ea"/>
                <a:cs typeface="+mn-cs"/>
              </a:rPr>
              <a:t>阈值</a:t>
            </a:r>
            <a:r>
              <a:rPr lang="zh-CN" altLang="en-US" sz="2800" b="1" kern="1200" dirty="0">
                <a:latin typeface="+mn-lt"/>
                <a:ea typeface="+mn-ea"/>
                <a:cs typeface="+mn-cs"/>
              </a:rPr>
              <a:t>时，慢启动算法停止，</a:t>
            </a:r>
            <a:r>
              <a:rPr lang="zh-CN" altLang="en-US" sz="2800" b="1" kern="1200" dirty="0">
                <a:latin typeface="宋体" panose="02010600030101010101" pitchFamily="2" charset="-122"/>
                <a:ea typeface="+mn-ea"/>
                <a:cs typeface="+mn-cs"/>
              </a:rPr>
              <a:t>拥塞窗口呈</a:t>
            </a:r>
            <a:r>
              <a:rPr lang="zh-CN" altLang="en-US" sz="2800" b="1" kern="1200" dirty="0">
                <a:solidFill>
                  <a:srgbClr val="FF0000"/>
                </a:solidFill>
                <a:latin typeface="宋体" panose="02010600030101010101" pitchFamily="2" charset="-122"/>
                <a:ea typeface="+mn-ea"/>
                <a:cs typeface="+mn-cs"/>
              </a:rPr>
              <a:t>线性地</a:t>
            </a:r>
            <a:r>
              <a:rPr lang="zh-CN" altLang="en-US" sz="2800" b="1" kern="1200" dirty="0">
                <a:latin typeface="宋体" panose="02010600030101010101" pitchFamily="2" charset="-122"/>
                <a:ea typeface="+mn-ea"/>
                <a:cs typeface="+mn-cs"/>
              </a:rPr>
              <a:t>增长</a:t>
            </a:r>
            <a:r>
              <a:rPr lang="zh-CN" altLang="en-US" sz="2800" b="1" kern="1200" dirty="0">
                <a:latin typeface="+mn-lt"/>
                <a:ea typeface="+mn-ea"/>
                <a:cs typeface="+mn-cs"/>
              </a:rPr>
              <a:t>。</a:t>
            </a:r>
            <a:endParaRPr lang="zh-CN" altLang="en-US" sz="2800" b="1" kern="1200" dirty="0">
              <a:latin typeface="+mn-lt"/>
              <a:ea typeface="+mn-ea"/>
              <a:cs typeface="+mn-cs"/>
            </a:endParaRPr>
          </a:p>
          <a:p>
            <a:pPr eaLnBrk="1" hangingPunct="1">
              <a:buSzPct val="90000"/>
            </a:pPr>
            <a:r>
              <a:rPr lang="en-US" altLang="zh-CN" sz="2800" b="1" kern="1200" dirty="0">
                <a:latin typeface="+mn-lt"/>
                <a:ea typeface="+mn-ea"/>
                <a:cs typeface="+mn-cs"/>
              </a:rPr>
              <a:t>3</a:t>
            </a:r>
            <a:r>
              <a:rPr lang="zh-CN" altLang="en-US" sz="2800" b="1" kern="1200" dirty="0">
                <a:latin typeface="+mn-lt"/>
                <a:ea typeface="+mn-ea"/>
                <a:cs typeface="+mn-cs"/>
              </a:rPr>
              <a:t>、发生超时，阈值变为</a:t>
            </a:r>
            <a:r>
              <a:rPr lang="zh-CN" altLang="en-US" sz="2800" b="1" kern="1200" dirty="0">
                <a:solidFill>
                  <a:srgbClr val="FF0000"/>
                </a:solidFill>
                <a:latin typeface="+mn-lt"/>
                <a:ea typeface="+mn-ea"/>
                <a:cs typeface="+mn-cs"/>
              </a:rPr>
              <a:t>当前拥塞窗口值</a:t>
            </a:r>
            <a:r>
              <a:rPr lang="zh-CN" altLang="en-US" sz="2800" b="1" kern="1200" dirty="0">
                <a:latin typeface="+mn-lt"/>
                <a:ea typeface="+mn-ea"/>
                <a:cs typeface="+mn-cs"/>
              </a:rPr>
              <a:t>的一半，然后拥塞窗口大小重置为</a:t>
            </a:r>
            <a:r>
              <a:rPr lang="en-US" altLang="zh-CN" sz="2800" b="1" kern="1200" dirty="0">
                <a:solidFill>
                  <a:srgbClr val="FF0000"/>
                </a:solidFill>
                <a:latin typeface="+mn-lt"/>
                <a:ea typeface="+mn-ea"/>
                <a:cs typeface="+mn-cs"/>
              </a:rPr>
              <a:t>1</a:t>
            </a:r>
            <a:r>
              <a:rPr lang="zh-CN" altLang="en-US" sz="2800" b="1" kern="1200" dirty="0">
                <a:solidFill>
                  <a:srgbClr val="FF0000"/>
                </a:solidFill>
                <a:latin typeface="+mn-lt"/>
                <a:ea typeface="+mn-ea"/>
                <a:cs typeface="+mn-cs"/>
              </a:rPr>
              <a:t>个</a:t>
            </a:r>
            <a:r>
              <a:rPr lang="en-US" altLang="zh-CN" sz="2800" b="1" kern="1200" dirty="0">
                <a:solidFill>
                  <a:srgbClr val="FF0000"/>
                </a:solidFill>
                <a:latin typeface="+mn-lt"/>
                <a:ea typeface="+mn-ea"/>
                <a:cs typeface="+mn-cs"/>
              </a:rPr>
              <a:t>MSS </a:t>
            </a:r>
            <a:r>
              <a:rPr lang="zh-CN" altLang="en-US" sz="2800" b="1" kern="1200" dirty="0">
                <a:latin typeface="+mn-lt"/>
                <a:ea typeface="+mn-ea"/>
                <a:cs typeface="+mn-cs"/>
              </a:rPr>
              <a:t>，再继续采用</a:t>
            </a:r>
            <a:r>
              <a:rPr lang="zh-CN" altLang="en-US" sz="2800" b="1" kern="1200" dirty="0">
                <a:solidFill>
                  <a:srgbClr val="FF0000"/>
                </a:solidFill>
                <a:latin typeface="+mn-lt"/>
                <a:ea typeface="+mn-ea"/>
                <a:cs typeface="+mn-cs"/>
              </a:rPr>
              <a:t>慢启动算法</a:t>
            </a:r>
            <a:r>
              <a:rPr lang="zh-CN" altLang="en-US" sz="2800" b="1" kern="1200" dirty="0">
                <a:latin typeface="+mn-lt"/>
                <a:ea typeface="+mn-ea"/>
                <a:cs typeface="+mn-cs"/>
              </a:rPr>
              <a:t>。转到</a:t>
            </a:r>
            <a:r>
              <a:rPr lang="en-US" altLang="zh-CN" sz="2800" b="1" kern="1200" dirty="0">
                <a:latin typeface="+mn-lt"/>
                <a:ea typeface="+mn-ea"/>
                <a:cs typeface="+mn-cs"/>
              </a:rPr>
              <a:t>2.</a:t>
            </a:r>
            <a:endParaRPr lang="en-US" altLang="zh-CN" sz="2800" b="1" kern="1200" dirty="0">
              <a:latin typeface="+mn-lt"/>
              <a:ea typeface="+mn-ea"/>
              <a:cs typeface="+mn-cs"/>
            </a:endParaRPr>
          </a:p>
          <a:p>
            <a:pPr eaLnBrk="1" hangingPunct="1">
              <a:buSzPct val="90000"/>
            </a:pPr>
            <a:r>
              <a:rPr lang="en-US" altLang="zh-CN" sz="2800" b="1" kern="1200" dirty="0">
                <a:latin typeface="+mn-lt"/>
                <a:ea typeface="+mn-ea"/>
                <a:cs typeface="+mn-cs"/>
              </a:rPr>
              <a:t>       </a:t>
            </a:r>
            <a:r>
              <a:rPr lang="zh-CN" altLang="en-US" sz="2800" b="1" kern="1200" dirty="0">
                <a:latin typeface="+mn-lt"/>
                <a:ea typeface="+mn-ea"/>
                <a:cs typeface="+mn-cs"/>
              </a:rPr>
              <a:t>如果不再发生超时，则拥塞窗口将继续增长，直至到达</a:t>
            </a:r>
            <a:r>
              <a:rPr lang="zh-CN" altLang="en-US" sz="2800" b="1" kern="1200" dirty="0">
                <a:solidFill>
                  <a:srgbClr val="FF0000"/>
                </a:solidFill>
                <a:latin typeface="+mn-lt"/>
                <a:ea typeface="+mn-ea"/>
                <a:cs typeface="+mn-cs"/>
              </a:rPr>
              <a:t>接收方窗口的大小</a:t>
            </a:r>
            <a:r>
              <a:rPr lang="zh-CN" altLang="en-US" sz="2800" b="1" kern="1200" dirty="0">
                <a:latin typeface="+mn-lt"/>
                <a:ea typeface="+mn-ea"/>
                <a:cs typeface="+mn-cs"/>
              </a:rPr>
              <a:t>。</a:t>
            </a:r>
            <a:endParaRPr lang="zh-CN" altLang="en-US" sz="2800" b="1" kern="1200" dirty="0">
              <a:latin typeface="+mn-lt"/>
              <a:ea typeface="+mn-ea"/>
              <a:cs typeface="+mn-cs"/>
            </a:endParaRPr>
          </a:p>
          <a:p>
            <a:pPr eaLnBrk="1" hangingPunct="1">
              <a:buSzPct val="90000"/>
            </a:pPr>
            <a:endParaRPr lang="zh-CN" altLang="en-US" sz="2800" b="1" kern="1200" dirty="0">
              <a:solidFill>
                <a:schemeClr val="accent2"/>
              </a:solidFill>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7156">
                                            <p:txEl>
                                              <p:charRg st="0" end="6"/>
                                            </p:txEl>
                                          </p:spTgt>
                                        </p:tgtEl>
                                        <p:attrNameLst>
                                          <p:attrName>style.visibility</p:attrName>
                                        </p:attrNameLst>
                                      </p:cBhvr>
                                      <p:to>
                                        <p:strVal val="visible"/>
                                      </p:to>
                                    </p:set>
                                    <p:anim calcmode="lin" valueType="num">
                                      <p:cBhvr additive="base">
                                        <p:cTn id="7" dur="500" fill="hold"/>
                                        <p:tgtEl>
                                          <p:spTgt spid="177156">
                                            <p:txEl>
                                              <p:charRg st="0"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7156">
                                            <p:txEl>
                                              <p:charRg st="0" end="6"/>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500"/>
                                  </p:stCondLst>
                                  <p:childTnLst>
                                    <p:set>
                                      <p:cBhvr>
                                        <p:cTn id="11" dur="1" fill="hold">
                                          <p:stCondLst>
                                            <p:cond delay="0"/>
                                          </p:stCondLst>
                                        </p:cTn>
                                        <p:tgtEl>
                                          <p:spTgt spid="177156">
                                            <p:txEl>
                                              <p:charRg st="6" end="45"/>
                                            </p:txEl>
                                          </p:spTgt>
                                        </p:tgtEl>
                                        <p:attrNameLst>
                                          <p:attrName>style.visibility</p:attrName>
                                        </p:attrNameLst>
                                      </p:cBhvr>
                                      <p:to>
                                        <p:strVal val="visible"/>
                                      </p:to>
                                    </p:set>
                                    <p:anim calcmode="lin" valueType="num">
                                      <p:cBhvr>
                                        <p:cTn id="12" dur="500" fill="hold"/>
                                        <p:tgtEl>
                                          <p:spTgt spid="177156">
                                            <p:txEl>
                                              <p:charRg st="6" end="45"/>
                                            </p:txEl>
                                          </p:spTgt>
                                        </p:tgtEl>
                                        <p:attrNameLst>
                                          <p:attrName>ppt_w</p:attrName>
                                        </p:attrNameLst>
                                      </p:cBhvr>
                                      <p:tavLst>
                                        <p:tav tm="0">
                                          <p:val>
                                            <p:fltVal val="0.000000"/>
                                          </p:val>
                                        </p:tav>
                                        <p:tav tm="100000">
                                          <p:val>
                                            <p:strVal val="#ppt_w"/>
                                          </p:val>
                                        </p:tav>
                                      </p:tavLst>
                                    </p:anim>
                                    <p:anim calcmode="lin" valueType="num">
                                      <p:cBhvr>
                                        <p:cTn id="13" dur="500" fill="hold"/>
                                        <p:tgtEl>
                                          <p:spTgt spid="177156">
                                            <p:txEl>
                                              <p:charRg st="6" end="45"/>
                                            </p:txEl>
                                          </p:spTgt>
                                        </p:tgtEl>
                                        <p:attrNameLst>
                                          <p:attrName>ppt_h</p:attrName>
                                        </p:attrNameLst>
                                      </p:cBhvr>
                                      <p:tavLst>
                                        <p:tav tm="0">
                                          <p:val>
                                            <p:fltVal val="0.000000"/>
                                          </p:val>
                                        </p:tav>
                                        <p:tav tm="100000">
                                          <p:val>
                                            <p:strVal val="#ppt_h"/>
                                          </p:val>
                                        </p:tav>
                                      </p:tavLst>
                                    </p:anim>
                                    <p:animEffect transition="in" filter="fade">
                                      <p:cBhvr>
                                        <p:cTn id="14" dur="500"/>
                                        <p:tgtEl>
                                          <p:spTgt spid="177156">
                                            <p:txEl>
                                              <p:charRg st="6" end="45"/>
                                            </p:txEl>
                                          </p:spTgt>
                                        </p:tgtEl>
                                      </p:cBhvr>
                                    </p:animEffect>
                                  </p:childTnLst>
                                </p:cTn>
                              </p:par>
                            </p:childTnLst>
                          </p:cTn>
                        </p:par>
                        <p:par>
                          <p:cTn id="15" fill="hold">
                            <p:stCondLst>
                              <p:cond delay="1500"/>
                            </p:stCondLst>
                            <p:childTnLst>
                              <p:par>
                                <p:cTn id="16" presetID="20" presetClass="entr" presetSubtype="0" fill="hold" nodeType="afterEffect">
                                  <p:stCondLst>
                                    <p:cond delay="500"/>
                                  </p:stCondLst>
                                  <p:childTnLst>
                                    <p:set>
                                      <p:cBhvr>
                                        <p:cTn id="17" dur="1" fill="hold">
                                          <p:stCondLst>
                                            <p:cond delay="0"/>
                                          </p:stCondLst>
                                        </p:cTn>
                                        <p:tgtEl>
                                          <p:spTgt spid="177156">
                                            <p:txEl>
                                              <p:charRg st="45" end="80"/>
                                            </p:txEl>
                                          </p:spTgt>
                                        </p:tgtEl>
                                        <p:attrNameLst>
                                          <p:attrName>style.visibility</p:attrName>
                                        </p:attrNameLst>
                                      </p:cBhvr>
                                      <p:to>
                                        <p:strVal val="visible"/>
                                      </p:to>
                                    </p:set>
                                    <p:animEffect transition="in" filter="wedge">
                                      <p:cBhvr>
                                        <p:cTn id="18" dur="500"/>
                                        <p:tgtEl>
                                          <p:spTgt spid="177156">
                                            <p:txEl>
                                              <p:charRg st="45" end="80"/>
                                            </p:txEl>
                                          </p:spTgt>
                                        </p:tgtEl>
                                      </p:cBhvr>
                                    </p:animEffect>
                                  </p:childTnLst>
                                </p:cTn>
                              </p:par>
                            </p:childTnLst>
                          </p:cTn>
                        </p:par>
                        <p:par>
                          <p:cTn id="19" fill="hold">
                            <p:stCondLst>
                              <p:cond delay="2500"/>
                            </p:stCondLst>
                            <p:childTnLst>
                              <p:par>
                                <p:cTn id="20" presetID="13" presetClass="entr" presetSubtype="16" fill="hold" nodeType="afterEffect">
                                  <p:stCondLst>
                                    <p:cond delay="500"/>
                                  </p:stCondLst>
                                  <p:childTnLst>
                                    <p:set>
                                      <p:cBhvr>
                                        <p:cTn id="21" dur="1" fill="hold">
                                          <p:stCondLst>
                                            <p:cond delay="0"/>
                                          </p:stCondLst>
                                        </p:cTn>
                                        <p:tgtEl>
                                          <p:spTgt spid="177156">
                                            <p:txEl>
                                              <p:charRg st="80" end="136"/>
                                            </p:txEl>
                                          </p:spTgt>
                                        </p:tgtEl>
                                        <p:attrNameLst>
                                          <p:attrName>style.visibility</p:attrName>
                                        </p:attrNameLst>
                                      </p:cBhvr>
                                      <p:to>
                                        <p:strVal val="visible"/>
                                      </p:to>
                                    </p:set>
                                    <p:animEffect transition="in" filter="plus(in)">
                                      <p:cBhvr>
                                        <p:cTn id="22" dur="500"/>
                                        <p:tgtEl>
                                          <p:spTgt spid="177156">
                                            <p:txEl>
                                              <p:charRg st="80" end="136"/>
                                            </p:txEl>
                                          </p:spTgt>
                                        </p:tgtEl>
                                      </p:cBhvr>
                                    </p:animEffect>
                                  </p:childTnLst>
                                </p:cTn>
                              </p:par>
                            </p:childTnLst>
                          </p:cTn>
                        </p:par>
                        <p:par>
                          <p:cTn id="23" fill="hold">
                            <p:stCondLst>
                              <p:cond delay="3500"/>
                            </p:stCondLst>
                            <p:childTnLst>
                              <p:par>
                                <p:cTn id="24" presetID="13" presetClass="entr" presetSubtype="16" fill="hold" nodeType="afterEffect">
                                  <p:stCondLst>
                                    <p:cond delay="500"/>
                                  </p:stCondLst>
                                  <p:childTnLst>
                                    <p:set>
                                      <p:cBhvr>
                                        <p:cTn id="25" dur="1" fill="hold">
                                          <p:stCondLst>
                                            <p:cond delay="0"/>
                                          </p:stCondLst>
                                        </p:cTn>
                                        <p:tgtEl>
                                          <p:spTgt spid="177156">
                                            <p:txEl>
                                              <p:charRg st="136" end="177"/>
                                            </p:txEl>
                                          </p:spTgt>
                                        </p:tgtEl>
                                        <p:attrNameLst>
                                          <p:attrName>style.visibility</p:attrName>
                                        </p:attrNameLst>
                                      </p:cBhvr>
                                      <p:to>
                                        <p:strVal val="visible"/>
                                      </p:to>
                                    </p:set>
                                    <p:animEffect transition="in" filter="plus(in)">
                                      <p:cBhvr>
                                        <p:cTn id="26" dur="500"/>
                                        <p:tgtEl>
                                          <p:spTgt spid="177156">
                                            <p:txEl>
                                              <p:charRg st="136" end="17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9026" name="Rectangle 2"/>
          <p:cNvSpPr>
            <a:spLocks noGrp="1" noChangeArrowheads="1"/>
          </p:cNvSpPr>
          <p:nvPr>
            <p:ph type="title"/>
          </p:nvPr>
        </p:nvSpPr>
        <p:spPr>
          <a:xfrm>
            <a:off x="755650" y="333375"/>
            <a:ext cx="7793038" cy="1439863"/>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all" spc="50" normalizeH="0" baseline="0" noProof="0">
                <a:ln w="15875">
                  <a:noFill/>
                </a:ln>
                <a:solidFill>
                  <a:schemeClr val="tx2"/>
                </a:solidFill>
                <a:effectLst/>
                <a:uLnTx/>
                <a:uFillTx/>
                <a:latin typeface="+mj-lt"/>
                <a:ea typeface="宋体" panose="02010600030101010101" pitchFamily="2" charset="-122"/>
                <a:cs typeface="+mj-cs"/>
              </a:rPr>
              <a:t>练习 </a:t>
            </a:r>
            <a:endParaRPr kumimoji="0" lang="zh-CN" altLang="en-US" sz="3600" b="1" i="0" u="none" strike="noStrike" kern="1200" cap="all" spc="50" normalizeH="0" baseline="0" noProof="0">
              <a:ln w="15875">
                <a:noFill/>
              </a:ln>
              <a:solidFill>
                <a:schemeClr val="tx2"/>
              </a:solidFill>
              <a:effectLst/>
              <a:uLnTx/>
              <a:uFillTx/>
              <a:latin typeface="+mj-lt"/>
              <a:ea typeface="宋体" panose="02010600030101010101" pitchFamily="2" charset="-122"/>
              <a:cs typeface="+mj-cs"/>
            </a:endParaRPr>
          </a:p>
        </p:txBody>
      </p:sp>
      <p:sp>
        <p:nvSpPr>
          <p:cNvPr id="484355" name="Rectangle 3"/>
          <p:cNvSpPr>
            <a:spLocks noGrp="1" noChangeArrowheads="1"/>
          </p:cNvSpPr>
          <p:nvPr>
            <p:ph idx="1"/>
          </p:nvPr>
        </p:nvSpPr>
        <p:spPr>
          <a:xfrm>
            <a:off x="534988" y="1525588"/>
            <a:ext cx="8101013" cy="4114800"/>
          </a:xfrm>
        </p:spPr>
        <p:txBody>
          <a:bodyPr vert="horz" wrap="square" lIns="91440" tIns="45720" rIns="91440" bIns="45720" numCol="1" anchor="t" anchorCtr="0" compatLnSpc="1"/>
          <a:lstStyle/>
          <a:p>
            <a:pPr marL="0" marR="0" lvl="0" indent="0" algn="l" defTabSz="914400" rtl="0" eaLnBrk="1" fontAlgn="base" latinLnBrk="0" hangingPunct="1">
              <a:lnSpc>
                <a:spcPct val="105000"/>
              </a:lnSpc>
              <a:spcBef>
                <a:spcPct val="20000"/>
              </a:spcBef>
              <a:spcAft>
                <a:spcPct val="0"/>
              </a:spcAft>
              <a:buClr>
                <a:schemeClr val="tx2"/>
              </a:buClr>
              <a:buSzPct val="90000"/>
              <a:buFont typeface="Wingdings" panose="05000000000000000000" pitchFamily="2" charset="2"/>
              <a:buChar char="Ø"/>
              <a:defRPr/>
            </a:pPr>
            <a:r>
              <a:rPr kumimoji="0" lang="en-US" altLang="zh-CN" sz="2800" b="1" i="0" u="none" strike="noStrike" kern="1200" cap="none" spc="0" normalizeH="0" baseline="0" noProof="0" dirty="0">
                <a:ln>
                  <a:noFill/>
                </a:ln>
                <a:solidFill>
                  <a:srgbClr val="903638"/>
                </a:solidFill>
                <a:effectLst/>
                <a:uLnTx/>
                <a:uFillTx/>
                <a:latin typeface="+mn-lt"/>
                <a:ea typeface="宋体" panose="02010600030101010101" pitchFamily="2" charset="-122"/>
                <a:cs typeface="+mn-cs"/>
              </a:rPr>
              <a:t>TCP</a:t>
            </a:r>
            <a:r>
              <a:rPr kumimoji="0" lang="zh-CN" altLang="en-US" sz="2800" b="1" i="0" u="none" strike="noStrike" kern="1200" cap="none" spc="0" normalizeH="0" baseline="0" noProof="0" dirty="0">
                <a:ln>
                  <a:noFill/>
                </a:ln>
                <a:solidFill>
                  <a:srgbClr val="903638"/>
                </a:solidFill>
                <a:effectLst/>
                <a:uLnTx/>
                <a:uFillTx/>
                <a:latin typeface="+mn-lt"/>
                <a:ea typeface="宋体" panose="02010600030101010101" pitchFamily="2" charset="-122"/>
                <a:cs typeface="+mn-cs"/>
              </a:rPr>
              <a:t>的</a:t>
            </a:r>
            <a:r>
              <a:rPr kumimoji="0" lang="en-US" altLang="zh-CN" sz="2800" b="1" i="0" u="none" strike="noStrike" kern="1200" cap="none" spc="0" normalizeH="0" baseline="0" noProof="0" dirty="0">
                <a:ln>
                  <a:noFill/>
                </a:ln>
                <a:solidFill>
                  <a:srgbClr val="903638"/>
                </a:solidFill>
                <a:effectLst/>
                <a:uLnTx/>
                <a:uFillTx/>
                <a:latin typeface="+mn-lt"/>
                <a:ea typeface="宋体" panose="02010600030101010101" pitchFamily="2" charset="-122"/>
                <a:cs typeface="+mn-cs"/>
              </a:rPr>
              <a:t>Threshold</a:t>
            </a:r>
            <a:r>
              <a:rPr kumimoji="0" lang="zh-CN" altLang="en-US" sz="2800" b="1" i="0" u="none" strike="noStrike" kern="1200" cap="none" spc="0" normalizeH="0" baseline="0" noProof="0" dirty="0">
                <a:ln>
                  <a:noFill/>
                </a:ln>
                <a:solidFill>
                  <a:srgbClr val="903638"/>
                </a:solidFill>
                <a:effectLst/>
                <a:uLnTx/>
                <a:uFillTx/>
                <a:latin typeface="+mn-lt"/>
                <a:ea typeface="宋体" panose="02010600030101010101" pitchFamily="2" charset="-122"/>
                <a:cs typeface="+mn-cs"/>
              </a:rPr>
              <a:t>初始值为8，拥塞窗口上升为12时网络发生了超时。求第1次到第15次传输的各拥塞窗口大小。（要求画图）</a:t>
            </a:r>
            <a:endParaRPr kumimoji="0" lang="en-US" altLang="zh-CN" sz="2800" b="1" i="0" u="none" strike="noStrike" kern="1200" cap="none" spc="0" normalizeH="0" baseline="0" noProof="0" dirty="0">
              <a:ln>
                <a:noFill/>
              </a:ln>
              <a:solidFill>
                <a:srgbClr val="903638"/>
              </a:solidFill>
              <a:effectLst/>
              <a:uLnTx/>
              <a:uFillTx/>
              <a:latin typeface="+mn-lt"/>
              <a:ea typeface="宋体" panose="02010600030101010101" pitchFamily="2" charset="-122"/>
              <a:cs typeface="+mn-cs"/>
            </a:endParaRPr>
          </a:p>
          <a:p>
            <a:pPr marL="0" marR="0" lvl="0" indent="0" algn="l" defTabSz="914400" rtl="0" eaLnBrk="1" fontAlgn="base" latinLnBrk="0" hangingPunct="1">
              <a:lnSpc>
                <a:spcPct val="105000"/>
              </a:lnSpc>
              <a:spcBef>
                <a:spcPct val="20000"/>
              </a:spcBef>
              <a:spcAft>
                <a:spcPct val="0"/>
              </a:spcAft>
              <a:buClr>
                <a:schemeClr val="tx2"/>
              </a:buClr>
              <a:buSzPct val="90000"/>
              <a:buFont typeface="Wingdings" panose="05000000000000000000" pitchFamily="2" charset="2"/>
              <a:buChar char="Ø"/>
              <a:defRPr/>
            </a:pPr>
            <a:r>
              <a:rPr kumimoji="0" lang="zh-CN" altLang="en-US" sz="2800" b="1" i="0" u="none" strike="noStrike" kern="1200" cap="none" spc="0" normalizeH="0" baseline="0" noProof="0" dirty="0">
                <a:ln>
                  <a:noFill/>
                </a:ln>
                <a:solidFill>
                  <a:schemeClr val="tx1"/>
                </a:solidFill>
                <a:effectLst/>
                <a:uLnTx/>
                <a:uFillTx/>
                <a:latin typeface="+mn-lt"/>
                <a:ea typeface="宋体" panose="02010600030101010101" pitchFamily="2" charset="-122"/>
                <a:cs typeface="+mn-cs"/>
              </a:rPr>
              <a:t>答案：前四次为</a:t>
            </a:r>
            <a:r>
              <a:rPr kumimoji="0" lang="en-US" altLang="zh-CN" sz="2800" b="1" i="0" u="none" strike="noStrike" kern="1200" cap="none" spc="0" normalizeH="0" baseline="0" noProof="0" dirty="0">
                <a:ln>
                  <a:noFill/>
                </a:ln>
                <a:solidFill>
                  <a:schemeClr val="tx1"/>
                </a:solidFill>
                <a:effectLst/>
                <a:uLnTx/>
                <a:uFillTx/>
                <a:latin typeface="+mn-lt"/>
                <a:ea typeface="宋体" panose="02010600030101010101" pitchFamily="2" charset="-122"/>
                <a:cs typeface="+mn-cs"/>
              </a:rPr>
              <a:t>1,2,4,8</a:t>
            </a:r>
            <a:r>
              <a:rPr kumimoji="0" lang="zh-CN" altLang="en-US" sz="2800" b="1" i="0" u="none" strike="noStrike" kern="1200" cap="none" spc="0" normalizeH="0" baseline="0" noProof="0" dirty="0">
                <a:ln>
                  <a:noFill/>
                </a:ln>
                <a:solidFill>
                  <a:schemeClr val="tx1"/>
                </a:solidFill>
                <a:effectLst/>
                <a:uLnTx/>
                <a:uFillTx/>
                <a:latin typeface="+mn-lt"/>
                <a:ea typeface="宋体" panose="02010600030101010101" pitchFamily="2" charset="-122"/>
                <a:cs typeface="+mn-cs"/>
              </a:rPr>
              <a:t>，当第五次时开始执行拥塞避免算法，</a:t>
            </a:r>
            <a:r>
              <a:rPr kumimoji="0" lang="en-US" altLang="zh-CN" sz="2800" b="1" i="0" u="none" strike="noStrike" kern="1200" cap="none" spc="0" normalizeH="0" baseline="0" noProof="0" dirty="0">
                <a:ln>
                  <a:noFill/>
                </a:ln>
                <a:solidFill>
                  <a:schemeClr val="tx1"/>
                </a:solidFill>
                <a:effectLst/>
                <a:uLnTx/>
                <a:uFillTx/>
                <a:latin typeface="+mn-lt"/>
                <a:ea typeface="宋体" panose="02010600030101010101" pitchFamily="2" charset="-122"/>
                <a:cs typeface="+mn-cs"/>
              </a:rPr>
              <a:t>5-8</a:t>
            </a:r>
            <a:r>
              <a:rPr kumimoji="0" lang="zh-CN" altLang="en-US" sz="2800" b="1" i="0" u="none" strike="noStrike" kern="1200" cap="none" spc="0" normalizeH="0" baseline="0" noProof="0" dirty="0">
                <a:ln>
                  <a:noFill/>
                </a:ln>
                <a:solidFill>
                  <a:schemeClr val="tx1"/>
                </a:solidFill>
                <a:effectLst/>
                <a:uLnTx/>
                <a:uFillTx/>
                <a:latin typeface="+mn-lt"/>
                <a:ea typeface="宋体" panose="02010600030101010101" pitchFamily="2" charset="-122"/>
                <a:cs typeface="+mn-cs"/>
              </a:rPr>
              <a:t>次分别为</a:t>
            </a:r>
            <a:r>
              <a:rPr kumimoji="0" lang="en-US" altLang="zh-CN" sz="2800" b="1" i="0" u="none" strike="noStrike" kern="1200" cap="none" spc="0" normalizeH="0" baseline="0" noProof="0" dirty="0">
                <a:ln>
                  <a:noFill/>
                </a:ln>
                <a:solidFill>
                  <a:schemeClr val="tx1"/>
                </a:solidFill>
                <a:effectLst/>
                <a:uLnTx/>
                <a:uFillTx/>
                <a:latin typeface="+mn-lt"/>
                <a:ea typeface="宋体" panose="02010600030101010101" pitchFamily="2" charset="-122"/>
                <a:cs typeface="+mn-cs"/>
              </a:rPr>
              <a:t>9,10,11,12</a:t>
            </a:r>
            <a:r>
              <a:rPr kumimoji="0" lang="zh-CN" altLang="en-US" sz="2800" b="1" i="0" u="none" strike="noStrike" kern="1200" cap="none" spc="0" normalizeH="0" baseline="0" noProof="0" dirty="0">
                <a:ln>
                  <a:noFill/>
                </a:ln>
                <a:solidFill>
                  <a:schemeClr val="tx1"/>
                </a:solidFill>
                <a:effectLst/>
                <a:uLnTx/>
                <a:uFillTx/>
                <a:latin typeface="+mn-lt"/>
                <a:ea typeface="宋体" panose="02010600030101010101" pitchFamily="2" charset="-122"/>
                <a:cs typeface="+mn-cs"/>
              </a:rPr>
              <a:t>。当拥塞窗口为</a:t>
            </a:r>
            <a:r>
              <a:rPr kumimoji="0" lang="en-US" altLang="zh-CN" sz="2800" b="1" i="0" u="none" strike="noStrike" kern="1200" cap="none" spc="0" normalizeH="0" baseline="0" noProof="0" dirty="0">
                <a:ln>
                  <a:noFill/>
                </a:ln>
                <a:solidFill>
                  <a:schemeClr val="tx1"/>
                </a:solidFill>
                <a:effectLst/>
                <a:uLnTx/>
                <a:uFillTx/>
                <a:latin typeface="+mn-lt"/>
                <a:ea typeface="宋体" panose="02010600030101010101" pitchFamily="2" charset="-122"/>
                <a:cs typeface="+mn-cs"/>
              </a:rPr>
              <a:t>12</a:t>
            </a:r>
            <a:r>
              <a:rPr kumimoji="0" lang="zh-CN" altLang="en-US" sz="2800" b="1" i="0" u="none" strike="noStrike" kern="1200" cap="none" spc="0" normalizeH="0" baseline="0" noProof="0" dirty="0">
                <a:ln>
                  <a:noFill/>
                </a:ln>
                <a:solidFill>
                  <a:schemeClr val="tx1"/>
                </a:solidFill>
                <a:effectLst/>
                <a:uLnTx/>
                <a:uFillTx/>
                <a:latin typeface="+mn-lt"/>
                <a:ea typeface="宋体" panose="02010600030101010101" pitchFamily="2" charset="-122"/>
                <a:cs typeface="+mn-cs"/>
              </a:rPr>
              <a:t>时发生超时，阈值为</a:t>
            </a:r>
            <a:r>
              <a:rPr kumimoji="0" lang="en-US" altLang="zh-CN" sz="2800" b="1" i="0" u="none" strike="noStrike" kern="1200" cap="none" spc="0" normalizeH="0" baseline="0" noProof="0" dirty="0">
                <a:ln>
                  <a:noFill/>
                </a:ln>
                <a:solidFill>
                  <a:schemeClr val="tx1"/>
                </a:solidFill>
                <a:effectLst/>
                <a:uLnTx/>
                <a:uFillTx/>
                <a:latin typeface="+mn-lt"/>
                <a:ea typeface="宋体" panose="02010600030101010101" pitchFamily="2" charset="-122"/>
                <a:cs typeface="+mn-cs"/>
              </a:rPr>
              <a:t>6</a:t>
            </a:r>
            <a:r>
              <a:rPr kumimoji="0" lang="zh-CN" altLang="en-US" sz="2800" b="1" i="0" u="none" strike="noStrike" kern="1200" cap="none" spc="0" normalizeH="0" baseline="0" noProof="0" dirty="0">
                <a:ln>
                  <a:noFill/>
                </a:ln>
                <a:solidFill>
                  <a:schemeClr val="tx1"/>
                </a:solidFill>
                <a:effectLst/>
                <a:uLnTx/>
                <a:uFillTx/>
                <a:latin typeface="+mn-lt"/>
                <a:ea typeface="宋体" panose="02010600030101010101" pitchFamily="2" charset="-122"/>
                <a:cs typeface="+mn-cs"/>
              </a:rPr>
              <a:t>。第</a:t>
            </a:r>
            <a:r>
              <a:rPr kumimoji="0" lang="en-US" altLang="zh-CN" sz="2800" b="1" i="0" u="none" strike="noStrike" kern="1200" cap="none" spc="0" normalizeH="0" baseline="0" noProof="0" dirty="0">
                <a:ln>
                  <a:noFill/>
                </a:ln>
                <a:solidFill>
                  <a:schemeClr val="tx1"/>
                </a:solidFill>
                <a:effectLst/>
                <a:uLnTx/>
                <a:uFillTx/>
                <a:latin typeface="+mn-lt"/>
                <a:ea typeface="宋体" panose="02010600030101010101" pitchFamily="2" charset="-122"/>
                <a:cs typeface="+mn-cs"/>
              </a:rPr>
              <a:t>9-11</a:t>
            </a:r>
            <a:r>
              <a:rPr kumimoji="0" lang="zh-CN" altLang="en-US" sz="2800" b="1" i="0" u="none" strike="noStrike" kern="1200" cap="none" spc="0" normalizeH="0" baseline="0" noProof="0" dirty="0">
                <a:ln>
                  <a:noFill/>
                </a:ln>
                <a:solidFill>
                  <a:schemeClr val="tx1"/>
                </a:solidFill>
                <a:effectLst/>
                <a:uLnTx/>
                <a:uFillTx/>
                <a:latin typeface="+mn-lt"/>
                <a:ea typeface="宋体" panose="02010600030101010101" pitchFamily="2" charset="-122"/>
                <a:cs typeface="+mn-cs"/>
              </a:rPr>
              <a:t>次拥塞窗口分别为</a:t>
            </a:r>
            <a:r>
              <a:rPr kumimoji="0" lang="en-US" altLang="zh-CN" sz="2800" b="1" i="0" u="none" strike="noStrike" kern="1200" cap="none" spc="0" normalizeH="0" baseline="0" noProof="0" dirty="0">
                <a:ln>
                  <a:noFill/>
                </a:ln>
                <a:solidFill>
                  <a:schemeClr val="tx1"/>
                </a:solidFill>
                <a:effectLst/>
                <a:uLnTx/>
                <a:uFillTx/>
                <a:latin typeface="+mn-lt"/>
                <a:ea typeface="宋体" panose="02010600030101010101" pitchFamily="2" charset="-122"/>
                <a:cs typeface="+mn-cs"/>
              </a:rPr>
              <a:t>1,2,4</a:t>
            </a:r>
            <a:r>
              <a:rPr kumimoji="0" lang="zh-CN" altLang="en-US" sz="2800" b="1" i="0" u="none" strike="noStrike" kern="1200" cap="none" spc="0" normalizeH="0" baseline="0" noProof="0" dirty="0">
                <a:ln>
                  <a:noFill/>
                </a:ln>
                <a:solidFill>
                  <a:schemeClr val="tx1"/>
                </a:solidFill>
                <a:effectLst/>
                <a:uLnTx/>
                <a:uFillTx/>
                <a:latin typeface="+mn-lt"/>
                <a:ea typeface="宋体" panose="02010600030101010101" pitchFamily="2" charset="-122"/>
                <a:cs typeface="+mn-cs"/>
              </a:rPr>
              <a:t>，第</a:t>
            </a:r>
            <a:r>
              <a:rPr kumimoji="0" lang="en-US" altLang="zh-CN" sz="2800" b="1" i="0" u="none" strike="noStrike" kern="1200" cap="none" spc="0" normalizeH="0" baseline="0" noProof="0" dirty="0">
                <a:ln>
                  <a:noFill/>
                </a:ln>
                <a:solidFill>
                  <a:schemeClr val="tx1"/>
                </a:solidFill>
                <a:effectLst/>
                <a:uLnTx/>
                <a:uFillTx/>
                <a:latin typeface="+mn-lt"/>
                <a:ea typeface="宋体" panose="02010600030101010101" pitchFamily="2" charset="-122"/>
                <a:cs typeface="+mn-cs"/>
              </a:rPr>
              <a:t>12</a:t>
            </a:r>
            <a:r>
              <a:rPr kumimoji="0" lang="zh-CN" altLang="en-US" sz="2800" b="1" i="0" u="none" strike="noStrike" kern="1200" cap="none" spc="0" normalizeH="0" baseline="0" noProof="0" dirty="0">
                <a:ln>
                  <a:noFill/>
                </a:ln>
                <a:solidFill>
                  <a:schemeClr val="tx1"/>
                </a:solidFill>
                <a:effectLst/>
                <a:uLnTx/>
                <a:uFillTx/>
                <a:latin typeface="+mn-lt"/>
                <a:ea typeface="宋体" panose="02010600030101010101" pitchFamily="2" charset="-122"/>
                <a:cs typeface="+mn-cs"/>
              </a:rPr>
              <a:t>次只增长到阈值</a:t>
            </a:r>
            <a:r>
              <a:rPr kumimoji="0" lang="en-US" altLang="zh-CN" sz="2800" b="1" i="0" u="none" strike="noStrike" kern="1200" cap="none" spc="0" normalizeH="0" baseline="0" noProof="0" dirty="0">
                <a:ln>
                  <a:noFill/>
                </a:ln>
                <a:solidFill>
                  <a:schemeClr val="tx1"/>
                </a:solidFill>
                <a:effectLst/>
                <a:uLnTx/>
                <a:uFillTx/>
                <a:latin typeface="+mn-lt"/>
                <a:ea typeface="宋体" panose="02010600030101010101" pitchFamily="2" charset="-122"/>
                <a:cs typeface="+mn-cs"/>
              </a:rPr>
              <a:t>6</a:t>
            </a:r>
            <a:r>
              <a:rPr kumimoji="0" lang="zh-CN" altLang="en-US" sz="2800" b="1" i="0" u="none" strike="noStrike" kern="1200" cap="none" spc="0" normalizeH="0" baseline="0" noProof="0" dirty="0">
                <a:ln>
                  <a:noFill/>
                </a:ln>
                <a:solidFill>
                  <a:schemeClr val="tx1"/>
                </a:solidFill>
                <a:effectLst/>
                <a:uLnTx/>
                <a:uFillTx/>
                <a:latin typeface="+mn-lt"/>
                <a:ea typeface="宋体" panose="02010600030101010101" pitchFamily="2" charset="-122"/>
                <a:cs typeface="+mn-cs"/>
              </a:rPr>
              <a:t>，第</a:t>
            </a:r>
            <a:r>
              <a:rPr kumimoji="0" lang="en-US" altLang="zh-CN" sz="2800" b="1" i="0" u="none" strike="noStrike" kern="1200" cap="none" spc="0" normalizeH="0" baseline="0" noProof="0" dirty="0">
                <a:ln>
                  <a:noFill/>
                </a:ln>
                <a:solidFill>
                  <a:schemeClr val="tx1"/>
                </a:solidFill>
                <a:effectLst/>
                <a:uLnTx/>
                <a:uFillTx/>
                <a:latin typeface="+mn-lt"/>
                <a:ea typeface="宋体" panose="02010600030101010101" pitchFamily="2" charset="-122"/>
                <a:cs typeface="+mn-cs"/>
              </a:rPr>
              <a:t>13-15</a:t>
            </a:r>
            <a:r>
              <a:rPr kumimoji="0" lang="zh-CN" altLang="en-US" sz="2800" b="1" i="0" u="none" strike="noStrike" kern="1200" cap="none" spc="0" normalizeH="0" baseline="0" noProof="0" dirty="0">
                <a:ln>
                  <a:noFill/>
                </a:ln>
                <a:solidFill>
                  <a:schemeClr val="tx1"/>
                </a:solidFill>
                <a:effectLst/>
                <a:uLnTx/>
                <a:uFillTx/>
                <a:latin typeface="+mn-lt"/>
                <a:ea typeface="宋体" panose="02010600030101010101" pitchFamily="2" charset="-122"/>
                <a:cs typeface="+mn-cs"/>
              </a:rPr>
              <a:t>次分别为</a:t>
            </a:r>
            <a:r>
              <a:rPr kumimoji="0" lang="en-US" altLang="zh-CN" sz="2800" b="1" i="0" u="none" strike="noStrike" kern="1200" cap="none" spc="0" normalizeH="0" baseline="0" noProof="0" dirty="0">
                <a:ln>
                  <a:noFill/>
                </a:ln>
                <a:solidFill>
                  <a:schemeClr val="tx1"/>
                </a:solidFill>
                <a:effectLst/>
                <a:uLnTx/>
                <a:uFillTx/>
                <a:latin typeface="+mn-lt"/>
                <a:ea typeface="宋体" panose="02010600030101010101" pitchFamily="2" charset="-122"/>
                <a:cs typeface="+mn-cs"/>
              </a:rPr>
              <a:t>7,8,9</a:t>
            </a:r>
            <a:r>
              <a:rPr kumimoji="0" lang="zh-CN" altLang="en-US" sz="2800" b="1" i="0" u="none" strike="noStrike" kern="1200" cap="none" spc="0" normalizeH="0" baseline="0" noProof="0" dirty="0">
                <a:ln>
                  <a:noFill/>
                </a:ln>
                <a:solidFill>
                  <a:schemeClr val="tx1"/>
                </a:solidFill>
                <a:effectLst/>
                <a:uLnTx/>
                <a:uFillTx/>
                <a:latin typeface="+mn-lt"/>
                <a:ea typeface="宋体" panose="02010600030101010101" pitchFamily="2" charset="-122"/>
                <a:cs typeface="+mn-cs"/>
              </a:rPr>
              <a:t>。</a:t>
            </a:r>
            <a:endParaRPr kumimoji="0" lang="zh-CN" altLang="en-US" sz="2800" b="1" i="0" u="none" strike="noStrike" kern="1200" cap="none" spc="0" normalizeH="0" baseline="0" noProof="0" dirty="0">
              <a:ln>
                <a:noFill/>
              </a:ln>
              <a:solidFill>
                <a:schemeClr val="tx1"/>
              </a:solidFill>
              <a:effectLst/>
              <a:uLnTx/>
              <a:uFillTx/>
              <a:latin typeface="+mn-lt"/>
              <a:ea typeface="宋体" panose="02010600030101010101" pitchFamily="2" charset="-122"/>
              <a:cs typeface="+mn-cs"/>
            </a:endParaRPr>
          </a:p>
          <a:p>
            <a:pPr marL="0" marR="0" lvl="0" indent="0" algn="l" defTabSz="914400" rtl="0" eaLnBrk="1" fontAlgn="base" latinLnBrk="0" hangingPunct="1">
              <a:lnSpc>
                <a:spcPct val="105000"/>
              </a:lnSpc>
              <a:spcBef>
                <a:spcPct val="20000"/>
              </a:spcBef>
              <a:spcAft>
                <a:spcPct val="0"/>
              </a:spcAft>
              <a:buClr>
                <a:schemeClr val="tx2"/>
              </a:buClr>
              <a:buSzPct val="90000"/>
              <a:buFont typeface="Wingdings" panose="05000000000000000000" pitchFamily="2" charset="2"/>
              <a:buChar char="Ø"/>
              <a:defRPr/>
            </a:pPr>
            <a:endParaRPr kumimoji="0" lang="zh-CN" altLang="en-US" sz="2800" b="1" i="0" u="none" strike="noStrike" kern="1200" cap="none" spc="0" normalizeH="0" baseline="0" noProof="0" dirty="0">
              <a:ln>
                <a:noFill/>
              </a:ln>
              <a:solidFill>
                <a:schemeClr val="accent2"/>
              </a:solidFill>
              <a:effectLst>
                <a:outerShdw blurRad="38100" dist="38100" dir="2700000" algn="tl">
                  <a:srgbClr val="000000">
                    <a:alpha val="43137"/>
                  </a:srgbClr>
                </a:outerShdw>
              </a:effectLst>
              <a:uLnTx/>
              <a:uFillTx/>
              <a:latin typeface="+mn-lt"/>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4355">
                                            <p:txEl>
                                              <p:charRg st="0" end="6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84355">
                                            <p:txEl>
                                              <p:charRg st="64" end="18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4355" grpId="0" build="p"/>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8898" name="灯片编号占位符 6"/>
          <p:cNvSpPr txBox="1">
            <a:spLocks noGrp="1"/>
          </p:cNvSpPr>
          <p:nvPr/>
        </p:nvSpPr>
        <p:spPr>
          <a:xfrm>
            <a:off x="6588125" y="6400800"/>
            <a:ext cx="1905000" cy="457200"/>
          </a:xfrm>
          <a:prstGeom prst="rect">
            <a:avLst/>
          </a:prstGeom>
          <a:noFill/>
          <a:ln w="9525">
            <a:noFill/>
          </a:ln>
        </p:spPr>
        <p:txBody>
          <a:bodyPr lIns="92075" tIns="46038" rIns="92075" bIns="46038"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r" eaLnBrk="1" hangingPunct="1">
              <a:spcBef>
                <a:spcPct val="0"/>
              </a:spcBef>
              <a:buClrTx/>
              <a:buSzTx/>
              <a:buFontTx/>
              <a:buNone/>
            </a:pPr>
            <a:fld id="{9A0DB2DC-4C9A-4742-B13C-FB6460FD3503}" type="slidenum">
              <a:rPr lang="zh-CN" altLang="en-US" sz="1400" dirty="0">
                <a:latin typeface="Times New Roman" panose="02020603050405020304" pitchFamily="18" charset="0"/>
                <a:ea typeface="宋体" panose="02010600030101010101" pitchFamily="2" charset="-122"/>
              </a:rPr>
            </a:fld>
            <a:endParaRPr lang="zh-CN" altLang="en-US" sz="1400" dirty="0">
              <a:latin typeface="Times New Roman" panose="02020603050405020304" pitchFamily="18" charset="0"/>
              <a:ea typeface="宋体" panose="02010600030101010101" pitchFamily="2" charset="-122"/>
            </a:endParaRPr>
          </a:p>
        </p:txBody>
      </p:sp>
      <p:sp>
        <p:nvSpPr>
          <p:cNvPr id="208899" name="Rectangle 2"/>
          <p:cNvSpPr>
            <a:spLocks noGrp="1"/>
          </p:cNvSpPr>
          <p:nvPr>
            <p:ph type="body" sz="half" idx="4294967295"/>
          </p:nvPr>
        </p:nvSpPr>
        <p:spPr>
          <a:xfrm>
            <a:off x="250825" y="908050"/>
            <a:ext cx="8553450" cy="5105400"/>
          </a:xfrm>
          <a:ln/>
        </p:spPr>
        <p:txBody>
          <a:bodyPr vert="horz" wrap="square" lIns="91440" tIns="45720" rIns="91440" bIns="45720" anchor="t" anchorCtr="0"/>
          <a:lstStyle>
            <a:lvl1pPr lvl="0">
              <a:buClr>
                <a:schemeClr val="tx2"/>
              </a:buClr>
              <a:buSzPct val="90000"/>
              <a:buFont typeface="Cambria" panose="02040503050406030204" pitchFamily="18" charset="0"/>
              <a:defRPr sz="2800"/>
            </a:lvl1pPr>
            <a:lvl2pPr lvl="1">
              <a:buClr>
                <a:schemeClr val="tx2"/>
              </a:buClr>
              <a:buSzPct val="100000"/>
              <a:buFont typeface="Cambria" panose="02040503050406030204" pitchFamily="18" charset="0"/>
              <a:defRPr sz="2400"/>
            </a:lvl2pPr>
            <a:lvl3pPr lvl="2">
              <a:buClr>
                <a:schemeClr val="tx2"/>
              </a:buClr>
              <a:buSzPct val="60000"/>
              <a:buFont typeface="Wingdings 2" panose="05020102010507070707" pitchFamily="18" charset="2"/>
              <a:defRPr sz="2000"/>
            </a:lvl3pPr>
            <a:lvl4pPr lvl="3">
              <a:buClr>
                <a:schemeClr val="tx2"/>
              </a:buClr>
              <a:buSzPct val="90000"/>
              <a:buFont typeface="Calibri" panose="020F0502020204030204" pitchFamily="34" charset="0"/>
              <a:defRPr sz="1800"/>
            </a:lvl4pPr>
            <a:lvl5pPr lvl="4">
              <a:buClr>
                <a:schemeClr val="tx2"/>
              </a:buClr>
              <a:buSzPct val="100000"/>
              <a:buFont typeface="Cambria" panose="02040503050406030204" pitchFamily="18" charset="0"/>
              <a:defRPr sz="1800"/>
            </a:lvl5pPr>
          </a:lstStyle>
          <a:p>
            <a:pPr lvl="1" eaLnBrk="1" hangingPunct="1">
              <a:buNone/>
            </a:pPr>
            <a:r>
              <a:rPr lang="zh-CN" altLang="en-US" sz="3200" b="1" dirty="0"/>
              <a:t>▲</a:t>
            </a:r>
            <a:r>
              <a:rPr lang="zh-CN" altLang="en-US" sz="3200" b="1" dirty="0">
                <a:solidFill>
                  <a:schemeClr val="hlink"/>
                </a:solidFill>
              </a:rPr>
              <a:t>本章讨论的应用层功能：</a:t>
            </a:r>
            <a:endParaRPr lang="zh-CN" altLang="en-US" sz="3200" b="1" dirty="0">
              <a:solidFill>
                <a:schemeClr val="hlink"/>
              </a:solidFill>
            </a:endParaRPr>
          </a:p>
          <a:p>
            <a:pPr lvl="1" eaLnBrk="1" hangingPunct="1">
              <a:buNone/>
            </a:pPr>
            <a:endParaRPr lang="zh-CN" altLang="en-US" sz="3200" b="1" dirty="0">
              <a:solidFill>
                <a:schemeClr val="hlink"/>
              </a:solidFill>
            </a:endParaRPr>
          </a:p>
          <a:p>
            <a:pPr lvl="1" eaLnBrk="1" hangingPunct="1">
              <a:buNone/>
            </a:pPr>
            <a:r>
              <a:rPr lang="en-US" altLang="zh-CN" sz="3200" b="1" dirty="0"/>
              <a:t>DNS——</a:t>
            </a:r>
            <a:r>
              <a:rPr lang="zh-CN" altLang="en-US" sz="3200" b="1" dirty="0"/>
              <a:t>域名系统</a:t>
            </a:r>
            <a:endParaRPr lang="en-US" altLang="zh-CN" sz="3200" b="1" dirty="0"/>
          </a:p>
          <a:p>
            <a:pPr lvl="1" eaLnBrk="1" hangingPunct="1">
              <a:buNone/>
            </a:pPr>
            <a:r>
              <a:rPr lang="en-US" altLang="zh-CN" sz="3200" b="1" dirty="0"/>
              <a:t>Email——</a:t>
            </a:r>
            <a:r>
              <a:rPr lang="zh-CN" altLang="en-US" sz="3200" b="1" dirty="0"/>
              <a:t>电子邮件</a:t>
            </a:r>
            <a:endParaRPr lang="en-US" altLang="zh-CN" sz="3200" b="1" dirty="0"/>
          </a:p>
          <a:p>
            <a:pPr lvl="1" eaLnBrk="1" hangingPunct="1">
              <a:buNone/>
            </a:pPr>
            <a:r>
              <a:rPr lang="en-US" altLang="zh-CN" sz="3200" b="1" dirty="0"/>
              <a:t>WWW——</a:t>
            </a:r>
            <a:r>
              <a:rPr lang="zh-CN" altLang="en-US" sz="3200" b="1" dirty="0"/>
              <a:t>万维网</a:t>
            </a:r>
            <a:endParaRPr lang="zh-CN" altLang="en-US" sz="3200" b="1" dirty="0">
              <a:latin typeface="宋体" panose="02010600030101010101" pitchFamily="2" charset="-122"/>
            </a:endParaRPr>
          </a:p>
        </p:txBody>
      </p:sp>
      <p:sp>
        <p:nvSpPr>
          <p:cNvPr id="37891" name="Rectangle 3"/>
          <p:cNvSpPr>
            <a:spLocks noGrp="1" noChangeArrowheads="1"/>
          </p:cNvSpPr>
          <p:nvPr>
            <p:ph type="title" idx="4294967295"/>
          </p:nvPr>
        </p:nvSpPr>
        <p:spPr>
          <a:xfrm>
            <a:off x="685800" y="76200"/>
            <a:ext cx="7772400" cy="914400"/>
          </a:xfrm>
          <a:noFill/>
          <a:ln>
            <a:noFill/>
          </a:ln>
          <a:effectLst/>
          <a:sp3d prstMaterial="plastic"/>
        </p:spPr>
        <p:txBody>
          <a:bodyPr wrap="square" lIns="92075" tIns="46038" rIns="92075" bIns="46038" numCol="1" rtlCol="0" anchor="ctr" anchorCtr="0" compatLnSpc="1">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000" b="0" i="0" u="none" strike="noStrike" kern="1200" cap="none" spc="50" normalizeH="0" baseline="0" noProof="0">
                <a:ln>
                  <a:noFill/>
                </a:ln>
                <a:solidFill>
                  <a:schemeClr val="tx2"/>
                </a:solidFill>
                <a:effectLst>
                  <a:outerShdw blurRad="38100" dist="38100" dir="2700000" algn="tl">
                    <a:srgbClr val="C0C0C0"/>
                  </a:outerShdw>
                </a:effectLst>
                <a:uLnTx/>
                <a:uFillTx/>
                <a:latin typeface="+mj-lt"/>
                <a:ea typeface="+mj-ea"/>
                <a:cs typeface="+mj-cs"/>
              </a:rPr>
              <a:t>Chapter 7. The Application Layer</a:t>
            </a:r>
            <a:endParaRPr kumimoji="0" lang="zh-CN" altLang="en-US" sz="4000" b="0" i="0" u="none" strike="noStrike" kern="1200" cap="none" spc="50" normalizeH="0" baseline="0" noProof="0">
              <a:ln>
                <a:noFill/>
              </a:ln>
              <a:solidFill>
                <a:schemeClr val="tx2"/>
              </a:solidFill>
              <a:effectLst>
                <a:outerShdw blurRad="38100" dist="38100" dir="2700000" algn="tl">
                  <a:srgbClr val="C0C0C0"/>
                </a:outerShdw>
              </a:effectLst>
              <a:uLnTx/>
              <a:uFillTx/>
              <a:latin typeface="+mj-lt"/>
              <a:ea typeface="+mj-ea"/>
              <a:cs typeface="+mj-cs"/>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0946" name="灯片编号占位符 6"/>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1400" dirty="0">
                <a:latin typeface="Times New Roman" panose="02020603050405020304" pitchFamily="18" charset="0"/>
                <a:ea typeface="宋体" panose="02010600030101010101" pitchFamily="2" charset="-122"/>
              </a:rPr>
            </a:fld>
            <a:endParaRPr lang="zh-CN" altLang="en-US" sz="1400" dirty="0">
              <a:latin typeface="Times New Roman" panose="02020603050405020304" pitchFamily="18" charset="0"/>
              <a:ea typeface="宋体" panose="02010600030101010101" pitchFamily="2" charset="-122"/>
            </a:endParaRPr>
          </a:p>
        </p:txBody>
      </p:sp>
      <p:sp>
        <p:nvSpPr>
          <p:cNvPr id="210947" name="Rectangle 2"/>
          <p:cNvSpPr>
            <a:spLocks noGrp="1"/>
          </p:cNvSpPr>
          <p:nvPr>
            <p:ph sz="half" idx="1"/>
          </p:nvPr>
        </p:nvSpPr>
        <p:spPr>
          <a:xfrm>
            <a:off x="361950" y="1162050"/>
            <a:ext cx="8553450" cy="5238750"/>
          </a:xfrm>
          <a:ln/>
        </p:spPr>
        <p:txBody>
          <a:bodyPr vert="horz" wrap="square" lIns="91440" tIns="45720" rIns="91440" bIns="45720" anchor="t" anchorCtr="0"/>
          <a:p>
            <a:pPr eaLnBrk="1" hangingPunct="1">
              <a:buSzPct val="90000"/>
              <a:buFont typeface="Wingdings" panose="05000000000000000000" pitchFamily="2" charset="2"/>
              <a:buNone/>
            </a:pPr>
            <a:r>
              <a:rPr lang="zh-CN" altLang="en-US" sz="3600" b="1" kern="1200" dirty="0">
                <a:latin typeface="+mn-lt"/>
                <a:ea typeface="+mn-ea"/>
                <a:cs typeface="+mn-cs"/>
              </a:rPr>
              <a:t>●必要性</a:t>
            </a:r>
            <a:endParaRPr lang="zh-CN" altLang="en-US" sz="3600" b="1" kern="1200" dirty="0">
              <a:latin typeface="+mn-lt"/>
              <a:ea typeface="+mn-ea"/>
              <a:cs typeface="+mn-cs"/>
            </a:endParaRPr>
          </a:p>
          <a:p>
            <a:pPr lvl="1" eaLnBrk="1" hangingPunct="1">
              <a:buSzPct val="100000"/>
              <a:buFontTx/>
              <a:buNone/>
            </a:pPr>
            <a:r>
              <a:rPr lang="en-US" altLang="zh-CN" sz="3200" b="1" kern="1200" dirty="0">
                <a:latin typeface="+mn-lt"/>
                <a:ea typeface="+mn-ea"/>
                <a:cs typeface="+mn-cs"/>
              </a:rPr>
              <a:t>▲IP</a:t>
            </a:r>
            <a:r>
              <a:rPr lang="zh-CN" altLang="en-US" sz="3200" b="1" kern="1200" dirty="0">
                <a:latin typeface="+mn-lt"/>
                <a:ea typeface="+mn-ea"/>
                <a:cs typeface="+mn-cs"/>
              </a:rPr>
              <a:t>地址可以标识主机、路由器。</a:t>
            </a:r>
            <a:endParaRPr lang="zh-CN" altLang="en-US" sz="3200" b="1" kern="1200" dirty="0">
              <a:latin typeface="+mn-lt"/>
              <a:ea typeface="+mn-ea"/>
              <a:cs typeface="+mn-cs"/>
            </a:endParaRPr>
          </a:p>
          <a:p>
            <a:pPr lvl="1" eaLnBrk="1" hangingPunct="1">
              <a:buSzPct val="100000"/>
              <a:buFontTx/>
              <a:buNone/>
            </a:pPr>
            <a:r>
              <a:rPr lang="en-US" altLang="zh-CN" sz="3200" b="1" kern="1200" dirty="0">
                <a:latin typeface="+mn-lt"/>
                <a:ea typeface="+mn-ea"/>
                <a:cs typeface="+mn-cs"/>
              </a:rPr>
              <a:t>▲</a:t>
            </a:r>
            <a:r>
              <a:rPr lang="zh-CN" altLang="en-US" sz="3200" b="1" kern="1200" dirty="0">
                <a:latin typeface="+mn-lt"/>
                <a:ea typeface="+mn-ea"/>
                <a:cs typeface="+mn-cs"/>
              </a:rPr>
              <a:t>但</a:t>
            </a:r>
            <a:r>
              <a:rPr lang="en-US" altLang="zh-CN" sz="3200" b="1" kern="1200" dirty="0">
                <a:latin typeface="+mn-lt"/>
                <a:ea typeface="+mn-ea"/>
                <a:cs typeface="+mn-cs"/>
              </a:rPr>
              <a:t>IP</a:t>
            </a:r>
            <a:r>
              <a:rPr lang="zh-CN" altLang="en-US" sz="3200" b="1" kern="1200" dirty="0">
                <a:latin typeface="+mn-lt"/>
                <a:ea typeface="+mn-ea"/>
                <a:cs typeface="+mn-cs"/>
              </a:rPr>
              <a:t>地址不好记忆，不便使用。</a:t>
            </a:r>
            <a:endParaRPr lang="zh-CN" altLang="en-US" sz="3200" b="1" kern="1200" dirty="0">
              <a:latin typeface="+mn-lt"/>
              <a:ea typeface="+mn-ea"/>
              <a:cs typeface="+mn-cs"/>
            </a:endParaRPr>
          </a:p>
          <a:p>
            <a:pPr lvl="1" eaLnBrk="1" hangingPunct="1">
              <a:buSzPct val="100000"/>
              <a:buFontTx/>
              <a:buNone/>
            </a:pPr>
            <a:r>
              <a:rPr lang="en-US" altLang="zh-CN" sz="3200" b="1" kern="1200" dirty="0">
                <a:latin typeface="+mn-lt"/>
                <a:ea typeface="+mn-ea"/>
                <a:cs typeface="+mn-cs"/>
              </a:rPr>
              <a:t>▲</a:t>
            </a:r>
            <a:r>
              <a:rPr lang="zh-CN" altLang="en-US" sz="3200" b="1" kern="1200" dirty="0">
                <a:latin typeface="+mn-lt"/>
                <a:ea typeface="+mn-ea"/>
                <a:cs typeface="+mn-cs"/>
              </a:rPr>
              <a:t>一般倾向于使用一些有意义的字符串来标识</a:t>
            </a:r>
            <a:r>
              <a:rPr lang="en-US" altLang="zh-CN" sz="3200" b="1" kern="1200" dirty="0">
                <a:latin typeface="+mn-lt"/>
                <a:ea typeface="+mn-ea"/>
                <a:cs typeface="+mn-cs"/>
              </a:rPr>
              <a:t>Internet</a:t>
            </a:r>
            <a:r>
              <a:rPr lang="zh-CN" altLang="en-US" sz="3200" b="1" kern="1200" dirty="0">
                <a:latin typeface="+mn-lt"/>
                <a:ea typeface="+mn-ea"/>
                <a:cs typeface="+mn-cs"/>
              </a:rPr>
              <a:t>上的某个资源。</a:t>
            </a:r>
            <a:endParaRPr lang="zh-CN" altLang="en-US" sz="3200" b="1" kern="1200" dirty="0">
              <a:latin typeface="+mn-lt"/>
              <a:ea typeface="+mn-ea"/>
              <a:cs typeface="+mn-cs"/>
            </a:endParaRPr>
          </a:p>
          <a:p>
            <a:pPr lvl="1" eaLnBrk="1" hangingPunct="1">
              <a:buSzPct val="100000"/>
              <a:buFontTx/>
              <a:buNone/>
            </a:pPr>
            <a:r>
              <a:rPr lang="zh-CN" altLang="en-US" sz="3200" b="1" kern="1200" dirty="0">
                <a:latin typeface="+mn-lt"/>
                <a:ea typeface="+mn-ea"/>
                <a:cs typeface="+mn-cs"/>
              </a:rPr>
              <a:t>   例如：</a:t>
            </a:r>
            <a:r>
              <a:rPr lang="en-US" altLang="zh-CN" sz="3200" b="1" kern="1200" dirty="0">
                <a:latin typeface="+mn-lt"/>
                <a:ea typeface="+mn-ea"/>
                <a:cs typeface="+mn-cs"/>
              </a:rPr>
              <a:t>www.guet.edu.cn</a:t>
            </a:r>
            <a:endParaRPr lang="en-US" altLang="zh-CN" sz="3200" b="1" kern="1200" dirty="0">
              <a:latin typeface="+mn-lt"/>
              <a:ea typeface="+mn-ea"/>
              <a:cs typeface="+mn-cs"/>
            </a:endParaRPr>
          </a:p>
          <a:p>
            <a:pPr lvl="1" eaLnBrk="1" hangingPunct="1">
              <a:buSzPct val="100000"/>
              <a:buFontTx/>
              <a:buNone/>
            </a:pPr>
            <a:r>
              <a:rPr lang="en-US" altLang="zh-CN" sz="3200" kern="1200" dirty="0">
                <a:latin typeface="+mn-lt"/>
                <a:ea typeface="+mn-ea"/>
                <a:cs typeface="+mn-cs"/>
              </a:rPr>
              <a:t>▲</a:t>
            </a:r>
            <a:r>
              <a:rPr lang="zh-CN" altLang="en-US" sz="3200" b="1" kern="1200" dirty="0">
                <a:latin typeface="+mn-lt"/>
                <a:ea typeface="+mn-ea"/>
                <a:cs typeface="+mn-cs"/>
              </a:rPr>
              <a:t>存在着</a:t>
            </a:r>
            <a:r>
              <a:rPr lang="zh-CN" altLang="en-US" sz="3200" b="1" kern="1200" dirty="0">
                <a:solidFill>
                  <a:srgbClr val="FF0000"/>
                </a:solidFill>
                <a:latin typeface="+mn-lt"/>
                <a:ea typeface="+mn-ea"/>
                <a:cs typeface="+mn-cs"/>
              </a:rPr>
              <a:t>字符串与</a:t>
            </a:r>
            <a:r>
              <a:rPr lang="en-US" altLang="zh-CN" sz="3200" b="1" kern="1200" dirty="0">
                <a:solidFill>
                  <a:srgbClr val="FF0000"/>
                </a:solidFill>
                <a:latin typeface="+mn-lt"/>
                <a:ea typeface="+mn-ea"/>
                <a:cs typeface="+mn-cs"/>
              </a:rPr>
              <a:t>IP</a:t>
            </a:r>
            <a:r>
              <a:rPr lang="zh-CN" altLang="en-US" sz="3200" b="1" kern="1200" dirty="0">
                <a:solidFill>
                  <a:srgbClr val="FF0000"/>
                </a:solidFill>
                <a:latin typeface="+mn-lt"/>
                <a:ea typeface="+mn-ea"/>
                <a:cs typeface="+mn-cs"/>
              </a:rPr>
              <a:t>地址转换</a:t>
            </a:r>
            <a:r>
              <a:rPr lang="zh-CN" altLang="en-US" sz="3200" b="1" kern="1200" dirty="0">
                <a:latin typeface="+mn-lt"/>
                <a:ea typeface="+mn-ea"/>
                <a:cs typeface="+mn-cs"/>
              </a:rPr>
              <a:t>的必要性。</a:t>
            </a:r>
            <a:endParaRPr lang="zh-CN" altLang="en-US" sz="3200" b="1" kern="1200" dirty="0">
              <a:latin typeface="+mn-lt"/>
              <a:ea typeface="+mn-ea"/>
              <a:cs typeface="+mn-cs"/>
            </a:endParaRPr>
          </a:p>
          <a:p>
            <a:pPr lvl="1" eaLnBrk="1" hangingPunct="1">
              <a:buSzPct val="100000"/>
              <a:buFontTx/>
              <a:buNone/>
            </a:pPr>
            <a:r>
              <a:rPr lang="en-US" altLang="zh-CN" sz="3200" kern="1200" dirty="0">
                <a:latin typeface="+mn-lt"/>
                <a:ea typeface="+mn-ea"/>
                <a:cs typeface="+mn-cs"/>
              </a:rPr>
              <a:t>▲</a:t>
            </a:r>
            <a:r>
              <a:rPr lang="zh-CN" altLang="en-US" sz="3200" b="1" kern="1200" dirty="0">
                <a:latin typeface="+mn-lt"/>
                <a:ea typeface="+mn-ea"/>
                <a:cs typeface="+mn-cs"/>
              </a:rPr>
              <a:t>用户提供要访问资源的“字符串”名称。</a:t>
            </a:r>
            <a:endParaRPr lang="zh-CN" altLang="en-US" sz="3200" b="1" kern="1200" dirty="0">
              <a:latin typeface="+mn-lt"/>
              <a:ea typeface="+mn-ea"/>
              <a:cs typeface="+mn-cs"/>
            </a:endParaRPr>
          </a:p>
          <a:p>
            <a:pPr lvl="1" eaLnBrk="1" hangingPunct="1">
              <a:buSzPct val="100000"/>
              <a:buFontTx/>
              <a:buNone/>
            </a:pPr>
            <a:r>
              <a:rPr lang="en-US" altLang="zh-CN" sz="3200" kern="1200" dirty="0">
                <a:latin typeface="+mn-lt"/>
                <a:ea typeface="+mn-ea"/>
                <a:cs typeface="+mn-cs"/>
              </a:rPr>
              <a:t>▲</a:t>
            </a:r>
            <a:r>
              <a:rPr lang="zh-CN" altLang="en-US" sz="3200" b="1" kern="1200" dirty="0">
                <a:latin typeface="+mn-lt"/>
                <a:ea typeface="+mn-ea"/>
                <a:cs typeface="+mn-cs"/>
              </a:rPr>
              <a:t>由</a:t>
            </a:r>
            <a:r>
              <a:rPr lang="en-US" altLang="zh-CN" sz="3200" b="1" kern="1200" dirty="0">
                <a:latin typeface="+mn-lt"/>
                <a:ea typeface="+mn-ea"/>
                <a:cs typeface="+mn-cs"/>
              </a:rPr>
              <a:t>DNS</a:t>
            </a:r>
            <a:r>
              <a:rPr lang="zh-CN" altLang="en-US" sz="3200" b="1" kern="1200" dirty="0">
                <a:latin typeface="+mn-lt"/>
                <a:ea typeface="+mn-ea"/>
                <a:cs typeface="+mn-cs"/>
              </a:rPr>
              <a:t>负责转换成为二进制的网络地址。</a:t>
            </a:r>
            <a:endParaRPr lang="zh-CN" altLang="en-US" sz="3200" b="1" kern="1200" dirty="0">
              <a:latin typeface="+mn-lt"/>
              <a:ea typeface="+mn-ea"/>
              <a:cs typeface="+mn-cs"/>
            </a:endParaRPr>
          </a:p>
        </p:txBody>
      </p:sp>
      <p:sp>
        <p:nvSpPr>
          <p:cNvPr id="210948" name="Text Box 3"/>
          <p:cNvSpPr txBox="1"/>
          <p:nvPr/>
        </p:nvSpPr>
        <p:spPr>
          <a:xfrm>
            <a:off x="669925" y="288925"/>
            <a:ext cx="8243888" cy="7016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4000" b="1" dirty="0">
                <a:solidFill>
                  <a:schemeClr val="tx2"/>
                </a:solidFill>
                <a:latin typeface="Times New Roman" panose="02020603050405020304" pitchFamily="18" charset="0"/>
                <a:ea typeface="宋体" panose="02010600030101010101" pitchFamily="2" charset="-122"/>
              </a:rPr>
              <a:t>7.1 </a:t>
            </a:r>
            <a:r>
              <a:rPr lang="en-US" altLang="zh-CN" sz="4000" b="1" dirty="0">
                <a:solidFill>
                  <a:schemeClr val="tx2"/>
                </a:solidFill>
                <a:latin typeface="Times New Roman" panose="02020603050405020304" pitchFamily="18" charset="0"/>
                <a:ea typeface="宋体" panose="02010600030101010101" pitchFamily="2" charset="-122"/>
              </a:rPr>
              <a:t>DNS—The Domain Name System</a:t>
            </a:r>
            <a:endParaRPr lang="zh-CN" altLang="en-US" sz="4000" dirty="0">
              <a:solidFill>
                <a:schemeClr val="tx2"/>
              </a:solidFill>
              <a:latin typeface="Times New Roman" panose="02020603050405020304" pitchFamily="18" charset="0"/>
              <a:ea typeface="宋体" panose="02010600030101010101" pitchFamily="2" charset="-122"/>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2994" name="灯片编号占位符 6"/>
          <p:cNvSpPr txBox="1">
            <a:spLocks noGrp="1"/>
          </p:cNvSpPr>
          <p:nvPr/>
        </p:nvSpPr>
        <p:spPr>
          <a:xfrm>
            <a:off x="6553200" y="6248400"/>
            <a:ext cx="1905000" cy="457200"/>
          </a:xfrm>
          <a:prstGeom prst="rect">
            <a:avLst/>
          </a:prstGeom>
          <a:noFill/>
          <a:ln w="9525">
            <a:noFill/>
          </a:ln>
        </p:spPr>
        <p:txBody>
          <a:bodyPr lIns="92075" tIns="46038" rIns="92075" bIns="46038"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r" eaLnBrk="1" hangingPunct="1">
              <a:spcBef>
                <a:spcPct val="0"/>
              </a:spcBef>
              <a:buClrTx/>
              <a:buSzTx/>
              <a:buFontTx/>
              <a:buNone/>
            </a:pPr>
            <a:fld id="{9A0DB2DC-4C9A-4742-B13C-FB6460FD3503}" type="slidenum">
              <a:rPr lang="zh-CN" altLang="en-US" sz="1400" dirty="0">
                <a:latin typeface="Times New Roman" panose="02020603050405020304" pitchFamily="18" charset="0"/>
                <a:ea typeface="宋体" panose="02010600030101010101" pitchFamily="2" charset="-122"/>
              </a:rPr>
            </a:fld>
            <a:endParaRPr lang="zh-CN" altLang="en-US" sz="1400" dirty="0">
              <a:latin typeface="Times New Roman" panose="02020603050405020304" pitchFamily="18" charset="0"/>
              <a:ea typeface="宋体" panose="02010600030101010101" pitchFamily="2" charset="-122"/>
            </a:endParaRPr>
          </a:p>
        </p:txBody>
      </p:sp>
      <p:sp>
        <p:nvSpPr>
          <p:cNvPr id="50178" name="Rectangle 2"/>
          <p:cNvSpPr>
            <a:spLocks noGrp="1" noChangeArrowheads="1"/>
          </p:cNvSpPr>
          <p:nvPr>
            <p:ph type="body" sz="half" idx="1"/>
          </p:nvPr>
        </p:nvSpPr>
        <p:spPr>
          <a:xfrm>
            <a:off x="361950" y="1162050"/>
            <a:ext cx="8553450" cy="523875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2"/>
              </a:buClr>
              <a:buSzPct val="90000"/>
              <a:buFont typeface="Cambria" panose="02040503050406030204" pitchFamily="18" charset="0"/>
              <a:buNone/>
              <a:defRPr/>
            </a:pPr>
            <a:endParaRPr kumimoji="0" lang="en-US" altLang="zh-CN" sz="3600" b="1" i="0" u="none" strike="noStrike" kern="120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Pct val="90000"/>
              <a:buFont typeface="Cambria" panose="02040503050406030204" pitchFamily="18" charset="0"/>
              <a:buChar char="+"/>
              <a:defRPr/>
            </a:pPr>
            <a:r>
              <a:rPr kumimoji="0" lang="en-US" altLang="zh-CN" sz="3200" b="1" i="0" u="none" strike="noStrike" kern="1200" cap="none" spc="0" normalizeH="0" baseline="0" noProof="0">
                <a:ln>
                  <a:noFill/>
                </a:ln>
                <a:solidFill>
                  <a:schemeClr val="tx1"/>
                </a:solidFill>
                <a:effectLst/>
                <a:uLnTx/>
                <a:uFillTx/>
                <a:latin typeface="+mn-lt"/>
                <a:ea typeface="+mn-ea"/>
                <a:cs typeface="+mn-cs"/>
              </a:rPr>
              <a:t>DNS Name Space</a:t>
            </a:r>
            <a:r>
              <a:rPr kumimoji="0" lang="en-US" altLang="zh-CN" sz="3200" b="0" i="0" u="none" strike="noStrike" kern="1200" cap="none" spc="0" normalizeH="0" baseline="0" noProof="0">
                <a:ln>
                  <a:noFill/>
                </a:ln>
                <a:solidFill>
                  <a:schemeClr val="tx1"/>
                </a:solidFill>
                <a:effectLst/>
                <a:uLnTx/>
                <a:uFillTx/>
                <a:latin typeface="+mn-lt"/>
                <a:ea typeface="+mn-ea"/>
                <a:cs typeface="+mn-cs"/>
              </a:rPr>
              <a:t>——</a:t>
            </a:r>
            <a:r>
              <a:rPr kumimoji="0"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DNS</a:t>
            </a: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名字空间</a:t>
            </a:r>
            <a:endParaRPr kumimoji="0"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Pct val="90000"/>
              <a:buFont typeface="Cambria" panose="02040503050406030204" pitchFamily="18" charset="0"/>
              <a:buChar char="+"/>
              <a:defRPr/>
            </a:pPr>
            <a:r>
              <a:rPr kumimoji="0" lang="en-US" altLang="zh-CN" sz="3200" b="1" i="0" u="none" strike="noStrike" kern="1200" cap="none" spc="0" normalizeH="0" baseline="0" noProof="0">
                <a:ln>
                  <a:noFill/>
                </a:ln>
                <a:solidFill>
                  <a:schemeClr val="tx1"/>
                </a:solidFill>
                <a:effectLst/>
                <a:uLnTx/>
                <a:uFillTx/>
                <a:latin typeface="+mn-lt"/>
                <a:ea typeface="+mn-ea"/>
                <a:cs typeface="+mn-cs"/>
              </a:rPr>
              <a:t>Resource records</a:t>
            </a:r>
            <a:r>
              <a:rPr kumimoji="0" lang="en-US" altLang="zh-CN" sz="3200" b="0" i="0" u="none" strike="noStrike" kern="1200" cap="none" spc="0" normalizeH="0" baseline="0" noProof="0">
                <a:ln>
                  <a:noFill/>
                </a:ln>
                <a:solidFill>
                  <a:schemeClr val="tx1"/>
                </a:solidFill>
                <a:effectLst/>
                <a:uLnTx/>
                <a:uFillTx/>
                <a:latin typeface="+mn-lt"/>
                <a:ea typeface="+mn-ea"/>
                <a:cs typeface="+mn-cs"/>
              </a:rPr>
              <a:t>——</a:t>
            </a: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资源记录</a:t>
            </a:r>
            <a:endParaRPr kumimoji="0"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Pct val="90000"/>
              <a:buFont typeface="Cambria" panose="02040503050406030204" pitchFamily="18" charset="0"/>
              <a:buChar char="+"/>
              <a:defRPr/>
            </a:pPr>
            <a:r>
              <a:rPr kumimoji="0" lang="en-US" altLang="zh-CN" sz="3200" b="1" i="0" u="none" strike="noStrike" kern="1200" cap="none" spc="0" normalizeH="0" baseline="0" noProof="0">
                <a:ln>
                  <a:noFill/>
                </a:ln>
                <a:solidFill>
                  <a:schemeClr val="tx1"/>
                </a:solidFill>
                <a:effectLst/>
                <a:uLnTx/>
                <a:uFillTx/>
                <a:latin typeface="+mn-lt"/>
                <a:ea typeface="+mn-ea"/>
                <a:cs typeface="+mn-cs"/>
              </a:rPr>
              <a:t>Name Servers</a:t>
            </a:r>
            <a:r>
              <a:rPr kumimoji="0" lang="en-US" altLang="zh-CN" sz="3200" b="0" i="0" u="none" strike="noStrike" kern="1200" cap="none" spc="0" normalizeH="0" baseline="0" noProof="0">
                <a:ln>
                  <a:noFill/>
                </a:ln>
                <a:solidFill>
                  <a:schemeClr val="tx1"/>
                </a:solidFill>
                <a:effectLst/>
                <a:uLnTx/>
                <a:uFillTx/>
                <a:latin typeface="+mn-lt"/>
                <a:ea typeface="+mn-ea"/>
                <a:cs typeface="+mn-cs"/>
              </a:rPr>
              <a:t>——</a:t>
            </a: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名字服务器</a:t>
            </a:r>
            <a:endParaRPr kumimoji="0"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90000"/>
              <a:buFont typeface="Cambria" panose="02040503050406030204" pitchFamily="18" charset="0"/>
              <a:buNone/>
              <a:defRPr/>
            </a:pPr>
            <a:endParaRPr kumimoji="0" lang="zh-CN" altLang="en-US" sz="3200" b="1" i="0" u="none" strike="noStrike" kern="1200" cap="none" spc="0" normalizeH="0" baseline="0" noProof="0">
              <a:ln>
                <a:noFill/>
              </a:ln>
              <a:solidFill>
                <a:schemeClr val="tx1"/>
              </a:solidFill>
              <a:effectLst/>
              <a:uLnTx/>
              <a:uFillTx/>
              <a:latin typeface="+mn-lt"/>
              <a:ea typeface="+mn-ea"/>
              <a:cs typeface="+mn-cs"/>
            </a:endParaRPr>
          </a:p>
        </p:txBody>
      </p:sp>
      <p:sp>
        <p:nvSpPr>
          <p:cNvPr id="212996" name="Text Box 3"/>
          <p:cNvSpPr txBox="1"/>
          <p:nvPr/>
        </p:nvSpPr>
        <p:spPr>
          <a:xfrm>
            <a:off x="669925" y="288925"/>
            <a:ext cx="8243888" cy="7016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4000" b="1" dirty="0">
                <a:solidFill>
                  <a:schemeClr val="tx2"/>
                </a:solidFill>
                <a:latin typeface="Times New Roman" panose="02020603050405020304" pitchFamily="18" charset="0"/>
                <a:ea typeface="宋体" panose="02010600030101010101" pitchFamily="2" charset="-122"/>
              </a:rPr>
              <a:t>7.1 </a:t>
            </a:r>
            <a:r>
              <a:rPr lang="en-US" altLang="zh-CN" sz="4000" b="1" dirty="0">
                <a:solidFill>
                  <a:schemeClr val="tx2"/>
                </a:solidFill>
                <a:latin typeface="Times New Roman" panose="02020603050405020304" pitchFamily="18" charset="0"/>
                <a:ea typeface="宋体" panose="02010600030101010101" pitchFamily="2" charset="-122"/>
              </a:rPr>
              <a:t>DNS—The Domain Name System</a:t>
            </a:r>
            <a:endParaRPr lang="zh-CN" altLang="en-US" sz="4000" dirty="0">
              <a:solidFill>
                <a:schemeClr val="tx2"/>
              </a:solidFill>
              <a:latin typeface="Times New Roman" panose="02020603050405020304" pitchFamily="18" charset="0"/>
              <a:ea typeface="宋体" panose="02010600030101010101"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9" name="Rectangle 3"/>
          <p:cNvSpPr>
            <a:spLocks noGrp="1"/>
          </p:cNvSpPr>
          <p:nvPr>
            <p:ph idx="1"/>
          </p:nvPr>
        </p:nvSpPr>
        <p:spPr>
          <a:xfrm>
            <a:off x="539750" y="1628775"/>
            <a:ext cx="7620000" cy="2895600"/>
          </a:xfrm>
          <a:ln/>
        </p:spPr>
        <p:txBody>
          <a:bodyPr vert="horz" wrap="square" lIns="91440" tIns="45720" rIns="91440" bIns="45720" anchor="t" anchorCtr="0"/>
          <a:p>
            <a:pPr eaLnBrk="1" hangingPunct="1">
              <a:lnSpc>
                <a:spcPct val="90000"/>
              </a:lnSpc>
              <a:buSzPct val="90000"/>
              <a:buFont typeface="Wingdings" panose="05000000000000000000" pitchFamily="2" charset="2"/>
              <a:buNone/>
            </a:pPr>
            <a:r>
              <a:rPr lang="zh-CN" altLang="en-US" b="1" kern="1200" dirty="0">
                <a:latin typeface="+mn-lt"/>
                <a:ea typeface="+mn-ea"/>
                <a:cs typeface="+mn-cs"/>
              </a:rPr>
              <a:t>●</a:t>
            </a:r>
            <a:r>
              <a:rPr lang="en-US" altLang="zh-CN" b="1" kern="1200" dirty="0">
                <a:latin typeface="+mn-lt"/>
                <a:ea typeface="+mn-ea"/>
                <a:cs typeface="+mn-cs"/>
                <a:sym typeface="Monotype Sorts" pitchFamily="2" charset="2"/>
              </a:rPr>
              <a:t> Shannon</a:t>
            </a:r>
            <a:r>
              <a:rPr lang="zh-CN" altLang="zh-CN" b="1" kern="1200" dirty="0">
                <a:latin typeface="+mn-lt"/>
                <a:ea typeface="+mn-ea"/>
                <a:cs typeface="+mn-cs"/>
                <a:sym typeface="Monotype Sorts" pitchFamily="2" charset="2"/>
              </a:rPr>
              <a:t>定理：</a:t>
            </a:r>
            <a:r>
              <a:rPr lang="zh-CN" altLang="zh-CN" b="1" kern="1200" dirty="0">
                <a:solidFill>
                  <a:schemeClr val="folHlink"/>
                </a:solidFill>
                <a:latin typeface="+mn-lt"/>
                <a:ea typeface="+mn-ea"/>
                <a:cs typeface="+mn-cs"/>
                <a:sym typeface="Monotype Sorts" pitchFamily="2" charset="2"/>
              </a:rPr>
              <a:t>有噪声信道</a:t>
            </a:r>
            <a:endParaRPr lang="zh-CN" altLang="zh-CN" b="1" kern="1200" dirty="0">
              <a:solidFill>
                <a:schemeClr val="folHlink"/>
              </a:solidFill>
              <a:latin typeface="+mn-lt"/>
              <a:ea typeface="+mn-ea"/>
              <a:cs typeface="+mn-cs"/>
              <a:sym typeface="Monotype Sorts" pitchFamily="2" charset="2"/>
            </a:endParaRPr>
          </a:p>
          <a:p>
            <a:pPr eaLnBrk="1" hangingPunct="1">
              <a:lnSpc>
                <a:spcPct val="90000"/>
              </a:lnSpc>
              <a:buSzPct val="90000"/>
              <a:buFont typeface="Wingdings" panose="05000000000000000000" pitchFamily="2" charset="2"/>
              <a:buNone/>
            </a:pPr>
            <a:r>
              <a:rPr lang="en-US" altLang="zh-CN" b="1" kern="1200" dirty="0">
                <a:solidFill>
                  <a:schemeClr val="folHlink"/>
                </a:solidFill>
                <a:latin typeface="+mn-lt"/>
                <a:ea typeface="+mn-ea"/>
                <a:cs typeface="+mn-cs"/>
                <a:sym typeface="Monotype Sorts" pitchFamily="2" charset="2"/>
              </a:rPr>
              <a:t>          C</a:t>
            </a:r>
            <a:r>
              <a:rPr lang="en-US" altLang="zh-CN" b="1" kern="1200" baseline="-30000" dirty="0">
                <a:solidFill>
                  <a:schemeClr val="folHlink"/>
                </a:solidFill>
                <a:latin typeface="+mn-lt"/>
                <a:ea typeface="+mn-ea"/>
                <a:cs typeface="+mn-cs"/>
                <a:sym typeface="Monotype Sorts" pitchFamily="2" charset="2"/>
              </a:rPr>
              <a:t>max</a:t>
            </a:r>
            <a:r>
              <a:rPr lang="en-US" altLang="zh-CN" b="1" kern="1200" dirty="0">
                <a:solidFill>
                  <a:schemeClr val="folHlink"/>
                </a:solidFill>
                <a:latin typeface="+mn-lt"/>
                <a:ea typeface="+mn-ea"/>
                <a:cs typeface="+mn-cs"/>
                <a:sym typeface="Monotype Sorts" pitchFamily="2" charset="2"/>
              </a:rPr>
              <a:t>=Hlog</a:t>
            </a:r>
            <a:r>
              <a:rPr lang="en-US" altLang="zh-CN" b="1" kern="1200" baseline="-28000" dirty="0">
                <a:solidFill>
                  <a:schemeClr val="folHlink"/>
                </a:solidFill>
                <a:latin typeface="+mn-lt"/>
                <a:ea typeface="+mn-ea"/>
                <a:cs typeface="+mn-cs"/>
                <a:sym typeface="Monotype Sorts" pitchFamily="2" charset="2"/>
              </a:rPr>
              <a:t>2</a:t>
            </a:r>
            <a:r>
              <a:rPr lang="en-US" altLang="zh-CN" b="1" kern="1200" dirty="0">
                <a:solidFill>
                  <a:schemeClr val="folHlink"/>
                </a:solidFill>
                <a:latin typeface="+mn-lt"/>
                <a:ea typeface="+mn-ea"/>
                <a:cs typeface="+mn-cs"/>
                <a:sym typeface="Monotype Sorts" pitchFamily="2" charset="2"/>
              </a:rPr>
              <a:t>(1+S/N)（bps）</a:t>
            </a:r>
            <a:endParaRPr lang="en-US" altLang="zh-CN" b="1" kern="1200" dirty="0">
              <a:solidFill>
                <a:schemeClr val="folHlink"/>
              </a:solidFill>
              <a:latin typeface="+mn-lt"/>
              <a:ea typeface="+mn-ea"/>
              <a:cs typeface="+mn-cs"/>
              <a:sym typeface="Monotype Sorts" pitchFamily="2" charset="2"/>
            </a:endParaRPr>
          </a:p>
          <a:p>
            <a:pPr eaLnBrk="1" hangingPunct="1">
              <a:lnSpc>
                <a:spcPct val="90000"/>
              </a:lnSpc>
              <a:buSzPct val="90000"/>
              <a:buFont typeface="Wingdings" panose="05000000000000000000" pitchFamily="2" charset="2"/>
              <a:buNone/>
            </a:pPr>
            <a:r>
              <a:rPr lang="en-US" altLang="zh-CN" b="1" kern="1200" dirty="0">
                <a:solidFill>
                  <a:schemeClr val="folHlink"/>
                </a:solidFill>
                <a:latin typeface="+mn-lt"/>
                <a:ea typeface="+mn-ea"/>
                <a:cs typeface="+mn-cs"/>
              </a:rPr>
              <a:t>              H:</a:t>
            </a:r>
            <a:r>
              <a:rPr lang="zh-CN" altLang="en-US" b="1" kern="1200" dirty="0">
                <a:solidFill>
                  <a:schemeClr val="folHlink"/>
                </a:solidFill>
                <a:latin typeface="+mn-lt"/>
                <a:ea typeface="+mn-ea"/>
                <a:cs typeface="+mn-cs"/>
              </a:rPr>
              <a:t>信道带宽（</a:t>
            </a:r>
            <a:r>
              <a:rPr lang="en-US" altLang="zh-CN" b="1" kern="1200" dirty="0">
                <a:solidFill>
                  <a:schemeClr val="folHlink"/>
                </a:solidFill>
                <a:latin typeface="+mn-lt"/>
                <a:ea typeface="+mn-ea"/>
                <a:cs typeface="+mn-cs"/>
              </a:rPr>
              <a:t>Hz）</a:t>
            </a:r>
            <a:endParaRPr lang="en-US" altLang="zh-CN" b="1" kern="1200" dirty="0">
              <a:solidFill>
                <a:schemeClr val="folHlink"/>
              </a:solidFill>
              <a:latin typeface="+mn-lt"/>
              <a:ea typeface="+mn-ea"/>
              <a:cs typeface="+mn-cs"/>
            </a:endParaRPr>
          </a:p>
          <a:p>
            <a:pPr eaLnBrk="1" hangingPunct="1">
              <a:lnSpc>
                <a:spcPct val="90000"/>
              </a:lnSpc>
              <a:buSzPct val="90000"/>
              <a:buFont typeface="Wingdings" panose="05000000000000000000" pitchFamily="2" charset="2"/>
              <a:buNone/>
            </a:pPr>
            <a:r>
              <a:rPr lang="en-US" altLang="zh-CN" b="1" kern="1200" dirty="0">
                <a:solidFill>
                  <a:schemeClr val="folHlink"/>
                </a:solidFill>
                <a:latin typeface="+mn-lt"/>
                <a:ea typeface="+mn-ea"/>
                <a:cs typeface="+mn-cs"/>
              </a:rPr>
              <a:t>              S:</a:t>
            </a:r>
            <a:r>
              <a:rPr lang="zh-CN" altLang="en-US" b="1" kern="1200" dirty="0">
                <a:solidFill>
                  <a:schemeClr val="folHlink"/>
                </a:solidFill>
                <a:latin typeface="+mn-lt"/>
                <a:ea typeface="+mn-ea"/>
                <a:cs typeface="+mn-cs"/>
              </a:rPr>
              <a:t>信道内所传信号的平均功率</a:t>
            </a:r>
            <a:endParaRPr lang="zh-CN" altLang="en-US" b="1" kern="1200" dirty="0">
              <a:solidFill>
                <a:schemeClr val="folHlink"/>
              </a:solidFill>
              <a:latin typeface="+mn-lt"/>
              <a:ea typeface="+mn-ea"/>
              <a:cs typeface="+mn-cs"/>
            </a:endParaRPr>
          </a:p>
          <a:p>
            <a:pPr eaLnBrk="1" hangingPunct="1">
              <a:lnSpc>
                <a:spcPct val="90000"/>
              </a:lnSpc>
              <a:buSzPct val="90000"/>
              <a:buFont typeface="Wingdings" panose="05000000000000000000" pitchFamily="2" charset="2"/>
              <a:buNone/>
            </a:pPr>
            <a:r>
              <a:rPr lang="zh-CN" altLang="en-US" b="1" kern="1200" dirty="0">
                <a:solidFill>
                  <a:schemeClr val="folHlink"/>
                </a:solidFill>
                <a:latin typeface="+mn-lt"/>
                <a:ea typeface="+mn-ea"/>
                <a:cs typeface="+mn-cs"/>
              </a:rPr>
              <a:t>              </a:t>
            </a:r>
            <a:r>
              <a:rPr lang="en-US" altLang="zh-CN" b="1" kern="1200" dirty="0">
                <a:solidFill>
                  <a:schemeClr val="folHlink"/>
                </a:solidFill>
                <a:latin typeface="+mn-lt"/>
                <a:ea typeface="+mn-ea"/>
                <a:cs typeface="+mn-cs"/>
              </a:rPr>
              <a:t>N:</a:t>
            </a:r>
            <a:r>
              <a:rPr lang="zh-CN" altLang="en-US" b="1" kern="1200" dirty="0">
                <a:solidFill>
                  <a:schemeClr val="folHlink"/>
                </a:solidFill>
                <a:latin typeface="+mn-lt"/>
                <a:ea typeface="+mn-ea"/>
                <a:cs typeface="+mn-cs"/>
              </a:rPr>
              <a:t>为信道内部的高斯噪声功率</a:t>
            </a:r>
            <a:endParaRPr lang="zh-CN" altLang="en-US" b="1" kern="1200" dirty="0">
              <a:solidFill>
                <a:schemeClr val="folHlink"/>
              </a:solidFill>
              <a:latin typeface="+mn-lt"/>
              <a:ea typeface="+mn-ea"/>
              <a:cs typeface="+mn-cs"/>
            </a:endParaRPr>
          </a:p>
          <a:p>
            <a:pPr eaLnBrk="1" hangingPunct="1">
              <a:lnSpc>
                <a:spcPct val="90000"/>
              </a:lnSpc>
              <a:buSzPct val="90000"/>
              <a:buFont typeface="Wingdings" panose="05000000000000000000" pitchFamily="2" charset="2"/>
              <a:buNone/>
            </a:pPr>
            <a:r>
              <a:rPr lang="zh-CN" altLang="en-US" b="1" kern="1200" dirty="0">
                <a:solidFill>
                  <a:schemeClr val="folHlink"/>
                </a:solidFill>
                <a:latin typeface="+mn-lt"/>
                <a:ea typeface="+mn-ea"/>
                <a:cs typeface="+mn-cs"/>
              </a:rPr>
              <a:t>              </a:t>
            </a:r>
            <a:r>
              <a:rPr lang="en-US" altLang="zh-CN" b="1" kern="1200" dirty="0">
                <a:solidFill>
                  <a:schemeClr val="folHlink"/>
                </a:solidFill>
                <a:latin typeface="+mn-lt"/>
                <a:ea typeface="+mn-ea"/>
                <a:cs typeface="+mn-cs"/>
              </a:rPr>
              <a:t>S/N：</a:t>
            </a:r>
            <a:r>
              <a:rPr lang="zh-CN" altLang="en-US" b="1" kern="1200" dirty="0">
                <a:solidFill>
                  <a:schemeClr val="folHlink"/>
                </a:solidFill>
                <a:latin typeface="+mn-lt"/>
                <a:ea typeface="+mn-ea"/>
                <a:cs typeface="+mn-cs"/>
              </a:rPr>
              <a:t>信噪比（无量纲）</a:t>
            </a:r>
            <a:endParaRPr lang="zh-CN" altLang="en-US" b="1" kern="1200" dirty="0">
              <a:solidFill>
                <a:schemeClr val="folHlink"/>
              </a:solidFill>
              <a:latin typeface="+mn-lt"/>
              <a:ea typeface="+mn-ea"/>
              <a:cs typeface="+mn-cs"/>
            </a:endParaRPr>
          </a:p>
        </p:txBody>
      </p:sp>
      <p:sp>
        <p:nvSpPr>
          <p:cNvPr id="19460" name="Rectangle 4"/>
          <p:cNvSpPr>
            <a:spLocks noChangeArrowheads="1"/>
          </p:cNvSpPr>
          <p:nvPr/>
        </p:nvSpPr>
        <p:spPr bwMode="auto">
          <a:xfrm>
            <a:off x="1981200" y="5767388"/>
            <a:ext cx="5111750" cy="685800"/>
          </a:xfrm>
          <a:prstGeom prst="rect">
            <a:avLst/>
          </a:prstGeom>
          <a:solidFill>
            <a:schemeClr val="accent5">
              <a:lumMod val="40000"/>
              <a:lumOff val="60000"/>
            </a:schemeClr>
          </a:solidFill>
          <a:ln w="12700">
            <a:solidFill>
              <a:schemeClr val="tx1"/>
            </a:solidFill>
            <a:miter lim="800000"/>
          </a:ln>
        </p:spPr>
        <p:txBody>
          <a:bodyPr wrap="none" anchor="ctr"/>
          <a:lstStyle>
            <a:lvl1pPr algn="l" defTabSz="762000"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lgn="l" defTabSz="76200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lgn="l" defTabSz="7620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lgn="l" defTabSz="7620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lgn="l" defTabSz="7620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ctr" defTabSz="762000" rtl="0" eaLnBrk="0" fontAlgn="auto" latinLnBrk="0" hangingPunct="0">
              <a:lnSpc>
                <a:spcPct val="100000"/>
              </a:lnSpc>
              <a:spcBef>
                <a:spcPct val="0"/>
              </a:spcBef>
              <a:spcAft>
                <a:spcPts val="0"/>
              </a:spcAft>
              <a:buClrTx/>
              <a:buSzTx/>
              <a:buFontTx/>
              <a:buNone/>
              <a:defRPr/>
            </a:pPr>
            <a:r>
              <a:rPr kumimoji="1" lang="en-US" altLang="zh-CN" sz="2800" b="1" i="0" u="none" strike="noStrike" kern="1200" cap="none" spc="0" normalizeH="0" baseline="0" noProof="0" dirty="0">
                <a:ln>
                  <a:noFill/>
                </a:ln>
                <a:solidFill>
                  <a:schemeClr val="accent6">
                    <a:lumMod val="50000"/>
                  </a:schemeClr>
                </a:solidFill>
                <a:effectLst/>
                <a:uLnTx/>
                <a:uFillTx/>
                <a:latin typeface="Arial" panose="020B0604020202020204" pitchFamily="34" charset="0"/>
                <a:ea typeface="宋体" panose="02010600030101010101" pitchFamily="2" charset="-122"/>
                <a:cs typeface="+mn-cs"/>
              </a:rPr>
              <a:t>（S/</a:t>
            </a:r>
            <a:r>
              <a:rPr kumimoji="1" lang="en-US" altLang="zh-CN" sz="2800" b="1" i="0" u="none" strike="noStrike" kern="1200" cap="none" spc="0" normalizeH="0" baseline="0" noProof="0" dirty="0" err="1">
                <a:ln>
                  <a:noFill/>
                </a:ln>
                <a:solidFill>
                  <a:schemeClr val="accent6">
                    <a:lumMod val="50000"/>
                  </a:schemeClr>
                </a:solidFill>
                <a:effectLst/>
                <a:uLnTx/>
                <a:uFillTx/>
                <a:latin typeface="Arial" panose="020B0604020202020204" pitchFamily="34" charset="0"/>
                <a:ea typeface="宋体" panose="02010600030101010101" pitchFamily="2" charset="-122"/>
                <a:cs typeface="+mn-cs"/>
              </a:rPr>
              <a:t>N）db</a:t>
            </a:r>
            <a:r>
              <a:rPr kumimoji="1" lang="en-US" altLang="zh-CN" sz="2800" b="1" i="0" u="none" strike="noStrike" kern="1200" cap="none" spc="0" normalizeH="0" baseline="0" noProof="0" dirty="0">
                <a:ln>
                  <a:noFill/>
                </a:ln>
                <a:solidFill>
                  <a:schemeClr val="accent6">
                    <a:lumMod val="50000"/>
                  </a:schemeClr>
                </a:solidFill>
                <a:effectLst/>
                <a:uLnTx/>
                <a:uFillTx/>
                <a:latin typeface="Arial" panose="020B0604020202020204" pitchFamily="34" charset="0"/>
                <a:ea typeface="宋体" panose="02010600030101010101" pitchFamily="2" charset="-122"/>
                <a:cs typeface="+mn-cs"/>
              </a:rPr>
              <a:t> = 10 log</a:t>
            </a:r>
            <a:r>
              <a:rPr kumimoji="1" lang="en-US" altLang="zh-CN" sz="2800" b="1" i="0" u="none" strike="noStrike" kern="1200" cap="none" spc="0" normalizeH="0" baseline="-30000" noProof="0" dirty="0">
                <a:ln>
                  <a:noFill/>
                </a:ln>
                <a:solidFill>
                  <a:schemeClr val="accent6">
                    <a:lumMod val="50000"/>
                  </a:schemeClr>
                </a:solidFill>
                <a:effectLst/>
                <a:uLnTx/>
                <a:uFillTx/>
                <a:latin typeface="Arial" panose="020B0604020202020204" pitchFamily="34" charset="0"/>
                <a:ea typeface="宋体" panose="02010600030101010101" pitchFamily="2" charset="-122"/>
                <a:cs typeface="+mn-cs"/>
              </a:rPr>
              <a:t>10 </a:t>
            </a:r>
            <a:r>
              <a:rPr kumimoji="1" lang="en-US" altLang="zh-CN" sz="2800" b="1" i="0" u="none" strike="noStrike" kern="1200" cap="none" spc="0" normalizeH="0" baseline="0" noProof="0" dirty="0">
                <a:ln>
                  <a:noFill/>
                </a:ln>
                <a:solidFill>
                  <a:schemeClr val="accent6">
                    <a:lumMod val="50000"/>
                  </a:schemeClr>
                </a:solidFill>
                <a:effectLst/>
                <a:uLnTx/>
                <a:uFillTx/>
                <a:latin typeface="Arial" panose="020B0604020202020204" pitchFamily="34" charset="0"/>
                <a:ea typeface="宋体" panose="02010600030101010101" pitchFamily="2" charset="-122"/>
                <a:cs typeface="+mn-cs"/>
              </a:rPr>
              <a:t>（</a:t>
            </a:r>
            <a:r>
              <a:rPr kumimoji="1" lang="en-US" altLang="zh-CN" sz="2800" b="1" i="0" u="none" strike="noStrike" kern="1200" cap="none" spc="0" normalizeH="0" baseline="-30000" noProof="0" dirty="0">
                <a:ln>
                  <a:noFill/>
                </a:ln>
                <a:solidFill>
                  <a:schemeClr val="accent6">
                    <a:lumMod val="50000"/>
                  </a:schemeClr>
                </a:solidFill>
                <a:effectLst/>
                <a:uLnTx/>
                <a:uFillTx/>
                <a:latin typeface="Arial" panose="020B0604020202020204" pitchFamily="34" charset="0"/>
                <a:ea typeface="宋体" panose="02010600030101010101" pitchFamily="2" charset="-122"/>
                <a:cs typeface="+mn-cs"/>
              </a:rPr>
              <a:t> </a:t>
            </a:r>
            <a:r>
              <a:rPr kumimoji="1" lang="en-US" altLang="zh-CN" sz="2800" b="1" i="0" u="none" strike="noStrike" kern="1200" cap="none" spc="0" normalizeH="0" baseline="0" noProof="0" dirty="0">
                <a:ln>
                  <a:noFill/>
                </a:ln>
                <a:solidFill>
                  <a:schemeClr val="accent6">
                    <a:lumMod val="50000"/>
                  </a:schemeClr>
                </a:solidFill>
                <a:effectLst/>
                <a:uLnTx/>
                <a:uFillTx/>
                <a:latin typeface="Arial" panose="020B0604020202020204" pitchFamily="34" charset="0"/>
                <a:ea typeface="宋体" panose="02010600030101010101" pitchFamily="2" charset="-122"/>
                <a:cs typeface="+mn-cs"/>
              </a:rPr>
              <a:t>S/N）</a:t>
            </a:r>
            <a:endParaRPr kumimoji="1" lang="zh-CN" altLang="en-US" sz="2800" b="1" i="0" u="none" strike="noStrike" kern="1200" cap="none" spc="0" normalizeH="0" baseline="0" noProof="0" dirty="0">
              <a:ln>
                <a:noFill/>
              </a:ln>
              <a:solidFill>
                <a:schemeClr val="accent6">
                  <a:lumMod val="50000"/>
                </a:schemeClr>
              </a:solidFill>
              <a:effectLst/>
              <a:uLnTx/>
              <a:uFillTx/>
              <a:latin typeface="Arial" panose="020B0604020202020204" pitchFamily="34" charset="0"/>
              <a:ea typeface="宋体" panose="02010600030101010101" pitchFamily="2" charset="-122"/>
              <a:cs typeface="+mn-cs"/>
            </a:endParaRPr>
          </a:p>
        </p:txBody>
      </p:sp>
      <p:sp>
        <p:nvSpPr>
          <p:cNvPr id="19462" name="Text Box 6"/>
          <p:cNvSpPr txBox="1">
            <a:spLocks noChangeArrowheads="1"/>
          </p:cNvSpPr>
          <p:nvPr/>
        </p:nvSpPr>
        <p:spPr bwMode="auto">
          <a:xfrm>
            <a:off x="609600" y="4959350"/>
            <a:ext cx="5895975" cy="579438"/>
          </a:xfrm>
          <a:prstGeom prst="rect">
            <a:avLst/>
          </a:prstGeom>
          <a:noFill/>
          <a:ln>
            <a:noFill/>
          </a:ln>
        </p:spPr>
        <p:txBody>
          <a:bodyPr wrap="none">
            <a:spAutoFit/>
          </a:bodyPr>
          <a:lstStyle>
            <a:lvl1pPr algn="l">
              <a:spcBef>
                <a:spcPct val="20000"/>
              </a:spcBef>
              <a:buClr>
                <a:srgbClr val="A8CDD7"/>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lgn="l">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lgn="l">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lgn="l">
              <a:spcBef>
                <a:spcPct val="20000"/>
              </a:spcBef>
              <a:buClr>
                <a:srgbClr val="A8CDD7"/>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lgn="l">
              <a:spcBef>
                <a:spcPct val="20000"/>
              </a:spcBef>
              <a:buClr>
                <a:srgbClr val="C0BEAF"/>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fontAlgn="base">
              <a:spcBef>
                <a:spcPct val="20000"/>
              </a:spcBef>
              <a:spcAft>
                <a:spcPct val="0"/>
              </a:spcAft>
              <a:buClr>
                <a:srgbClr val="C0BEAF"/>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fontAlgn="base">
              <a:spcBef>
                <a:spcPct val="20000"/>
              </a:spcBef>
              <a:spcAft>
                <a:spcPct val="0"/>
              </a:spcAft>
              <a:buClr>
                <a:srgbClr val="C0BEAF"/>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fontAlgn="base">
              <a:spcBef>
                <a:spcPct val="20000"/>
              </a:spcBef>
              <a:spcAft>
                <a:spcPct val="0"/>
              </a:spcAft>
              <a:buClr>
                <a:srgbClr val="C0BEAF"/>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fontAlgn="base">
              <a:spcBef>
                <a:spcPct val="20000"/>
              </a:spcBef>
              <a:spcAft>
                <a:spcPct val="0"/>
              </a:spcAft>
              <a:buClr>
                <a:srgbClr val="C0BEAF"/>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200" b="1" i="0" u="none" strike="noStrike" kern="1200" cap="none" spc="0" normalizeH="0" baseline="0" noProof="0" dirty="0">
                <a:ln>
                  <a:noFill/>
                </a:ln>
                <a:solidFill>
                  <a:schemeClr val="tx1"/>
                </a:solidFill>
                <a:effectLst/>
                <a:uLnTx/>
                <a:uFillTx/>
                <a:latin typeface="+mn-ea"/>
                <a:ea typeface="+mn-ea"/>
                <a:cs typeface="+mn-cs"/>
              </a:rPr>
              <a:t>●信噪比与分贝之间的换算关系</a:t>
            </a:r>
            <a:endParaRPr kumimoji="0" lang="zh-CN" altLang="en-US" sz="3200" b="1" i="0" u="none" strike="noStrike" kern="1200" cap="none" spc="0" normalizeH="0" baseline="0" noProof="0" dirty="0">
              <a:ln>
                <a:noFill/>
              </a:ln>
              <a:solidFill>
                <a:schemeClr val="tx1"/>
              </a:solidFill>
              <a:effectLst/>
              <a:uLnTx/>
              <a:uFillTx/>
              <a:latin typeface="+mn-ea"/>
              <a:ea typeface="+mn-ea"/>
              <a:cs typeface="+mn-cs"/>
            </a:endParaRPr>
          </a:p>
        </p:txBody>
      </p:sp>
      <p:sp>
        <p:nvSpPr>
          <p:cNvPr id="7" name="Rectangle 2"/>
          <p:cNvSpPr>
            <a:spLocks noGrp="1" noChangeArrowheads="1"/>
          </p:cNvSpPr>
          <p:nvPr>
            <p:ph type="title"/>
          </p:nvPr>
        </p:nvSpPr>
        <p:spPr>
          <a:xfrm>
            <a:off x="152400" y="152400"/>
            <a:ext cx="8991600" cy="12954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all" spc="50" normalizeH="0" baseline="0" noProof="0">
                <a:ln w="15875">
                  <a:noFill/>
                </a:ln>
                <a:solidFill>
                  <a:schemeClr val="tx2"/>
                </a:solidFill>
                <a:effectLst/>
                <a:uLnTx/>
                <a:uFillTx/>
                <a:latin typeface="+mj-lt"/>
                <a:ea typeface="+mj-ea"/>
                <a:cs typeface="+mj-cs"/>
              </a:rPr>
              <a:t>The Maximum Data Rate of a Channel</a:t>
            </a:r>
            <a:endParaRPr kumimoji="0" lang="zh-CN" altLang="en-US" sz="3600" b="1" i="0" u="none" strike="noStrike" kern="1200" cap="all" spc="50" normalizeH="0" baseline="0" noProof="0">
              <a:ln w="15875">
                <a:noFill/>
              </a:ln>
              <a:solidFill>
                <a:schemeClr val="tx2"/>
              </a:solidFill>
              <a:effectLst/>
              <a:uLnTx/>
              <a:uFillTx/>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459">
                                            <p:txEl>
                                              <p:charRg st="0" end="18"/>
                                            </p:txEl>
                                          </p:spTgt>
                                        </p:tgtEl>
                                        <p:attrNameLst>
                                          <p:attrName>style.visibility</p:attrName>
                                        </p:attrNameLst>
                                      </p:cBhvr>
                                      <p:to>
                                        <p:strVal val="visible"/>
                                      </p:to>
                                    </p:set>
                                    <p:anim calcmode="lin" valueType="num">
                                      <p:cBhvr additive="base">
                                        <p:cTn id="7" dur="500" fill="hold"/>
                                        <p:tgtEl>
                                          <p:spTgt spid="19459">
                                            <p:txEl>
                                              <p:charRg st="0" end="18"/>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9459">
                                            <p:txEl>
                                              <p:charRg st="0" end="18"/>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9459">
                                            <p:txEl>
                                              <p:charRg st="18" end="51"/>
                                            </p:txEl>
                                          </p:spTgt>
                                        </p:tgtEl>
                                        <p:attrNameLst>
                                          <p:attrName>style.visibility</p:attrName>
                                        </p:attrNameLst>
                                      </p:cBhvr>
                                      <p:to>
                                        <p:strVal val="visible"/>
                                      </p:to>
                                    </p:set>
                                    <p:anim calcmode="lin" valueType="num">
                                      <p:cBhvr additive="base">
                                        <p:cTn id="13" dur="500" fill="hold"/>
                                        <p:tgtEl>
                                          <p:spTgt spid="19459">
                                            <p:txEl>
                                              <p:charRg st="18" end="5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9459">
                                            <p:txEl>
                                              <p:charRg st="18" end="5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9459">
                                            <p:txEl>
                                              <p:charRg st="51" end="76"/>
                                            </p:txEl>
                                          </p:spTgt>
                                        </p:tgtEl>
                                        <p:attrNameLst>
                                          <p:attrName>style.visibility</p:attrName>
                                        </p:attrNameLst>
                                      </p:cBhvr>
                                      <p:to>
                                        <p:strVal val="visible"/>
                                      </p:to>
                                    </p:set>
                                    <p:anim calcmode="lin" valueType="num">
                                      <p:cBhvr additive="base">
                                        <p:cTn id="19" dur="500" fill="hold"/>
                                        <p:tgtEl>
                                          <p:spTgt spid="19459">
                                            <p:txEl>
                                              <p:charRg st="51" end="76"/>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9459">
                                            <p:txEl>
                                              <p:charRg st="51" end="7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9459">
                                            <p:txEl>
                                              <p:charRg st="76" end="105"/>
                                            </p:txEl>
                                          </p:spTgt>
                                        </p:tgtEl>
                                        <p:attrNameLst>
                                          <p:attrName>style.visibility</p:attrName>
                                        </p:attrNameLst>
                                      </p:cBhvr>
                                      <p:to>
                                        <p:strVal val="visible"/>
                                      </p:to>
                                    </p:set>
                                    <p:anim calcmode="lin" valueType="num">
                                      <p:cBhvr additive="base">
                                        <p:cTn id="25" dur="500" fill="hold"/>
                                        <p:tgtEl>
                                          <p:spTgt spid="19459">
                                            <p:txEl>
                                              <p:charRg st="76" end="10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9459">
                                            <p:txEl>
                                              <p:charRg st="76" end="105"/>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9459">
                                            <p:txEl>
                                              <p:charRg st="105" end="134"/>
                                            </p:txEl>
                                          </p:spTgt>
                                        </p:tgtEl>
                                        <p:attrNameLst>
                                          <p:attrName>style.visibility</p:attrName>
                                        </p:attrNameLst>
                                      </p:cBhvr>
                                      <p:to>
                                        <p:strVal val="visible"/>
                                      </p:to>
                                    </p:set>
                                    <p:anim calcmode="lin" valueType="num">
                                      <p:cBhvr additive="base">
                                        <p:cTn id="31" dur="500" fill="hold"/>
                                        <p:tgtEl>
                                          <p:spTgt spid="19459">
                                            <p:txEl>
                                              <p:charRg st="105" end="13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9459">
                                            <p:txEl>
                                              <p:charRg st="105" end="13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9459">
                                            <p:txEl>
                                              <p:charRg st="134" end="161"/>
                                            </p:txEl>
                                          </p:spTgt>
                                        </p:tgtEl>
                                        <p:attrNameLst>
                                          <p:attrName>style.visibility</p:attrName>
                                        </p:attrNameLst>
                                      </p:cBhvr>
                                      <p:to>
                                        <p:strVal val="visible"/>
                                      </p:to>
                                    </p:set>
                                    <p:anim calcmode="lin" valueType="num">
                                      <p:cBhvr additive="base">
                                        <p:cTn id="37" dur="500" fill="hold"/>
                                        <p:tgtEl>
                                          <p:spTgt spid="19459">
                                            <p:txEl>
                                              <p:charRg st="134" end="161"/>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9459">
                                            <p:txEl>
                                              <p:charRg st="134" end="161"/>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9462"/>
                                        </p:tgtEl>
                                        <p:attrNameLst>
                                          <p:attrName>style.visibility</p:attrName>
                                        </p:attrNameLst>
                                      </p:cBhvr>
                                      <p:to>
                                        <p:strVal val="visible"/>
                                      </p:to>
                                    </p:set>
                                    <p:anim calcmode="lin" valueType="num">
                                      <p:cBhvr additive="base">
                                        <p:cTn id="43" dur="500" fill="hold"/>
                                        <p:tgtEl>
                                          <p:spTgt spid="19462"/>
                                        </p:tgtEl>
                                        <p:attrNameLst>
                                          <p:attrName>ppt_x</p:attrName>
                                        </p:attrNameLst>
                                      </p:cBhvr>
                                      <p:tavLst>
                                        <p:tav tm="0">
                                          <p:val>
                                            <p:strVal val="0-#ppt_w/2"/>
                                          </p:val>
                                        </p:tav>
                                        <p:tav tm="100000">
                                          <p:val>
                                            <p:strVal val="#ppt_x"/>
                                          </p:val>
                                        </p:tav>
                                      </p:tavLst>
                                    </p:anim>
                                    <p:anim calcmode="lin" valueType="num">
                                      <p:cBhvr additive="base">
                                        <p:cTn id="44" dur="500" fill="hold"/>
                                        <p:tgtEl>
                                          <p:spTgt spid="19462"/>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9460"/>
                                        </p:tgtEl>
                                        <p:attrNameLst>
                                          <p:attrName>style.visibility</p:attrName>
                                        </p:attrNameLst>
                                      </p:cBhvr>
                                      <p:to>
                                        <p:strVal val="visible"/>
                                      </p:to>
                                    </p:set>
                                    <p:anim calcmode="lin" valueType="num">
                                      <p:cBhvr additive="base">
                                        <p:cTn id="49" dur="500" fill="hold"/>
                                        <p:tgtEl>
                                          <p:spTgt spid="19460"/>
                                        </p:tgtEl>
                                        <p:attrNameLst>
                                          <p:attrName>ppt_x</p:attrName>
                                        </p:attrNameLst>
                                      </p:cBhvr>
                                      <p:tavLst>
                                        <p:tav tm="0">
                                          <p:val>
                                            <p:strVal val="0-#ppt_w/2"/>
                                          </p:val>
                                        </p:tav>
                                        <p:tav tm="100000">
                                          <p:val>
                                            <p:strVal val="#ppt_x"/>
                                          </p:val>
                                        </p:tav>
                                      </p:tavLst>
                                    </p:anim>
                                    <p:anim calcmode="lin" valueType="num">
                                      <p:cBhvr additive="base">
                                        <p:cTn id="50" dur="500" fill="hold"/>
                                        <p:tgtEl>
                                          <p:spTgt spid="194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P spid="19460" grpId="0" animBg="1"/>
      <p:bldP spid="19462"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42" name="灯片编号占位符 5"/>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1400" dirty="0">
                <a:latin typeface="Times New Roman" panose="02020603050405020304" pitchFamily="18" charset="0"/>
                <a:ea typeface="宋体" panose="02010600030101010101" pitchFamily="2" charset="-122"/>
              </a:rPr>
            </a:fld>
            <a:endParaRPr lang="zh-CN" altLang="en-US" sz="1400" dirty="0">
              <a:latin typeface="Times New Roman" panose="02020603050405020304" pitchFamily="18" charset="0"/>
              <a:ea typeface="宋体" panose="02010600030101010101" pitchFamily="2" charset="-122"/>
            </a:endParaRPr>
          </a:p>
        </p:txBody>
      </p:sp>
      <p:sp>
        <p:nvSpPr>
          <p:cNvPr id="339970" name="Rectangle 2"/>
          <p:cNvSpPr>
            <a:spLocks noGrp="1" noChangeArrowheads="1"/>
          </p:cNvSpPr>
          <p:nvPr>
            <p:ph type="title"/>
          </p:nvPr>
        </p:nvSpPr>
        <p:spPr>
          <a:xfrm>
            <a:off x="755650" y="0"/>
            <a:ext cx="7799388" cy="11430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000" b="1" i="0" u="none" strike="noStrike" kern="1200" cap="all" spc="50" normalizeH="0" baseline="0" noProof="0">
                <a:ln w="15875">
                  <a:noFill/>
                </a:ln>
                <a:solidFill>
                  <a:schemeClr val="tx2"/>
                </a:solidFill>
                <a:effectLst>
                  <a:outerShdw blurRad="38100" dist="38100" dir="2700000" algn="tl">
                    <a:srgbClr val="C0C0C0"/>
                  </a:outerShdw>
                </a:effectLst>
                <a:uLnTx/>
                <a:uFillTx/>
                <a:latin typeface="+mj-lt"/>
                <a:ea typeface="+mj-ea"/>
                <a:cs typeface="+mj-cs"/>
              </a:rPr>
              <a:t>7.2 </a:t>
            </a:r>
            <a:r>
              <a:rPr kumimoji="0" lang="en-US" altLang="zh-CN" sz="4000" b="1" i="0" u="none" strike="noStrike" kern="1200" cap="all" spc="50" normalizeH="0" baseline="0" noProof="0">
                <a:ln w="15875">
                  <a:noFill/>
                </a:ln>
                <a:solidFill>
                  <a:schemeClr val="tx2"/>
                </a:solidFill>
                <a:effectLst>
                  <a:outerShdw blurRad="38100" dist="38100" dir="2700000" algn="tl">
                    <a:srgbClr val="C0C0C0"/>
                  </a:outerShdw>
                </a:effectLst>
                <a:uLnTx/>
                <a:uFillTx/>
                <a:latin typeface="+mj-lt"/>
                <a:ea typeface="+mj-ea"/>
                <a:cs typeface="+mj-cs"/>
              </a:rPr>
              <a:t>Electronic Mail</a:t>
            </a:r>
            <a:br>
              <a:rPr kumimoji="0" lang="en-US" altLang="zh-CN" sz="4000" b="1" i="0" u="none" strike="noStrike" kern="1200" cap="all" spc="50" normalizeH="0" baseline="0" noProof="0">
                <a:ln w="15875">
                  <a:noFill/>
                </a:ln>
                <a:solidFill>
                  <a:schemeClr val="tx2"/>
                </a:solidFill>
                <a:effectLst>
                  <a:outerShdw blurRad="38100" dist="38100" dir="2700000" algn="tl">
                    <a:srgbClr val="C0C0C0"/>
                  </a:outerShdw>
                </a:effectLst>
                <a:uLnTx/>
                <a:uFillTx/>
                <a:latin typeface="+mj-lt"/>
                <a:ea typeface="+mj-ea"/>
                <a:cs typeface="+mj-cs"/>
              </a:rPr>
            </a:br>
            <a:r>
              <a:rPr kumimoji="0" lang="zh-CN" altLang="en-US" sz="3200" b="1" i="0" u="none" strike="noStrike" kern="1200" cap="all" spc="50" normalizeH="0" baseline="0" noProof="0">
                <a:ln w="15875">
                  <a:noFill/>
                </a:ln>
                <a:solidFill>
                  <a:schemeClr val="tx2"/>
                </a:solidFill>
                <a:effectLst>
                  <a:outerShdw blurRad="38100" dist="38100" dir="2700000" algn="tl">
                    <a:srgbClr val="C0C0C0"/>
                  </a:outerShdw>
                </a:effectLst>
                <a:uLnTx/>
                <a:uFillTx/>
                <a:latin typeface="+mj-lt"/>
                <a:ea typeface="+mj-ea"/>
                <a:cs typeface="+mj-cs"/>
              </a:rPr>
              <a:t>电子邮件的最主要的组成构件 </a:t>
            </a:r>
            <a:endParaRPr kumimoji="0" lang="zh-CN" altLang="en-US" sz="3200" b="1" i="0" u="none" strike="noStrike" kern="1200" cap="all" spc="50" normalizeH="0" baseline="0" noProof="0">
              <a:ln w="15875">
                <a:noFill/>
              </a:ln>
              <a:solidFill>
                <a:schemeClr val="tx2"/>
              </a:solidFill>
              <a:effectLst>
                <a:outerShdw blurRad="38100" dist="38100" dir="2700000" algn="tl">
                  <a:srgbClr val="C0C0C0"/>
                </a:outerShdw>
              </a:effectLst>
              <a:uLnTx/>
              <a:uFillTx/>
              <a:latin typeface="+mj-lt"/>
              <a:ea typeface="+mj-ea"/>
              <a:cs typeface="+mj-cs"/>
            </a:endParaRPr>
          </a:p>
        </p:txBody>
      </p:sp>
      <p:sp>
        <p:nvSpPr>
          <p:cNvPr id="215044" name="Line 3"/>
          <p:cNvSpPr/>
          <p:nvPr/>
        </p:nvSpPr>
        <p:spPr>
          <a:xfrm flipH="1" flipV="1">
            <a:off x="1098550" y="4079875"/>
            <a:ext cx="762000" cy="76200"/>
          </a:xfrm>
          <a:prstGeom prst="line">
            <a:avLst/>
          </a:prstGeom>
          <a:ln w="38100" cap="flat" cmpd="sng">
            <a:solidFill>
              <a:srgbClr val="333399"/>
            </a:solidFill>
            <a:prstDash val="solid"/>
            <a:headEnd type="none" w="med" len="med"/>
            <a:tailEnd type="none" w="sm" len="lg"/>
          </a:ln>
        </p:spPr>
      </p:sp>
      <p:sp>
        <p:nvSpPr>
          <p:cNvPr id="215045" name="Freeform 4"/>
          <p:cNvSpPr/>
          <p:nvPr/>
        </p:nvSpPr>
        <p:spPr>
          <a:xfrm>
            <a:off x="7480300" y="4014788"/>
            <a:ext cx="762000" cy="142875"/>
          </a:xfrm>
          <a:custGeom>
            <a:avLst/>
            <a:gdLst>
              <a:gd name="txL" fmla="*/ 0 w 480"/>
              <a:gd name="txT" fmla="*/ 0 h 90"/>
              <a:gd name="txR" fmla="*/ 480 w 480"/>
              <a:gd name="txB" fmla="*/ 90 h 90"/>
            </a:gdLst>
            <a:ahLst/>
            <a:cxnLst>
              <a:cxn ang="0">
                <a:pos x="2147483646" y="0"/>
              </a:cxn>
              <a:cxn ang="0">
                <a:pos x="0" y="2147483646"/>
              </a:cxn>
            </a:cxnLst>
            <a:rect l="txL" t="txT" r="txR" b="txB"/>
            <a:pathLst>
              <a:path w="480" h="90">
                <a:moveTo>
                  <a:pt x="480" y="0"/>
                </a:moveTo>
                <a:lnTo>
                  <a:pt x="0" y="90"/>
                </a:lnTo>
              </a:path>
            </a:pathLst>
          </a:custGeom>
          <a:noFill/>
          <a:ln w="38100" cap="flat" cmpd="sng">
            <a:solidFill>
              <a:srgbClr val="333399">
                <a:alpha val="100000"/>
              </a:srgbClr>
            </a:solidFill>
            <a:prstDash val="solid"/>
            <a:round/>
            <a:headEnd type="none" w="med" len="med"/>
            <a:tailEnd type="none" w="sm" len="lg"/>
          </a:ln>
        </p:spPr>
        <p:txBody>
          <a:bodyPr/>
          <a:p>
            <a:endParaRPr lang="zh-CN" altLang="en-US"/>
          </a:p>
        </p:txBody>
      </p:sp>
      <p:sp>
        <p:nvSpPr>
          <p:cNvPr id="215046" name="Line 5"/>
          <p:cNvSpPr/>
          <p:nvPr/>
        </p:nvSpPr>
        <p:spPr>
          <a:xfrm flipH="1" flipV="1">
            <a:off x="5880100" y="4232275"/>
            <a:ext cx="781050" cy="0"/>
          </a:xfrm>
          <a:prstGeom prst="line">
            <a:avLst/>
          </a:prstGeom>
          <a:ln w="38100" cap="flat" cmpd="sng">
            <a:solidFill>
              <a:srgbClr val="333399"/>
            </a:solidFill>
            <a:prstDash val="solid"/>
            <a:headEnd type="none" w="med" len="med"/>
            <a:tailEnd type="none" w="sm" len="lg"/>
          </a:ln>
        </p:spPr>
      </p:sp>
      <p:sp>
        <p:nvSpPr>
          <p:cNvPr id="215047" name="Line 6"/>
          <p:cNvSpPr/>
          <p:nvPr/>
        </p:nvSpPr>
        <p:spPr>
          <a:xfrm flipH="1" flipV="1">
            <a:off x="2851150" y="4219575"/>
            <a:ext cx="781050" cy="0"/>
          </a:xfrm>
          <a:prstGeom prst="line">
            <a:avLst/>
          </a:prstGeom>
          <a:ln w="38100" cap="flat" cmpd="sng">
            <a:solidFill>
              <a:srgbClr val="333399"/>
            </a:solidFill>
            <a:prstDash val="solid"/>
            <a:headEnd type="none" w="med" len="med"/>
            <a:tailEnd type="none" w="sm" len="lg"/>
          </a:ln>
        </p:spPr>
      </p:sp>
      <p:sp>
        <p:nvSpPr>
          <p:cNvPr id="215048" name="Text Box 7"/>
          <p:cNvSpPr txBox="1"/>
          <p:nvPr/>
        </p:nvSpPr>
        <p:spPr>
          <a:xfrm>
            <a:off x="107950" y="3259138"/>
            <a:ext cx="869950" cy="3667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1800" dirty="0">
                <a:solidFill>
                  <a:srgbClr val="333399"/>
                </a:solidFill>
                <a:latin typeface="Arial" panose="020B0604020202020204" pitchFamily="34" charset="0"/>
              </a:rPr>
              <a:t>发送方</a:t>
            </a:r>
            <a:endParaRPr lang="zh-CN" altLang="en-US" sz="1800" dirty="0">
              <a:solidFill>
                <a:srgbClr val="333399"/>
              </a:solidFill>
              <a:latin typeface="Arial" panose="020B0604020202020204" pitchFamily="34" charset="0"/>
            </a:endParaRPr>
          </a:p>
        </p:txBody>
      </p:sp>
      <p:sp>
        <p:nvSpPr>
          <p:cNvPr id="215049" name="Text Box 8"/>
          <p:cNvSpPr txBox="1"/>
          <p:nvPr/>
        </p:nvSpPr>
        <p:spPr>
          <a:xfrm>
            <a:off x="1092200" y="5119688"/>
            <a:ext cx="1098550" cy="3667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1800" dirty="0">
                <a:solidFill>
                  <a:srgbClr val="333399"/>
                </a:solidFill>
                <a:latin typeface="Arial" panose="020B0604020202020204" pitchFamily="34" charset="0"/>
              </a:rPr>
              <a:t>邮件缓存</a:t>
            </a:r>
            <a:endParaRPr lang="zh-CN" altLang="en-US" sz="1800" dirty="0">
              <a:solidFill>
                <a:srgbClr val="333399"/>
              </a:solidFill>
              <a:latin typeface="Arial" panose="020B0604020202020204" pitchFamily="34" charset="0"/>
            </a:endParaRPr>
          </a:p>
        </p:txBody>
      </p:sp>
      <p:sp>
        <p:nvSpPr>
          <p:cNvPr id="215050" name="Text Box 9"/>
          <p:cNvSpPr txBox="1"/>
          <p:nvPr/>
        </p:nvSpPr>
        <p:spPr>
          <a:xfrm>
            <a:off x="5518150" y="5149850"/>
            <a:ext cx="1327150"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1800" dirty="0">
                <a:solidFill>
                  <a:srgbClr val="333399"/>
                </a:solidFill>
                <a:latin typeface="Arial" panose="020B0604020202020204" pitchFamily="34" charset="0"/>
              </a:rPr>
              <a:t>   接收端</a:t>
            </a:r>
            <a:endParaRPr lang="zh-CN" altLang="en-US" sz="1800" dirty="0">
              <a:solidFill>
                <a:srgbClr val="333399"/>
              </a:solidFill>
              <a:latin typeface="Arial" panose="020B0604020202020204" pitchFamily="34" charset="0"/>
            </a:endParaRPr>
          </a:p>
          <a:p>
            <a:pPr marL="0" lvl="0" indent="0" eaLnBrk="1" hangingPunct="1">
              <a:spcBef>
                <a:spcPct val="0"/>
              </a:spcBef>
              <a:buClrTx/>
              <a:buSzTx/>
              <a:buFontTx/>
              <a:buNone/>
            </a:pPr>
            <a:r>
              <a:rPr lang="zh-CN" altLang="en-US" sz="1800" dirty="0">
                <a:solidFill>
                  <a:srgbClr val="333399"/>
                </a:solidFill>
                <a:latin typeface="Arial" panose="020B0604020202020204" pitchFamily="34" charset="0"/>
              </a:rPr>
              <a:t>邮件服务器</a:t>
            </a:r>
            <a:endParaRPr lang="zh-CN" altLang="en-US" sz="1800" dirty="0">
              <a:solidFill>
                <a:srgbClr val="333399"/>
              </a:solidFill>
              <a:latin typeface="Arial" panose="020B0604020202020204" pitchFamily="34" charset="0"/>
            </a:endParaRPr>
          </a:p>
        </p:txBody>
      </p:sp>
      <p:sp>
        <p:nvSpPr>
          <p:cNvPr id="339978" name="Oval 10"/>
          <p:cNvSpPr>
            <a:spLocks noChangeArrowheads="1"/>
          </p:cNvSpPr>
          <p:nvPr/>
        </p:nvSpPr>
        <p:spPr bwMode="auto">
          <a:xfrm>
            <a:off x="6356350" y="3544888"/>
            <a:ext cx="1296988" cy="1296988"/>
          </a:xfrm>
          <a:prstGeom prst="ellipse">
            <a:avLst/>
          </a:prstGeom>
          <a:solidFill>
            <a:srgbClr val="66FF66"/>
          </a:solidFill>
          <a:ln w="19050">
            <a:solidFill>
              <a:schemeClr val="tx1"/>
            </a:solidFill>
            <a:round/>
          </a:ln>
          <a:effectLst>
            <a:outerShdw dist="35921" dir="2700000" algn="ctr" rotWithShape="0">
              <a:schemeClr val="bg2"/>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nvGrpSpPr>
          <p:cNvPr id="215052" name="Group 11"/>
          <p:cNvGrpSpPr/>
          <p:nvPr/>
        </p:nvGrpSpPr>
        <p:grpSpPr>
          <a:xfrm>
            <a:off x="6738938" y="3654425"/>
            <a:ext cx="457200" cy="457200"/>
            <a:chOff x="2351" y="2975"/>
            <a:chExt cx="481" cy="433"/>
          </a:xfrm>
        </p:grpSpPr>
        <p:sp>
          <p:nvSpPr>
            <p:cNvPr id="339980" name="Rectangle 12"/>
            <p:cNvSpPr>
              <a:spLocks noChangeArrowheads="1"/>
            </p:cNvSpPr>
            <p:nvPr/>
          </p:nvSpPr>
          <p:spPr bwMode="auto">
            <a:xfrm rot="-5400000">
              <a:off x="2377" y="2953"/>
              <a:ext cx="431" cy="479"/>
            </a:xfrm>
            <a:prstGeom prst="rect">
              <a:avLst/>
            </a:prstGeom>
            <a:solidFill>
              <a:srgbClr val="CCECFF"/>
            </a:solidFill>
            <a:ln w="19050">
              <a:solidFill>
                <a:schemeClr val="tx1"/>
              </a:solidFill>
              <a:miter lim="800000"/>
            </a:ln>
            <a:effectLst>
              <a:outerShdw dist="35921" dir="2700000" algn="ctr" rotWithShape="0">
                <a:schemeClr val="bg2"/>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15419" name="Line 13"/>
            <p:cNvSpPr/>
            <p:nvPr/>
          </p:nvSpPr>
          <p:spPr>
            <a:xfrm rot="10800000">
              <a:off x="2351" y="3321"/>
              <a:ext cx="480" cy="0"/>
            </a:xfrm>
            <a:prstGeom prst="line">
              <a:avLst/>
            </a:prstGeom>
            <a:ln w="9525" cap="flat" cmpd="sng">
              <a:solidFill>
                <a:schemeClr val="tx1"/>
              </a:solidFill>
              <a:prstDash val="solid"/>
              <a:headEnd type="none" w="med" len="med"/>
              <a:tailEnd type="none" w="med" len="med"/>
            </a:ln>
          </p:spPr>
        </p:sp>
        <p:sp>
          <p:nvSpPr>
            <p:cNvPr id="215420" name="Line 14"/>
            <p:cNvSpPr/>
            <p:nvPr/>
          </p:nvSpPr>
          <p:spPr>
            <a:xfrm rot="10800000">
              <a:off x="2351" y="3234"/>
              <a:ext cx="480" cy="0"/>
            </a:xfrm>
            <a:prstGeom prst="line">
              <a:avLst/>
            </a:prstGeom>
            <a:ln w="9525" cap="flat" cmpd="sng">
              <a:solidFill>
                <a:schemeClr val="tx1"/>
              </a:solidFill>
              <a:prstDash val="solid"/>
              <a:headEnd type="none" w="med" len="med"/>
              <a:tailEnd type="none" w="med" len="med"/>
            </a:ln>
          </p:spPr>
        </p:sp>
        <p:sp>
          <p:nvSpPr>
            <p:cNvPr id="215421" name="Line 15"/>
            <p:cNvSpPr/>
            <p:nvPr/>
          </p:nvSpPr>
          <p:spPr>
            <a:xfrm rot="10800000">
              <a:off x="2351" y="3148"/>
              <a:ext cx="480" cy="0"/>
            </a:xfrm>
            <a:prstGeom prst="line">
              <a:avLst/>
            </a:prstGeom>
            <a:ln w="9525" cap="flat" cmpd="sng">
              <a:solidFill>
                <a:schemeClr val="tx1"/>
              </a:solidFill>
              <a:prstDash val="solid"/>
              <a:headEnd type="none" w="med" len="med"/>
              <a:tailEnd type="none" w="med" len="med"/>
            </a:ln>
          </p:spPr>
        </p:sp>
        <p:sp>
          <p:nvSpPr>
            <p:cNvPr id="215422" name="Line 16"/>
            <p:cNvSpPr/>
            <p:nvPr/>
          </p:nvSpPr>
          <p:spPr>
            <a:xfrm rot="10800000">
              <a:off x="2351" y="3061"/>
              <a:ext cx="480" cy="0"/>
            </a:xfrm>
            <a:prstGeom prst="line">
              <a:avLst/>
            </a:prstGeom>
            <a:ln w="9525" cap="flat" cmpd="sng">
              <a:solidFill>
                <a:schemeClr val="tx1"/>
              </a:solidFill>
              <a:prstDash val="solid"/>
              <a:headEnd type="none" w="med" len="med"/>
              <a:tailEnd type="none" w="med" len="med"/>
            </a:ln>
          </p:spPr>
        </p:sp>
        <p:sp>
          <p:nvSpPr>
            <p:cNvPr id="215423" name="Line 17"/>
            <p:cNvSpPr/>
            <p:nvPr/>
          </p:nvSpPr>
          <p:spPr>
            <a:xfrm rot="5400000">
              <a:off x="2519" y="3191"/>
              <a:ext cx="432" cy="0"/>
            </a:xfrm>
            <a:prstGeom prst="line">
              <a:avLst/>
            </a:prstGeom>
            <a:ln w="9525" cap="flat" cmpd="sng">
              <a:solidFill>
                <a:schemeClr val="tx1"/>
              </a:solidFill>
              <a:prstDash val="solid"/>
              <a:headEnd type="none" w="med" len="med"/>
              <a:tailEnd type="none" w="med" len="med"/>
            </a:ln>
          </p:spPr>
        </p:sp>
        <p:sp>
          <p:nvSpPr>
            <p:cNvPr id="215424" name="Line 18"/>
            <p:cNvSpPr/>
            <p:nvPr/>
          </p:nvSpPr>
          <p:spPr>
            <a:xfrm rot="5400000">
              <a:off x="2423" y="3191"/>
              <a:ext cx="432" cy="0"/>
            </a:xfrm>
            <a:prstGeom prst="line">
              <a:avLst/>
            </a:prstGeom>
            <a:ln w="9525" cap="flat" cmpd="sng">
              <a:solidFill>
                <a:schemeClr val="tx1"/>
              </a:solidFill>
              <a:prstDash val="solid"/>
              <a:headEnd type="none" w="med" len="med"/>
              <a:tailEnd type="none" w="med" len="med"/>
            </a:ln>
          </p:spPr>
        </p:sp>
        <p:sp>
          <p:nvSpPr>
            <p:cNvPr id="215425" name="Line 19"/>
            <p:cNvSpPr/>
            <p:nvPr/>
          </p:nvSpPr>
          <p:spPr>
            <a:xfrm rot="5400000">
              <a:off x="2327" y="3191"/>
              <a:ext cx="432" cy="0"/>
            </a:xfrm>
            <a:prstGeom prst="line">
              <a:avLst/>
            </a:prstGeom>
            <a:ln w="9525" cap="flat" cmpd="sng">
              <a:solidFill>
                <a:schemeClr val="tx1"/>
              </a:solidFill>
              <a:prstDash val="solid"/>
              <a:headEnd type="none" w="med" len="med"/>
              <a:tailEnd type="none" w="med" len="med"/>
            </a:ln>
          </p:spPr>
        </p:sp>
        <p:sp>
          <p:nvSpPr>
            <p:cNvPr id="215426" name="Line 20"/>
            <p:cNvSpPr/>
            <p:nvPr/>
          </p:nvSpPr>
          <p:spPr>
            <a:xfrm rot="5400000">
              <a:off x="2231" y="3191"/>
              <a:ext cx="432" cy="0"/>
            </a:xfrm>
            <a:prstGeom prst="line">
              <a:avLst/>
            </a:prstGeom>
            <a:ln w="9525" cap="flat" cmpd="sng">
              <a:solidFill>
                <a:schemeClr val="tx1"/>
              </a:solidFill>
              <a:prstDash val="solid"/>
              <a:headEnd type="none" w="med" len="med"/>
              <a:tailEnd type="none" w="med" len="med"/>
            </a:ln>
          </p:spPr>
        </p:sp>
      </p:grpSp>
      <p:grpSp>
        <p:nvGrpSpPr>
          <p:cNvPr id="215053" name="Group 21"/>
          <p:cNvGrpSpPr/>
          <p:nvPr/>
        </p:nvGrpSpPr>
        <p:grpSpPr>
          <a:xfrm>
            <a:off x="6634163" y="4206875"/>
            <a:ext cx="730250" cy="457200"/>
            <a:chOff x="1296" y="768"/>
            <a:chExt cx="556" cy="336"/>
          </a:xfrm>
        </p:grpSpPr>
        <p:sp>
          <p:nvSpPr>
            <p:cNvPr id="215395" name="Rectangle 22"/>
            <p:cNvSpPr/>
            <p:nvPr/>
          </p:nvSpPr>
          <p:spPr>
            <a:xfrm>
              <a:off x="1296" y="768"/>
              <a:ext cx="556" cy="336"/>
            </a:xfrm>
            <a:prstGeom prst="rect">
              <a:avLst/>
            </a:prstGeom>
            <a:solidFill>
              <a:srgbClr val="FFFF99"/>
            </a:solidFill>
            <a:ln w="12700" cap="flat" cmpd="sng">
              <a:solidFill>
                <a:schemeClr val="tx1"/>
              </a:solidFill>
              <a:prstDash val="solid"/>
              <a:miter/>
              <a:headEnd type="none" w="med" len="med"/>
              <a:tailEnd type="none" w="med" len="med"/>
            </a:ln>
            <a:effectLst>
              <a:outerShdw dist="35921" dir="2699999" algn="ctr" rotWithShape="0">
                <a:schemeClr val="bg2"/>
              </a:outerShdw>
            </a:effectLst>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eaLnBrk="1" hangingPunct="1">
                <a:spcBef>
                  <a:spcPct val="0"/>
                </a:spcBef>
                <a:buClrTx/>
                <a:buSzTx/>
                <a:buFontTx/>
                <a:buNone/>
              </a:pPr>
              <a:endParaRPr lang="zh-CN" altLang="en-US" sz="1800" dirty="0">
                <a:solidFill>
                  <a:srgbClr val="333399"/>
                </a:solidFill>
                <a:latin typeface="Arial" panose="020B0604020202020204" pitchFamily="34" charset="0"/>
              </a:endParaRPr>
            </a:p>
          </p:txBody>
        </p:sp>
        <p:grpSp>
          <p:nvGrpSpPr>
            <p:cNvPr id="215396" name="Group 23"/>
            <p:cNvGrpSpPr/>
            <p:nvPr/>
          </p:nvGrpSpPr>
          <p:grpSpPr>
            <a:xfrm>
              <a:off x="1367" y="829"/>
              <a:ext cx="393" cy="214"/>
              <a:chOff x="2928" y="3744"/>
              <a:chExt cx="528" cy="336"/>
            </a:xfrm>
          </p:grpSpPr>
          <p:grpSp>
            <p:nvGrpSpPr>
              <p:cNvPr id="215397" name="Group 24"/>
              <p:cNvGrpSpPr/>
              <p:nvPr/>
            </p:nvGrpSpPr>
            <p:grpSpPr>
              <a:xfrm>
                <a:off x="3024" y="3744"/>
                <a:ext cx="432" cy="240"/>
                <a:chOff x="2736" y="3648"/>
                <a:chExt cx="432" cy="240"/>
              </a:xfrm>
            </p:grpSpPr>
            <p:grpSp>
              <p:nvGrpSpPr>
                <p:cNvPr id="215412" name="Group 25"/>
                <p:cNvGrpSpPr/>
                <p:nvPr/>
              </p:nvGrpSpPr>
              <p:grpSpPr>
                <a:xfrm>
                  <a:off x="2736" y="3648"/>
                  <a:ext cx="432" cy="240"/>
                  <a:chOff x="2592" y="3504"/>
                  <a:chExt cx="576" cy="384"/>
                </a:xfrm>
              </p:grpSpPr>
              <p:sp>
                <p:nvSpPr>
                  <p:cNvPr id="215414" name="Rectangle 26"/>
                  <p:cNvSpPr/>
                  <p:nvPr/>
                </p:nvSpPr>
                <p:spPr>
                  <a:xfrm>
                    <a:off x="2592" y="3504"/>
                    <a:ext cx="576" cy="384"/>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a typeface="宋体" panose="02010600030101010101" pitchFamily="2" charset="-122"/>
                    </a:endParaRPr>
                  </a:p>
                </p:txBody>
              </p:sp>
              <p:sp>
                <p:nvSpPr>
                  <p:cNvPr id="215415" name="Freeform 27"/>
                  <p:cNvSpPr/>
                  <p:nvPr/>
                </p:nvSpPr>
                <p:spPr>
                  <a:xfrm>
                    <a:off x="2592" y="3504"/>
                    <a:ext cx="576" cy="240"/>
                  </a:xfrm>
                  <a:custGeom>
                    <a:avLst/>
                    <a:gdLst>
                      <a:gd name="txL" fmla="*/ 0 w 576"/>
                      <a:gd name="txT" fmla="*/ 0 h 240"/>
                      <a:gd name="txR" fmla="*/ 576 w 576"/>
                      <a:gd name="txB" fmla="*/ 240 h 240"/>
                    </a:gdLst>
                    <a:ahLst/>
                    <a:cxnLst>
                      <a:cxn ang="0">
                        <a:pos x="0" y="0"/>
                      </a:cxn>
                      <a:cxn ang="0">
                        <a:pos x="288" y="240"/>
                      </a:cxn>
                      <a:cxn ang="0">
                        <a:pos x="576" y="0"/>
                      </a:cxn>
                    </a:cxnLst>
                    <a:rect l="txL" t="txT" r="txR" b="txB"/>
                    <a:pathLst>
                      <a:path w="576" h="240">
                        <a:moveTo>
                          <a:pt x="0" y="0"/>
                        </a:moveTo>
                        <a:lnTo>
                          <a:pt x="288" y="240"/>
                        </a:lnTo>
                        <a:lnTo>
                          <a:pt x="576" y="0"/>
                        </a:lnTo>
                      </a:path>
                    </a:pathLst>
                  </a:custGeom>
                  <a:solidFill>
                    <a:srgbClr val="FFFF99">
                      <a:alpha val="100000"/>
                    </a:srgbClr>
                  </a:solid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215416" name="Line 28"/>
                  <p:cNvSpPr/>
                  <p:nvPr/>
                </p:nvSpPr>
                <p:spPr>
                  <a:xfrm flipV="1">
                    <a:off x="2592" y="3704"/>
                    <a:ext cx="232" cy="184"/>
                  </a:xfrm>
                  <a:prstGeom prst="line">
                    <a:avLst/>
                  </a:prstGeom>
                  <a:ln w="9525" cap="flat" cmpd="sng">
                    <a:solidFill>
                      <a:schemeClr val="tx1"/>
                    </a:solidFill>
                    <a:prstDash val="solid"/>
                    <a:headEnd type="none" w="med" len="med"/>
                    <a:tailEnd type="none" w="med" len="med"/>
                  </a:ln>
                </p:spPr>
              </p:sp>
              <p:sp>
                <p:nvSpPr>
                  <p:cNvPr id="215417" name="Line 29"/>
                  <p:cNvSpPr/>
                  <p:nvPr/>
                </p:nvSpPr>
                <p:spPr>
                  <a:xfrm flipH="1" flipV="1">
                    <a:off x="2936" y="3704"/>
                    <a:ext cx="232" cy="184"/>
                  </a:xfrm>
                  <a:prstGeom prst="line">
                    <a:avLst/>
                  </a:prstGeom>
                  <a:ln w="9525" cap="flat" cmpd="sng">
                    <a:solidFill>
                      <a:schemeClr val="tx1"/>
                    </a:solidFill>
                    <a:prstDash val="solid"/>
                    <a:headEnd type="none" w="med" len="med"/>
                    <a:tailEnd type="none" w="med" len="med"/>
                  </a:ln>
                </p:spPr>
              </p:sp>
            </p:grpSp>
            <p:sp>
              <p:nvSpPr>
                <p:cNvPr id="215413" name="Line 30"/>
                <p:cNvSpPr/>
                <p:nvPr/>
              </p:nvSpPr>
              <p:spPr>
                <a:xfrm>
                  <a:off x="2736" y="3648"/>
                  <a:ext cx="424" cy="0"/>
                </a:xfrm>
                <a:prstGeom prst="line">
                  <a:avLst/>
                </a:prstGeom>
                <a:ln w="9525" cap="flat" cmpd="sng">
                  <a:solidFill>
                    <a:schemeClr val="tx1"/>
                  </a:solidFill>
                  <a:prstDash val="solid"/>
                  <a:headEnd type="none" w="med" len="med"/>
                  <a:tailEnd type="none" w="med" len="med"/>
                </a:ln>
              </p:spPr>
            </p:sp>
          </p:grpSp>
          <p:grpSp>
            <p:nvGrpSpPr>
              <p:cNvPr id="215398" name="Group 31"/>
              <p:cNvGrpSpPr/>
              <p:nvPr/>
            </p:nvGrpSpPr>
            <p:grpSpPr>
              <a:xfrm>
                <a:off x="2976" y="3792"/>
                <a:ext cx="432" cy="240"/>
                <a:chOff x="2736" y="3648"/>
                <a:chExt cx="432" cy="240"/>
              </a:xfrm>
            </p:grpSpPr>
            <p:grpSp>
              <p:nvGrpSpPr>
                <p:cNvPr id="215406" name="Group 32"/>
                <p:cNvGrpSpPr/>
                <p:nvPr/>
              </p:nvGrpSpPr>
              <p:grpSpPr>
                <a:xfrm>
                  <a:off x="2736" y="3648"/>
                  <a:ext cx="432" cy="240"/>
                  <a:chOff x="2592" y="3504"/>
                  <a:chExt cx="576" cy="384"/>
                </a:xfrm>
              </p:grpSpPr>
              <p:sp>
                <p:nvSpPr>
                  <p:cNvPr id="215408" name="Rectangle 33"/>
                  <p:cNvSpPr/>
                  <p:nvPr/>
                </p:nvSpPr>
                <p:spPr>
                  <a:xfrm>
                    <a:off x="2592" y="3504"/>
                    <a:ext cx="576" cy="384"/>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a typeface="宋体" panose="02010600030101010101" pitchFamily="2" charset="-122"/>
                    </a:endParaRPr>
                  </a:p>
                </p:txBody>
              </p:sp>
              <p:sp>
                <p:nvSpPr>
                  <p:cNvPr id="215409" name="Freeform 34"/>
                  <p:cNvSpPr/>
                  <p:nvPr/>
                </p:nvSpPr>
                <p:spPr>
                  <a:xfrm>
                    <a:off x="2592" y="3504"/>
                    <a:ext cx="576" cy="240"/>
                  </a:xfrm>
                  <a:custGeom>
                    <a:avLst/>
                    <a:gdLst>
                      <a:gd name="txL" fmla="*/ 0 w 576"/>
                      <a:gd name="txT" fmla="*/ 0 h 240"/>
                      <a:gd name="txR" fmla="*/ 576 w 576"/>
                      <a:gd name="txB" fmla="*/ 240 h 240"/>
                    </a:gdLst>
                    <a:ahLst/>
                    <a:cxnLst>
                      <a:cxn ang="0">
                        <a:pos x="0" y="0"/>
                      </a:cxn>
                      <a:cxn ang="0">
                        <a:pos x="288" y="240"/>
                      </a:cxn>
                      <a:cxn ang="0">
                        <a:pos x="576" y="0"/>
                      </a:cxn>
                    </a:cxnLst>
                    <a:rect l="txL" t="txT" r="txR" b="txB"/>
                    <a:pathLst>
                      <a:path w="576" h="240">
                        <a:moveTo>
                          <a:pt x="0" y="0"/>
                        </a:moveTo>
                        <a:lnTo>
                          <a:pt x="288" y="240"/>
                        </a:lnTo>
                        <a:lnTo>
                          <a:pt x="576" y="0"/>
                        </a:lnTo>
                      </a:path>
                    </a:pathLst>
                  </a:custGeom>
                  <a:solidFill>
                    <a:srgbClr val="FFFF99">
                      <a:alpha val="100000"/>
                    </a:srgbClr>
                  </a:solid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215410" name="Line 35"/>
                  <p:cNvSpPr/>
                  <p:nvPr/>
                </p:nvSpPr>
                <p:spPr>
                  <a:xfrm flipV="1">
                    <a:off x="2592" y="3704"/>
                    <a:ext cx="232" cy="184"/>
                  </a:xfrm>
                  <a:prstGeom prst="line">
                    <a:avLst/>
                  </a:prstGeom>
                  <a:ln w="9525" cap="flat" cmpd="sng">
                    <a:solidFill>
                      <a:schemeClr val="tx1"/>
                    </a:solidFill>
                    <a:prstDash val="solid"/>
                    <a:headEnd type="none" w="med" len="med"/>
                    <a:tailEnd type="none" w="med" len="med"/>
                  </a:ln>
                </p:spPr>
              </p:sp>
              <p:sp>
                <p:nvSpPr>
                  <p:cNvPr id="215411" name="Line 36"/>
                  <p:cNvSpPr/>
                  <p:nvPr/>
                </p:nvSpPr>
                <p:spPr>
                  <a:xfrm flipH="1" flipV="1">
                    <a:off x="2936" y="3704"/>
                    <a:ext cx="232" cy="184"/>
                  </a:xfrm>
                  <a:prstGeom prst="line">
                    <a:avLst/>
                  </a:prstGeom>
                  <a:ln w="9525" cap="flat" cmpd="sng">
                    <a:solidFill>
                      <a:schemeClr val="tx1"/>
                    </a:solidFill>
                    <a:prstDash val="solid"/>
                    <a:headEnd type="none" w="med" len="med"/>
                    <a:tailEnd type="none" w="med" len="med"/>
                  </a:ln>
                </p:spPr>
              </p:sp>
            </p:grpSp>
            <p:sp>
              <p:nvSpPr>
                <p:cNvPr id="215407" name="Line 37"/>
                <p:cNvSpPr/>
                <p:nvPr/>
              </p:nvSpPr>
              <p:spPr>
                <a:xfrm>
                  <a:off x="2736" y="3648"/>
                  <a:ext cx="424" cy="0"/>
                </a:xfrm>
                <a:prstGeom prst="line">
                  <a:avLst/>
                </a:prstGeom>
                <a:ln w="9525" cap="flat" cmpd="sng">
                  <a:solidFill>
                    <a:schemeClr val="tx1"/>
                  </a:solidFill>
                  <a:prstDash val="solid"/>
                  <a:headEnd type="none" w="med" len="med"/>
                  <a:tailEnd type="none" w="med" len="med"/>
                </a:ln>
              </p:spPr>
            </p:sp>
          </p:grpSp>
          <p:grpSp>
            <p:nvGrpSpPr>
              <p:cNvPr id="215399" name="Group 38"/>
              <p:cNvGrpSpPr/>
              <p:nvPr/>
            </p:nvGrpSpPr>
            <p:grpSpPr>
              <a:xfrm>
                <a:off x="2928" y="3840"/>
                <a:ext cx="432" cy="240"/>
                <a:chOff x="2736" y="3648"/>
                <a:chExt cx="432" cy="240"/>
              </a:xfrm>
            </p:grpSpPr>
            <p:grpSp>
              <p:nvGrpSpPr>
                <p:cNvPr id="215400" name="Group 39"/>
                <p:cNvGrpSpPr/>
                <p:nvPr/>
              </p:nvGrpSpPr>
              <p:grpSpPr>
                <a:xfrm>
                  <a:off x="2736" y="3648"/>
                  <a:ext cx="432" cy="240"/>
                  <a:chOff x="2592" y="3504"/>
                  <a:chExt cx="576" cy="384"/>
                </a:xfrm>
              </p:grpSpPr>
              <p:sp>
                <p:nvSpPr>
                  <p:cNvPr id="215402" name="Rectangle 40"/>
                  <p:cNvSpPr/>
                  <p:nvPr/>
                </p:nvSpPr>
                <p:spPr>
                  <a:xfrm>
                    <a:off x="2592" y="3504"/>
                    <a:ext cx="576" cy="384"/>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a typeface="宋体" panose="02010600030101010101" pitchFamily="2" charset="-122"/>
                    </a:endParaRPr>
                  </a:p>
                </p:txBody>
              </p:sp>
              <p:sp>
                <p:nvSpPr>
                  <p:cNvPr id="215403" name="Freeform 41"/>
                  <p:cNvSpPr/>
                  <p:nvPr/>
                </p:nvSpPr>
                <p:spPr>
                  <a:xfrm>
                    <a:off x="2592" y="3504"/>
                    <a:ext cx="576" cy="240"/>
                  </a:xfrm>
                  <a:custGeom>
                    <a:avLst/>
                    <a:gdLst>
                      <a:gd name="txL" fmla="*/ 0 w 576"/>
                      <a:gd name="txT" fmla="*/ 0 h 240"/>
                      <a:gd name="txR" fmla="*/ 576 w 576"/>
                      <a:gd name="txB" fmla="*/ 240 h 240"/>
                    </a:gdLst>
                    <a:ahLst/>
                    <a:cxnLst>
                      <a:cxn ang="0">
                        <a:pos x="0" y="0"/>
                      </a:cxn>
                      <a:cxn ang="0">
                        <a:pos x="288" y="240"/>
                      </a:cxn>
                      <a:cxn ang="0">
                        <a:pos x="576" y="0"/>
                      </a:cxn>
                    </a:cxnLst>
                    <a:rect l="txL" t="txT" r="txR" b="txB"/>
                    <a:pathLst>
                      <a:path w="576" h="240">
                        <a:moveTo>
                          <a:pt x="0" y="0"/>
                        </a:moveTo>
                        <a:lnTo>
                          <a:pt x="288" y="240"/>
                        </a:lnTo>
                        <a:lnTo>
                          <a:pt x="576" y="0"/>
                        </a:lnTo>
                      </a:path>
                    </a:pathLst>
                  </a:custGeom>
                  <a:solidFill>
                    <a:srgbClr val="FFFF99">
                      <a:alpha val="100000"/>
                    </a:srgbClr>
                  </a:solid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215404" name="Line 42"/>
                  <p:cNvSpPr/>
                  <p:nvPr/>
                </p:nvSpPr>
                <p:spPr>
                  <a:xfrm flipV="1">
                    <a:off x="2592" y="3704"/>
                    <a:ext cx="232" cy="184"/>
                  </a:xfrm>
                  <a:prstGeom prst="line">
                    <a:avLst/>
                  </a:prstGeom>
                  <a:ln w="9525" cap="flat" cmpd="sng">
                    <a:solidFill>
                      <a:schemeClr val="tx1"/>
                    </a:solidFill>
                    <a:prstDash val="solid"/>
                    <a:headEnd type="none" w="med" len="med"/>
                    <a:tailEnd type="none" w="med" len="med"/>
                  </a:ln>
                </p:spPr>
              </p:sp>
              <p:sp>
                <p:nvSpPr>
                  <p:cNvPr id="215405" name="Line 43"/>
                  <p:cNvSpPr/>
                  <p:nvPr/>
                </p:nvSpPr>
                <p:spPr>
                  <a:xfrm flipH="1" flipV="1">
                    <a:off x="2936" y="3704"/>
                    <a:ext cx="232" cy="184"/>
                  </a:xfrm>
                  <a:prstGeom prst="line">
                    <a:avLst/>
                  </a:prstGeom>
                  <a:ln w="9525" cap="flat" cmpd="sng">
                    <a:solidFill>
                      <a:schemeClr val="tx1"/>
                    </a:solidFill>
                    <a:prstDash val="solid"/>
                    <a:headEnd type="none" w="med" len="med"/>
                    <a:tailEnd type="none" w="med" len="med"/>
                  </a:ln>
                </p:spPr>
              </p:sp>
            </p:grpSp>
            <p:sp>
              <p:nvSpPr>
                <p:cNvPr id="215401" name="Line 44"/>
                <p:cNvSpPr/>
                <p:nvPr/>
              </p:nvSpPr>
              <p:spPr>
                <a:xfrm>
                  <a:off x="2736" y="3648"/>
                  <a:ext cx="424" cy="0"/>
                </a:xfrm>
                <a:prstGeom prst="line">
                  <a:avLst/>
                </a:prstGeom>
                <a:ln w="9525" cap="flat" cmpd="sng">
                  <a:solidFill>
                    <a:schemeClr val="tx1"/>
                  </a:solidFill>
                  <a:prstDash val="solid"/>
                  <a:headEnd type="none" w="med" len="med"/>
                  <a:tailEnd type="none" w="med" len="med"/>
                </a:ln>
              </p:spPr>
            </p:sp>
          </p:grpSp>
        </p:grpSp>
      </p:grpSp>
      <p:grpSp>
        <p:nvGrpSpPr>
          <p:cNvPr id="215054" name="Group 45"/>
          <p:cNvGrpSpPr/>
          <p:nvPr/>
        </p:nvGrpSpPr>
        <p:grpSpPr>
          <a:xfrm>
            <a:off x="422275" y="3760788"/>
            <a:ext cx="884238" cy="1014412"/>
            <a:chOff x="246" y="1767"/>
            <a:chExt cx="557" cy="639"/>
          </a:xfrm>
        </p:grpSpPr>
        <p:grpSp>
          <p:nvGrpSpPr>
            <p:cNvPr id="215336" name="Group 46"/>
            <p:cNvGrpSpPr/>
            <p:nvPr/>
          </p:nvGrpSpPr>
          <p:grpSpPr>
            <a:xfrm>
              <a:off x="246" y="1943"/>
              <a:ext cx="557" cy="463"/>
              <a:chOff x="246" y="1943"/>
              <a:chExt cx="557" cy="463"/>
            </a:xfrm>
          </p:grpSpPr>
          <p:sp>
            <p:nvSpPr>
              <p:cNvPr id="215389" name="Freeform 47"/>
              <p:cNvSpPr/>
              <p:nvPr/>
            </p:nvSpPr>
            <p:spPr>
              <a:xfrm>
                <a:off x="373" y="2005"/>
                <a:ext cx="196" cy="295"/>
              </a:xfrm>
              <a:custGeom>
                <a:avLst/>
                <a:gdLst>
                  <a:gd name="txL" fmla="*/ 0 w 982"/>
                  <a:gd name="txT" fmla="*/ 0 h 1477"/>
                  <a:gd name="txR" fmla="*/ 982 w 982"/>
                  <a:gd name="txB" fmla="*/ 1477 h 1477"/>
                </a:gdLst>
                <a:ahLst/>
                <a:cxnLst>
                  <a:cxn ang="0">
                    <a:pos x="0" y="0"/>
                  </a:cxn>
                  <a:cxn ang="0">
                    <a:pos x="0" y="0"/>
                  </a:cxn>
                  <a:cxn ang="0">
                    <a:pos x="0" y="0"/>
                  </a:cxn>
                  <a:cxn ang="0">
                    <a:pos x="0" y="0"/>
                  </a:cxn>
                </a:cxnLst>
                <a:rect l="txL" t="txT" r="txR" b="txB"/>
                <a:pathLst>
                  <a:path w="982" h="1477">
                    <a:moveTo>
                      <a:pt x="652" y="26"/>
                    </a:moveTo>
                    <a:lnTo>
                      <a:pt x="982" y="1347"/>
                    </a:lnTo>
                    <a:lnTo>
                      <a:pt x="0" y="1477"/>
                    </a:lnTo>
                    <a:lnTo>
                      <a:pt x="252" y="0"/>
                    </a:lnTo>
                  </a:path>
                </a:pathLst>
              </a:custGeom>
              <a:noFill/>
              <a:ln w="17463" cap="flat" cmpd="sng">
                <a:solidFill>
                  <a:srgbClr val="000000">
                    <a:alpha val="100000"/>
                  </a:srgbClr>
                </a:solidFill>
                <a:prstDash val="solid"/>
                <a:round/>
                <a:headEnd type="none" w="med" len="med"/>
                <a:tailEnd type="none" w="med" len="med"/>
              </a:ln>
            </p:spPr>
            <p:txBody>
              <a:bodyPr/>
              <a:p>
                <a:endParaRPr lang="zh-CN" altLang="en-US"/>
              </a:p>
            </p:txBody>
          </p:sp>
          <p:grpSp>
            <p:nvGrpSpPr>
              <p:cNvPr id="215390" name="Group 48"/>
              <p:cNvGrpSpPr/>
              <p:nvPr/>
            </p:nvGrpSpPr>
            <p:grpSpPr>
              <a:xfrm>
                <a:off x="246" y="1943"/>
                <a:ext cx="551" cy="121"/>
                <a:chOff x="246" y="1943"/>
                <a:chExt cx="551" cy="121"/>
              </a:xfrm>
            </p:grpSpPr>
            <p:sp>
              <p:nvSpPr>
                <p:cNvPr id="215392" name="Freeform 49"/>
                <p:cNvSpPr/>
                <p:nvPr/>
              </p:nvSpPr>
              <p:spPr>
                <a:xfrm>
                  <a:off x="246" y="1943"/>
                  <a:ext cx="551" cy="104"/>
                </a:xfrm>
                <a:custGeom>
                  <a:avLst/>
                  <a:gdLst>
                    <a:gd name="txL" fmla="*/ 0 w 2751"/>
                    <a:gd name="txT" fmla="*/ 0 h 522"/>
                    <a:gd name="txR" fmla="*/ 2751 w 2751"/>
                    <a:gd name="txB" fmla="*/ 522 h 522"/>
                  </a:gdLst>
                  <a:ahLst/>
                  <a:cxnLst>
                    <a:cxn ang="0">
                      <a:pos x="0" y="0"/>
                    </a:cxn>
                    <a:cxn ang="0">
                      <a:pos x="0" y="0"/>
                    </a:cxn>
                    <a:cxn ang="0">
                      <a:pos x="0" y="0"/>
                    </a:cxn>
                    <a:cxn ang="0">
                      <a:pos x="0" y="0"/>
                    </a:cxn>
                    <a:cxn ang="0">
                      <a:pos x="0" y="0"/>
                    </a:cxn>
                  </a:cxnLst>
                  <a:rect l="txL" t="txT" r="txR" b="txB"/>
                  <a:pathLst>
                    <a:path w="2751" h="522">
                      <a:moveTo>
                        <a:pt x="2751" y="270"/>
                      </a:moveTo>
                      <a:lnTo>
                        <a:pt x="1016" y="522"/>
                      </a:lnTo>
                      <a:lnTo>
                        <a:pt x="0" y="132"/>
                      </a:lnTo>
                      <a:lnTo>
                        <a:pt x="1302" y="0"/>
                      </a:lnTo>
                      <a:lnTo>
                        <a:pt x="2751" y="270"/>
                      </a:lnTo>
                      <a:close/>
                    </a:path>
                  </a:pathLst>
                </a:custGeom>
                <a:solidFill>
                  <a:srgbClr val="FFFFFF">
                    <a:alpha val="100000"/>
                  </a:srgbClr>
                </a:solid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215393" name="Freeform 50"/>
                <p:cNvSpPr/>
                <p:nvPr/>
              </p:nvSpPr>
              <p:spPr>
                <a:xfrm>
                  <a:off x="450" y="1997"/>
                  <a:ext cx="345" cy="67"/>
                </a:xfrm>
                <a:custGeom>
                  <a:avLst/>
                  <a:gdLst>
                    <a:gd name="txL" fmla="*/ 0 w 1728"/>
                    <a:gd name="txT" fmla="*/ 0 h 337"/>
                    <a:gd name="txR" fmla="*/ 1728 w 1728"/>
                    <a:gd name="txB" fmla="*/ 337 h 337"/>
                  </a:gdLst>
                  <a:ahLst/>
                  <a:cxnLst>
                    <a:cxn ang="0">
                      <a:pos x="0" y="0"/>
                    </a:cxn>
                    <a:cxn ang="0">
                      <a:pos x="0" y="0"/>
                    </a:cxn>
                    <a:cxn ang="0">
                      <a:pos x="0" y="0"/>
                    </a:cxn>
                    <a:cxn ang="0">
                      <a:pos x="0" y="0"/>
                    </a:cxn>
                    <a:cxn ang="0">
                      <a:pos x="0" y="0"/>
                    </a:cxn>
                  </a:cxnLst>
                  <a:rect l="txL" t="txT" r="txR" b="txB"/>
                  <a:pathLst>
                    <a:path w="1728" h="337">
                      <a:moveTo>
                        <a:pt x="1728" y="0"/>
                      </a:moveTo>
                      <a:lnTo>
                        <a:pt x="0" y="251"/>
                      </a:lnTo>
                      <a:lnTo>
                        <a:pt x="0" y="337"/>
                      </a:lnTo>
                      <a:lnTo>
                        <a:pt x="1728" y="88"/>
                      </a:lnTo>
                      <a:lnTo>
                        <a:pt x="1728" y="0"/>
                      </a:lnTo>
                      <a:close/>
                    </a:path>
                  </a:pathLst>
                </a:custGeom>
                <a:solidFill>
                  <a:srgbClr val="E0E0E0">
                    <a:alpha val="100000"/>
                  </a:srgbClr>
                </a:solid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215394" name="Freeform 51"/>
                <p:cNvSpPr/>
                <p:nvPr/>
              </p:nvSpPr>
              <p:spPr>
                <a:xfrm>
                  <a:off x="246" y="1969"/>
                  <a:ext cx="204" cy="95"/>
                </a:xfrm>
                <a:custGeom>
                  <a:avLst/>
                  <a:gdLst>
                    <a:gd name="txL" fmla="*/ 0 w 1016"/>
                    <a:gd name="txT" fmla="*/ 0 h 476"/>
                    <a:gd name="txR" fmla="*/ 1016 w 1016"/>
                    <a:gd name="txB" fmla="*/ 476 h 476"/>
                  </a:gdLst>
                  <a:ahLst/>
                  <a:cxnLst>
                    <a:cxn ang="0">
                      <a:pos x="0" y="0"/>
                    </a:cxn>
                    <a:cxn ang="0">
                      <a:pos x="0" y="0"/>
                    </a:cxn>
                    <a:cxn ang="0">
                      <a:pos x="0" y="0"/>
                    </a:cxn>
                    <a:cxn ang="0">
                      <a:pos x="0" y="0"/>
                    </a:cxn>
                    <a:cxn ang="0">
                      <a:pos x="0" y="0"/>
                    </a:cxn>
                  </a:cxnLst>
                  <a:rect l="txL" t="txT" r="txR" b="txB"/>
                  <a:pathLst>
                    <a:path w="1016" h="476">
                      <a:moveTo>
                        <a:pt x="1016" y="476"/>
                      </a:moveTo>
                      <a:lnTo>
                        <a:pt x="1016" y="390"/>
                      </a:lnTo>
                      <a:lnTo>
                        <a:pt x="0" y="0"/>
                      </a:lnTo>
                      <a:lnTo>
                        <a:pt x="0" y="60"/>
                      </a:lnTo>
                      <a:lnTo>
                        <a:pt x="1016" y="476"/>
                      </a:lnTo>
                      <a:close/>
                    </a:path>
                  </a:pathLst>
                </a:custGeom>
                <a:solidFill>
                  <a:srgbClr val="C0C0C0">
                    <a:alpha val="100000"/>
                  </a:srgbClr>
                </a:solidFill>
                <a:ln w="3175" cap="flat" cmpd="sng">
                  <a:solidFill>
                    <a:srgbClr val="000000">
                      <a:alpha val="100000"/>
                    </a:srgbClr>
                  </a:solidFill>
                  <a:prstDash val="solid"/>
                  <a:round/>
                  <a:headEnd type="none" w="med" len="med"/>
                  <a:tailEnd type="none" w="med" len="med"/>
                </a:ln>
              </p:spPr>
              <p:txBody>
                <a:bodyPr/>
                <a:p>
                  <a:endParaRPr lang="zh-CN" altLang="en-US"/>
                </a:p>
              </p:txBody>
            </p:sp>
          </p:grpSp>
          <p:sp>
            <p:nvSpPr>
              <p:cNvPr id="215391" name="Freeform 52"/>
              <p:cNvSpPr/>
              <p:nvPr/>
            </p:nvSpPr>
            <p:spPr>
              <a:xfrm>
                <a:off x="564" y="2028"/>
                <a:ext cx="239" cy="378"/>
              </a:xfrm>
              <a:custGeom>
                <a:avLst/>
                <a:gdLst>
                  <a:gd name="txL" fmla="*/ 0 w 1195"/>
                  <a:gd name="txT" fmla="*/ 0 h 1893"/>
                  <a:gd name="txR" fmla="*/ 1195 w 1195"/>
                  <a:gd name="txB" fmla="*/ 1893 h 1893"/>
                </a:gdLst>
                <a:ahLst/>
                <a:cxnLst>
                  <a:cxn ang="0">
                    <a:pos x="0" y="0"/>
                  </a:cxn>
                  <a:cxn ang="0">
                    <a:pos x="0" y="0"/>
                  </a:cxn>
                  <a:cxn ang="0">
                    <a:pos x="0" y="0"/>
                  </a:cxn>
                  <a:cxn ang="0">
                    <a:pos x="0" y="0"/>
                  </a:cxn>
                </a:cxnLst>
                <a:rect l="txL" t="txT" r="txR" b="txB"/>
                <a:pathLst>
                  <a:path w="1195" h="1893">
                    <a:moveTo>
                      <a:pt x="660" y="0"/>
                    </a:moveTo>
                    <a:lnTo>
                      <a:pt x="1195" y="1747"/>
                    </a:lnTo>
                    <a:lnTo>
                      <a:pt x="0" y="1893"/>
                    </a:lnTo>
                    <a:lnTo>
                      <a:pt x="191" y="35"/>
                    </a:lnTo>
                  </a:path>
                </a:pathLst>
              </a:custGeom>
              <a:noFill/>
              <a:ln w="17463" cap="flat" cmpd="sng">
                <a:solidFill>
                  <a:srgbClr val="000000">
                    <a:alpha val="100000"/>
                  </a:srgbClr>
                </a:solidFill>
                <a:prstDash val="solid"/>
                <a:round/>
                <a:headEnd type="none" w="med" len="med"/>
                <a:tailEnd type="none" w="med" len="med"/>
              </a:ln>
            </p:spPr>
            <p:txBody>
              <a:bodyPr/>
              <a:p>
                <a:endParaRPr lang="zh-CN" altLang="en-US"/>
              </a:p>
            </p:txBody>
          </p:sp>
        </p:grpSp>
        <p:grpSp>
          <p:nvGrpSpPr>
            <p:cNvPr id="215337" name="Group 53"/>
            <p:cNvGrpSpPr/>
            <p:nvPr/>
          </p:nvGrpSpPr>
          <p:grpSpPr>
            <a:xfrm>
              <a:off x="325" y="1767"/>
              <a:ext cx="383" cy="268"/>
              <a:chOff x="325" y="1767"/>
              <a:chExt cx="383" cy="268"/>
            </a:xfrm>
          </p:grpSpPr>
          <p:grpSp>
            <p:nvGrpSpPr>
              <p:cNvPr id="215338" name="Group 54"/>
              <p:cNvGrpSpPr/>
              <p:nvPr/>
            </p:nvGrpSpPr>
            <p:grpSpPr>
              <a:xfrm>
                <a:off x="412" y="1767"/>
                <a:ext cx="296" cy="243"/>
                <a:chOff x="412" y="1767"/>
                <a:chExt cx="296" cy="243"/>
              </a:xfrm>
            </p:grpSpPr>
            <p:grpSp>
              <p:nvGrpSpPr>
                <p:cNvPr id="215371" name="Group 55"/>
                <p:cNvGrpSpPr/>
                <p:nvPr/>
              </p:nvGrpSpPr>
              <p:grpSpPr>
                <a:xfrm>
                  <a:off x="412" y="1767"/>
                  <a:ext cx="296" cy="243"/>
                  <a:chOff x="412" y="1767"/>
                  <a:chExt cx="296" cy="243"/>
                </a:xfrm>
              </p:grpSpPr>
              <p:grpSp>
                <p:nvGrpSpPr>
                  <p:cNvPr id="215380" name="Group 56"/>
                  <p:cNvGrpSpPr/>
                  <p:nvPr/>
                </p:nvGrpSpPr>
                <p:grpSpPr>
                  <a:xfrm>
                    <a:off x="412" y="1904"/>
                    <a:ext cx="296" cy="106"/>
                    <a:chOff x="412" y="1904"/>
                    <a:chExt cx="296" cy="106"/>
                  </a:xfrm>
                </p:grpSpPr>
                <p:sp>
                  <p:nvSpPr>
                    <p:cNvPr id="215386" name="Freeform 57"/>
                    <p:cNvSpPr/>
                    <p:nvPr/>
                  </p:nvSpPr>
                  <p:spPr>
                    <a:xfrm>
                      <a:off x="412" y="1904"/>
                      <a:ext cx="170" cy="106"/>
                    </a:xfrm>
                    <a:custGeom>
                      <a:avLst/>
                      <a:gdLst>
                        <a:gd name="txL" fmla="*/ 0 w 848"/>
                        <a:gd name="txT" fmla="*/ 0 h 530"/>
                        <a:gd name="txR" fmla="*/ 848 w 848"/>
                        <a:gd name="txB" fmla="*/ 530 h 530"/>
                      </a:gdLst>
                      <a:ahLst/>
                      <a:cxnLst>
                        <a:cxn ang="0">
                          <a:pos x="0" y="0"/>
                        </a:cxn>
                        <a:cxn ang="0">
                          <a:pos x="0" y="0"/>
                        </a:cxn>
                        <a:cxn ang="0">
                          <a:pos x="0" y="0"/>
                        </a:cxn>
                        <a:cxn ang="0">
                          <a:pos x="0" y="0"/>
                        </a:cxn>
                        <a:cxn ang="0">
                          <a:pos x="0" y="0"/>
                        </a:cxn>
                      </a:cxnLst>
                      <a:rect l="txL" t="txT" r="txR" b="txB"/>
                      <a:pathLst>
                        <a:path w="848" h="530">
                          <a:moveTo>
                            <a:pt x="848" y="162"/>
                          </a:moveTo>
                          <a:lnTo>
                            <a:pt x="848" y="530"/>
                          </a:lnTo>
                          <a:lnTo>
                            <a:pt x="0" y="258"/>
                          </a:lnTo>
                          <a:lnTo>
                            <a:pt x="0" y="0"/>
                          </a:lnTo>
                          <a:lnTo>
                            <a:pt x="848" y="162"/>
                          </a:lnTo>
                          <a:close/>
                        </a:path>
                      </a:pathLst>
                    </a:custGeom>
                    <a:solidFill>
                      <a:srgbClr val="A0A0A0">
                        <a:alpha val="100000"/>
                      </a:srgbClr>
                    </a:solid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215387" name="Freeform 58"/>
                    <p:cNvSpPr/>
                    <p:nvPr/>
                  </p:nvSpPr>
                  <p:spPr>
                    <a:xfrm>
                      <a:off x="582" y="1929"/>
                      <a:ext cx="126" cy="81"/>
                    </a:xfrm>
                    <a:custGeom>
                      <a:avLst/>
                      <a:gdLst>
                        <a:gd name="txL" fmla="*/ 0 w 631"/>
                        <a:gd name="txT" fmla="*/ 0 h 404"/>
                        <a:gd name="txR" fmla="*/ 631 w 631"/>
                        <a:gd name="txB" fmla="*/ 404 h 404"/>
                      </a:gdLst>
                      <a:ahLst/>
                      <a:cxnLst>
                        <a:cxn ang="0">
                          <a:pos x="0" y="0"/>
                        </a:cxn>
                        <a:cxn ang="0">
                          <a:pos x="0" y="0"/>
                        </a:cxn>
                        <a:cxn ang="0">
                          <a:pos x="0" y="0"/>
                        </a:cxn>
                        <a:cxn ang="0">
                          <a:pos x="0" y="0"/>
                        </a:cxn>
                        <a:cxn ang="0">
                          <a:pos x="0" y="0"/>
                        </a:cxn>
                      </a:cxnLst>
                      <a:rect l="txL" t="txT" r="txR" b="txB"/>
                      <a:pathLst>
                        <a:path w="631" h="404">
                          <a:moveTo>
                            <a:pt x="0" y="36"/>
                          </a:moveTo>
                          <a:lnTo>
                            <a:pt x="0" y="404"/>
                          </a:lnTo>
                          <a:lnTo>
                            <a:pt x="631" y="312"/>
                          </a:lnTo>
                          <a:lnTo>
                            <a:pt x="631" y="0"/>
                          </a:lnTo>
                          <a:lnTo>
                            <a:pt x="0" y="36"/>
                          </a:lnTo>
                          <a:close/>
                        </a:path>
                      </a:pathLst>
                    </a:custGeom>
                    <a:solidFill>
                      <a:srgbClr val="808080">
                        <a:alpha val="100000"/>
                      </a:srgbClr>
                    </a:solid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215388" name="Freeform 59"/>
                    <p:cNvSpPr/>
                    <p:nvPr/>
                  </p:nvSpPr>
                  <p:spPr>
                    <a:xfrm>
                      <a:off x="412" y="1904"/>
                      <a:ext cx="296" cy="32"/>
                    </a:xfrm>
                    <a:custGeom>
                      <a:avLst/>
                      <a:gdLst>
                        <a:gd name="txL" fmla="*/ 0 w 1479"/>
                        <a:gd name="txT" fmla="*/ 0 h 162"/>
                        <a:gd name="txR" fmla="*/ 1479 w 1479"/>
                        <a:gd name="txB" fmla="*/ 162 h 162"/>
                      </a:gdLst>
                      <a:ahLst/>
                      <a:cxnLst>
                        <a:cxn ang="0">
                          <a:pos x="0" y="0"/>
                        </a:cxn>
                        <a:cxn ang="0">
                          <a:pos x="0" y="0"/>
                        </a:cxn>
                        <a:cxn ang="0">
                          <a:pos x="0" y="0"/>
                        </a:cxn>
                        <a:cxn ang="0">
                          <a:pos x="0" y="0"/>
                        </a:cxn>
                        <a:cxn ang="0">
                          <a:pos x="0" y="0"/>
                        </a:cxn>
                      </a:cxnLst>
                      <a:rect l="txL" t="txT" r="txR" b="txB"/>
                      <a:pathLst>
                        <a:path w="1479" h="162">
                          <a:moveTo>
                            <a:pt x="1479" y="126"/>
                          </a:moveTo>
                          <a:lnTo>
                            <a:pt x="842" y="162"/>
                          </a:lnTo>
                          <a:lnTo>
                            <a:pt x="0" y="0"/>
                          </a:lnTo>
                          <a:lnTo>
                            <a:pt x="619" y="0"/>
                          </a:lnTo>
                          <a:lnTo>
                            <a:pt x="1479" y="126"/>
                          </a:lnTo>
                          <a:close/>
                        </a:path>
                      </a:pathLst>
                    </a:custGeom>
                    <a:solidFill>
                      <a:srgbClr val="C0C0C0">
                        <a:alpha val="100000"/>
                      </a:srgbClr>
                    </a:solidFill>
                    <a:ln w="3175" cap="flat" cmpd="sng">
                      <a:solidFill>
                        <a:srgbClr val="000000">
                          <a:alpha val="100000"/>
                        </a:srgbClr>
                      </a:solidFill>
                      <a:prstDash val="solid"/>
                      <a:round/>
                      <a:headEnd type="none" w="med" len="med"/>
                      <a:tailEnd type="none" w="med" len="med"/>
                    </a:ln>
                  </p:spPr>
                  <p:txBody>
                    <a:bodyPr/>
                    <a:p>
                      <a:endParaRPr lang="zh-CN" altLang="en-US"/>
                    </a:p>
                  </p:txBody>
                </p:sp>
              </p:grpSp>
              <p:sp>
                <p:nvSpPr>
                  <p:cNvPr id="215381" name="Freeform 60"/>
                  <p:cNvSpPr/>
                  <p:nvPr/>
                </p:nvSpPr>
                <p:spPr>
                  <a:xfrm>
                    <a:off x="504" y="1895"/>
                    <a:ext cx="108" cy="30"/>
                  </a:xfrm>
                  <a:custGeom>
                    <a:avLst/>
                    <a:gdLst>
                      <a:gd name="txL" fmla="*/ 0 w 538"/>
                      <a:gd name="txT" fmla="*/ 0 h 151"/>
                      <a:gd name="txR" fmla="*/ 538 w 538"/>
                      <a:gd name="txB" fmla="*/ 151 h 151"/>
                    </a:gdLst>
                    <a:ahLst/>
                    <a:cxnLst>
                      <a:cxn ang="0">
                        <a:pos x="0" y="0"/>
                      </a:cxn>
                      <a:cxn ang="0">
                        <a:pos x="0" y="0"/>
                      </a:cxn>
                      <a:cxn ang="0">
                        <a:pos x="0" y="0"/>
                      </a:cxn>
                      <a:cxn ang="0">
                        <a:pos x="0" y="0"/>
                      </a:cxn>
                      <a:cxn ang="0">
                        <a:pos x="0" y="0"/>
                      </a:cxn>
                      <a:cxn ang="0">
                        <a:pos x="0" y="0"/>
                      </a:cxn>
                    </a:cxnLst>
                    <a:rect l="txL" t="txT" r="txR" b="txB"/>
                    <a:pathLst>
                      <a:path w="538" h="151">
                        <a:moveTo>
                          <a:pt x="538" y="86"/>
                        </a:moveTo>
                        <a:lnTo>
                          <a:pt x="538" y="135"/>
                        </a:lnTo>
                        <a:lnTo>
                          <a:pt x="287" y="151"/>
                        </a:lnTo>
                        <a:lnTo>
                          <a:pt x="0" y="97"/>
                        </a:lnTo>
                        <a:lnTo>
                          <a:pt x="0" y="0"/>
                        </a:lnTo>
                        <a:lnTo>
                          <a:pt x="538" y="86"/>
                        </a:lnTo>
                        <a:close/>
                      </a:path>
                    </a:pathLst>
                  </a:custGeom>
                  <a:solidFill>
                    <a:srgbClr val="606060">
                      <a:alpha val="100000"/>
                    </a:srgbClr>
                  </a:solidFill>
                  <a:ln w="3175" cap="flat" cmpd="sng">
                    <a:solidFill>
                      <a:srgbClr val="000000">
                        <a:alpha val="100000"/>
                      </a:srgbClr>
                    </a:solidFill>
                    <a:prstDash val="solid"/>
                    <a:round/>
                    <a:headEnd type="none" w="med" len="med"/>
                    <a:tailEnd type="none" w="med" len="med"/>
                  </a:ln>
                </p:spPr>
                <p:txBody>
                  <a:bodyPr/>
                  <a:p>
                    <a:endParaRPr lang="zh-CN" altLang="en-US"/>
                  </a:p>
                </p:txBody>
              </p:sp>
              <p:grpSp>
                <p:nvGrpSpPr>
                  <p:cNvPr id="215382" name="Group 61"/>
                  <p:cNvGrpSpPr/>
                  <p:nvPr/>
                </p:nvGrpSpPr>
                <p:grpSpPr>
                  <a:xfrm>
                    <a:off x="446" y="1767"/>
                    <a:ext cx="239" cy="151"/>
                    <a:chOff x="446" y="1767"/>
                    <a:chExt cx="239" cy="151"/>
                  </a:xfrm>
                </p:grpSpPr>
                <p:sp>
                  <p:nvSpPr>
                    <p:cNvPr id="215383" name="Freeform 62"/>
                    <p:cNvSpPr/>
                    <p:nvPr/>
                  </p:nvSpPr>
                  <p:spPr>
                    <a:xfrm>
                      <a:off x="446" y="1767"/>
                      <a:ext cx="137" cy="148"/>
                    </a:xfrm>
                    <a:custGeom>
                      <a:avLst/>
                      <a:gdLst>
                        <a:gd name="txL" fmla="*/ 0 w 686"/>
                        <a:gd name="txT" fmla="*/ 0 h 740"/>
                        <a:gd name="txR" fmla="*/ 686 w 686"/>
                        <a:gd name="txB" fmla="*/ 740 h 740"/>
                      </a:gdLst>
                      <a:ahLst/>
                      <a:cxnLst>
                        <a:cxn ang="0">
                          <a:pos x="0" y="0"/>
                        </a:cxn>
                        <a:cxn ang="0">
                          <a:pos x="0" y="0"/>
                        </a:cxn>
                        <a:cxn ang="0">
                          <a:pos x="0" y="0"/>
                        </a:cxn>
                        <a:cxn ang="0">
                          <a:pos x="0" y="0"/>
                        </a:cxn>
                        <a:cxn ang="0">
                          <a:pos x="0" y="0"/>
                        </a:cxn>
                      </a:cxnLst>
                      <a:rect l="txL" t="txT" r="txR" b="txB"/>
                      <a:pathLst>
                        <a:path w="686" h="740">
                          <a:moveTo>
                            <a:pt x="589" y="740"/>
                          </a:moveTo>
                          <a:lnTo>
                            <a:pt x="686" y="24"/>
                          </a:lnTo>
                          <a:lnTo>
                            <a:pt x="95" y="0"/>
                          </a:lnTo>
                          <a:lnTo>
                            <a:pt x="0" y="638"/>
                          </a:lnTo>
                          <a:lnTo>
                            <a:pt x="589" y="740"/>
                          </a:lnTo>
                          <a:close/>
                        </a:path>
                      </a:pathLst>
                    </a:custGeom>
                    <a:solidFill>
                      <a:srgbClr val="A0A0A0">
                        <a:alpha val="100000"/>
                      </a:srgbClr>
                    </a:solid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215384" name="Freeform 63"/>
                    <p:cNvSpPr/>
                    <p:nvPr/>
                  </p:nvSpPr>
                  <p:spPr>
                    <a:xfrm>
                      <a:off x="564" y="1771"/>
                      <a:ext cx="121" cy="147"/>
                    </a:xfrm>
                    <a:custGeom>
                      <a:avLst/>
                      <a:gdLst>
                        <a:gd name="txL" fmla="*/ 0 w 608"/>
                        <a:gd name="txT" fmla="*/ 0 h 735"/>
                        <a:gd name="txR" fmla="*/ 608 w 608"/>
                        <a:gd name="txB" fmla="*/ 735 h 735"/>
                      </a:gdLst>
                      <a:ahLst/>
                      <a:cxnLst>
                        <a:cxn ang="0">
                          <a:pos x="0" y="0"/>
                        </a:cxn>
                        <a:cxn ang="0">
                          <a:pos x="0" y="0"/>
                        </a:cxn>
                        <a:cxn ang="0">
                          <a:pos x="0" y="0"/>
                        </a:cxn>
                        <a:cxn ang="0">
                          <a:pos x="0" y="0"/>
                        </a:cxn>
                        <a:cxn ang="0">
                          <a:pos x="0" y="0"/>
                        </a:cxn>
                      </a:cxnLst>
                      <a:rect l="txL" t="txT" r="txR" b="txB"/>
                      <a:pathLst>
                        <a:path w="608" h="735">
                          <a:moveTo>
                            <a:pt x="97" y="0"/>
                          </a:moveTo>
                          <a:lnTo>
                            <a:pt x="608" y="163"/>
                          </a:lnTo>
                          <a:lnTo>
                            <a:pt x="536" y="735"/>
                          </a:lnTo>
                          <a:lnTo>
                            <a:pt x="0" y="717"/>
                          </a:lnTo>
                          <a:lnTo>
                            <a:pt x="97" y="0"/>
                          </a:lnTo>
                          <a:close/>
                        </a:path>
                      </a:pathLst>
                    </a:custGeom>
                    <a:solidFill>
                      <a:srgbClr val="808080">
                        <a:alpha val="100000"/>
                      </a:srgbClr>
                    </a:solid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215385" name="Freeform 64"/>
                    <p:cNvSpPr/>
                    <p:nvPr/>
                  </p:nvSpPr>
                  <p:spPr>
                    <a:xfrm>
                      <a:off x="462" y="1781"/>
                      <a:ext cx="98" cy="112"/>
                    </a:xfrm>
                    <a:custGeom>
                      <a:avLst/>
                      <a:gdLst>
                        <a:gd name="txL" fmla="*/ 0 w 493"/>
                        <a:gd name="txT" fmla="*/ 0 h 557"/>
                        <a:gd name="txR" fmla="*/ 493 w 493"/>
                        <a:gd name="txB" fmla="*/ 557 h 557"/>
                      </a:gdLst>
                      <a:ahLst/>
                      <a:cxnLst>
                        <a:cxn ang="0">
                          <a:pos x="0" y="0"/>
                        </a:cxn>
                        <a:cxn ang="0">
                          <a:pos x="0" y="0"/>
                        </a:cxn>
                        <a:cxn ang="0">
                          <a:pos x="0" y="0"/>
                        </a:cxn>
                        <a:cxn ang="0">
                          <a:pos x="0" y="0"/>
                        </a:cxn>
                        <a:cxn ang="0">
                          <a:pos x="0" y="0"/>
                        </a:cxn>
                      </a:cxnLst>
                      <a:rect l="txL" t="txT" r="txR" b="txB"/>
                      <a:pathLst>
                        <a:path w="493" h="557">
                          <a:moveTo>
                            <a:pt x="493" y="25"/>
                          </a:moveTo>
                          <a:lnTo>
                            <a:pt x="423" y="557"/>
                          </a:lnTo>
                          <a:lnTo>
                            <a:pt x="0" y="494"/>
                          </a:lnTo>
                          <a:lnTo>
                            <a:pt x="73" y="0"/>
                          </a:lnTo>
                          <a:lnTo>
                            <a:pt x="493" y="25"/>
                          </a:lnTo>
                          <a:close/>
                        </a:path>
                      </a:pathLst>
                    </a:custGeom>
                    <a:solidFill>
                      <a:srgbClr val="00C0C0">
                        <a:alpha val="100000"/>
                      </a:srgbClr>
                    </a:solidFill>
                    <a:ln w="3175" cap="flat" cmpd="sng">
                      <a:solidFill>
                        <a:srgbClr val="000000">
                          <a:alpha val="100000"/>
                        </a:srgbClr>
                      </a:solidFill>
                      <a:prstDash val="solid"/>
                      <a:round/>
                      <a:headEnd type="none" w="med" len="med"/>
                      <a:tailEnd type="none" w="med" len="med"/>
                    </a:ln>
                  </p:spPr>
                  <p:txBody>
                    <a:bodyPr/>
                    <a:p>
                      <a:endParaRPr lang="zh-CN" altLang="en-US"/>
                    </a:p>
                  </p:txBody>
                </p:sp>
              </p:grpSp>
            </p:grpSp>
            <p:grpSp>
              <p:nvGrpSpPr>
                <p:cNvPr id="215372" name="Group 65"/>
                <p:cNvGrpSpPr/>
                <p:nvPr/>
              </p:nvGrpSpPr>
              <p:grpSpPr>
                <a:xfrm>
                  <a:off x="424" y="1915"/>
                  <a:ext cx="97" cy="69"/>
                  <a:chOff x="424" y="1915"/>
                  <a:chExt cx="97" cy="69"/>
                </a:xfrm>
              </p:grpSpPr>
              <p:sp>
                <p:nvSpPr>
                  <p:cNvPr id="215373" name="Freeform 66"/>
                  <p:cNvSpPr/>
                  <p:nvPr/>
                </p:nvSpPr>
                <p:spPr>
                  <a:xfrm>
                    <a:off x="424" y="1915"/>
                    <a:ext cx="97" cy="69"/>
                  </a:xfrm>
                  <a:custGeom>
                    <a:avLst/>
                    <a:gdLst>
                      <a:gd name="txL" fmla="*/ 0 w 483"/>
                      <a:gd name="txT" fmla="*/ 0 h 346"/>
                      <a:gd name="txR" fmla="*/ 483 w 483"/>
                      <a:gd name="txB" fmla="*/ 346 h 346"/>
                    </a:gdLst>
                    <a:ahLst/>
                    <a:cxnLst>
                      <a:cxn ang="0">
                        <a:pos x="0" y="0"/>
                      </a:cxn>
                      <a:cxn ang="0">
                        <a:pos x="0" y="0"/>
                      </a:cxn>
                      <a:cxn ang="0">
                        <a:pos x="0" y="0"/>
                      </a:cxn>
                      <a:cxn ang="0">
                        <a:pos x="0" y="0"/>
                      </a:cxn>
                      <a:cxn ang="0">
                        <a:pos x="0" y="0"/>
                      </a:cxn>
                    </a:cxnLst>
                    <a:rect l="txL" t="txT" r="txR" b="txB"/>
                    <a:pathLst>
                      <a:path w="483" h="346">
                        <a:moveTo>
                          <a:pt x="0" y="0"/>
                        </a:moveTo>
                        <a:lnTo>
                          <a:pt x="483" y="104"/>
                        </a:lnTo>
                        <a:lnTo>
                          <a:pt x="483" y="346"/>
                        </a:lnTo>
                        <a:lnTo>
                          <a:pt x="0" y="195"/>
                        </a:lnTo>
                        <a:lnTo>
                          <a:pt x="0" y="0"/>
                        </a:lnTo>
                        <a:close/>
                      </a:path>
                    </a:pathLst>
                  </a:custGeom>
                  <a:solidFill>
                    <a:srgbClr val="404040">
                      <a:alpha val="100000"/>
                    </a:srgbClr>
                  </a:solid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215374" name="Line 67"/>
                  <p:cNvSpPr/>
                  <p:nvPr/>
                </p:nvSpPr>
                <p:spPr>
                  <a:xfrm flipH="1" flipV="1">
                    <a:off x="433" y="1933"/>
                    <a:ext cx="26" cy="6"/>
                  </a:xfrm>
                  <a:prstGeom prst="line">
                    <a:avLst/>
                  </a:prstGeom>
                  <a:ln w="6350" cap="flat" cmpd="sng">
                    <a:solidFill>
                      <a:srgbClr val="000000"/>
                    </a:solidFill>
                    <a:prstDash val="solid"/>
                    <a:headEnd type="none" w="med" len="med"/>
                    <a:tailEnd type="none" w="med" len="med"/>
                  </a:ln>
                </p:spPr>
              </p:sp>
              <p:sp>
                <p:nvSpPr>
                  <p:cNvPr id="215375" name="Line 68"/>
                  <p:cNvSpPr/>
                  <p:nvPr/>
                </p:nvSpPr>
                <p:spPr>
                  <a:xfrm>
                    <a:off x="472" y="1941"/>
                    <a:ext cx="34" cy="7"/>
                  </a:xfrm>
                  <a:prstGeom prst="line">
                    <a:avLst/>
                  </a:prstGeom>
                  <a:ln w="6350" cap="flat" cmpd="sng">
                    <a:solidFill>
                      <a:srgbClr val="000000"/>
                    </a:solidFill>
                    <a:prstDash val="solid"/>
                    <a:headEnd type="none" w="med" len="med"/>
                    <a:tailEnd type="none" w="med" len="med"/>
                  </a:ln>
                </p:spPr>
              </p:sp>
              <p:sp>
                <p:nvSpPr>
                  <p:cNvPr id="215376" name="Line 69"/>
                  <p:cNvSpPr/>
                  <p:nvPr/>
                </p:nvSpPr>
                <p:spPr>
                  <a:xfrm>
                    <a:off x="465" y="1924"/>
                    <a:ext cx="1" cy="45"/>
                  </a:xfrm>
                  <a:prstGeom prst="line">
                    <a:avLst/>
                  </a:prstGeom>
                  <a:ln w="3175" cap="flat" cmpd="sng">
                    <a:solidFill>
                      <a:srgbClr val="000000"/>
                    </a:solidFill>
                    <a:prstDash val="solid"/>
                    <a:headEnd type="none" w="med" len="med"/>
                    <a:tailEnd type="none" w="med" len="med"/>
                  </a:ln>
                </p:spPr>
              </p:sp>
              <p:sp>
                <p:nvSpPr>
                  <p:cNvPr id="215377" name="Line 70"/>
                  <p:cNvSpPr/>
                  <p:nvPr/>
                </p:nvSpPr>
                <p:spPr>
                  <a:xfrm>
                    <a:off x="511" y="1934"/>
                    <a:ext cx="1" cy="49"/>
                  </a:xfrm>
                  <a:prstGeom prst="line">
                    <a:avLst/>
                  </a:prstGeom>
                  <a:ln w="3175" cap="flat" cmpd="sng">
                    <a:solidFill>
                      <a:srgbClr val="000000"/>
                    </a:solidFill>
                    <a:prstDash val="solid"/>
                    <a:headEnd type="none" w="med" len="med"/>
                    <a:tailEnd type="none" w="med" len="med"/>
                  </a:ln>
                </p:spPr>
              </p:sp>
              <p:sp>
                <p:nvSpPr>
                  <p:cNvPr id="215378" name="Line 71"/>
                  <p:cNvSpPr/>
                  <p:nvPr/>
                </p:nvSpPr>
                <p:spPr>
                  <a:xfrm>
                    <a:off x="425" y="1933"/>
                    <a:ext cx="88" cy="22"/>
                  </a:xfrm>
                  <a:prstGeom prst="line">
                    <a:avLst/>
                  </a:prstGeom>
                  <a:ln w="3175" cap="flat" cmpd="sng">
                    <a:solidFill>
                      <a:srgbClr val="000000"/>
                    </a:solidFill>
                    <a:prstDash val="solid"/>
                    <a:headEnd type="none" w="med" len="med"/>
                    <a:tailEnd type="none" w="med" len="med"/>
                  </a:ln>
                </p:spPr>
              </p:sp>
              <p:sp>
                <p:nvSpPr>
                  <p:cNvPr id="215379" name="Line 72"/>
                  <p:cNvSpPr/>
                  <p:nvPr/>
                </p:nvSpPr>
                <p:spPr>
                  <a:xfrm flipH="1" flipV="1">
                    <a:off x="424" y="1926"/>
                    <a:ext cx="89" cy="21"/>
                  </a:xfrm>
                  <a:prstGeom prst="line">
                    <a:avLst/>
                  </a:prstGeom>
                  <a:ln w="3175" cap="flat" cmpd="sng">
                    <a:solidFill>
                      <a:srgbClr val="000000"/>
                    </a:solidFill>
                    <a:prstDash val="solid"/>
                    <a:headEnd type="none" w="med" len="med"/>
                    <a:tailEnd type="none" w="med" len="med"/>
                  </a:ln>
                </p:spPr>
              </p:sp>
            </p:grpSp>
          </p:grpSp>
          <p:grpSp>
            <p:nvGrpSpPr>
              <p:cNvPr id="215339" name="Group 73"/>
              <p:cNvGrpSpPr/>
              <p:nvPr/>
            </p:nvGrpSpPr>
            <p:grpSpPr>
              <a:xfrm>
                <a:off x="325" y="1917"/>
                <a:ext cx="231" cy="118"/>
                <a:chOff x="325" y="1917"/>
                <a:chExt cx="231" cy="118"/>
              </a:xfrm>
            </p:grpSpPr>
            <p:grpSp>
              <p:nvGrpSpPr>
                <p:cNvPr id="215340" name="Group 74"/>
                <p:cNvGrpSpPr/>
                <p:nvPr/>
              </p:nvGrpSpPr>
              <p:grpSpPr>
                <a:xfrm>
                  <a:off x="504" y="1981"/>
                  <a:ext cx="37" cy="28"/>
                  <a:chOff x="504" y="1981"/>
                  <a:chExt cx="37" cy="28"/>
                </a:xfrm>
              </p:grpSpPr>
              <p:sp>
                <p:nvSpPr>
                  <p:cNvPr id="215369" name="Freeform 75"/>
                  <p:cNvSpPr/>
                  <p:nvPr/>
                </p:nvSpPr>
                <p:spPr>
                  <a:xfrm>
                    <a:off x="531" y="1981"/>
                    <a:ext cx="10" cy="28"/>
                  </a:xfrm>
                  <a:custGeom>
                    <a:avLst/>
                    <a:gdLst>
                      <a:gd name="txL" fmla="*/ 0 w 53"/>
                      <a:gd name="txT" fmla="*/ 0 h 140"/>
                      <a:gd name="txR" fmla="*/ 53 w 53"/>
                      <a:gd name="txB" fmla="*/ 140 h 140"/>
                    </a:gdLst>
                    <a:ahLst/>
                    <a:cxnLst>
                      <a:cxn ang="0">
                        <a:pos x="0" y="0"/>
                      </a:cxn>
                      <a:cxn ang="0">
                        <a:pos x="0" y="0"/>
                      </a:cxn>
                      <a:cxn ang="0">
                        <a:pos x="0" y="0"/>
                      </a:cxn>
                      <a:cxn ang="0">
                        <a:pos x="0" y="0"/>
                      </a:cxn>
                      <a:cxn ang="0">
                        <a:pos x="0" y="0"/>
                      </a:cxn>
                    </a:cxnLst>
                    <a:rect l="txL" t="txT" r="txR" b="txB"/>
                    <a:pathLst>
                      <a:path w="53" h="140">
                        <a:moveTo>
                          <a:pt x="37" y="0"/>
                        </a:moveTo>
                        <a:lnTo>
                          <a:pt x="53" y="131"/>
                        </a:lnTo>
                        <a:lnTo>
                          <a:pt x="14" y="140"/>
                        </a:lnTo>
                        <a:lnTo>
                          <a:pt x="0" y="6"/>
                        </a:lnTo>
                        <a:lnTo>
                          <a:pt x="37" y="0"/>
                        </a:lnTo>
                        <a:close/>
                      </a:path>
                    </a:pathLst>
                  </a:custGeom>
                  <a:solidFill>
                    <a:srgbClr val="606060">
                      <a:alpha val="100000"/>
                    </a:srgbClr>
                  </a:solid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215370" name="Freeform 76"/>
                  <p:cNvSpPr/>
                  <p:nvPr/>
                </p:nvSpPr>
                <p:spPr>
                  <a:xfrm>
                    <a:off x="504" y="1985"/>
                    <a:ext cx="29" cy="24"/>
                  </a:xfrm>
                  <a:custGeom>
                    <a:avLst/>
                    <a:gdLst>
                      <a:gd name="txL" fmla="*/ 0 w 148"/>
                      <a:gd name="txT" fmla="*/ 0 h 122"/>
                      <a:gd name="txR" fmla="*/ 148 w 148"/>
                      <a:gd name="txB" fmla="*/ 122 h 122"/>
                    </a:gdLst>
                    <a:ahLst/>
                    <a:cxnLst>
                      <a:cxn ang="0">
                        <a:pos x="0" y="0"/>
                      </a:cxn>
                      <a:cxn ang="0">
                        <a:pos x="0" y="0"/>
                      </a:cxn>
                      <a:cxn ang="0">
                        <a:pos x="0" y="0"/>
                      </a:cxn>
                      <a:cxn ang="0">
                        <a:pos x="0" y="0"/>
                      </a:cxn>
                      <a:cxn ang="0">
                        <a:pos x="0" y="0"/>
                      </a:cxn>
                      <a:cxn ang="0">
                        <a:pos x="0" y="0"/>
                      </a:cxn>
                      <a:cxn ang="0">
                        <a:pos x="0" y="0"/>
                      </a:cxn>
                    </a:cxnLst>
                    <a:rect l="txL" t="txT" r="txR" b="txB"/>
                    <a:pathLst>
                      <a:path w="148" h="122">
                        <a:moveTo>
                          <a:pt x="136" y="5"/>
                        </a:moveTo>
                        <a:lnTo>
                          <a:pt x="148" y="122"/>
                        </a:lnTo>
                        <a:lnTo>
                          <a:pt x="0" y="61"/>
                        </a:lnTo>
                        <a:lnTo>
                          <a:pt x="58" y="43"/>
                        </a:lnTo>
                        <a:lnTo>
                          <a:pt x="111" y="70"/>
                        </a:lnTo>
                        <a:lnTo>
                          <a:pt x="94" y="0"/>
                        </a:lnTo>
                        <a:lnTo>
                          <a:pt x="136" y="5"/>
                        </a:lnTo>
                        <a:close/>
                      </a:path>
                    </a:pathLst>
                  </a:custGeom>
                  <a:solidFill>
                    <a:srgbClr val="404040">
                      <a:alpha val="100000"/>
                    </a:srgbClr>
                  </a:solidFill>
                  <a:ln w="3175" cap="flat" cmpd="sng">
                    <a:solidFill>
                      <a:srgbClr val="000000">
                        <a:alpha val="100000"/>
                      </a:srgbClr>
                    </a:solidFill>
                    <a:prstDash val="solid"/>
                    <a:round/>
                    <a:headEnd type="none" w="med" len="med"/>
                    <a:tailEnd type="none" w="med" len="med"/>
                  </a:ln>
                </p:spPr>
                <p:txBody>
                  <a:bodyPr/>
                  <a:p>
                    <a:endParaRPr lang="zh-CN" altLang="en-US"/>
                  </a:p>
                </p:txBody>
              </p:sp>
            </p:grpSp>
            <p:grpSp>
              <p:nvGrpSpPr>
                <p:cNvPr id="215341" name="Group 77"/>
                <p:cNvGrpSpPr/>
                <p:nvPr/>
              </p:nvGrpSpPr>
              <p:grpSpPr>
                <a:xfrm>
                  <a:off x="325" y="1917"/>
                  <a:ext cx="231" cy="118"/>
                  <a:chOff x="325" y="1917"/>
                  <a:chExt cx="231" cy="118"/>
                </a:xfrm>
              </p:grpSpPr>
              <p:sp>
                <p:nvSpPr>
                  <p:cNvPr id="215342" name="Freeform 78"/>
                  <p:cNvSpPr/>
                  <p:nvPr/>
                </p:nvSpPr>
                <p:spPr>
                  <a:xfrm>
                    <a:off x="326" y="1917"/>
                    <a:ext cx="226" cy="105"/>
                  </a:xfrm>
                  <a:custGeom>
                    <a:avLst/>
                    <a:gdLst>
                      <a:gd name="txL" fmla="*/ 0 w 1132"/>
                      <a:gd name="txT" fmla="*/ 0 h 525"/>
                      <a:gd name="txR" fmla="*/ 1132 w 1132"/>
                      <a:gd name="txB" fmla="*/ 525 h 525"/>
                    </a:gdLst>
                    <a:ahLst/>
                    <a:cxnLst>
                      <a:cxn ang="0">
                        <a:pos x="0" y="0"/>
                      </a:cxn>
                      <a:cxn ang="0">
                        <a:pos x="0" y="0"/>
                      </a:cxn>
                      <a:cxn ang="0">
                        <a:pos x="0" y="0"/>
                      </a:cxn>
                      <a:cxn ang="0">
                        <a:pos x="0" y="0"/>
                      </a:cxn>
                      <a:cxn ang="0">
                        <a:pos x="0" y="0"/>
                      </a:cxn>
                    </a:cxnLst>
                    <a:rect l="txL" t="txT" r="txR" b="txB"/>
                    <a:pathLst>
                      <a:path w="1132" h="525">
                        <a:moveTo>
                          <a:pt x="1132" y="223"/>
                        </a:moveTo>
                        <a:lnTo>
                          <a:pt x="589" y="525"/>
                        </a:lnTo>
                        <a:lnTo>
                          <a:pt x="0" y="230"/>
                        </a:lnTo>
                        <a:lnTo>
                          <a:pt x="452" y="0"/>
                        </a:lnTo>
                        <a:lnTo>
                          <a:pt x="1132" y="223"/>
                        </a:lnTo>
                        <a:close/>
                      </a:path>
                    </a:pathLst>
                  </a:custGeom>
                  <a:solidFill>
                    <a:srgbClr val="808080">
                      <a:alpha val="100000"/>
                    </a:srgbClr>
                  </a:solid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215343" name="Freeform 79"/>
                  <p:cNvSpPr/>
                  <p:nvPr/>
                </p:nvSpPr>
                <p:spPr>
                  <a:xfrm>
                    <a:off x="443" y="1961"/>
                    <a:ext cx="113" cy="74"/>
                  </a:xfrm>
                  <a:custGeom>
                    <a:avLst/>
                    <a:gdLst>
                      <a:gd name="txL" fmla="*/ 0 w 566"/>
                      <a:gd name="txT" fmla="*/ 0 h 371"/>
                      <a:gd name="txR" fmla="*/ 566 w 566"/>
                      <a:gd name="txB" fmla="*/ 371 h 371"/>
                    </a:gdLst>
                    <a:ahLst/>
                    <a:cxnLst>
                      <a:cxn ang="0">
                        <a:pos x="0" y="0"/>
                      </a:cxn>
                      <a:cxn ang="0">
                        <a:pos x="0" y="0"/>
                      </a:cxn>
                      <a:cxn ang="0">
                        <a:pos x="0" y="0"/>
                      </a:cxn>
                      <a:cxn ang="0">
                        <a:pos x="0" y="0"/>
                      </a:cxn>
                      <a:cxn ang="0">
                        <a:pos x="0" y="0"/>
                      </a:cxn>
                    </a:cxnLst>
                    <a:rect l="txL" t="txT" r="txR" b="txB"/>
                    <a:pathLst>
                      <a:path w="566" h="371">
                        <a:moveTo>
                          <a:pt x="547" y="0"/>
                        </a:moveTo>
                        <a:lnTo>
                          <a:pt x="0" y="307"/>
                        </a:lnTo>
                        <a:lnTo>
                          <a:pt x="16" y="371"/>
                        </a:lnTo>
                        <a:lnTo>
                          <a:pt x="566" y="60"/>
                        </a:lnTo>
                        <a:lnTo>
                          <a:pt x="547" y="0"/>
                        </a:lnTo>
                        <a:close/>
                      </a:path>
                    </a:pathLst>
                  </a:custGeom>
                  <a:solidFill>
                    <a:srgbClr val="606060">
                      <a:alpha val="100000"/>
                    </a:srgbClr>
                  </a:solid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215344" name="Freeform 80"/>
                  <p:cNvSpPr/>
                  <p:nvPr/>
                </p:nvSpPr>
                <p:spPr>
                  <a:xfrm>
                    <a:off x="325" y="1963"/>
                    <a:ext cx="121" cy="72"/>
                  </a:xfrm>
                  <a:custGeom>
                    <a:avLst/>
                    <a:gdLst>
                      <a:gd name="txL" fmla="*/ 0 w 605"/>
                      <a:gd name="txT" fmla="*/ 0 h 363"/>
                      <a:gd name="txR" fmla="*/ 605 w 605"/>
                      <a:gd name="txB" fmla="*/ 363 h 363"/>
                    </a:gdLst>
                    <a:ahLst/>
                    <a:cxnLst>
                      <a:cxn ang="0">
                        <a:pos x="0" y="0"/>
                      </a:cxn>
                      <a:cxn ang="0">
                        <a:pos x="0" y="0"/>
                      </a:cxn>
                      <a:cxn ang="0">
                        <a:pos x="0" y="0"/>
                      </a:cxn>
                      <a:cxn ang="0">
                        <a:pos x="0" y="0"/>
                      </a:cxn>
                      <a:cxn ang="0">
                        <a:pos x="0" y="0"/>
                      </a:cxn>
                    </a:cxnLst>
                    <a:rect l="txL" t="txT" r="txR" b="txB"/>
                    <a:pathLst>
                      <a:path w="605" h="363">
                        <a:moveTo>
                          <a:pt x="605" y="363"/>
                        </a:moveTo>
                        <a:lnTo>
                          <a:pt x="587" y="295"/>
                        </a:lnTo>
                        <a:lnTo>
                          <a:pt x="0" y="0"/>
                        </a:lnTo>
                        <a:lnTo>
                          <a:pt x="21" y="53"/>
                        </a:lnTo>
                        <a:lnTo>
                          <a:pt x="605" y="363"/>
                        </a:lnTo>
                        <a:close/>
                      </a:path>
                    </a:pathLst>
                  </a:custGeom>
                  <a:solidFill>
                    <a:srgbClr val="404040">
                      <a:alpha val="100000"/>
                    </a:srgbClr>
                  </a:solid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215345" name="Freeform 81"/>
                  <p:cNvSpPr/>
                  <p:nvPr/>
                </p:nvSpPr>
                <p:spPr>
                  <a:xfrm>
                    <a:off x="417" y="1966"/>
                    <a:ext cx="90" cy="46"/>
                  </a:xfrm>
                  <a:custGeom>
                    <a:avLst/>
                    <a:gdLst>
                      <a:gd name="txL" fmla="*/ 0 w 454"/>
                      <a:gd name="txT" fmla="*/ 0 h 230"/>
                      <a:gd name="txR" fmla="*/ 454 w 454"/>
                      <a:gd name="txB" fmla="*/ 230 h 230"/>
                    </a:gdLst>
                    <a:ahLst/>
                    <a:cxnLst>
                      <a:cxn ang="0">
                        <a:pos x="0" y="0"/>
                      </a:cxn>
                      <a:cxn ang="0">
                        <a:pos x="0" y="0"/>
                      </a:cxn>
                      <a:cxn ang="0">
                        <a:pos x="0" y="0"/>
                      </a:cxn>
                      <a:cxn ang="0">
                        <a:pos x="0" y="0"/>
                      </a:cxn>
                      <a:cxn ang="0">
                        <a:pos x="0" y="0"/>
                      </a:cxn>
                    </a:cxnLst>
                    <a:rect l="txL" t="txT" r="txR" b="txB"/>
                    <a:pathLst>
                      <a:path w="454" h="230">
                        <a:moveTo>
                          <a:pt x="454" y="59"/>
                        </a:moveTo>
                        <a:lnTo>
                          <a:pt x="297" y="0"/>
                        </a:lnTo>
                        <a:lnTo>
                          <a:pt x="0" y="161"/>
                        </a:lnTo>
                        <a:lnTo>
                          <a:pt x="151" y="230"/>
                        </a:lnTo>
                        <a:lnTo>
                          <a:pt x="454" y="59"/>
                        </a:lnTo>
                        <a:close/>
                      </a:path>
                    </a:pathLst>
                  </a:custGeom>
                  <a:solidFill>
                    <a:srgbClr val="A0A0A0">
                      <a:alpha val="100000"/>
                    </a:srgbClr>
                  </a:solidFill>
                  <a:ln w="9525">
                    <a:noFill/>
                  </a:ln>
                </p:spPr>
                <p:txBody>
                  <a:bodyPr/>
                  <a:p>
                    <a:endParaRPr lang="zh-CN" altLang="en-US"/>
                  </a:p>
                </p:txBody>
              </p:sp>
              <p:sp>
                <p:nvSpPr>
                  <p:cNvPr id="215346" name="Freeform 82"/>
                  <p:cNvSpPr/>
                  <p:nvPr/>
                </p:nvSpPr>
                <p:spPr>
                  <a:xfrm>
                    <a:off x="336" y="1934"/>
                    <a:ext cx="134" cy="61"/>
                  </a:xfrm>
                  <a:custGeom>
                    <a:avLst/>
                    <a:gdLst>
                      <a:gd name="txL" fmla="*/ 0 w 669"/>
                      <a:gd name="txT" fmla="*/ 0 h 309"/>
                      <a:gd name="txR" fmla="*/ 669 w 669"/>
                      <a:gd name="txB" fmla="*/ 309 h 309"/>
                    </a:gdLst>
                    <a:ahLst/>
                    <a:cxnLst>
                      <a:cxn ang="0">
                        <a:pos x="0" y="0"/>
                      </a:cxn>
                      <a:cxn ang="0">
                        <a:pos x="0" y="0"/>
                      </a:cxn>
                      <a:cxn ang="0">
                        <a:pos x="0" y="0"/>
                      </a:cxn>
                      <a:cxn ang="0">
                        <a:pos x="0" y="0"/>
                      </a:cxn>
                      <a:cxn ang="0">
                        <a:pos x="0" y="0"/>
                      </a:cxn>
                    </a:cxnLst>
                    <a:rect l="txL" t="txT" r="txR" b="txB"/>
                    <a:pathLst>
                      <a:path w="669" h="309">
                        <a:moveTo>
                          <a:pt x="669" y="150"/>
                        </a:moveTo>
                        <a:lnTo>
                          <a:pt x="377" y="309"/>
                        </a:lnTo>
                        <a:lnTo>
                          <a:pt x="0" y="132"/>
                        </a:lnTo>
                        <a:lnTo>
                          <a:pt x="273" y="0"/>
                        </a:lnTo>
                        <a:lnTo>
                          <a:pt x="669" y="150"/>
                        </a:lnTo>
                        <a:close/>
                      </a:path>
                    </a:pathLst>
                  </a:custGeom>
                  <a:solidFill>
                    <a:srgbClr val="A0A0A0">
                      <a:alpha val="100000"/>
                    </a:srgbClr>
                  </a:solidFill>
                  <a:ln w="9525">
                    <a:noFill/>
                  </a:ln>
                </p:spPr>
                <p:txBody>
                  <a:bodyPr/>
                  <a:p>
                    <a:endParaRPr lang="zh-CN" altLang="en-US"/>
                  </a:p>
                </p:txBody>
              </p:sp>
              <p:sp>
                <p:nvSpPr>
                  <p:cNvPr id="215347" name="Freeform 83"/>
                  <p:cNvSpPr/>
                  <p:nvPr/>
                </p:nvSpPr>
                <p:spPr>
                  <a:xfrm>
                    <a:off x="393" y="1920"/>
                    <a:ext cx="148" cy="57"/>
                  </a:xfrm>
                  <a:custGeom>
                    <a:avLst/>
                    <a:gdLst>
                      <a:gd name="txL" fmla="*/ 0 w 738"/>
                      <a:gd name="txT" fmla="*/ 0 h 283"/>
                      <a:gd name="txR" fmla="*/ 738 w 738"/>
                      <a:gd name="txB" fmla="*/ 283 h 283"/>
                    </a:gdLst>
                    <a:ahLst/>
                    <a:cxnLst>
                      <a:cxn ang="0">
                        <a:pos x="0" y="0"/>
                      </a:cxn>
                      <a:cxn ang="0">
                        <a:pos x="0" y="0"/>
                      </a:cxn>
                      <a:cxn ang="0">
                        <a:pos x="0" y="0"/>
                      </a:cxn>
                      <a:cxn ang="0">
                        <a:pos x="0" y="0"/>
                      </a:cxn>
                      <a:cxn ang="0">
                        <a:pos x="0" y="0"/>
                      </a:cxn>
                    </a:cxnLst>
                    <a:rect l="txL" t="txT" r="txR" b="txB"/>
                    <a:pathLst>
                      <a:path w="738" h="283">
                        <a:moveTo>
                          <a:pt x="584" y="283"/>
                        </a:moveTo>
                        <a:lnTo>
                          <a:pt x="738" y="205"/>
                        </a:lnTo>
                        <a:lnTo>
                          <a:pt x="118" y="0"/>
                        </a:lnTo>
                        <a:lnTo>
                          <a:pt x="0" y="60"/>
                        </a:lnTo>
                        <a:lnTo>
                          <a:pt x="584" y="283"/>
                        </a:lnTo>
                        <a:close/>
                      </a:path>
                    </a:pathLst>
                  </a:custGeom>
                  <a:solidFill>
                    <a:srgbClr val="A0A0A0">
                      <a:alpha val="100000"/>
                    </a:srgbClr>
                  </a:solidFill>
                  <a:ln w="9525">
                    <a:noFill/>
                  </a:ln>
                </p:spPr>
                <p:txBody>
                  <a:bodyPr/>
                  <a:p>
                    <a:endParaRPr lang="zh-CN" altLang="en-US"/>
                  </a:p>
                </p:txBody>
              </p:sp>
              <p:sp>
                <p:nvSpPr>
                  <p:cNvPr id="215348" name="Line 84"/>
                  <p:cNvSpPr/>
                  <p:nvPr/>
                </p:nvSpPr>
                <p:spPr>
                  <a:xfrm flipH="1" flipV="1">
                    <a:off x="411" y="1923"/>
                    <a:ext cx="128" cy="44"/>
                  </a:xfrm>
                  <a:prstGeom prst="line">
                    <a:avLst/>
                  </a:prstGeom>
                  <a:ln w="6350" cap="flat" cmpd="sng">
                    <a:solidFill>
                      <a:srgbClr val="808080"/>
                    </a:solidFill>
                    <a:prstDash val="solid"/>
                    <a:headEnd type="none" w="med" len="med"/>
                    <a:tailEnd type="none" w="med" len="med"/>
                  </a:ln>
                </p:spPr>
              </p:sp>
              <p:sp>
                <p:nvSpPr>
                  <p:cNvPr id="215349" name="Line 85"/>
                  <p:cNvSpPr/>
                  <p:nvPr/>
                </p:nvSpPr>
                <p:spPr>
                  <a:xfrm flipH="1" flipV="1">
                    <a:off x="404" y="1925"/>
                    <a:ext cx="124" cy="45"/>
                  </a:xfrm>
                  <a:prstGeom prst="line">
                    <a:avLst/>
                  </a:prstGeom>
                  <a:ln w="6350" cap="flat" cmpd="sng">
                    <a:solidFill>
                      <a:srgbClr val="808080"/>
                    </a:solidFill>
                    <a:prstDash val="solid"/>
                    <a:headEnd type="none" w="med" len="med"/>
                    <a:tailEnd type="none" w="med" len="med"/>
                  </a:ln>
                </p:spPr>
              </p:sp>
              <p:sp>
                <p:nvSpPr>
                  <p:cNvPr id="215350" name="Line 86"/>
                  <p:cNvSpPr/>
                  <p:nvPr/>
                </p:nvSpPr>
                <p:spPr>
                  <a:xfrm flipH="1" flipV="1">
                    <a:off x="399" y="1930"/>
                    <a:ext cx="121" cy="46"/>
                  </a:xfrm>
                  <a:prstGeom prst="line">
                    <a:avLst/>
                  </a:prstGeom>
                  <a:ln w="6350" cap="flat" cmpd="sng">
                    <a:solidFill>
                      <a:srgbClr val="808080"/>
                    </a:solidFill>
                    <a:prstDash val="solid"/>
                    <a:headEnd type="none" w="med" len="med"/>
                    <a:tailEnd type="none" w="med" len="med"/>
                  </a:ln>
                </p:spPr>
              </p:sp>
              <p:sp>
                <p:nvSpPr>
                  <p:cNvPr id="215351" name="Line 87"/>
                  <p:cNvSpPr/>
                  <p:nvPr/>
                </p:nvSpPr>
                <p:spPr>
                  <a:xfrm flipH="1" flipV="1">
                    <a:off x="384" y="1937"/>
                    <a:ext cx="119" cy="48"/>
                  </a:xfrm>
                  <a:prstGeom prst="line">
                    <a:avLst/>
                  </a:prstGeom>
                  <a:ln w="6350" cap="flat" cmpd="sng">
                    <a:solidFill>
                      <a:srgbClr val="808080"/>
                    </a:solidFill>
                    <a:prstDash val="solid"/>
                    <a:headEnd type="none" w="med" len="med"/>
                    <a:tailEnd type="none" w="med" len="med"/>
                  </a:ln>
                </p:spPr>
              </p:sp>
              <p:sp>
                <p:nvSpPr>
                  <p:cNvPr id="215352" name="Line 88"/>
                  <p:cNvSpPr/>
                  <p:nvPr/>
                </p:nvSpPr>
                <p:spPr>
                  <a:xfrm flipH="1" flipV="1">
                    <a:off x="375" y="1942"/>
                    <a:ext cx="118" cy="48"/>
                  </a:xfrm>
                  <a:prstGeom prst="line">
                    <a:avLst/>
                  </a:prstGeom>
                  <a:ln w="6350" cap="flat" cmpd="sng">
                    <a:solidFill>
                      <a:srgbClr val="808080"/>
                    </a:solidFill>
                    <a:prstDash val="solid"/>
                    <a:headEnd type="none" w="med" len="med"/>
                    <a:tailEnd type="none" w="med" len="med"/>
                  </a:ln>
                </p:spPr>
              </p:sp>
              <p:sp>
                <p:nvSpPr>
                  <p:cNvPr id="215353" name="Line 89"/>
                  <p:cNvSpPr/>
                  <p:nvPr/>
                </p:nvSpPr>
                <p:spPr>
                  <a:xfrm flipH="1" flipV="1">
                    <a:off x="365" y="1946"/>
                    <a:ext cx="119" cy="51"/>
                  </a:xfrm>
                  <a:prstGeom prst="line">
                    <a:avLst/>
                  </a:prstGeom>
                  <a:ln w="6350" cap="flat" cmpd="sng">
                    <a:solidFill>
                      <a:srgbClr val="808080"/>
                    </a:solidFill>
                    <a:prstDash val="solid"/>
                    <a:headEnd type="none" w="med" len="med"/>
                    <a:tailEnd type="none" w="med" len="med"/>
                  </a:ln>
                </p:spPr>
              </p:sp>
              <p:sp>
                <p:nvSpPr>
                  <p:cNvPr id="215354" name="Line 90"/>
                  <p:cNvSpPr/>
                  <p:nvPr/>
                </p:nvSpPr>
                <p:spPr>
                  <a:xfrm flipH="1" flipV="1">
                    <a:off x="358" y="1951"/>
                    <a:ext cx="114" cy="50"/>
                  </a:xfrm>
                  <a:prstGeom prst="line">
                    <a:avLst/>
                  </a:prstGeom>
                  <a:ln w="6350" cap="flat" cmpd="sng">
                    <a:solidFill>
                      <a:srgbClr val="808080"/>
                    </a:solidFill>
                    <a:prstDash val="solid"/>
                    <a:headEnd type="none" w="med" len="med"/>
                    <a:tailEnd type="none" w="med" len="med"/>
                  </a:ln>
                </p:spPr>
              </p:sp>
              <p:sp>
                <p:nvSpPr>
                  <p:cNvPr id="215355" name="Line 91"/>
                  <p:cNvSpPr/>
                  <p:nvPr/>
                </p:nvSpPr>
                <p:spPr>
                  <a:xfrm flipH="1" flipV="1">
                    <a:off x="347" y="1956"/>
                    <a:ext cx="114" cy="51"/>
                  </a:xfrm>
                  <a:prstGeom prst="line">
                    <a:avLst/>
                  </a:prstGeom>
                  <a:ln w="6350" cap="flat" cmpd="sng">
                    <a:solidFill>
                      <a:srgbClr val="808080"/>
                    </a:solidFill>
                    <a:prstDash val="solid"/>
                    <a:headEnd type="none" w="med" len="med"/>
                    <a:tailEnd type="none" w="med" len="med"/>
                  </a:ln>
                </p:spPr>
              </p:sp>
              <p:sp>
                <p:nvSpPr>
                  <p:cNvPr id="215356" name="Line 92"/>
                  <p:cNvSpPr/>
                  <p:nvPr/>
                </p:nvSpPr>
                <p:spPr>
                  <a:xfrm flipH="1">
                    <a:off x="437" y="1974"/>
                    <a:ext cx="61" cy="34"/>
                  </a:xfrm>
                  <a:prstGeom prst="line">
                    <a:avLst/>
                  </a:prstGeom>
                  <a:ln w="6350" cap="flat" cmpd="sng">
                    <a:solidFill>
                      <a:srgbClr val="808080"/>
                    </a:solidFill>
                    <a:prstDash val="solid"/>
                    <a:headEnd type="none" w="med" len="med"/>
                    <a:tailEnd type="none" w="med" len="med"/>
                  </a:ln>
                </p:spPr>
              </p:sp>
              <p:sp>
                <p:nvSpPr>
                  <p:cNvPr id="215357" name="Line 93"/>
                  <p:cNvSpPr/>
                  <p:nvPr/>
                </p:nvSpPr>
                <p:spPr>
                  <a:xfrm flipH="1">
                    <a:off x="426" y="1970"/>
                    <a:ext cx="58" cy="32"/>
                  </a:xfrm>
                  <a:prstGeom prst="line">
                    <a:avLst/>
                  </a:prstGeom>
                  <a:ln w="6350" cap="flat" cmpd="sng">
                    <a:solidFill>
                      <a:srgbClr val="808080"/>
                    </a:solidFill>
                    <a:prstDash val="solid"/>
                    <a:headEnd type="none" w="med" len="med"/>
                    <a:tailEnd type="none" w="med" len="med"/>
                  </a:ln>
                </p:spPr>
              </p:sp>
              <p:sp>
                <p:nvSpPr>
                  <p:cNvPr id="215358" name="Line 94"/>
                  <p:cNvSpPr/>
                  <p:nvPr/>
                </p:nvSpPr>
                <p:spPr>
                  <a:xfrm flipH="1">
                    <a:off x="401" y="1959"/>
                    <a:ext cx="58" cy="31"/>
                  </a:xfrm>
                  <a:prstGeom prst="line">
                    <a:avLst/>
                  </a:prstGeom>
                  <a:ln w="6350" cap="flat" cmpd="sng">
                    <a:solidFill>
                      <a:srgbClr val="808080"/>
                    </a:solidFill>
                    <a:prstDash val="solid"/>
                    <a:headEnd type="none" w="med" len="med"/>
                    <a:tailEnd type="none" w="med" len="med"/>
                  </a:ln>
                </p:spPr>
              </p:sp>
              <p:sp>
                <p:nvSpPr>
                  <p:cNvPr id="215359" name="Line 95"/>
                  <p:cNvSpPr/>
                  <p:nvPr/>
                </p:nvSpPr>
                <p:spPr>
                  <a:xfrm flipH="1">
                    <a:off x="387" y="1954"/>
                    <a:ext cx="58" cy="31"/>
                  </a:xfrm>
                  <a:prstGeom prst="line">
                    <a:avLst/>
                  </a:prstGeom>
                  <a:ln w="6350" cap="flat" cmpd="sng">
                    <a:solidFill>
                      <a:srgbClr val="808080"/>
                    </a:solidFill>
                    <a:prstDash val="solid"/>
                    <a:headEnd type="none" w="med" len="med"/>
                    <a:tailEnd type="none" w="med" len="med"/>
                  </a:ln>
                </p:spPr>
              </p:sp>
              <p:sp>
                <p:nvSpPr>
                  <p:cNvPr id="215360" name="Line 96"/>
                  <p:cNvSpPr/>
                  <p:nvPr/>
                </p:nvSpPr>
                <p:spPr>
                  <a:xfrm flipH="1">
                    <a:off x="375" y="1949"/>
                    <a:ext cx="56" cy="31"/>
                  </a:xfrm>
                  <a:prstGeom prst="line">
                    <a:avLst/>
                  </a:prstGeom>
                  <a:ln w="6350" cap="flat" cmpd="sng">
                    <a:solidFill>
                      <a:srgbClr val="808080"/>
                    </a:solidFill>
                    <a:prstDash val="solid"/>
                    <a:headEnd type="none" w="med" len="med"/>
                    <a:tailEnd type="none" w="med" len="med"/>
                  </a:ln>
                </p:spPr>
              </p:sp>
              <p:sp>
                <p:nvSpPr>
                  <p:cNvPr id="215361" name="Line 97"/>
                  <p:cNvSpPr/>
                  <p:nvPr/>
                </p:nvSpPr>
                <p:spPr>
                  <a:xfrm flipH="1">
                    <a:off x="364" y="1944"/>
                    <a:ext cx="53" cy="28"/>
                  </a:xfrm>
                  <a:prstGeom prst="line">
                    <a:avLst/>
                  </a:prstGeom>
                  <a:ln w="6350" cap="flat" cmpd="sng">
                    <a:solidFill>
                      <a:srgbClr val="808080"/>
                    </a:solidFill>
                    <a:prstDash val="solid"/>
                    <a:headEnd type="none" w="med" len="med"/>
                    <a:tailEnd type="none" w="med" len="med"/>
                  </a:ln>
                </p:spPr>
              </p:sp>
              <p:sp>
                <p:nvSpPr>
                  <p:cNvPr id="215362" name="Line 98"/>
                  <p:cNvSpPr/>
                  <p:nvPr/>
                </p:nvSpPr>
                <p:spPr>
                  <a:xfrm flipH="1">
                    <a:off x="352" y="1939"/>
                    <a:ext cx="55" cy="28"/>
                  </a:xfrm>
                  <a:prstGeom prst="line">
                    <a:avLst/>
                  </a:prstGeom>
                  <a:ln w="6350" cap="flat" cmpd="sng">
                    <a:solidFill>
                      <a:srgbClr val="808080"/>
                    </a:solidFill>
                    <a:prstDash val="solid"/>
                    <a:headEnd type="none" w="med" len="med"/>
                    <a:tailEnd type="none" w="med" len="med"/>
                  </a:ln>
                </p:spPr>
              </p:sp>
              <p:sp>
                <p:nvSpPr>
                  <p:cNvPr id="215363" name="Line 99"/>
                  <p:cNvSpPr/>
                  <p:nvPr/>
                </p:nvSpPr>
                <p:spPr>
                  <a:xfrm flipH="1">
                    <a:off x="494" y="1955"/>
                    <a:ext cx="28" cy="14"/>
                  </a:xfrm>
                  <a:prstGeom prst="line">
                    <a:avLst/>
                  </a:prstGeom>
                  <a:ln w="6350" cap="flat" cmpd="sng">
                    <a:solidFill>
                      <a:srgbClr val="808080"/>
                    </a:solidFill>
                    <a:prstDash val="solid"/>
                    <a:headEnd type="none" w="med" len="med"/>
                    <a:tailEnd type="none" w="med" len="med"/>
                  </a:ln>
                </p:spPr>
              </p:sp>
              <p:sp>
                <p:nvSpPr>
                  <p:cNvPr id="215364" name="Line 100"/>
                  <p:cNvSpPr/>
                  <p:nvPr/>
                </p:nvSpPr>
                <p:spPr>
                  <a:xfrm flipH="1">
                    <a:off x="477" y="1949"/>
                    <a:ext cx="26" cy="14"/>
                  </a:xfrm>
                  <a:prstGeom prst="line">
                    <a:avLst/>
                  </a:prstGeom>
                  <a:ln w="6350" cap="flat" cmpd="sng">
                    <a:solidFill>
                      <a:srgbClr val="808080"/>
                    </a:solidFill>
                    <a:prstDash val="solid"/>
                    <a:headEnd type="none" w="med" len="med"/>
                    <a:tailEnd type="none" w="med" len="med"/>
                  </a:ln>
                </p:spPr>
              </p:sp>
              <p:sp>
                <p:nvSpPr>
                  <p:cNvPr id="215365" name="Line 101"/>
                  <p:cNvSpPr/>
                  <p:nvPr/>
                </p:nvSpPr>
                <p:spPr>
                  <a:xfrm flipH="1">
                    <a:off x="460" y="1943"/>
                    <a:ext cx="28" cy="14"/>
                  </a:xfrm>
                  <a:prstGeom prst="line">
                    <a:avLst/>
                  </a:prstGeom>
                  <a:ln w="6350" cap="flat" cmpd="sng">
                    <a:solidFill>
                      <a:srgbClr val="808080"/>
                    </a:solidFill>
                    <a:prstDash val="solid"/>
                    <a:headEnd type="none" w="med" len="med"/>
                    <a:tailEnd type="none" w="med" len="med"/>
                  </a:ln>
                </p:spPr>
              </p:sp>
              <p:sp>
                <p:nvSpPr>
                  <p:cNvPr id="215366" name="Line 102"/>
                  <p:cNvSpPr/>
                  <p:nvPr/>
                </p:nvSpPr>
                <p:spPr>
                  <a:xfrm flipH="1">
                    <a:off x="443" y="1937"/>
                    <a:ext cx="27" cy="13"/>
                  </a:xfrm>
                  <a:prstGeom prst="line">
                    <a:avLst/>
                  </a:prstGeom>
                  <a:ln w="6350" cap="flat" cmpd="sng">
                    <a:solidFill>
                      <a:srgbClr val="808080"/>
                    </a:solidFill>
                    <a:prstDash val="solid"/>
                    <a:headEnd type="none" w="med" len="med"/>
                    <a:tailEnd type="none" w="med" len="med"/>
                  </a:ln>
                </p:spPr>
              </p:sp>
              <p:sp>
                <p:nvSpPr>
                  <p:cNvPr id="215367" name="Line 103"/>
                  <p:cNvSpPr/>
                  <p:nvPr/>
                </p:nvSpPr>
                <p:spPr>
                  <a:xfrm flipH="1">
                    <a:off x="427" y="1931"/>
                    <a:ext cx="26" cy="14"/>
                  </a:xfrm>
                  <a:prstGeom prst="line">
                    <a:avLst/>
                  </a:prstGeom>
                  <a:ln w="6350" cap="flat" cmpd="sng">
                    <a:solidFill>
                      <a:srgbClr val="808080"/>
                    </a:solidFill>
                    <a:prstDash val="solid"/>
                    <a:headEnd type="none" w="med" len="med"/>
                    <a:tailEnd type="none" w="med" len="med"/>
                  </a:ln>
                </p:spPr>
              </p:sp>
              <p:sp>
                <p:nvSpPr>
                  <p:cNvPr id="215368" name="Line 104"/>
                  <p:cNvSpPr/>
                  <p:nvPr/>
                </p:nvSpPr>
                <p:spPr>
                  <a:xfrm flipH="1">
                    <a:off x="408" y="1925"/>
                    <a:ext cx="24" cy="13"/>
                  </a:xfrm>
                  <a:prstGeom prst="line">
                    <a:avLst/>
                  </a:prstGeom>
                  <a:ln w="6350" cap="flat" cmpd="sng">
                    <a:solidFill>
                      <a:srgbClr val="808080"/>
                    </a:solidFill>
                    <a:prstDash val="solid"/>
                    <a:headEnd type="none" w="med" len="med"/>
                    <a:tailEnd type="none" w="med" len="med"/>
                  </a:ln>
                </p:spPr>
              </p:sp>
            </p:grpSp>
          </p:grpSp>
        </p:grpSp>
      </p:grpSp>
      <p:grpSp>
        <p:nvGrpSpPr>
          <p:cNvPr id="215055" name="Group 105"/>
          <p:cNvGrpSpPr/>
          <p:nvPr/>
        </p:nvGrpSpPr>
        <p:grpSpPr>
          <a:xfrm>
            <a:off x="487363" y="3927475"/>
            <a:ext cx="87312" cy="171450"/>
            <a:chOff x="287" y="1872"/>
            <a:chExt cx="55" cy="108"/>
          </a:xfrm>
        </p:grpSpPr>
        <p:sp>
          <p:nvSpPr>
            <p:cNvPr id="215334" name="Freeform 106"/>
            <p:cNvSpPr/>
            <p:nvPr/>
          </p:nvSpPr>
          <p:spPr>
            <a:xfrm>
              <a:off x="287" y="1872"/>
              <a:ext cx="55" cy="108"/>
            </a:xfrm>
            <a:custGeom>
              <a:avLst/>
              <a:gdLst>
                <a:gd name="txL" fmla="*/ 0 w 276"/>
                <a:gd name="txT" fmla="*/ 0 h 540"/>
                <a:gd name="txR" fmla="*/ 276 w 276"/>
                <a:gd name="txB" fmla="*/ 540 h 540"/>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276" h="540">
                  <a:moveTo>
                    <a:pt x="0" y="192"/>
                  </a:moveTo>
                  <a:lnTo>
                    <a:pt x="53" y="121"/>
                  </a:lnTo>
                  <a:lnTo>
                    <a:pt x="104" y="84"/>
                  </a:lnTo>
                  <a:lnTo>
                    <a:pt x="125" y="30"/>
                  </a:lnTo>
                  <a:lnTo>
                    <a:pt x="137" y="6"/>
                  </a:lnTo>
                  <a:lnTo>
                    <a:pt x="195" y="0"/>
                  </a:lnTo>
                  <a:lnTo>
                    <a:pt x="276" y="45"/>
                  </a:lnTo>
                  <a:lnTo>
                    <a:pt x="255" y="143"/>
                  </a:lnTo>
                  <a:lnTo>
                    <a:pt x="232" y="198"/>
                  </a:lnTo>
                  <a:lnTo>
                    <a:pt x="179" y="365"/>
                  </a:lnTo>
                  <a:lnTo>
                    <a:pt x="92" y="540"/>
                  </a:lnTo>
                  <a:lnTo>
                    <a:pt x="0" y="192"/>
                  </a:lnTo>
                  <a:close/>
                </a:path>
              </a:pathLst>
            </a:custGeom>
            <a:solidFill>
              <a:srgbClr val="C0C0C0">
                <a:alpha val="100000"/>
              </a:srgbClr>
            </a:solid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215335" name="Freeform 107"/>
            <p:cNvSpPr/>
            <p:nvPr/>
          </p:nvSpPr>
          <p:spPr>
            <a:xfrm>
              <a:off x="296" y="1880"/>
              <a:ext cx="43" cy="77"/>
            </a:xfrm>
            <a:custGeom>
              <a:avLst/>
              <a:gdLst>
                <a:gd name="txL" fmla="*/ 0 w 216"/>
                <a:gd name="txT" fmla="*/ 0 h 385"/>
                <a:gd name="txR" fmla="*/ 216 w 216"/>
                <a:gd name="txB" fmla="*/ 385 h 385"/>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216" h="385">
                  <a:moveTo>
                    <a:pt x="91" y="0"/>
                  </a:moveTo>
                  <a:lnTo>
                    <a:pt x="115" y="25"/>
                  </a:lnTo>
                  <a:lnTo>
                    <a:pt x="165" y="46"/>
                  </a:lnTo>
                  <a:lnTo>
                    <a:pt x="216" y="44"/>
                  </a:lnTo>
                  <a:lnTo>
                    <a:pt x="185" y="132"/>
                  </a:lnTo>
                  <a:lnTo>
                    <a:pt x="147" y="128"/>
                  </a:lnTo>
                  <a:lnTo>
                    <a:pt x="118" y="112"/>
                  </a:lnTo>
                  <a:lnTo>
                    <a:pt x="134" y="138"/>
                  </a:lnTo>
                  <a:lnTo>
                    <a:pt x="177" y="146"/>
                  </a:lnTo>
                  <a:lnTo>
                    <a:pt x="145" y="242"/>
                  </a:lnTo>
                  <a:lnTo>
                    <a:pt x="124" y="312"/>
                  </a:lnTo>
                  <a:lnTo>
                    <a:pt x="115" y="271"/>
                  </a:lnTo>
                  <a:lnTo>
                    <a:pt x="103" y="197"/>
                  </a:lnTo>
                  <a:lnTo>
                    <a:pt x="102" y="155"/>
                  </a:lnTo>
                  <a:lnTo>
                    <a:pt x="94" y="173"/>
                  </a:lnTo>
                  <a:lnTo>
                    <a:pt x="94" y="222"/>
                  </a:lnTo>
                  <a:lnTo>
                    <a:pt x="103" y="290"/>
                  </a:lnTo>
                  <a:lnTo>
                    <a:pt x="110" y="333"/>
                  </a:lnTo>
                  <a:lnTo>
                    <a:pt x="91" y="385"/>
                  </a:lnTo>
                  <a:lnTo>
                    <a:pt x="55" y="250"/>
                  </a:lnTo>
                  <a:lnTo>
                    <a:pt x="39" y="204"/>
                  </a:lnTo>
                  <a:lnTo>
                    <a:pt x="12" y="135"/>
                  </a:lnTo>
                  <a:lnTo>
                    <a:pt x="0" y="115"/>
                  </a:lnTo>
                  <a:lnTo>
                    <a:pt x="16" y="88"/>
                  </a:lnTo>
                  <a:lnTo>
                    <a:pt x="64" y="64"/>
                  </a:lnTo>
                  <a:lnTo>
                    <a:pt x="81" y="87"/>
                  </a:lnTo>
                  <a:lnTo>
                    <a:pt x="71" y="46"/>
                  </a:lnTo>
                  <a:lnTo>
                    <a:pt x="91" y="0"/>
                  </a:lnTo>
                  <a:close/>
                </a:path>
              </a:pathLst>
            </a:custGeom>
            <a:solidFill>
              <a:srgbClr val="E0E0E0">
                <a:alpha val="100000"/>
              </a:srgbClr>
            </a:solidFill>
            <a:ln w="9525">
              <a:noFill/>
            </a:ln>
          </p:spPr>
          <p:txBody>
            <a:bodyPr/>
            <a:p>
              <a:endParaRPr lang="zh-CN" altLang="en-US"/>
            </a:p>
          </p:txBody>
        </p:sp>
      </p:grpSp>
      <p:grpSp>
        <p:nvGrpSpPr>
          <p:cNvPr id="215056" name="Group 108"/>
          <p:cNvGrpSpPr/>
          <p:nvPr/>
        </p:nvGrpSpPr>
        <p:grpSpPr>
          <a:xfrm>
            <a:off x="473075" y="3829050"/>
            <a:ext cx="111125" cy="120650"/>
            <a:chOff x="278" y="1810"/>
            <a:chExt cx="70" cy="76"/>
          </a:xfrm>
        </p:grpSpPr>
        <p:sp>
          <p:nvSpPr>
            <p:cNvPr id="215319" name="Freeform 109"/>
            <p:cNvSpPr/>
            <p:nvPr/>
          </p:nvSpPr>
          <p:spPr>
            <a:xfrm>
              <a:off x="297" y="1815"/>
              <a:ext cx="51" cy="71"/>
            </a:xfrm>
            <a:custGeom>
              <a:avLst/>
              <a:gdLst>
                <a:gd name="txL" fmla="*/ 0 w 256"/>
                <a:gd name="txT" fmla="*/ 0 h 356"/>
                <a:gd name="txR" fmla="*/ 256 w 256"/>
                <a:gd name="txB" fmla="*/ 356 h 356"/>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256" h="356">
                  <a:moveTo>
                    <a:pt x="3" y="130"/>
                  </a:moveTo>
                  <a:lnTo>
                    <a:pt x="11" y="155"/>
                  </a:lnTo>
                  <a:lnTo>
                    <a:pt x="26" y="167"/>
                  </a:lnTo>
                  <a:lnTo>
                    <a:pt x="35" y="187"/>
                  </a:lnTo>
                  <a:lnTo>
                    <a:pt x="45" y="203"/>
                  </a:lnTo>
                  <a:lnTo>
                    <a:pt x="61" y="218"/>
                  </a:lnTo>
                  <a:lnTo>
                    <a:pt x="73" y="227"/>
                  </a:lnTo>
                  <a:lnTo>
                    <a:pt x="93" y="238"/>
                  </a:lnTo>
                  <a:lnTo>
                    <a:pt x="96" y="252"/>
                  </a:lnTo>
                  <a:lnTo>
                    <a:pt x="96" y="270"/>
                  </a:lnTo>
                  <a:lnTo>
                    <a:pt x="91" y="315"/>
                  </a:lnTo>
                  <a:lnTo>
                    <a:pt x="127" y="341"/>
                  </a:lnTo>
                  <a:lnTo>
                    <a:pt x="157" y="354"/>
                  </a:lnTo>
                  <a:lnTo>
                    <a:pt x="182" y="356"/>
                  </a:lnTo>
                  <a:lnTo>
                    <a:pt x="207" y="354"/>
                  </a:lnTo>
                  <a:lnTo>
                    <a:pt x="216" y="325"/>
                  </a:lnTo>
                  <a:lnTo>
                    <a:pt x="222" y="260"/>
                  </a:lnTo>
                  <a:lnTo>
                    <a:pt x="237" y="237"/>
                  </a:lnTo>
                  <a:lnTo>
                    <a:pt x="248" y="204"/>
                  </a:lnTo>
                  <a:lnTo>
                    <a:pt x="250" y="173"/>
                  </a:lnTo>
                  <a:lnTo>
                    <a:pt x="255" y="131"/>
                  </a:lnTo>
                  <a:lnTo>
                    <a:pt x="256" y="107"/>
                  </a:lnTo>
                  <a:lnTo>
                    <a:pt x="255" y="92"/>
                  </a:lnTo>
                  <a:lnTo>
                    <a:pt x="248" y="66"/>
                  </a:lnTo>
                  <a:lnTo>
                    <a:pt x="234" y="52"/>
                  </a:lnTo>
                  <a:lnTo>
                    <a:pt x="215" y="48"/>
                  </a:lnTo>
                  <a:lnTo>
                    <a:pt x="208" y="33"/>
                  </a:lnTo>
                  <a:lnTo>
                    <a:pt x="191" y="23"/>
                  </a:lnTo>
                  <a:lnTo>
                    <a:pt x="173" y="33"/>
                  </a:lnTo>
                  <a:lnTo>
                    <a:pt x="160" y="12"/>
                  </a:lnTo>
                  <a:lnTo>
                    <a:pt x="140" y="5"/>
                  </a:lnTo>
                  <a:lnTo>
                    <a:pt x="118" y="24"/>
                  </a:lnTo>
                  <a:lnTo>
                    <a:pt x="108" y="0"/>
                  </a:lnTo>
                  <a:lnTo>
                    <a:pt x="78" y="3"/>
                  </a:lnTo>
                  <a:lnTo>
                    <a:pt x="63" y="42"/>
                  </a:lnTo>
                  <a:lnTo>
                    <a:pt x="60" y="64"/>
                  </a:lnTo>
                  <a:lnTo>
                    <a:pt x="57" y="93"/>
                  </a:lnTo>
                  <a:lnTo>
                    <a:pt x="51" y="131"/>
                  </a:lnTo>
                  <a:lnTo>
                    <a:pt x="43" y="116"/>
                  </a:lnTo>
                  <a:lnTo>
                    <a:pt x="39" y="89"/>
                  </a:lnTo>
                  <a:lnTo>
                    <a:pt x="34" y="70"/>
                  </a:lnTo>
                  <a:lnTo>
                    <a:pt x="27" y="61"/>
                  </a:lnTo>
                  <a:lnTo>
                    <a:pt x="12" y="54"/>
                  </a:lnTo>
                  <a:lnTo>
                    <a:pt x="4" y="57"/>
                  </a:lnTo>
                  <a:lnTo>
                    <a:pt x="0" y="66"/>
                  </a:lnTo>
                  <a:lnTo>
                    <a:pt x="5" y="80"/>
                  </a:lnTo>
                  <a:lnTo>
                    <a:pt x="7" y="107"/>
                  </a:lnTo>
                  <a:lnTo>
                    <a:pt x="3" y="130"/>
                  </a:lnTo>
                  <a:close/>
                </a:path>
              </a:pathLst>
            </a:custGeom>
            <a:solidFill>
              <a:srgbClr val="FFC080">
                <a:alpha val="100000"/>
              </a:srgbClr>
            </a:solidFill>
            <a:ln w="3175" cap="flat" cmpd="sng">
              <a:solidFill>
                <a:srgbClr val="402000">
                  <a:alpha val="100000"/>
                </a:srgbClr>
              </a:solidFill>
              <a:prstDash val="solid"/>
              <a:round/>
              <a:headEnd type="none" w="med" len="med"/>
              <a:tailEnd type="none" w="med" len="med"/>
            </a:ln>
          </p:spPr>
          <p:txBody>
            <a:bodyPr/>
            <a:p>
              <a:endParaRPr lang="zh-CN" altLang="en-US"/>
            </a:p>
          </p:txBody>
        </p:sp>
        <p:sp>
          <p:nvSpPr>
            <p:cNvPr id="215320" name="Freeform 110"/>
            <p:cNvSpPr/>
            <p:nvPr/>
          </p:nvSpPr>
          <p:spPr>
            <a:xfrm>
              <a:off x="320" y="1820"/>
              <a:ext cx="26" cy="27"/>
            </a:xfrm>
            <a:custGeom>
              <a:avLst/>
              <a:gdLst>
                <a:gd name="txL" fmla="*/ 0 w 129"/>
                <a:gd name="txT" fmla="*/ 0 h 134"/>
                <a:gd name="txR" fmla="*/ 129 w 129"/>
                <a:gd name="txB" fmla="*/ 134 h 134"/>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129" h="134">
                  <a:moveTo>
                    <a:pt x="6" y="2"/>
                  </a:moveTo>
                  <a:lnTo>
                    <a:pt x="13" y="30"/>
                  </a:lnTo>
                  <a:lnTo>
                    <a:pt x="22" y="49"/>
                  </a:lnTo>
                  <a:lnTo>
                    <a:pt x="11" y="91"/>
                  </a:lnTo>
                  <a:lnTo>
                    <a:pt x="18" y="100"/>
                  </a:lnTo>
                  <a:lnTo>
                    <a:pt x="28" y="104"/>
                  </a:lnTo>
                  <a:lnTo>
                    <a:pt x="41" y="102"/>
                  </a:lnTo>
                  <a:lnTo>
                    <a:pt x="51" y="79"/>
                  </a:lnTo>
                  <a:lnTo>
                    <a:pt x="60" y="61"/>
                  </a:lnTo>
                  <a:lnTo>
                    <a:pt x="55" y="36"/>
                  </a:lnTo>
                  <a:lnTo>
                    <a:pt x="53" y="9"/>
                  </a:lnTo>
                  <a:lnTo>
                    <a:pt x="60" y="12"/>
                  </a:lnTo>
                  <a:lnTo>
                    <a:pt x="62" y="37"/>
                  </a:lnTo>
                  <a:lnTo>
                    <a:pt x="65" y="54"/>
                  </a:lnTo>
                  <a:lnTo>
                    <a:pt x="65" y="68"/>
                  </a:lnTo>
                  <a:lnTo>
                    <a:pt x="56" y="83"/>
                  </a:lnTo>
                  <a:lnTo>
                    <a:pt x="47" y="100"/>
                  </a:lnTo>
                  <a:lnTo>
                    <a:pt x="46" y="116"/>
                  </a:lnTo>
                  <a:lnTo>
                    <a:pt x="56" y="123"/>
                  </a:lnTo>
                  <a:lnTo>
                    <a:pt x="75" y="120"/>
                  </a:lnTo>
                  <a:lnTo>
                    <a:pt x="86" y="106"/>
                  </a:lnTo>
                  <a:lnTo>
                    <a:pt x="104" y="84"/>
                  </a:lnTo>
                  <a:lnTo>
                    <a:pt x="103" y="70"/>
                  </a:lnTo>
                  <a:lnTo>
                    <a:pt x="101" y="45"/>
                  </a:lnTo>
                  <a:lnTo>
                    <a:pt x="107" y="65"/>
                  </a:lnTo>
                  <a:lnTo>
                    <a:pt x="108" y="84"/>
                  </a:lnTo>
                  <a:lnTo>
                    <a:pt x="94" y="103"/>
                  </a:lnTo>
                  <a:lnTo>
                    <a:pt x="93" y="117"/>
                  </a:lnTo>
                  <a:lnTo>
                    <a:pt x="96" y="128"/>
                  </a:lnTo>
                  <a:lnTo>
                    <a:pt x="104" y="131"/>
                  </a:lnTo>
                  <a:lnTo>
                    <a:pt x="113" y="125"/>
                  </a:lnTo>
                  <a:lnTo>
                    <a:pt x="129" y="109"/>
                  </a:lnTo>
                  <a:lnTo>
                    <a:pt x="116" y="127"/>
                  </a:lnTo>
                  <a:lnTo>
                    <a:pt x="111" y="134"/>
                  </a:lnTo>
                  <a:lnTo>
                    <a:pt x="97" y="134"/>
                  </a:lnTo>
                  <a:lnTo>
                    <a:pt x="91" y="126"/>
                  </a:lnTo>
                  <a:lnTo>
                    <a:pt x="87" y="114"/>
                  </a:lnTo>
                  <a:lnTo>
                    <a:pt x="79" y="125"/>
                  </a:lnTo>
                  <a:lnTo>
                    <a:pt x="63" y="127"/>
                  </a:lnTo>
                  <a:lnTo>
                    <a:pt x="49" y="127"/>
                  </a:lnTo>
                  <a:lnTo>
                    <a:pt x="43" y="116"/>
                  </a:lnTo>
                  <a:lnTo>
                    <a:pt x="41" y="106"/>
                  </a:lnTo>
                  <a:lnTo>
                    <a:pt x="35" y="109"/>
                  </a:lnTo>
                  <a:lnTo>
                    <a:pt x="24" y="109"/>
                  </a:lnTo>
                  <a:lnTo>
                    <a:pt x="11" y="101"/>
                  </a:lnTo>
                  <a:lnTo>
                    <a:pt x="8" y="86"/>
                  </a:lnTo>
                  <a:lnTo>
                    <a:pt x="18" y="51"/>
                  </a:lnTo>
                  <a:lnTo>
                    <a:pt x="7" y="29"/>
                  </a:lnTo>
                  <a:lnTo>
                    <a:pt x="0" y="0"/>
                  </a:lnTo>
                  <a:lnTo>
                    <a:pt x="6" y="2"/>
                  </a:lnTo>
                  <a:close/>
                </a:path>
              </a:pathLst>
            </a:custGeom>
            <a:solidFill>
              <a:srgbClr val="402000">
                <a:alpha val="100000"/>
              </a:srgbClr>
            </a:solidFill>
            <a:ln w="9525">
              <a:noFill/>
            </a:ln>
          </p:spPr>
          <p:txBody>
            <a:bodyPr/>
            <a:p>
              <a:endParaRPr lang="zh-CN" altLang="en-US"/>
            </a:p>
          </p:txBody>
        </p:sp>
        <p:sp>
          <p:nvSpPr>
            <p:cNvPr id="215321" name="Freeform 111"/>
            <p:cNvSpPr/>
            <p:nvPr/>
          </p:nvSpPr>
          <p:spPr>
            <a:xfrm>
              <a:off x="325" y="1834"/>
              <a:ext cx="4" cy="1"/>
            </a:xfrm>
            <a:custGeom>
              <a:avLst/>
              <a:gdLst>
                <a:gd name="txL" fmla="*/ 0 w 20"/>
                <a:gd name="txT" fmla="*/ 0 h 5"/>
                <a:gd name="txR" fmla="*/ 20 w 20"/>
                <a:gd name="txB" fmla="*/ 5 h 5"/>
              </a:gdLst>
              <a:ahLst/>
              <a:cxnLst>
                <a:cxn ang="0">
                  <a:pos x="0" y="0"/>
                </a:cxn>
                <a:cxn ang="0">
                  <a:pos x="0" y="0"/>
                </a:cxn>
                <a:cxn ang="0">
                  <a:pos x="0" y="0"/>
                </a:cxn>
                <a:cxn ang="0">
                  <a:pos x="0" y="0"/>
                </a:cxn>
                <a:cxn ang="0">
                  <a:pos x="0" y="0"/>
                </a:cxn>
              </a:cxnLst>
              <a:rect l="txL" t="txT" r="txR" b="txB"/>
              <a:pathLst>
                <a:path w="20" h="5">
                  <a:moveTo>
                    <a:pt x="0" y="5"/>
                  </a:moveTo>
                  <a:lnTo>
                    <a:pt x="6" y="4"/>
                  </a:lnTo>
                  <a:lnTo>
                    <a:pt x="20" y="4"/>
                  </a:lnTo>
                  <a:lnTo>
                    <a:pt x="5" y="0"/>
                  </a:lnTo>
                  <a:lnTo>
                    <a:pt x="0" y="5"/>
                  </a:lnTo>
                  <a:close/>
                </a:path>
              </a:pathLst>
            </a:custGeom>
            <a:solidFill>
              <a:srgbClr val="402000">
                <a:alpha val="100000"/>
              </a:srgbClr>
            </a:solidFill>
            <a:ln w="9525">
              <a:noFill/>
            </a:ln>
          </p:spPr>
          <p:txBody>
            <a:bodyPr/>
            <a:p>
              <a:endParaRPr lang="zh-CN" altLang="en-US"/>
            </a:p>
          </p:txBody>
        </p:sp>
        <p:sp>
          <p:nvSpPr>
            <p:cNvPr id="215322" name="Freeform 112"/>
            <p:cNvSpPr/>
            <p:nvPr/>
          </p:nvSpPr>
          <p:spPr>
            <a:xfrm>
              <a:off x="330" y="1838"/>
              <a:ext cx="6" cy="2"/>
            </a:xfrm>
            <a:custGeom>
              <a:avLst/>
              <a:gdLst>
                <a:gd name="txL" fmla="*/ 0 w 27"/>
                <a:gd name="txT" fmla="*/ 0 h 9"/>
                <a:gd name="txR" fmla="*/ 27 w 27"/>
                <a:gd name="txB" fmla="*/ 9 h 9"/>
              </a:gdLst>
              <a:ahLst/>
              <a:cxnLst>
                <a:cxn ang="0">
                  <a:pos x="0" y="0"/>
                </a:cxn>
                <a:cxn ang="0">
                  <a:pos x="0" y="0"/>
                </a:cxn>
                <a:cxn ang="0">
                  <a:pos x="0" y="0"/>
                </a:cxn>
                <a:cxn ang="0">
                  <a:pos x="0" y="0"/>
                </a:cxn>
                <a:cxn ang="0">
                  <a:pos x="0" y="0"/>
                </a:cxn>
                <a:cxn ang="0">
                  <a:pos x="0" y="0"/>
                </a:cxn>
                <a:cxn ang="0">
                  <a:pos x="0" y="0"/>
                </a:cxn>
                <a:cxn ang="0">
                  <a:pos x="0" y="0"/>
                </a:cxn>
              </a:cxnLst>
              <a:rect l="txL" t="txT" r="txR" b="txB"/>
              <a:pathLst>
                <a:path w="27" h="9">
                  <a:moveTo>
                    <a:pt x="27" y="7"/>
                  </a:moveTo>
                  <a:lnTo>
                    <a:pt x="23" y="3"/>
                  </a:lnTo>
                  <a:lnTo>
                    <a:pt x="17" y="1"/>
                  </a:lnTo>
                  <a:lnTo>
                    <a:pt x="6" y="0"/>
                  </a:lnTo>
                  <a:lnTo>
                    <a:pt x="0" y="9"/>
                  </a:lnTo>
                  <a:lnTo>
                    <a:pt x="8" y="3"/>
                  </a:lnTo>
                  <a:lnTo>
                    <a:pt x="15" y="2"/>
                  </a:lnTo>
                  <a:lnTo>
                    <a:pt x="27" y="7"/>
                  </a:lnTo>
                  <a:close/>
                </a:path>
              </a:pathLst>
            </a:custGeom>
            <a:solidFill>
              <a:srgbClr val="402000">
                <a:alpha val="100000"/>
              </a:srgbClr>
            </a:solidFill>
            <a:ln w="9525">
              <a:noFill/>
            </a:ln>
          </p:spPr>
          <p:txBody>
            <a:bodyPr/>
            <a:p>
              <a:endParaRPr lang="zh-CN" altLang="en-US"/>
            </a:p>
          </p:txBody>
        </p:sp>
        <p:sp>
          <p:nvSpPr>
            <p:cNvPr id="215323" name="Freeform 113"/>
            <p:cNvSpPr/>
            <p:nvPr/>
          </p:nvSpPr>
          <p:spPr>
            <a:xfrm>
              <a:off x="340" y="1841"/>
              <a:ext cx="4" cy="1"/>
            </a:xfrm>
            <a:custGeom>
              <a:avLst/>
              <a:gdLst>
                <a:gd name="txL" fmla="*/ 0 w 20"/>
                <a:gd name="txT" fmla="*/ 0 h 4"/>
                <a:gd name="txR" fmla="*/ 20 w 20"/>
                <a:gd name="txB" fmla="*/ 4 h 4"/>
              </a:gdLst>
              <a:ahLst/>
              <a:cxnLst>
                <a:cxn ang="0">
                  <a:pos x="0" y="0"/>
                </a:cxn>
                <a:cxn ang="0">
                  <a:pos x="0" y="0"/>
                </a:cxn>
                <a:cxn ang="0">
                  <a:pos x="0" y="0"/>
                </a:cxn>
                <a:cxn ang="0">
                  <a:pos x="0" y="0"/>
                </a:cxn>
                <a:cxn ang="0">
                  <a:pos x="0" y="0"/>
                </a:cxn>
                <a:cxn ang="0">
                  <a:pos x="0" y="0"/>
                </a:cxn>
                <a:cxn ang="0">
                  <a:pos x="0" y="0"/>
                </a:cxn>
              </a:cxnLst>
              <a:rect l="txL" t="txT" r="txR" b="txB"/>
              <a:pathLst>
                <a:path w="20" h="4">
                  <a:moveTo>
                    <a:pt x="0" y="2"/>
                  </a:moveTo>
                  <a:lnTo>
                    <a:pt x="4" y="0"/>
                  </a:lnTo>
                  <a:lnTo>
                    <a:pt x="11" y="0"/>
                  </a:lnTo>
                  <a:lnTo>
                    <a:pt x="20" y="4"/>
                  </a:lnTo>
                  <a:lnTo>
                    <a:pt x="15" y="3"/>
                  </a:lnTo>
                  <a:lnTo>
                    <a:pt x="11" y="1"/>
                  </a:lnTo>
                  <a:lnTo>
                    <a:pt x="0" y="2"/>
                  </a:lnTo>
                  <a:close/>
                </a:path>
              </a:pathLst>
            </a:custGeom>
            <a:solidFill>
              <a:srgbClr val="402000">
                <a:alpha val="100000"/>
              </a:srgbClr>
            </a:solidFill>
            <a:ln w="9525">
              <a:noFill/>
            </a:ln>
          </p:spPr>
          <p:txBody>
            <a:bodyPr/>
            <a:p>
              <a:endParaRPr lang="zh-CN" altLang="en-US"/>
            </a:p>
          </p:txBody>
        </p:sp>
        <p:sp>
          <p:nvSpPr>
            <p:cNvPr id="215324" name="Freeform 114"/>
            <p:cNvSpPr/>
            <p:nvPr/>
          </p:nvSpPr>
          <p:spPr>
            <a:xfrm>
              <a:off x="323" y="1845"/>
              <a:ext cx="6" cy="15"/>
            </a:xfrm>
            <a:custGeom>
              <a:avLst/>
              <a:gdLst>
                <a:gd name="txL" fmla="*/ 0 w 31"/>
                <a:gd name="txT" fmla="*/ 0 h 74"/>
                <a:gd name="txR" fmla="*/ 31 w 31"/>
                <a:gd name="txB" fmla="*/ 74 h 74"/>
              </a:gdLst>
              <a:ahLst/>
              <a:cxnLst>
                <a:cxn ang="0">
                  <a:pos x="0" y="0"/>
                </a:cxn>
                <a:cxn ang="0">
                  <a:pos x="0" y="0"/>
                </a:cxn>
                <a:cxn ang="0">
                  <a:pos x="0" y="0"/>
                </a:cxn>
                <a:cxn ang="0">
                  <a:pos x="0" y="0"/>
                </a:cxn>
                <a:cxn ang="0">
                  <a:pos x="0" y="0"/>
                </a:cxn>
                <a:cxn ang="0">
                  <a:pos x="0" y="0"/>
                </a:cxn>
                <a:cxn ang="0">
                  <a:pos x="0" y="0"/>
                </a:cxn>
                <a:cxn ang="0">
                  <a:pos x="0" y="0"/>
                </a:cxn>
              </a:cxnLst>
              <a:rect l="txL" t="txT" r="txR" b="txB"/>
              <a:pathLst>
                <a:path w="31" h="74">
                  <a:moveTo>
                    <a:pt x="0" y="0"/>
                  </a:moveTo>
                  <a:lnTo>
                    <a:pt x="17" y="19"/>
                  </a:lnTo>
                  <a:lnTo>
                    <a:pt x="25" y="42"/>
                  </a:lnTo>
                  <a:lnTo>
                    <a:pt x="26" y="74"/>
                  </a:lnTo>
                  <a:lnTo>
                    <a:pt x="31" y="49"/>
                  </a:lnTo>
                  <a:lnTo>
                    <a:pt x="29" y="29"/>
                  </a:lnTo>
                  <a:lnTo>
                    <a:pt x="24" y="20"/>
                  </a:lnTo>
                  <a:lnTo>
                    <a:pt x="0" y="0"/>
                  </a:lnTo>
                  <a:close/>
                </a:path>
              </a:pathLst>
            </a:custGeom>
            <a:solidFill>
              <a:srgbClr val="402000">
                <a:alpha val="100000"/>
              </a:srgbClr>
            </a:solidFill>
            <a:ln w="9525">
              <a:noFill/>
            </a:ln>
          </p:spPr>
          <p:txBody>
            <a:bodyPr/>
            <a:p>
              <a:endParaRPr lang="zh-CN" altLang="en-US"/>
            </a:p>
          </p:txBody>
        </p:sp>
        <p:sp>
          <p:nvSpPr>
            <p:cNvPr id="215325" name="Freeform 115"/>
            <p:cNvSpPr/>
            <p:nvPr/>
          </p:nvSpPr>
          <p:spPr>
            <a:xfrm>
              <a:off x="308" y="1839"/>
              <a:ext cx="10" cy="5"/>
            </a:xfrm>
            <a:custGeom>
              <a:avLst/>
              <a:gdLst>
                <a:gd name="txL" fmla="*/ 0 w 50"/>
                <a:gd name="txT" fmla="*/ 0 h 25"/>
                <a:gd name="txR" fmla="*/ 50 w 50"/>
                <a:gd name="txB" fmla="*/ 25 h 25"/>
              </a:gdLst>
              <a:ahLst/>
              <a:cxnLst>
                <a:cxn ang="0">
                  <a:pos x="0" y="0"/>
                </a:cxn>
                <a:cxn ang="0">
                  <a:pos x="0" y="0"/>
                </a:cxn>
                <a:cxn ang="0">
                  <a:pos x="0" y="0"/>
                </a:cxn>
                <a:cxn ang="0">
                  <a:pos x="0" y="0"/>
                </a:cxn>
                <a:cxn ang="0">
                  <a:pos x="0" y="0"/>
                </a:cxn>
                <a:cxn ang="0">
                  <a:pos x="0" y="0"/>
                </a:cxn>
              </a:cxnLst>
              <a:rect l="txL" t="txT" r="txR" b="txB"/>
              <a:pathLst>
                <a:path w="50" h="25">
                  <a:moveTo>
                    <a:pt x="0" y="11"/>
                  </a:moveTo>
                  <a:lnTo>
                    <a:pt x="19" y="13"/>
                  </a:lnTo>
                  <a:lnTo>
                    <a:pt x="50" y="25"/>
                  </a:lnTo>
                  <a:lnTo>
                    <a:pt x="28" y="9"/>
                  </a:lnTo>
                  <a:lnTo>
                    <a:pt x="1" y="0"/>
                  </a:lnTo>
                  <a:lnTo>
                    <a:pt x="0" y="11"/>
                  </a:lnTo>
                  <a:close/>
                </a:path>
              </a:pathLst>
            </a:custGeom>
            <a:solidFill>
              <a:srgbClr val="402000">
                <a:alpha val="100000"/>
              </a:srgbClr>
            </a:solidFill>
            <a:ln w="9525">
              <a:noFill/>
            </a:ln>
          </p:spPr>
          <p:txBody>
            <a:bodyPr/>
            <a:p>
              <a:endParaRPr lang="zh-CN" altLang="en-US"/>
            </a:p>
          </p:txBody>
        </p:sp>
        <p:sp>
          <p:nvSpPr>
            <p:cNvPr id="215326" name="Freeform 116"/>
            <p:cNvSpPr/>
            <p:nvPr/>
          </p:nvSpPr>
          <p:spPr>
            <a:xfrm>
              <a:off x="321" y="1862"/>
              <a:ext cx="7" cy="7"/>
            </a:xfrm>
            <a:custGeom>
              <a:avLst/>
              <a:gdLst>
                <a:gd name="txL" fmla="*/ 0 w 39"/>
                <a:gd name="txT" fmla="*/ 0 h 33"/>
                <a:gd name="txR" fmla="*/ 39 w 39"/>
                <a:gd name="txB" fmla="*/ 33 h 33"/>
              </a:gdLst>
              <a:ahLst/>
              <a:cxnLst>
                <a:cxn ang="0">
                  <a:pos x="0" y="0"/>
                </a:cxn>
                <a:cxn ang="0">
                  <a:pos x="0" y="0"/>
                </a:cxn>
                <a:cxn ang="0">
                  <a:pos x="0" y="0"/>
                </a:cxn>
                <a:cxn ang="0">
                  <a:pos x="0" y="0"/>
                </a:cxn>
                <a:cxn ang="0">
                  <a:pos x="0" y="0"/>
                </a:cxn>
              </a:cxnLst>
              <a:rect l="txL" t="txT" r="txR" b="txB"/>
              <a:pathLst>
                <a:path w="39" h="33">
                  <a:moveTo>
                    <a:pt x="39" y="0"/>
                  </a:moveTo>
                  <a:lnTo>
                    <a:pt x="20" y="21"/>
                  </a:lnTo>
                  <a:lnTo>
                    <a:pt x="0" y="33"/>
                  </a:lnTo>
                  <a:lnTo>
                    <a:pt x="26" y="25"/>
                  </a:lnTo>
                  <a:lnTo>
                    <a:pt x="39" y="0"/>
                  </a:lnTo>
                  <a:close/>
                </a:path>
              </a:pathLst>
            </a:custGeom>
            <a:solidFill>
              <a:srgbClr val="402000">
                <a:alpha val="100000"/>
              </a:srgbClr>
            </a:solidFill>
            <a:ln w="9525">
              <a:noFill/>
            </a:ln>
          </p:spPr>
          <p:txBody>
            <a:bodyPr/>
            <a:p>
              <a:endParaRPr lang="zh-CN" altLang="en-US"/>
            </a:p>
          </p:txBody>
        </p:sp>
        <p:sp>
          <p:nvSpPr>
            <p:cNvPr id="215327" name="Freeform 117"/>
            <p:cNvSpPr/>
            <p:nvPr/>
          </p:nvSpPr>
          <p:spPr>
            <a:xfrm>
              <a:off x="332" y="1858"/>
              <a:ext cx="7" cy="7"/>
            </a:xfrm>
            <a:custGeom>
              <a:avLst/>
              <a:gdLst>
                <a:gd name="txL" fmla="*/ 0 w 38"/>
                <a:gd name="txT" fmla="*/ 0 h 35"/>
                <a:gd name="txR" fmla="*/ 38 w 38"/>
                <a:gd name="txB" fmla="*/ 35 h 35"/>
              </a:gdLst>
              <a:ahLst/>
              <a:cxnLst>
                <a:cxn ang="0">
                  <a:pos x="0" y="0"/>
                </a:cxn>
                <a:cxn ang="0">
                  <a:pos x="0" y="0"/>
                </a:cxn>
                <a:cxn ang="0">
                  <a:pos x="0" y="0"/>
                </a:cxn>
                <a:cxn ang="0">
                  <a:pos x="0" y="0"/>
                </a:cxn>
                <a:cxn ang="0">
                  <a:pos x="0" y="0"/>
                </a:cxn>
                <a:cxn ang="0">
                  <a:pos x="0" y="0"/>
                </a:cxn>
                <a:cxn ang="0">
                  <a:pos x="0" y="0"/>
                </a:cxn>
                <a:cxn ang="0">
                  <a:pos x="0" y="0"/>
                </a:cxn>
              </a:cxnLst>
              <a:rect l="txL" t="txT" r="txR" b="txB"/>
              <a:pathLst>
                <a:path w="38" h="35">
                  <a:moveTo>
                    <a:pt x="0" y="0"/>
                  </a:moveTo>
                  <a:lnTo>
                    <a:pt x="3" y="13"/>
                  </a:lnTo>
                  <a:lnTo>
                    <a:pt x="22" y="29"/>
                  </a:lnTo>
                  <a:lnTo>
                    <a:pt x="38" y="35"/>
                  </a:lnTo>
                  <a:lnTo>
                    <a:pt x="12" y="32"/>
                  </a:lnTo>
                  <a:lnTo>
                    <a:pt x="3" y="21"/>
                  </a:lnTo>
                  <a:lnTo>
                    <a:pt x="2" y="9"/>
                  </a:lnTo>
                  <a:lnTo>
                    <a:pt x="0" y="0"/>
                  </a:lnTo>
                  <a:close/>
                </a:path>
              </a:pathLst>
            </a:custGeom>
            <a:solidFill>
              <a:srgbClr val="402000">
                <a:alpha val="100000"/>
              </a:srgbClr>
            </a:solidFill>
            <a:ln w="9525">
              <a:noFill/>
            </a:ln>
          </p:spPr>
          <p:txBody>
            <a:bodyPr/>
            <a:p>
              <a:endParaRPr lang="zh-CN" altLang="en-US"/>
            </a:p>
          </p:txBody>
        </p:sp>
        <p:sp>
          <p:nvSpPr>
            <p:cNvPr id="215328" name="Freeform 118"/>
            <p:cNvSpPr/>
            <p:nvPr/>
          </p:nvSpPr>
          <p:spPr>
            <a:xfrm>
              <a:off x="278" y="1810"/>
              <a:ext cx="41" cy="31"/>
            </a:xfrm>
            <a:custGeom>
              <a:avLst/>
              <a:gdLst>
                <a:gd name="txL" fmla="*/ 0 w 201"/>
                <a:gd name="txT" fmla="*/ 0 h 158"/>
                <a:gd name="txR" fmla="*/ 201 w 201"/>
                <a:gd name="txB" fmla="*/ 158 h 158"/>
              </a:gdLst>
              <a:ahLst/>
              <a:cxnLst>
                <a:cxn ang="0">
                  <a:pos x="0" y="0"/>
                </a:cxn>
                <a:cxn ang="0">
                  <a:pos x="0" y="0"/>
                </a:cxn>
                <a:cxn ang="0">
                  <a:pos x="0" y="0"/>
                </a:cxn>
                <a:cxn ang="0">
                  <a:pos x="0" y="0"/>
                </a:cxn>
                <a:cxn ang="0">
                  <a:pos x="0" y="0"/>
                </a:cxn>
                <a:cxn ang="0">
                  <a:pos x="0" y="0"/>
                </a:cxn>
                <a:cxn ang="0">
                  <a:pos x="0" y="0"/>
                </a:cxn>
              </a:cxnLst>
              <a:rect l="txL" t="txT" r="txR" b="txB"/>
              <a:pathLst>
                <a:path w="201" h="158">
                  <a:moveTo>
                    <a:pt x="165" y="158"/>
                  </a:moveTo>
                  <a:lnTo>
                    <a:pt x="201" y="76"/>
                  </a:lnTo>
                  <a:lnTo>
                    <a:pt x="132" y="31"/>
                  </a:lnTo>
                  <a:lnTo>
                    <a:pt x="29" y="0"/>
                  </a:lnTo>
                  <a:lnTo>
                    <a:pt x="0" y="87"/>
                  </a:lnTo>
                  <a:lnTo>
                    <a:pt x="94" y="114"/>
                  </a:lnTo>
                  <a:lnTo>
                    <a:pt x="165" y="158"/>
                  </a:lnTo>
                  <a:close/>
                </a:path>
              </a:pathLst>
            </a:custGeom>
            <a:solidFill>
              <a:srgbClr val="FFFFFF">
                <a:alpha val="100000"/>
              </a:srgbClr>
            </a:solid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215329" name="Oval 119"/>
            <p:cNvSpPr/>
            <p:nvPr/>
          </p:nvSpPr>
          <p:spPr>
            <a:xfrm>
              <a:off x="304" y="1824"/>
              <a:ext cx="7" cy="9"/>
            </a:xfrm>
            <a:prstGeom prst="ellipse">
              <a:avLst/>
            </a:prstGeom>
            <a:solidFill>
              <a:srgbClr val="FFFFFF"/>
            </a:solidFill>
            <a:ln w="317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a typeface="宋体" panose="02010600030101010101" pitchFamily="2" charset="-122"/>
              </a:endParaRPr>
            </a:p>
          </p:txBody>
        </p:sp>
        <p:sp>
          <p:nvSpPr>
            <p:cNvPr id="215330" name="Freeform 120"/>
            <p:cNvSpPr/>
            <p:nvPr/>
          </p:nvSpPr>
          <p:spPr>
            <a:xfrm>
              <a:off x="297" y="1826"/>
              <a:ext cx="10" cy="22"/>
            </a:xfrm>
            <a:custGeom>
              <a:avLst/>
              <a:gdLst>
                <a:gd name="txL" fmla="*/ 0 w 52"/>
                <a:gd name="txT" fmla="*/ 0 h 111"/>
                <a:gd name="txR" fmla="*/ 52 w 52"/>
                <a:gd name="txB" fmla="*/ 111 h 111"/>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52" h="111">
                  <a:moveTo>
                    <a:pt x="4" y="74"/>
                  </a:moveTo>
                  <a:lnTo>
                    <a:pt x="7" y="55"/>
                  </a:lnTo>
                  <a:lnTo>
                    <a:pt x="5" y="36"/>
                  </a:lnTo>
                  <a:lnTo>
                    <a:pt x="4" y="23"/>
                  </a:lnTo>
                  <a:lnTo>
                    <a:pt x="0" y="13"/>
                  </a:lnTo>
                  <a:lnTo>
                    <a:pt x="4" y="4"/>
                  </a:lnTo>
                  <a:lnTo>
                    <a:pt x="11" y="0"/>
                  </a:lnTo>
                  <a:lnTo>
                    <a:pt x="27" y="6"/>
                  </a:lnTo>
                  <a:lnTo>
                    <a:pt x="33" y="16"/>
                  </a:lnTo>
                  <a:lnTo>
                    <a:pt x="37" y="27"/>
                  </a:lnTo>
                  <a:lnTo>
                    <a:pt x="39" y="39"/>
                  </a:lnTo>
                  <a:lnTo>
                    <a:pt x="40" y="59"/>
                  </a:lnTo>
                  <a:lnTo>
                    <a:pt x="52" y="79"/>
                  </a:lnTo>
                  <a:lnTo>
                    <a:pt x="23" y="111"/>
                  </a:lnTo>
                  <a:lnTo>
                    <a:pt x="11" y="103"/>
                  </a:lnTo>
                  <a:lnTo>
                    <a:pt x="4" y="74"/>
                  </a:lnTo>
                  <a:close/>
                </a:path>
              </a:pathLst>
            </a:custGeom>
            <a:solidFill>
              <a:srgbClr val="FFC080">
                <a:alpha val="100000"/>
              </a:srgbClr>
            </a:solidFill>
            <a:ln w="3175" cap="flat" cmpd="sng">
              <a:solidFill>
                <a:srgbClr val="402000">
                  <a:alpha val="100000"/>
                </a:srgbClr>
              </a:solidFill>
              <a:prstDash val="solid"/>
              <a:round/>
              <a:headEnd type="none" w="med" len="med"/>
              <a:tailEnd type="none" w="med" len="med"/>
            </a:ln>
          </p:spPr>
          <p:txBody>
            <a:bodyPr/>
            <a:p>
              <a:endParaRPr lang="zh-CN" altLang="en-US"/>
            </a:p>
          </p:txBody>
        </p:sp>
        <p:sp>
          <p:nvSpPr>
            <p:cNvPr id="215331" name="Freeform 121"/>
            <p:cNvSpPr/>
            <p:nvPr/>
          </p:nvSpPr>
          <p:spPr>
            <a:xfrm>
              <a:off x="301" y="1841"/>
              <a:ext cx="7" cy="7"/>
            </a:xfrm>
            <a:custGeom>
              <a:avLst/>
              <a:gdLst>
                <a:gd name="txL" fmla="*/ 0 w 35"/>
                <a:gd name="txT" fmla="*/ 0 h 34"/>
                <a:gd name="txR" fmla="*/ 35 w 35"/>
                <a:gd name="txB" fmla="*/ 34 h 34"/>
              </a:gdLst>
              <a:ahLst/>
              <a:cxnLst>
                <a:cxn ang="0">
                  <a:pos x="0" y="0"/>
                </a:cxn>
                <a:cxn ang="0">
                  <a:pos x="0" y="0"/>
                </a:cxn>
                <a:cxn ang="0">
                  <a:pos x="0" y="0"/>
                </a:cxn>
                <a:cxn ang="0">
                  <a:pos x="0" y="0"/>
                </a:cxn>
                <a:cxn ang="0">
                  <a:pos x="0" y="0"/>
                </a:cxn>
              </a:cxnLst>
              <a:rect l="txL" t="txT" r="txR" b="txB"/>
              <a:pathLst>
                <a:path w="35" h="34">
                  <a:moveTo>
                    <a:pt x="24" y="0"/>
                  </a:moveTo>
                  <a:lnTo>
                    <a:pt x="35" y="4"/>
                  </a:lnTo>
                  <a:lnTo>
                    <a:pt x="9" y="34"/>
                  </a:lnTo>
                  <a:lnTo>
                    <a:pt x="0" y="26"/>
                  </a:lnTo>
                  <a:lnTo>
                    <a:pt x="24" y="0"/>
                  </a:lnTo>
                  <a:close/>
                </a:path>
              </a:pathLst>
            </a:custGeom>
            <a:solidFill>
              <a:srgbClr val="FFC080">
                <a:alpha val="100000"/>
              </a:srgbClr>
            </a:solidFill>
            <a:ln w="9525">
              <a:noFill/>
            </a:ln>
          </p:spPr>
          <p:txBody>
            <a:bodyPr/>
            <a:p>
              <a:endParaRPr lang="zh-CN" altLang="en-US"/>
            </a:p>
          </p:txBody>
        </p:sp>
        <p:sp>
          <p:nvSpPr>
            <p:cNvPr id="215332" name="Freeform 122"/>
            <p:cNvSpPr/>
            <p:nvPr/>
          </p:nvSpPr>
          <p:spPr>
            <a:xfrm>
              <a:off x="312" y="1815"/>
              <a:ext cx="9" cy="20"/>
            </a:xfrm>
            <a:custGeom>
              <a:avLst/>
              <a:gdLst>
                <a:gd name="txL" fmla="*/ 0 w 48"/>
                <a:gd name="txT" fmla="*/ 0 h 97"/>
                <a:gd name="txR" fmla="*/ 48 w 48"/>
                <a:gd name="txB" fmla="*/ 97 h 97"/>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48" h="97">
                  <a:moveTo>
                    <a:pt x="0" y="23"/>
                  </a:moveTo>
                  <a:lnTo>
                    <a:pt x="4" y="43"/>
                  </a:lnTo>
                  <a:lnTo>
                    <a:pt x="6" y="51"/>
                  </a:lnTo>
                  <a:lnTo>
                    <a:pt x="7" y="64"/>
                  </a:lnTo>
                  <a:lnTo>
                    <a:pt x="5" y="73"/>
                  </a:lnTo>
                  <a:lnTo>
                    <a:pt x="7" y="84"/>
                  </a:lnTo>
                  <a:lnTo>
                    <a:pt x="14" y="95"/>
                  </a:lnTo>
                  <a:lnTo>
                    <a:pt x="21" y="96"/>
                  </a:lnTo>
                  <a:lnTo>
                    <a:pt x="34" y="97"/>
                  </a:lnTo>
                  <a:lnTo>
                    <a:pt x="43" y="91"/>
                  </a:lnTo>
                  <a:lnTo>
                    <a:pt x="46" y="88"/>
                  </a:lnTo>
                  <a:lnTo>
                    <a:pt x="48" y="77"/>
                  </a:lnTo>
                  <a:lnTo>
                    <a:pt x="48" y="59"/>
                  </a:lnTo>
                  <a:lnTo>
                    <a:pt x="48" y="48"/>
                  </a:lnTo>
                  <a:lnTo>
                    <a:pt x="46" y="32"/>
                  </a:lnTo>
                  <a:lnTo>
                    <a:pt x="44" y="22"/>
                  </a:lnTo>
                  <a:lnTo>
                    <a:pt x="36" y="0"/>
                  </a:lnTo>
                  <a:lnTo>
                    <a:pt x="7" y="1"/>
                  </a:lnTo>
                  <a:lnTo>
                    <a:pt x="0" y="23"/>
                  </a:lnTo>
                  <a:close/>
                </a:path>
              </a:pathLst>
            </a:custGeom>
            <a:solidFill>
              <a:srgbClr val="FFC080">
                <a:alpha val="100000"/>
              </a:srgbClr>
            </a:solidFill>
            <a:ln w="3175" cap="flat" cmpd="sng">
              <a:solidFill>
                <a:srgbClr val="402000">
                  <a:alpha val="100000"/>
                </a:srgbClr>
              </a:solidFill>
              <a:prstDash val="solid"/>
              <a:round/>
              <a:headEnd type="none" w="med" len="med"/>
              <a:tailEnd type="none" w="med" len="med"/>
            </a:ln>
          </p:spPr>
          <p:txBody>
            <a:bodyPr/>
            <a:p>
              <a:endParaRPr lang="zh-CN" altLang="en-US"/>
            </a:p>
          </p:txBody>
        </p:sp>
        <p:sp>
          <p:nvSpPr>
            <p:cNvPr id="215333" name="Freeform 123"/>
            <p:cNvSpPr/>
            <p:nvPr/>
          </p:nvSpPr>
          <p:spPr>
            <a:xfrm>
              <a:off x="315" y="1828"/>
              <a:ext cx="5" cy="4"/>
            </a:xfrm>
            <a:custGeom>
              <a:avLst/>
              <a:gdLst>
                <a:gd name="txL" fmla="*/ 0 w 24"/>
                <a:gd name="txT" fmla="*/ 0 h 20"/>
                <a:gd name="txR" fmla="*/ 24 w 24"/>
                <a:gd name="txB" fmla="*/ 20 h 20"/>
              </a:gdLst>
              <a:ahLst/>
              <a:cxnLst>
                <a:cxn ang="0">
                  <a:pos x="0" y="0"/>
                </a:cxn>
                <a:cxn ang="0">
                  <a:pos x="0" y="0"/>
                </a:cxn>
                <a:cxn ang="0">
                  <a:pos x="0" y="0"/>
                </a:cxn>
                <a:cxn ang="0">
                  <a:pos x="0" y="0"/>
                </a:cxn>
                <a:cxn ang="0">
                  <a:pos x="0" y="0"/>
                </a:cxn>
                <a:cxn ang="0">
                  <a:pos x="0" y="0"/>
                </a:cxn>
                <a:cxn ang="0">
                  <a:pos x="0" y="0"/>
                </a:cxn>
                <a:cxn ang="0">
                  <a:pos x="0" y="0"/>
                </a:cxn>
              </a:cxnLst>
              <a:rect l="txL" t="txT" r="txR" b="txB"/>
              <a:pathLst>
                <a:path w="24" h="20">
                  <a:moveTo>
                    <a:pt x="24" y="5"/>
                  </a:moveTo>
                  <a:lnTo>
                    <a:pt x="12" y="0"/>
                  </a:lnTo>
                  <a:lnTo>
                    <a:pt x="3" y="1"/>
                  </a:lnTo>
                  <a:lnTo>
                    <a:pt x="0" y="5"/>
                  </a:lnTo>
                  <a:lnTo>
                    <a:pt x="1" y="20"/>
                  </a:lnTo>
                  <a:lnTo>
                    <a:pt x="3" y="8"/>
                  </a:lnTo>
                  <a:lnTo>
                    <a:pt x="5" y="4"/>
                  </a:lnTo>
                  <a:lnTo>
                    <a:pt x="24" y="5"/>
                  </a:lnTo>
                  <a:close/>
                </a:path>
              </a:pathLst>
            </a:custGeom>
            <a:solidFill>
              <a:srgbClr val="402000">
                <a:alpha val="100000"/>
              </a:srgbClr>
            </a:solidFill>
            <a:ln w="9525">
              <a:noFill/>
            </a:ln>
          </p:spPr>
          <p:txBody>
            <a:bodyPr/>
            <a:p>
              <a:endParaRPr lang="zh-CN" altLang="en-US"/>
            </a:p>
          </p:txBody>
        </p:sp>
      </p:grpSp>
      <p:grpSp>
        <p:nvGrpSpPr>
          <p:cNvPr id="215057" name="Group 124"/>
          <p:cNvGrpSpPr/>
          <p:nvPr/>
        </p:nvGrpSpPr>
        <p:grpSpPr>
          <a:xfrm>
            <a:off x="627063" y="4630738"/>
            <a:ext cx="220662" cy="112712"/>
            <a:chOff x="375" y="2315"/>
            <a:chExt cx="139" cy="71"/>
          </a:xfrm>
        </p:grpSpPr>
        <p:sp>
          <p:nvSpPr>
            <p:cNvPr id="215314" name="Freeform 125"/>
            <p:cNvSpPr/>
            <p:nvPr/>
          </p:nvSpPr>
          <p:spPr>
            <a:xfrm>
              <a:off x="375" y="2315"/>
              <a:ext cx="139" cy="71"/>
            </a:xfrm>
            <a:custGeom>
              <a:avLst/>
              <a:gdLst>
                <a:gd name="txL" fmla="*/ 0 w 691"/>
                <a:gd name="txT" fmla="*/ 0 h 355"/>
                <a:gd name="txR" fmla="*/ 691 w 691"/>
                <a:gd name="txB" fmla="*/ 355 h 355"/>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691" h="355">
                  <a:moveTo>
                    <a:pt x="279" y="11"/>
                  </a:moveTo>
                  <a:lnTo>
                    <a:pt x="274" y="104"/>
                  </a:lnTo>
                  <a:lnTo>
                    <a:pt x="455" y="189"/>
                  </a:lnTo>
                  <a:lnTo>
                    <a:pt x="607" y="226"/>
                  </a:lnTo>
                  <a:lnTo>
                    <a:pt x="691" y="263"/>
                  </a:lnTo>
                  <a:lnTo>
                    <a:pt x="687" y="313"/>
                  </a:lnTo>
                  <a:lnTo>
                    <a:pt x="577" y="343"/>
                  </a:lnTo>
                  <a:lnTo>
                    <a:pt x="413" y="355"/>
                  </a:lnTo>
                  <a:lnTo>
                    <a:pt x="274" y="331"/>
                  </a:lnTo>
                  <a:lnTo>
                    <a:pt x="188" y="307"/>
                  </a:lnTo>
                  <a:lnTo>
                    <a:pt x="183" y="334"/>
                  </a:lnTo>
                  <a:lnTo>
                    <a:pt x="74" y="331"/>
                  </a:lnTo>
                  <a:lnTo>
                    <a:pt x="7" y="318"/>
                  </a:lnTo>
                  <a:lnTo>
                    <a:pt x="7" y="270"/>
                  </a:lnTo>
                  <a:lnTo>
                    <a:pt x="0" y="242"/>
                  </a:lnTo>
                  <a:lnTo>
                    <a:pt x="0" y="173"/>
                  </a:lnTo>
                  <a:lnTo>
                    <a:pt x="18" y="135"/>
                  </a:lnTo>
                  <a:lnTo>
                    <a:pt x="53" y="91"/>
                  </a:lnTo>
                  <a:lnTo>
                    <a:pt x="60" y="0"/>
                  </a:lnTo>
                  <a:lnTo>
                    <a:pt x="279" y="11"/>
                  </a:lnTo>
                  <a:close/>
                </a:path>
              </a:pathLst>
            </a:custGeom>
            <a:solidFill>
              <a:srgbClr val="606060">
                <a:alpha val="100000"/>
              </a:srgbClr>
            </a:solid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215315" name="Freeform 126"/>
            <p:cNvSpPr/>
            <p:nvPr/>
          </p:nvSpPr>
          <p:spPr>
            <a:xfrm>
              <a:off x="421" y="2341"/>
              <a:ext cx="42" cy="22"/>
            </a:xfrm>
            <a:custGeom>
              <a:avLst/>
              <a:gdLst>
                <a:gd name="txL" fmla="*/ 0 w 208"/>
                <a:gd name="txT" fmla="*/ 0 h 110"/>
                <a:gd name="txR" fmla="*/ 208 w 208"/>
                <a:gd name="txB" fmla="*/ 110 h 110"/>
              </a:gdLst>
              <a:ahLst/>
              <a:cxnLst>
                <a:cxn ang="0">
                  <a:pos x="0" y="0"/>
                </a:cxn>
                <a:cxn ang="0">
                  <a:pos x="0" y="0"/>
                </a:cxn>
                <a:cxn ang="0">
                  <a:pos x="0" y="0"/>
                </a:cxn>
                <a:cxn ang="0">
                  <a:pos x="0" y="0"/>
                </a:cxn>
                <a:cxn ang="0">
                  <a:pos x="0" y="0"/>
                </a:cxn>
              </a:cxnLst>
              <a:rect l="txL" t="txT" r="txR" b="txB"/>
              <a:pathLst>
                <a:path w="208" h="110">
                  <a:moveTo>
                    <a:pt x="53" y="0"/>
                  </a:moveTo>
                  <a:lnTo>
                    <a:pt x="0" y="58"/>
                  </a:lnTo>
                  <a:lnTo>
                    <a:pt x="186" y="110"/>
                  </a:lnTo>
                  <a:lnTo>
                    <a:pt x="208" y="70"/>
                  </a:lnTo>
                  <a:lnTo>
                    <a:pt x="53" y="0"/>
                  </a:lnTo>
                  <a:close/>
                </a:path>
              </a:pathLst>
            </a:custGeom>
            <a:solidFill>
              <a:srgbClr val="808080">
                <a:alpha val="100000"/>
              </a:srgbClr>
            </a:solidFill>
            <a:ln w="9525">
              <a:noFill/>
            </a:ln>
          </p:spPr>
          <p:txBody>
            <a:bodyPr/>
            <a:p>
              <a:endParaRPr lang="zh-CN" altLang="en-US"/>
            </a:p>
          </p:txBody>
        </p:sp>
        <p:sp>
          <p:nvSpPr>
            <p:cNvPr id="215316" name="Freeform 127"/>
            <p:cNvSpPr/>
            <p:nvPr/>
          </p:nvSpPr>
          <p:spPr>
            <a:xfrm>
              <a:off x="463" y="2356"/>
              <a:ext cx="46" cy="13"/>
            </a:xfrm>
            <a:custGeom>
              <a:avLst/>
              <a:gdLst>
                <a:gd name="txL" fmla="*/ 0 w 233"/>
                <a:gd name="txT" fmla="*/ 0 h 67"/>
                <a:gd name="txR" fmla="*/ 233 w 233"/>
                <a:gd name="txB" fmla="*/ 67 h 67"/>
              </a:gdLst>
              <a:ahLst/>
              <a:cxnLst>
                <a:cxn ang="0">
                  <a:pos x="0" y="0"/>
                </a:cxn>
                <a:cxn ang="0">
                  <a:pos x="0" y="0"/>
                </a:cxn>
                <a:cxn ang="0">
                  <a:pos x="0" y="0"/>
                </a:cxn>
                <a:cxn ang="0">
                  <a:pos x="0" y="0"/>
                </a:cxn>
                <a:cxn ang="0">
                  <a:pos x="0" y="0"/>
                </a:cxn>
                <a:cxn ang="0">
                  <a:pos x="0" y="0"/>
                </a:cxn>
                <a:cxn ang="0">
                  <a:pos x="0" y="0"/>
                </a:cxn>
              </a:cxnLst>
              <a:rect l="txL" t="txT" r="txR" b="txB"/>
              <a:pathLst>
                <a:path w="233" h="67">
                  <a:moveTo>
                    <a:pt x="27" y="0"/>
                  </a:moveTo>
                  <a:lnTo>
                    <a:pt x="0" y="32"/>
                  </a:lnTo>
                  <a:lnTo>
                    <a:pt x="115" y="62"/>
                  </a:lnTo>
                  <a:lnTo>
                    <a:pt x="168" y="67"/>
                  </a:lnTo>
                  <a:lnTo>
                    <a:pt x="233" y="64"/>
                  </a:lnTo>
                  <a:lnTo>
                    <a:pt x="165" y="30"/>
                  </a:lnTo>
                  <a:lnTo>
                    <a:pt x="27" y="0"/>
                  </a:lnTo>
                  <a:close/>
                </a:path>
              </a:pathLst>
            </a:custGeom>
            <a:solidFill>
              <a:srgbClr val="808080">
                <a:alpha val="100000"/>
              </a:srgbClr>
            </a:solidFill>
            <a:ln w="9525">
              <a:noFill/>
            </a:ln>
          </p:spPr>
          <p:txBody>
            <a:bodyPr/>
            <a:p>
              <a:endParaRPr lang="zh-CN" altLang="en-US"/>
            </a:p>
          </p:txBody>
        </p:sp>
        <p:sp>
          <p:nvSpPr>
            <p:cNvPr id="215317" name="Freeform 128"/>
            <p:cNvSpPr/>
            <p:nvPr/>
          </p:nvSpPr>
          <p:spPr>
            <a:xfrm>
              <a:off x="376" y="2341"/>
              <a:ext cx="134" cy="41"/>
            </a:xfrm>
            <a:custGeom>
              <a:avLst/>
              <a:gdLst>
                <a:gd name="txL" fmla="*/ 0 w 670"/>
                <a:gd name="txT" fmla="*/ 0 h 209"/>
                <a:gd name="txR" fmla="*/ 670 w 670"/>
                <a:gd name="txB" fmla="*/ 209 h 209"/>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670" h="209">
                  <a:moveTo>
                    <a:pt x="670" y="178"/>
                  </a:moveTo>
                  <a:lnTo>
                    <a:pt x="670" y="146"/>
                  </a:lnTo>
                  <a:lnTo>
                    <a:pt x="582" y="155"/>
                  </a:lnTo>
                  <a:lnTo>
                    <a:pt x="442" y="134"/>
                  </a:lnTo>
                  <a:lnTo>
                    <a:pt x="361" y="116"/>
                  </a:lnTo>
                  <a:lnTo>
                    <a:pt x="206" y="66"/>
                  </a:lnTo>
                  <a:lnTo>
                    <a:pt x="140" y="58"/>
                  </a:lnTo>
                  <a:lnTo>
                    <a:pt x="73" y="34"/>
                  </a:lnTo>
                  <a:lnTo>
                    <a:pt x="40" y="0"/>
                  </a:lnTo>
                  <a:lnTo>
                    <a:pt x="0" y="43"/>
                  </a:lnTo>
                  <a:lnTo>
                    <a:pt x="0" y="132"/>
                  </a:lnTo>
                  <a:lnTo>
                    <a:pt x="49" y="146"/>
                  </a:lnTo>
                  <a:lnTo>
                    <a:pt x="170" y="162"/>
                  </a:lnTo>
                  <a:lnTo>
                    <a:pt x="218" y="167"/>
                  </a:lnTo>
                  <a:lnTo>
                    <a:pt x="298" y="196"/>
                  </a:lnTo>
                  <a:lnTo>
                    <a:pt x="388" y="209"/>
                  </a:lnTo>
                  <a:lnTo>
                    <a:pt x="452" y="209"/>
                  </a:lnTo>
                  <a:lnTo>
                    <a:pt x="553" y="209"/>
                  </a:lnTo>
                  <a:lnTo>
                    <a:pt x="670" y="178"/>
                  </a:lnTo>
                  <a:close/>
                </a:path>
              </a:pathLst>
            </a:custGeom>
            <a:solidFill>
              <a:srgbClr val="808080">
                <a:alpha val="100000"/>
              </a:srgbClr>
            </a:solidFill>
            <a:ln w="9525">
              <a:noFill/>
            </a:ln>
          </p:spPr>
          <p:txBody>
            <a:bodyPr/>
            <a:p>
              <a:endParaRPr lang="zh-CN" altLang="en-US"/>
            </a:p>
          </p:txBody>
        </p:sp>
        <p:sp>
          <p:nvSpPr>
            <p:cNvPr id="215318" name="Freeform 129"/>
            <p:cNvSpPr/>
            <p:nvPr/>
          </p:nvSpPr>
          <p:spPr>
            <a:xfrm>
              <a:off x="386" y="2317"/>
              <a:ext cx="44" cy="34"/>
            </a:xfrm>
            <a:custGeom>
              <a:avLst/>
              <a:gdLst>
                <a:gd name="txL" fmla="*/ 0 w 219"/>
                <a:gd name="txT" fmla="*/ 0 h 171"/>
                <a:gd name="txR" fmla="*/ 219 w 219"/>
                <a:gd name="txB" fmla="*/ 171 h 171"/>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219" h="171">
                  <a:moveTo>
                    <a:pt x="214" y="11"/>
                  </a:moveTo>
                  <a:lnTo>
                    <a:pt x="207" y="96"/>
                  </a:lnTo>
                  <a:lnTo>
                    <a:pt x="219" y="114"/>
                  </a:lnTo>
                  <a:lnTo>
                    <a:pt x="170" y="171"/>
                  </a:lnTo>
                  <a:lnTo>
                    <a:pt x="103" y="171"/>
                  </a:lnTo>
                  <a:lnTo>
                    <a:pt x="26" y="146"/>
                  </a:lnTo>
                  <a:lnTo>
                    <a:pt x="0" y="112"/>
                  </a:lnTo>
                  <a:lnTo>
                    <a:pt x="15" y="89"/>
                  </a:lnTo>
                  <a:lnTo>
                    <a:pt x="20" y="0"/>
                  </a:lnTo>
                  <a:lnTo>
                    <a:pt x="214" y="11"/>
                  </a:lnTo>
                  <a:close/>
                </a:path>
              </a:pathLst>
            </a:custGeom>
            <a:solidFill>
              <a:srgbClr val="A0A0A0">
                <a:alpha val="100000"/>
              </a:srgbClr>
            </a:solidFill>
            <a:ln w="9525">
              <a:noFill/>
            </a:ln>
          </p:spPr>
          <p:txBody>
            <a:bodyPr/>
            <a:p>
              <a:endParaRPr lang="zh-CN" altLang="en-US"/>
            </a:p>
          </p:txBody>
        </p:sp>
      </p:grpSp>
      <p:grpSp>
        <p:nvGrpSpPr>
          <p:cNvPr id="215058" name="Group 130"/>
          <p:cNvGrpSpPr/>
          <p:nvPr/>
        </p:nvGrpSpPr>
        <p:grpSpPr>
          <a:xfrm>
            <a:off x="631825" y="4433888"/>
            <a:ext cx="92075" cy="225425"/>
            <a:chOff x="378" y="2191"/>
            <a:chExt cx="58" cy="142"/>
          </a:xfrm>
        </p:grpSpPr>
        <p:sp>
          <p:nvSpPr>
            <p:cNvPr id="215312" name="Freeform 131"/>
            <p:cNvSpPr/>
            <p:nvPr/>
          </p:nvSpPr>
          <p:spPr>
            <a:xfrm>
              <a:off x="378" y="2191"/>
              <a:ext cx="58" cy="142"/>
            </a:xfrm>
            <a:custGeom>
              <a:avLst/>
              <a:gdLst>
                <a:gd name="txL" fmla="*/ 0 w 292"/>
                <a:gd name="txT" fmla="*/ 0 h 710"/>
                <a:gd name="txR" fmla="*/ 292 w 292"/>
                <a:gd name="txB" fmla="*/ 710 h 710"/>
              </a:gdLst>
              <a:ahLst/>
              <a:cxnLst>
                <a:cxn ang="0">
                  <a:pos x="0" y="0"/>
                </a:cxn>
                <a:cxn ang="0">
                  <a:pos x="0" y="0"/>
                </a:cxn>
                <a:cxn ang="0">
                  <a:pos x="0" y="0"/>
                </a:cxn>
                <a:cxn ang="0">
                  <a:pos x="0" y="0"/>
                </a:cxn>
                <a:cxn ang="0">
                  <a:pos x="0" y="0"/>
                </a:cxn>
                <a:cxn ang="0">
                  <a:pos x="0" y="0"/>
                </a:cxn>
                <a:cxn ang="0">
                  <a:pos x="0" y="0"/>
                </a:cxn>
                <a:cxn ang="0">
                  <a:pos x="0" y="0"/>
                </a:cxn>
              </a:cxnLst>
              <a:rect l="txL" t="txT" r="txR" b="txB"/>
              <a:pathLst>
                <a:path w="292" h="710">
                  <a:moveTo>
                    <a:pt x="24" y="15"/>
                  </a:moveTo>
                  <a:lnTo>
                    <a:pt x="6" y="256"/>
                  </a:lnTo>
                  <a:lnTo>
                    <a:pt x="10" y="454"/>
                  </a:lnTo>
                  <a:lnTo>
                    <a:pt x="0" y="678"/>
                  </a:lnTo>
                  <a:lnTo>
                    <a:pt x="144" y="710"/>
                  </a:lnTo>
                  <a:lnTo>
                    <a:pt x="283" y="710"/>
                  </a:lnTo>
                  <a:lnTo>
                    <a:pt x="292" y="0"/>
                  </a:lnTo>
                  <a:lnTo>
                    <a:pt x="24" y="15"/>
                  </a:lnTo>
                  <a:close/>
                </a:path>
              </a:pathLst>
            </a:custGeom>
            <a:solidFill>
              <a:srgbClr val="606060">
                <a:alpha val="100000"/>
              </a:srgbClr>
            </a:solid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215313" name="Freeform 132"/>
            <p:cNvSpPr/>
            <p:nvPr/>
          </p:nvSpPr>
          <p:spPr>
            <a:xfrm>
              <a:off x="383" y="2193"/>
              <a:ext cx="50" cy="136"/>
            </a:xfrm>
            <a:custGeom>
              <a:avLst/>
              <a:gdLst>
                <a:gd name="txL" fmla="*/ 0 w 252"/>
                <a:gd name="txT" fmla="*/ 0 h 681"/>
                <a:gd name="txR" fmla="*/ 252 w 252"/>
                <a:gd name="txB" fmla="*/ 681 h 681"/>
              </a:gdLst>
              <a:ahLst/>
              <a:cxnLst>
                <a:cxn ang="0">
                  <a:pos x="0" y="0"/>
                </a:cxn>
                <a:cxn ang="0">
                  <a:pos x="0" y="0"/>
                </a:cxn>
                <a:cxn ang="0">
                  <a:pos x="0" y="0"/>
                </a:cxn>
                <a:cxn ang="0">
                  <a:pos x="0" y="0"/>
                </a:cxn>
                <a:cxn ang="0">
                  <a:pos x="0" y="0"/>
                </a:cxn>
                <a:cxn ang="0">
                  <a:pos x="0" y="0"/>
                </a:cxn>
                <a:cxn ang="0">
                  <a:pos x="0" y="0"/>
                </a:cxn>
                <a:cxn ang="0">
                  <a:pos x="0" y="0"/>
                </a:cxn>
              </a:cxnLst>
              <a:rect l="txL" t="txT" r="txR" b="txB"/>
              <a:pathLst>
                <a:path w="252" h="681">
                  <a:moveTo>
                    <a:pt x="23" y="21"/>
                  </a:moveTo>
                  <a:lnTo>
                    <a:pt x="0" y="223"/>
                  </a:lnTo>
                  <a:lnTo>
                    <a:pt x="5" y="385"/>
                  </a:lnTo>
                  <a:lnTo>
                    <a:pt x="5" y="633"/>
                  </a:lnTo>
                  <a:lnTo>
                    <a:pt x="128" y="681"/>
                  </a:lnTo>
                  <a:lnTo>
                    <a:pt x="238" y="681"/>
                  </a:lnTo>
                  <a:lnTo>
                    <a:pt x="252" y="0"/>
                  </a:lnTo>
                  <a:lnTo>
                    <a:pt x="23" y="21"/>
                  </a:lnTo>
                  <a:close/>
                </a:path>
              </a:pathLst>
            </a:custGeom>
            <a:solidFill>
              <a:srgbClr val="808080">
                <a:alpha val="100000"/>
              </a:srgbClr>
            </a:solidFill>
            <a:ln w="9525">
              <a:noFill/>
            </a:ln>
          </p:spPr>
          <p:txBody>
            <a:bodyPr/>
            <a:p>
              <a:endParaRPr lang="zh-CN" altLang="en-US"/>
            </a:p>
          </p:txBody>
        </p:sp>
      </p:grpSp>
      <p:grpSp>
        <p:nvGrpSpPr>
          <p:cNvPr id="215059" name="Group 133"/>
          <p:cNvGrpSpPr/>
          <p:nvPr/>
        </p:nvGrpSpPr>
        <p:grpSpPr>
          <a:xfrm>
            <a:off x="679450" y="4662488"/>
            <a:ext cx="223838" cy="112712"/>
            <a:chOff x="408" y="2335"/>
            <a:chExt cx="141" cy="71"/>
          </a:xfrm>
        </p:grpSpPr>
        <p:sp>
          <p:nvSpPr>
            <p:cNvPr id="215307" name="Freeform 134"/>
            <p:cNvSpPr/>
            <p:nvPr/>
          </p:nvSpPr>
          <p:spPr>
            <a:xfrm>
              <a:off x="408" y="2335"/>
              <a:ext cx="141" cy="71"/>
            </a:xfrm>
            <a:custGeom>
              <a:avLst/>
              <a:gdLst>
                <a:gd name="txL" fmla="*/ 0 w 703"/>
                <a:gd name="txT" fmla="*/ 0 h 356"/>
                <a:gd name="txR" fmla="*/ 703 w 703"/>
                <a:gd name="txB" fmla="*/ 356 h 356"/>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703" h="356">
                  <a:moveTo>
                    <a:pt x="285" y="13"/>
                  </a:moveTo>
                  <a:lnTo>
                    <a:pt x="280" y="104"/>
                  </a:lnTo>
                  <a:lnTo>
                    <a:pt x="463" y="191"/>
                  </a:lnTo>
                  <a:lnTo>
                    <a:pt x="617" y="227"/>
                  </a:lnTo>
                  <a:lnTo>
                    <a:pt x="703" y="264"/>
                  </a:lnTo>
                  <a:lnTo>
                    <a:pt x="698" y="314"/>
                  </a:lnTo>
                  <a:lnTo>
                    <a:pt x="588" y="345"/>
                  </a:lnTo>
                  <a:lnTo>
                    <a:pt x="420" y="356"/>
                  </a:lnTo>
                  <a:lnTo>
                    <a:pt x="280" y="332"/>
                  </a:lnTo>
                  <a:lnTo>
                    <a:pt x="194" y="307"/>
                  </a:lnTo>
                  <a:lnTo>
                    <a:pt x="188" y="335"/>
                  </a:lnTo>
                  <a:lnTo>
                    <a:pt x="76" y="332"/>
                  </a:lnTo>
                  <a:lnTo>
                    <a:pt x="8" y="320"/>
                  </a:lnTo>
                  <a:lnTo>
                    <a:pt x="8" y="271"/>
                  </a:lnTo>
                  <a:lnTo>
                    <a:pt x="0" y="243"/>
                  </a:lnTo>
                  <a:lnTo>
                    <a:pt x="0" y="174"/>
                  </a:lnTo>
                  <a:lnTo>
                    <a:pt x="22" y="136"/>
                  </a:lnTo>
                  <a:lnTo>
                    <a:pt x="56" y="94"/>
                  </a:lnTo>
                  <a:lnTo>
                    <a:pt x="64" y="0"/>
                  </a:lnTo>
                  <a:lnTo>
                    <a:pt x="285" y="13"/>
                  </a:lnTo>
                  <a:close/>
                </a:path>
              </a:pathLst>
            </a:custGeom>
            <a:solidFill>
              <a:srgbClr val="606060">
                <a:alpha val="100000"/>
              </a:srgbClr>
            </a:solid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215308" name="Freeform 135"/>
            <p:cNvSpPr/>
            <p:nvPr/>
          </p:nvSpPr>
          <p:spPr>
            <a:xfrm>
              <a:off x="455" y="2361"/>
              <a:ext cx="42" cy="22"/>
            </a:xfrm>
            <a:custGeom>
              <a:avLst/>
              <a:gdLst>
                <a:gd name="txL" fmla="*/ 0 w 210"/>
                <a:gd name="txT" fmla="*/ 0 h 111"/>
                <a:gd name="txR" fmla="*/ 210 w 210"/>
                <a:gd name="txB" fmla="*/ 111 h 111"/>
              </a:gdLst>
              <a:ahLst/>
              <a:cxnLst>
                <a:cxn ang="0">
                  <a:pos x="0" y="0"/>
                </a:cxn>
                <a:cxn ang="0">
                  <a:pos x="0" y="0"/>
                </a:cxn>
                <a:cxn ang="0">
                  <a:pos x="0" y="0"/>
                </a:cxn>
                <a:cxn ang="0">
                  <a:pos x="0" y="0"/>
                </a:cxn>
                <a:cxn ang="0">
                  <a:pos x="0" y="0"/>
                </a:cxn>
              </a:cxnLst>
              <a:rect l="txL" t="txT" r="txR" b="txB"/>
              <a:pathLst>
                <a:path w="210" h="111">
                  <a:moveTo>
                    <a:pt x="53" y="0"/>
                  </a:moveTo>
                  <a:lnTo>
                    <a:pt x="0" y="60"/>
                  </a:lnTo>
                  <a:lnTo>
                    <a:pt x="187" y="111"/>
                  </a:lnTo>
                  <a:lnTo>
                    <a:pt x="210" y="71"/>
                  </a:lnTo>
                  <a:lnTo>
                    <a:pt x="53" y="0"/>
                  </a:lnTo>
                  <a:close/>
                </a:path>
              </a:pathLst>
            </a:custGeom>
            <a:solidFill>
              <a:srgbClr val="808080">
                <a:alpha val="100000"/>
              </a:srgbClr>
            </a:solidFill>
            <a:ln w="9525">
              <a:noFill/>
            </a:ln>
          </p:spPr>
          <p:txBody>
            <a:bodyPr/>
            <a:p>
              <a:endParaRPr lang="zh-CN" altLang="en-US"/>
            </a:p>
          </p:txBody>
        </p:sp>
        <p:sp>
          <p:nvSpPr>
            <p:cNvPr id="215309" name="Freeform 136"/>
            <p:cNvSpPr/>
            <p:nvPr/>
          </p:nvSpPr>
          <p:spPr>
            <a:xfrm>
              <a:off x="497" y="2377"/>
              <a:ext cx="47" cy="13"/>
            </a:xfrm>
            <a:custGeom>
              <a:avLst/>
              <a:gdLst>
                <a:gd name="txL" fmla="*/ 0 w 237"/>
                <a:gd name="txT" fmla="*/ 0 h 66"/>
                <a:gd name="txR" fmla="*/ 237 w 237"/>
                <a:gd name="txB" fmla="*/ 66 h 66"/>
              </a:gdLst>
              <a:ahLst/>
              <a:cxnLst>
                <a:cxn ang="0">
                  <a:pos x="0" y="0"/>
                </a:cxn>
                <a:cxn ang="0">
                  <a:pos x="0" y="0"/>
                </a:cxn>
                <a:cxn ang="0">
                  <a:pos x="0" y="0"/>
                </a:cxn>
                <a:cxn ang="0">
                  <a:pos x="0" y="0"/>
                </a:cxn>
                <a:cxn ang="0">
                  <a:pos x="0" y="0"/>
                </a:cxn>
                <a:cxn ang="0">
                  <a:pos x="0" y="0"/>
                </a:cxn>
                <a:cxn ang="0">
                  <a:pos x="0" y="0"/>
                </a:cxn>
              </a:cxnLst>
              <a:rect l="txL" t="txT" r="txR" b="txB"/>
              <a:pathLst>
                <a:path w="237" h="66">
                  <a:moveTo>
                    <a:pt x="27" y="0"/>
                  </a:moveTo>
                  <a:lnTo>
                    <a:pt x="0" y="31"/>
                  </a:lnTo>
                  <a:lnTo>
                    <a:pt x="116" y="59"/>
                  </a:lnTo>
                  <a:lnTo>
                    <a:pt x="171" y="66"/>
                  </a:lnTo>
                  <a:lnTo>
                    <a:pt x="237" y="61"/>
                  </a:lnTo>
                  <a:lnTo>
                    <a:pt x="168" y="28"/>
                  </a:lnTo>
                  <a:lnTo>
                    <a:pt x="27" y="0"/>
                  </a:lnTo>
                  <a:close/>
                </a:path>
              </a:pathLst>
            </a:custGeom>
            <a:solidFill>
              <a:srgbClr val="808080">
                <a:alpha val="100000"/>
              </a:srgbClr>
            </a:solidFill>
            <a:ln w="9525">
              <a:noFill/>
            </a:ln>
          </p:spPr>
          <p:txBody>
            <a:bodyPr/>
            <a:p>
              <a:endParaRPr lang="zh-CN" altLang="en-US"/>
            </a:p>
          </p:txBody>
        </p:sp>
        <p:sp>
          <p:nvSpPr>
            <p:cNvPr id="215310" name="Freeform 137"/>
            <p:cNvSpPr/>
            <p:nvPr/>
          </p:nvSpPr>
          <p:spPr>
            <a:xfrm>
              <a:off x="410" y="2361"/>
              <a:ext cx="135" cy="42"/>
            </a:xfrm>
            <a:custGeom>
              <a:avLst/>
              <a:gdLst>
                <a:gd name="txL" fmla="*/ 0 w 678"/>
                <a:gd name="txT" fmla="*/ 0 h 211"/>
                <a:gd name="txR" fmla="*/ 678 w 678"/>
                <a:gd name="txB" fmla="*/ 211 h 211"/>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678" h="211">
                  <a:moveTo>
                    <a:pt x="678" y="178"/>
                  </a:moveTo>
                  <a:lnTo>
                    <a:pt x="678" y="147"/>
                  </a:lnTo>
                  <a:lnTo>
                    <a:pt x="590" y="156"/>
                  </a:lnTo>
                  <a:lnTo>
                    <a:pt x="446" y="136"/>
                  </a:lnTo>
                  <a:lnTo>
                    <a:pt x="365" y="117"/>
                  </a:lnTo>
                  <a:lnTo>
                    <a:pt x="209" y="66"/>
                  </a:lnTo>
                  <a:lnTo>
                    <a:pt x="140" y="60"/>
                  </a:lnTo>
                  <a:lnTo>
                    <a:pt x="74" y="35"/>
                  </a:lnTo>
                  <a:lnTo>
                    <a:pt x="39" y="0"/>
                  </a:lnTo>
                  <a:lnTo>
                    <a:pt x="0" y="44"/>
                  </a:lnTo>
                  <a:lnTo>
                    <a:pt x="0" y="133"/>
                  </a:lnTo>
                  <a:lnTo>
                    <a:pt x="50" y="147"/>
                  </a:lnTo>
                  <a:lnTo>
                    <a:pt x="171" y="162"/>
                  </a:lnTo>
                  <a:lnTo>
                    <a:pt x="220" y="170"/>
                  </a:lnTo>
                  <a:lnTo>
                    <a:pt x="300" y="197"/>
                  </a:lnTo>
                  <a:lnTo>
                    <a:pt x="392" y="211"/>
                  </a:lnTo>
                  <a:lnTo>
                    <a:pt x="458" y="211"/>
                  </a:lnTo>
                  <a:lnTo>
                    <a:pt x="560" y="211"/>
                  </a:lnTo>
                  <a:lnTo>
                    <a:pt x="678" y="178"/>
                  </a:lnTo>
                  <a:close/>
                </a:path>
              </a:pathLst>
            </a:custGeom>
            <a:solidFill>
              <a:srgbClr val="808080">
                <a:alpha val="100000"/>
              </a:srgbClr>
            </a:solidFill>
            <a:ln w="9525">
              <a:noFill/>
            </a:ln>
          </p:spPr>
          <p:txBody>
            <a:bodyPr/>
            <a:p>
              <a:endParaRPr lang="zh-CN" altLang="en-US"/>
            </a:p>
          </p:txBody>
        </p:sp>
        <p:sp>
          <p:nvSpPr>
            <p:cNvPr id="215311" name="Freeform 138"/>
            <p:cNvSpPr/>
            <p:nvPr/>
          </p:nvSpPr>
          <p:spPr>
            <a:xfrm>
              <a:off x="419" y="2337"/>
              <a:ext cx="45" cy="34"/>
            </a:xfrm>
            <a:custGeom>
              <a:avLst/>
              <a:gdLst>
                <a:gd name="txL" fmla="*/ 0 w 224"/>
                <a:gd name="txT" fmla="*/ 0 h 170"/>
                <a:gd name="txR" fmla="*/ 224 w 224"/>
                <a:gd name="txB" fmla="*/ 170 h 170"/>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224" h="170">
                  <a:moveTo>
                    <a:pt x="216" y="12"/>
                  </a:moveTo>
                  <a:lnTo>
                    <a:pt x="210" y="95"/>
                  </a:lnTo>
                  <a:lnTo>
                    <a:pt x="224" y="114"/>
                  </a:lnTo>
                  <a:lnTo>
                    <a:pt x="173" y="170"/>
                  </a:lnTo>
                  <a:lnTo>
                    <a:pt x="105" y="170"/>
                  </a:lnTo>
                  <a:lnTo>
                    <a:pt x="28" y="145"/>
                  </a:lnTo>
                  <a:lnTo>
                    <a:pt x="0" y="112"/>
                  </a:lnTo>
                  <a:lnTo>
                    <a:pt x="16" y="89"/>
                  </a:lnTo>
                  <a:lnTo>
                    <a:pt x="20" y="0"/>
                  </a:lnTo>
                  <a:lnTo>
                    <a:pt x="216" y="12"/>
                  </a:lnTo>
                  <a:close/>
                </a:path>
              </a:pathLst>
            </a:custGeom>
            <a:solidFill>
              <a:srgbClr val="A0A0A0">
                <a:alpha val="100000"/>
              </a:srgbClr>
            </a:solidFill>
            <a:ln w="9525">
              <a:noFill/>
            </a:ln>
          </p:spPr>
          <p:txBody>
            <a:bodyPr/>
            <a:p>
              <a:endParaRPr lang="zh-CN" altLang="en-US"/>
            </a:p>
          </p:txBody>
        </p:sp>
      </p:grpSp>
      <p:sp>
        <p:nvSpPr>
          <p:cNvPr id="215060" name="Oval 139"/>
          <p:cNvSpPr/>
          <p:nvPr/>
        </p:nvSpPr>
        <p:spPr>
          <a:xfrm>
            <a:off x="346075" y="4664075"/>
            <a:ext cx="265113" cy="103188"/>
          </a:xfrm>
          <a:prstGeom prst="ellipse">
            <a:avLst/>
          </a:prstGeom>
          <a:solidFill>
            <a:srgbClr val="606060"/>
          </a:solidFill>
          <a:ln w="317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a typeface="宋体" panose="02010600030101010101" pitchFamily="2" charset="-122"/>
            </a:endParaRPr>
          </a:p>
        </p:txBody>
      </p:sp>
      <p:sp>
        <p:nvSpPr>
          <p:cNvPr id="215061" name="Rectangle 140"/>
          <p:cNvSpPr/>
          <p:nvPr/>
        </p:nvSpPr>
        <p:spPr>
          <a:xfrm>
            <a:off x="442913" y="4459288"/>
            <a:ext cx="69850" cy="234950"/>
          </a:xfrm>
          <a:prstGeom prst="rect">
            <a:avLst/>
          </a:prstGeom>
          <a:solidFill>
            <a:srgbClr val="606060"/>
          </a:solidFill>
          <a:ln w="317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a typeface="宋体" panose="02010600030101010101" pitchFamily="2" charset="-122"/>
            </a:endParaRPr>
          </a:p>
        </p:txBody>
      </p:sp>
      <p:grpSp>
        <p:nvGrpSpPr>
          <p:cNvPr id="215062" name="Group 141"/>
          <p:cNvGrpSpPr/>
          <p:nvPr/>
        </p:nvGrpSpPr>
        <p:grpSpPr>
          <a:xfrm>
            <a:off x="320675" y="4370388"/>
            <a:ext cx="350838" cy="122237"/>
            <a:chOff x="182" y="2151"/>
            <a:chExt cx="221" cy="77"/>
          </a:xfrm>
        </p:grpSpPr>
        <p:sp>
          <p:nvSpPr>
            <p:cNvPr id="215305" name="Freeform 142"/>
            <p:cNvSpPr/>
            <p:nvPr/>
          </p:nvSpPr>
          <p:spPr>
            <a:xfrm>
              <a:off x="182" y="2151"/>
              <a:ext cx="221" cy="77"/>
            </a:xfrm>
            <a:custGeom>
              <a:avLst/>
              <a:gdLst>
                <a:gd name="txL" fmla="*/ 0 w 1106"/>
                <a:gd name="txT" fmla="*/ 0 h 386"/>
                <a:gd name="txR" fmla="*/ 1106 w 1106"/>
                <a:gd name="txB" fmla="*/ 386 h 386"/>
              </a:gdLst>
              <a:ahLst/>
              <a:cxnLst>
                <a:cxn ang="0">
                  <a:pos x="0" y="0"/>
                </a:cxn>
                <a:cxn ang="0">
                  <a:pos x="0" y="0"/>
                </a:cxn>
                <a:cxn ang="0">
                  <a:pos x="0" y="0"/>
                </a:cxn>
                <a:cxn ang="0">
                  <a:pos x="0" y="0"/>
                </a:cxn>
                <a:cxn ang="0">
                  <a:pos x="0" y="0"/>
                </a:cxn>
                <a:cxn ang="0">
                  <a:pos x="0" y="0"/>
                </a:cxn>
                <a:cxn ang="0">
                  <a:pos x="0" y="0"/>
                </a:cxn>
                <a:cxn ang="0">
                  <a:pos x="0" y="0"/>
                </a:cxn>
              </a:cxnLst>
              <a:rect l="txL" t="txT" r="txR" b="txB"/>
              <a:pathLst>
                <a:path w="1106" h="386">
                  <a:moveTo>
                    <a:pt x="1106" y="202"/>
                  </a:moveTo>
                  <a:lnTo>
                    <a:pt x="1099" y="321"/>
                  </a:lnTo>
                  <a:lnTo>
                    <a:pt x="735" y="386"/>
                  </a:lnTo>
                  <a:lnTo>
                    <a:pt x="334" y="386"/>
                  </a:lnTo>
                  <a:lnTo>
                    <a:pt x="19" y="288"/>
                  </a:lnTo>
                  <a:lnTo>
                    <a:pt x="0" y="10"/>
                  </a:lnTo>
                  <a:lnTo>
                    <a:pt x="625" y="0"/>
                  </a:lnTo>
                  <a:lnTo>
                    <a:pt x="1106" y="202"/>
                  </a:lnTo>
                  <a:close/>
                </a:path>
              </a:pathLst>
            </a:custGeom>
            <a:solidFill>
              <a:srgbClr val="404040">
                <a:alpha val="100000"/>
              </a:srgbClr>
            </a:solid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215306" name="Freeform 143"/>
            <p:cNvSpPr/>
            <p:nvPr/>
          </p:nvSpPr>
          <p:spPr>
            <a:xfrm>
              <a:off x="187" y="2180"/>
              <a:ext cx="211" cy="45"/>
            </a:xfrm>
            <a:custGeom>
              <a:avLst/>
              <a:gdLst>
                <a:gd name="txL" fmla="*/ 0 w 1055"/>
                <a:gd name="txT" fmla="*/ 0 h 221"/>
                <a:gd name="txR" fmla="*/ 1055 w 1055"/>
                <a:gd name="txB" fmla="*/ 221 h 221"/>
              </a:gdLst>
              <a:ahLst/>
              <a:cxnLst>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1055" h="221">
                  <a:moveTo>
                    <a:pt x="1055" y="75"/>
                  </a:moveTo>
                  <a:lnTo>
                    <a:pt x="1049" y="162"/>
                  </a:lnTo>
                  <a:lnTo>
                    <a:pt x="721" y="221"/>
                  </a:lnTo>
                  <a:lnTo>
                    <a:pt x="296" y="221"/>
                  </a:lnTo>
                  <a:lnTo>
                    <a:pt x="0" y="119"/>
                  </a:lnTo>
                  <a:lnTo>
                    <a:pt x="0" y="0"/>
                  </a:lnTo>
                  <a:lnTo>
                    <a:pt x="283" y="119"/>
                  </a:lnTo>
                  <a:lnTo>
                    <a:pt x="716" y="124"/>
                  </a:lnTo>
                  <a:lnTo>
                    <a:pt x="1055" y="75"/>
                  </a:lnTo>
                  <a:close/>
                </a:path>
              </a:pathLst>
            </a:custGeom>
            <a:solidFill>
              <a:srgbClr val="606060">
                <a:alpha val="100000"/>
              </a:srgbClr>
            </a:solidFill>
            <a:ln w="9525">
              <a:noFill/>
            </a:ln>
          </p:spPr>
          <p:txBody>
            <a:bodyPr/>
            <a:p>
              <a:endParaRPr lang="zh-CN" altLang="en-US"/>
            </a:p>
          </p:txBody>
        </p:sp>
      </p:grpSp>
      <p:sp>
        <p:nvSpPr>
          <p:cNvPr id="215063" name="Freeform 144"/>
          <p:cNvSpPr/>
          <p:nvPr/>
        </p:nvSpPr>
        <p:spPr>
          <a:xfrm>
            <a:off x="309563" y="4241800"/>
            <a:ext cx="479425" cy="444500"/>
          </a:xfrm>
          <a:custGeom>
            <a:avLst/>
            <a:gdLst>
              <a:gd name="txL" fmla="*/ 0 w 1507"/>
              <a:gd name="txT" fmla="*/ 0 h 1401"/>
              <a:gd name="txR" fmla="*/ 1507 w 1507"/>
              <a:gd name="txB" fmla="*/ 1401 h 1401"/>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507" h="1401">
                <a:moveTo>
                  <a:pt x="1501" y="789"/>
                </a:moveTo>
                <a:lnTo>
                  <a:pt x="1493" y="649"/>
                </a:lnTo>
                <a:lnTo>
                  <a:pt x="1495" y="499"/>
                </a:lnTo>
                <a:lnTo>
                  <a:pt x="1489" y="385"/>
                </a:lnTo>
                <a:lnTo>
                  <a:pt x="1424" y="317"/>
                </a:lnTo>
                <a:lnTo>
                  <a:pt x="1345" y="278"/>
                </a:lnTo>
                <a:lnTo>
                  <a:pt x="1166" y="213"/>
                </a:lnTo>
                <a:lnTo>
                  <a:pt x="903" y="149"/>
                </a:lnTo>
                <a:lnTo>
                  <a:pt x="852" y="144"/>
                </a:lnTo>
                <a:lnTo>
                  <a:pt x="817" y="149"/>
                </a:lnTo>
                <a:lnTo>
                  <a:pt x="809" y="135"/>
                </a:lnTo>
                <a:lnTo>
                  <a:pt x="794" y="122"/>
                </a:lnTo>
                <a:lnTo>
                  <a:pt x="777" y="125"/>
                </a:lnTo>
                <a:lnTo>
                  <a:pt x="754" y="126"/>
                </a:lnTo>
                <a:lnTo>
                  <a:pt x="745" y="100"/>
                </a:lnTo>
                <a:lnTo>
                  <a:pt x="726" y="85"/>
                </a:lnTo>
                <a:lnTo>
                  <a:pt x="704" y="82"/>
                </a:lnTo>
                <a:lnTo>
                  <a:pt x="678" y="82"/>
                </a:lnTo>
                <a:lnTo>
                  <a:pt x="681" y="59"/>
                </a:lnTo>
                <a:lnTo>
                  <a:pt x="651" y="0"/>
                </a:lnTo>
                <a:lnTo>
                  <a:pt x="37" y="16"/>
                </a:lnTo>
                <a:lnTo>
                  <a:pt x="39" y="79"/>
                </a:lnTo>
                <a:lnTo>
                  <a:pt x="28" y="135"/>
                </a:lnTo>
                <a:lnTo>
                  <a:pt x="18" y="175"/>
                </a:lnTo>
                <a:lnTo>
                  <a:pt x="8" y="225"/>
                </a:lnTo>
                <a:lnTo>
                  <a:pt x="0" y="306"/>
                </a:lnTo>
                <a:lnTo>
                  <a:pt x="9" y="354"/>
                </a:lnTo>
                <a:lnTo>
                  <a:pt x="28" y="399"/>
                </a:lnTo>
                <a:lnTo>
                  <a:pt x="49" y="438"/>
                </a:lnTo>
                <a:lnTo>
                  <a:pt x="78" y="451"/>
                </a:lnTo>
                <a:lnTo>
                  <a:pt x="122" y="464"/>
                </a:lnTo>
                <a:lnTo>
                  <a:pt x="180" y="483"/>
                </a:lnTo>
                <a:lnTo>
                  <a:pt x="208" y="514"/>
                </a:lnTo>
                <a:lnTo>
                  <a:pt x="240" y="541"/>
                </a:lnTo>
                <a:lnTo>
                  <a:pt x="289" y="564"/>
                </a:lnTo>
                <a:lnTo>
                  <a:pt x="348" y="582"/>
                </a:lnTo>
                <a:lnTo>
                  <a:pt x="441" y="594"/>
                </a:lnTo>
                <a:lnTo>
                  <a:pt x="520" y="594"/>
                </a:lnTo>
                <a:lnTo>
                  <a:pt x="581" y="587"/>
                </a:lnTo>
                <a:lnTo>
                  <a:pt x="637" y="582"/>
                </a:lnTo>
                <a:lnTo>
                  <a:pt x="678" y="604"/>
                </a:lnTo>
                <a:lnTo>
                  <a:pt x="758" y="600"/>
                </a:lnTo>
                <a:lnTo>
                  <a:pt x="1078" y="645"/>
                </a:lnTo>
                <a:lnTo>
                  <a:pt x="1165" y="655"/>
                </a:lnTo>
                <a:lnTo>
                  <a:pt x="1133" y="845"/>
                </a:lnTo>
                <a:lnTo>
                  <a:pt x="1130" y="942"/>
                </a:lnTo>
                <a:lnTo>
                  <a:pt x="1149" y="1066"/>
                </a:lnTo>
                <a:lnTo>
                  <a:pt x="1169" y="1212"/>
                </a:lnTo>
                <a:lnTo>
                  <a:pt x="1169" y="1363"/>
                </a:lnTo>
                <a:lnTo>
                  <a:pt x="1244" y="1385"/>
                </a:lnTo>
                <a:lnTo>
                  <a:pt x="1339" y="1395"/>
                </a:lnTo>
                <a:lnTo>
                  <a:pt x="1420" y="1401"/>
                </a:lnTo>
                <a:lnTo>
                  <a:pt x="1507" y="1391"/>
                </a:lnTo>
                <a:lnTo>
                  <a:pt x="1501" y="1252"/>
                </a:lnTo>
                <a:lnTo>
                  <a:pt x="1501" y="1024"/>
                </a:lnTo>
                <a:lnTo>
                  <a:pt x="1501" y="824"/>
                </a:lnTo>
                <a:lnTo>
                  <a:pt x="1501" y="789"/>
                </a:lnTo>
                <a:close/>
              </a:path>
            </a:pathLst>
          </a:custGeom>
          <a:solidFill>
            <a:srgbClr val="606060">
              <a:alpha val="100000"/>
            </a:srgbClr>
          </a:solid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215064" name="Freeform 145"/>
          <p:cNvSpPr/>
          <p:nvPr/>
        </p:nvSpPr>
        <p:spPr>
          <a:xfrm>
            <a:off x="315913" y="4259263"/>
            <a:ext cx="468312" cy="420687"/>
          </a:xfrm>
          <a:custGeom>
            <a:avLst/>
            <a:gdLst>
              <a:gd name="txL" fmla="*/ 0 w 1473"/>
              <a:gd name="txT" fmla="*/ 0 h 1324"/>
              <a:gd name="txR" fmla="*/ 1473 w 1473"/>
              <a:gd name="txB" fmla="*/ 1324 h 1324"/>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473" h="1324">
                <a:moveTo>
                  <a:pt x="49" y="23"/>
                </a:moveTo>
                <a:lnTo>
                  <a:pt x="46" y="66"/>
                </a:lnTo>
                <a:lnTo>
                  <a:pt x="29" y="49"/>
                </a:lnTo>
                <a:lnTo>
                  <a:pt x="10" y="144"/>
                </a:lnTo>
                <a:lnTo>
                  <a:pt x="0" y="254"/>
                </a:lnTo>
                <a:lnTo>
                  <a:pt x="39" y="367"/>
                </a:lnTo>
                <a:lnTo>
                  <a:pt x="130" y="393"/>
                </a:lnTo>
                <a:lnTo>
                  <a:pt x="120" y="367"/>
                </a:lnTo>
                <a:lnTo>
                  <a:pt x="169" y="406"/>
                </a:lnTo>
                <a:lnTo>
                  <a:pt x="211" y="449"/>
                </a:lnTo>
                <a:lnTo>
                  <a:pt x="306" y="494"/>
                </a:lnTo>
                <a:lnTo>
                  <a:pt x="421" y="504"/>
                </a:lnTo>
                <a:lnTo>
                  <a:pt x="562" y="511"/>
                </a:lnTo>
                <a:lnTo>
                  <a:pt x="620" y="504"/>
                </a:lnTo>
                <a:lnTo>
                  <a:pt x="569" y="481"/>
                </a:lnTo>
                <a:lnTo>
                  <a:pt x="546" y="423"/>
                </a:lnTo>
                <a:lnTo>
                  <a:pt x="588" y="471"/>
                </a:lnTo>
                <a:lnTo>
                  <a:pt x="641" y="501"/>
                </a:lnTo>
                <a:lnTo>
                  <a:pt x="688" y="527"/>
                </a:lnTo>
                <a:lnTo>
                  <a:pt x="737" y="520"/>
                </a:lnTo>
                <a:lnTo>
                  <a:pt x="706" y="497"/>
                </a:lnTo>
                <a:lnTo>
                  <a:pt x="672" y="469"/>
                </a:lnTo>
                <a:lnTo>
                  <a:pt x="725" y="488"/>
                </a:lnTo>
                <a:lnTo>
                  <a:pt x="776" y="527"/>
                </a:lnTo>
                <a:lnTo>
                  <a:pt x="946" y="546"/>
                </a:lnTo>
                <a:lnTo>
                  <a:pt x="1114" y="572"/>
                </a:lnTo>
                <a:lnTo>
                  <a:pt x="1165" y="585"/>
                </a:lnTo>
                <a:lnTo>
                  <a:pt x="1122" y="833"/>
                </a:lnTo>
                <a:lnTo>
                  <a:pt x="1155" y="1063"/>
                </a:lnTo>
                <a:lnTo>
                  <a:pt x="1159" y="1288"/>
                </a:lnTo>
                <a:lnTo>
                  <a:pt x="1266" y="1310"/>
                </a:lnTo>
                <a:lnTo>
                  <a:pt x="1360" y="1324"/>
                </a:lnTo>
                <a:lnTo>
                  <a:pt x="1473" y="1321"/>
                </a:lnTo>
                <a:lnTo>
                  <a:pt x="1468" y="998"/>
                </a:lnTo>
                <a:lnTo>
                  <a:pt x="1468" y="729"/>
                </a:lnTo>
                <a:lnTo>
                  <a:pt x="1451" y="579"/>
                </a:lnTo>
                <a:lnTo>
                  <a:pt x="1465" y="485"/>
                </a:lnTo>
                <a:lnTo>
                  <a:pt x="1455" y="381"/>
                </a:lnTo>
                <a:lnTo>
                  <a:pt x="1436" y="314"/>
                </a:lnTo>
                <a:lnTo>
                  <a:pt x="1355" y="261"/>
                </a:lnTo>
                <a:lnTo>
                  <a:pt x="1253" y="215"/>
                </a:lnTo>
                <a:lnTo>
                  <a:pt x="1057" y="150"/>
                </a:lnTo>
                <a:lnTo>
                  <a:pt x="897" y="105"/>
                </a:lnTo>
                <a:lnTo>
                  <a:pt x="809" y="98"/>
                </a:lnTo>
                <a:lnTo>
                  <a:pt x="773" y="150"/>
                </a:lnTo>
                <a:lnTo>
                  <a:pt x="662" y="205"/>
                </a:lnTo>
                <a:lnTo>
                  <a:pt x="722" y="157"/>
                </a:lnTo>
                <a:lnTo>
                  <a:pt x="767" y="131"/>
                </a:lnTo>
                <a:lnTo>
                  <a:pt x="783" y="95"/>
                </a:lnTo>
                <a:lnTo>
                  <a:pt x="776" y="79"/>
                </a:lnTo>
                <a:lnTo>
                  <a:pt x="744" y="79"/>
                </a:lnTo>
                <a:lnTo>
                  <a:pt x="725" y="98"/>
                </a:lnTo>
                <a:lnTo>
                  <a:pt x="706" y="117"/>
                </a:lnTo>
                <a:lnTo>
                  <a:pt x="656" y="137"/>
                </a:lnTo>
                <a:lnTo>
                  <a:pt x="702" y="98"/>
                </a:lnTo>
                <a:lnTo>
                  <a:pt x="722" y="68"/>
                </a:lnTo>
                <a:lnTo>
                  <a:pt x="708" y="49"/>
                </a:lnTo>
                <a:lnTo>
                  <a:pt x="669" y="36"/>
                </a:lnTo>
                <a:lnTo>
                  <a:pt x="618" y="82"/>
                </a:lnTo>
                <a:lnTo>
                  <a:pt x="569" y="112"/>
                </a:lnTo>
                <a:lnTo>
                  <a:pt x="627" y="45"/>
                </a:lnTo>
                <a:lnTo>
                  <a:pt x="646" y="20"/>
                </a:lnTo>
                <a:lnTo>
                  <a:pt x="646" y="0"/>
                </a:lnTo>
                <a:lnTo>
                  <a:pt x="597" y="7"/>
                </a:lnTo>
                <a:lnTo>
                  <a:pt x="553" y="40"/>
                </a:lnTo>
                <a:lnTo>
                  <a:pt x="523" y="63"/>
                </a:lnTo>
                <a:lnTo>
                  <a:pt x="383" y="75"/>
                </a:lnTo>
                <a:lnTo>
                  <a:pt x="386" y="40"/>
                </a:lnTo>
                <a:lnTo>
                  <a:pt x="345" y="26"/>
                </a:lnTo>
                <a:lnTo>
                  <a:pt x="345" y="72"/>
                </a:lnTo>
                <a:lnTo>
                  <a:pt x="303" y="82"/>
                </a:lnTo>
                <a:lnTo>
                  <a:pt x="211" y="95"/>
                </a:lnTo>
                <a:lnTo>
                  <a:pt x="218" y="45"/>
                </a:lnTo>
                <a:lnTo>
                  <a:pt x="185" y="45"/>
                </a:lnTo>
                <a:lnTo>
                  <a:pt x="182" y="95"/>
                </a:lnTo>
                <a:lnTo>
                  <a:pt x="130" y="91"/>
                </a:lnTo>
                <a:lnTo>
                  <a:pt x="75" y="79"/>
                </a:lnTo>
                <a:lnTo>
                  <a:pt x="72" y="40"/>
                </a:lnTo>
                <a:lnTo>
                  <a:pt x="49" y="23"/>
                </a:lnTo>
                <a:close/>
              </a:path>
            </a:pathLst>
          </a:custGeom>
          <a:solidFill>
            <a:srgbClr val="808080">
              <a:alpha val="100000"/>
            </a:srgbClr>
          </a:solidFill>
          <a:ln w="9525">
            <a:noFill/>
          </a:ln>
        </p:spPr>
        <p:txBody>
          <a:bodyPr/>
          <a:p>
            <a:endParaRPr lang="zh-CN" altLang="en-US"/>
          </a:p>
        </p:txBody>
      </p:sp>
      <p:sp>
        <p:nvSpPr>
          <p:cNvPr id="215065" name="Freeform 146"/>
          <p:cNvSpPr/>
          <p:nvPr/>
        </p:nvSpPr>
        <p:spPr>
          <a:xfrm>
            <a:off x="381000" y="4329113"/>
            <a:ext cx="63500" cy="11112"/>
          </a:xfrm>
          <a:custGeom>
            <a:avLst/>
            <a:gdLst>
              <a:gd name="txL" fmla="*/ 0 w 199"/>
              <a:gd name="txT" fmla="*/ 0 h 33"/>
              <a:gd name="txR" fmla="*/ 199 w 199"/>
              <a:gd name="txB" fmla="*/ 33 h 33"/>
            </a:gdLst>
            <a:ahLst/>
            <a:cxnLst>
              <a:cxn ang="0">
                <a:pos x="0" y="0"/>
              </a:cxn>
              <a:cxn ang="0">
                <a:pos x="2147483646" y="2147483646"/>
              </a:cxn>
              <a:cxn ang="0">
                <a:pos x="2147483646" y="2147483646"/>
              </a:cxn>
              <a:cxn ang="0">
                <a:pos x="0" y="0"/>
              </a:cxn>
            </a:cxnLst>
            <a:rect l="txL" t="txT" r="txR" b="txB"/>
            <a:pathLst>
              <a:path w="199" h="33">
                <a:moveTo>
                  <a:pt x="0" y="0"/>
                </a:moveTo>
                <a:lnTo>
                  <a:pt x="93" y="33"/>
                </a:lnTo>
                <a:lnTo>
                  <a:pt x="199" y="25"/>
                </a:lnTo>
                <a:lnTo>
                  <a:pt x="0" y="0"/>
                </a:lnTo>
                <a:close/>
              </a:path>
            </a:pathLst>
          </a:custGeom>
          <a:solidFill>
            <a:srgbClr val="606060">
              <a:alpha val="100000"/>
            </a:srgbClr>
          </a:solidFill>
          <a:ln w="9525">
            <a:noFill/>
          </a:ln>
        </p:spPr>
        <p:txBody>
          <a:bodyPr/>
          <a:p>
            <a:endParaRPr lang="zh-CN" altLang="en-US"/>
          </a:p>
        </p:txBody>
      </p:sp>
      <p:sp>
        <p:nvSpPr>
          <p:cNvPr id="215066" name="Freeform 147"/>
          <p:cNvSpPr/>
          <p:nvPr/>
        </p:nvSpPr>
        <p:spPr>
          <a:xfrm>
            <a:off x="317500" y="4311650"/>
            <a:ext cx="39688" cy="12700"/>
          </a:xfrm>
          <a:custGeom>
            <a:avLst/>
            <a:gdLst>
              <a:gd name="txL" fmla="*/ 0 w 122"/>
              <a:gd name="txT" fmla="*/ 0 h 40"/>
              <a:gd name="txR" fmla="*/ 122 w 122"/>
              <a:gd name="txB" fmla="*/ 40 h 40"/>
            </a:gdLst>
            <a:ahLst/>
            <a:cxnLst>
              <a:cxn ang="0">
                <a:pos x="0" y="0"/>
              </a:cxn>
              <a:cxn ang="0">
                <a:pos x="2147483646" y="2147483646"/>
              </a:cxn>
              <a:cxn ang="0">
                <a:pos x="2147483646" y="2147483646"/>
              </a:cxn>
              <a:cxn ang="0">
                <a:pos x="2147483646" y="2147483646"/>
              </a:cxn>
              <a:cxn ang="0">
                <a:pos x="0" y="0"/>
              </a:cxn>
            </a:cxnLst>
            <a:rect l="txL" t="txT" r="txR" b="txB"/>
            <a:pathLst>
              <a:path w="122" h="40">
                <a:moveTo>
                  <a:pt x="0" y="0"/>
                </a:moveTo>
                <a:lnTo>
                  <a:pt x="32" y="25"/>
                </a:lnTo>
                <a:lnTo>
                  <a:pt x="122" y="38"/>
                </a:lnTo>
                <a:lnTo>
                  <a:pt x="30" y="40"/>
                </a:lnTo>
                <a:lnTo>
                  <a:pt x="0" y="0"/>
                </a:lnTo>
                <a:close/>
              </a:path>
            </a:pathLst>
          </a:custGeom>
          <a:solidFill>
            <a:srgbClr val="606060">
              <a:alpha val="100000"/>
            </a:srgbClr>
          </a:solidFill>
          <a:ln w="9525">
            <a:noFill/>
          </a:ln>
        </p:spPr>
        <p:txBody>
          <a:bodyPr/>
          <a:p>
            <a:endParaRPr lang="zh-CN" altLang="en-US"/>
          </a:p>
        </p:txBody>
      </p:sp>
      <p:sp>
        <p:nvSpPr>
          <p:cNvPr id="215067" name="Freeform 148"/>
          <p:cNvSpPr/>
          <p:nvPr/>
        </p:nvSpPr>
        <p:spPr>
          <a:xfrm>
            <a:off x="479425" y="4302125"/>
            <a:ext cx="60325" cy="31750"/>
          </a:xfrm>
          <a:custGeom>
            <a:avLst/>
            <a:gdLst>
              <a:gd name="txL" fmla="*/ 0 w 187"/>
              <a:gd name="txT" fmla="*/ 0 h 102"/>
              <a:gd name="txR" fmla="*/ 187 w 187"/>
              <a:gd name="txB" fmla="*/ 102 h 102"/>
            </a:gdLst>
            <a:ahLst/>
            <a:cxnLst>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0"/>
              </a:cxn>
            </a:cxnLst>
            <a:rect l="txL" t="txT" r="txR" b="txB"/>
            <a:pathLst>
              <a:path w="187" h="102">
                <a:moveTo>
                  <a:pt x="0" y="0"/>
                </a:moveTo>
                <a:lnTo>
                  <a:pt x="84" y="9"/>
                </a:lnTo>
                <a:lnTo>
                  <a:pt x="101" y="23"/>
                </a:lnTo>
                <a:lnTo>
                  <a:pt x="101" y="54"/>
                </a:lnTo>
                <a:lnTo>
                  <a:pt x="106" y="89"/>
                </a:lnTo>
                <a:lnTo>
                  <a:pt x="187" y="102"/>
                </a:lnTo>
                <a:lnTo>
                  <a:pt x="90" y="98"/>
                </a:lnTo>
                <a:lnTo>
                  <a:pt x="74" y="34"/>
                </a:lnTo>
                <a:lnTo>
                  <a:pt x="0" y="0"/>
                </a:lnTo>
                <a:close/>
              </a:path>
            </a:pathLst>
          </a:custGeom>
          <a:solidFill>
            <a:srgbClr val="606060">
              <a:alpha val="100000"/>
            </a:srgbClr>
          </a:solidFill>
          <a:ln w="9525">
            <a:noFill/>
          </a:ln>
        </p:spPr>
        <p:txBody>
          <a:bodyPr/>
          <a:p>
            <a:endParaRPr lang="zh-CN" altLang="en-US"/>
          </a:p>
        </p:txBody>
      </p:sp>
      <p:sp>
        <p:nvSpPr>
          <p:cNvPr id="215068" name="Freeform 149"/>
          <p:cNvSpPr/>
          <p:nvPr/>
        </p:nvSpPr>
        <p:spPr>
          <a:xfrm>
            <a:off x="539750" y="4375150"/>
            <a:ext cx="193675" cy="47625"/>
          </a:xfrm>
          <a:custGeom>
            <a:avLst/>
            <a:gdLst>
              <a:gd name="txL" fmla="*/ 0 w 609"/>
              <a:gd name="txT" fmla="*/ 0 h 150"/>
              <a:gd name="txR" fmla="*/ 609 w 609"/>
              <a:gd name="txB" fmla="*/ 150 h 150"/>
            </a:gdLst>
            <a:ahLst/>
            <a:cxnLst>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0"/>
              </a:cxn>
            </a:cxnLst>
            <a:rect l="txL" t="txT" r="txR" b="txB"/>
            <a:pathLst>
              <a:path w="609" h="150">
                <a:moveTo>
                  <a:pt x="0" y="0"/>
                </a:moveTo>
                <a:lnTo>
                  <a:pt x="154" y="7"/>
                </a:lnTo>
                <a:lnTo>
                  <a:pt x="313" y="44"/>
                </a:lnTo>
                <a:lnTo>
                  <a:pt x="431" y="51"/>
                </a:lnTo>
                <a:lnTo>
                  <a:pt x="527" y="71"/>
                </a:lnTo>
                <a:lnTo>
                  <a:pt x="563" y="122"/>
                </a:lnTo>
                <a:lnTo>
                  <a:pt x="609" y="150"/>
                </a:lnTo>
                <a:lnTo>
                  <a:pt x="563" y="141"/>
                </a:lnTo>
                <a:lnTo>
                  <a:pt x="521" y="84"/>
                </a:lnTo>
                <a:lnTo>
                  <a:pt x="392" y="58"/>
                </a:lnTo>
                <a:lnTo>
                  <a:pt x="313" y="58"/>
                </a:lnTo>
                <a:lnTo>
                  <a:pt x="252" y="44"/>
                </a:lnTo>
                <a:lnTo>
                  <a:pt x="146" y="17"/>
                </a:lnTo>
                <a:lnTo>
                  <a:pt x="0" y="0"/>
                </a:lnTo>
                <a:close/>
              </a:path>
            </a:pathLst>
          </a:custGeom>
          <a:solidFill>
            <a:srgbClr val="606060">
              <a:alpha val="100000"/>
            </a:srgbClr>
          </a:solidFill>
          <a:ln w="9525">
            <a:noFill/>
          </a:ln>
        </p:spPr>
        <p:txBody>
          <a:bodyPr/>
          <a:p>
            <a:endParaRPr lang="zh-CN" altLang="en-US"/>
          </a:p>
        </p:txBody>
      </p:sp>
      <p:sp>
        <p:nvSpPr>
          <p:cNvPr id="215069" name="Freeform 150"/>
          <p:cNvSpPr/>
          <p:nvPr/>
        </p:nvSpPr>
        <p:spPr>
          <a:xfrm>
            <a:off x="346075" y="3724275"/>
            <a:ext cx="168275" cy="184150"/>
          </a:xfrm>
          <a:custGeom>
            <a:avLst/>
            <a:gdLst>
              <a:gd name="txL" fmla="*/ 0 w 529"/>
              <a:gd name="txT" fmla="*/ 0 h 580"/>
              <a:gd name="txR" fmla="*/ 529 w 529"/>
              <a:gd name="txB" fmla="*/ 580 h 580"/>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0"/>
              </a:cxn>
              <a:cxn ang="0">
                <a:pos x="2147483646" y="2147483646"/>
              </a:cxn>
              <a:cxn ang="0">
                <a:pos x="2147483646" y="2147483646"/>
              </a:cxn>
            </a:cxnLst>
            <a:rect l="txL" t="txT" r="txR" b="txB"/>
            <a:pathLst>
              <a:path w="529" h="580">
                <a:moveTo>
                  <a:pt x="357" y="20"/>
                </a:moveTo>
                <a:lnTo>
                  <a:pt x="403" y="53"/>
                </a:lnTo>
                <a:lnTo>
                  <a:pt x="428" y="94"/>
                </a:lnTo>
                <a:lnTo>
                  <a:pt x="451" y="138"/>
                </a:lnTo>
                <a:lnTo>
                  <a:pt x="464" y="161"/>
                </a:lnTo>
                <a:lnTo>
                  <a:pt x="464" y="186"/>
                </a:lnTo>
                <a:lnTo>
                  <a:pt x="453" y="216"/>
                </a:lnTo>
                <a:lnTo>
                  <a:pt x="476" y="239"/>
                </a:lnTo>
                <a:lnTo>
                  <a:pt x="511" y="301"/>
                </a:lnTo>
                <a:lnTo>
                  <a:pt x="529" y="334"/>
                </a:lnTo>
                <a:lnTo>
                  <a:pt x="529" y="346"/>
                </a:lnTo>
                <a:lnTo>
                  <a:pt x="526" y="357"/>
                </a:lnTo>
                <a:lnTo>
                  <a:pt x="510" y="361"/>
                </a:lnTo>
                <a:lnTo>
                  <a:pt x="487" y="362"/>
                </a:lnTo>
                <a:lnTo>
                  <a:pt x="475" y="366"/>
                </a:lnTo>
                <a:lnTo>
                  <a:pt x="476" y="391"/>
                </a:lnTo>
                <a:lnTo>
                  <a:pt x="483" y="421"/>
                </a:lnTo>
                <a:lnTo>
                  <a:pt x="469" y="437"/>
                </a:lnTo>
                <a:lnTo>
                  <a:pt x="473" y="459"/>
                </a:lnTo>
                <a:lnTo>
                  <a:pt x="462" y="472"/>
                </a:lnTo>
                <a:lnTo>
                  <a:pt x="452" y="511"/>
                </a:lnTo>
                <a:lnTo>
                  <a:pt x="436" y="523"/>
                </a:lnTo>
                <a:lnTo>
                  <a:pt x="411" y="523"/>
                </a:lnTo>
                <a:lnTo>
                  <a:pt x="375" y="517"/>
                </a:lnTo>
                <a:lnTo>
                  <a:pt x="339" y="511"/>
                </a:lnTo>
                <a:lnTo>
                  <a:pt x="342" y="580"/>
                </a:lnTo>
                <a:lnTo>
                  <a:pt x="60" y="488"/>
                </a:lnTo>
                <a:lnTo>
                  <a:pt x="83" y="435"/>
                </a:lnTo>
                <a:lnTo>
                  <a:pt x="78" y="394"/>
                </a:lnTo>
                <a:lnTo>
                  <a:pt x="0" y="316"/>
                </a:lnTo>
                <a:lnTo>
                  <a:pt x="0" y="111"/>
                </a:lnTo>
                <a:lnTo>
                  <a:pt x="52" y="55"/>
                </a:lnTo>
                <a:lnTo>
                  <a:pt x="117" y="25"/>
                </a:lnTo>
                <a:lnTo>
                  <a:pt x="186" y="0"/>
                </a:lnTo>
                <a:lnTo>
                  <a:pt x="276" y="13"/>
                </a:lnTo>
                <a:lnTo>
                  <a:pt x="357" y="20"/>
                </a:lnTo>
                <a:close/>
              </a:path>
            </a:pathLst>
          </a:custGeom>
          <a:solidFill>
            <a:srgbClr val="FFC080">
              <a:alpha val="100000"/>
            </a:srgbClr>
          </a:solidFill>
          <a:ln w="3175" cap="flat" cmpd="sng">
            <a:solidFill>
              <a:srgbClr val="402000">
                <a:alpha val="100000"/>
              </a:srgbClr>
            </a:solidFill>
            <a:prstDash val="solid"/>
            <a:round/>
            <a:headEnd type="none" w="med" len="med"/>
            <a:tailEnd type="none" w="med" len="med"/>
          </a:ln>
        </p:spPr>
        <p:txBody>
          <a:bodyPr/>
          <a:p>
            <a:endParaRPr lang="zh-CN" altLang="en-US"/>
          </a:p>
        </p:txBody>
      </p:sp>
      <p:sp>
        <p:nvSpPr>
          <p:cNvPr id="215070" name="Freeform 151"/>
          <p:cNvSpPr/>
          <p:nvPr/>
        </p:nvSpPr>
        <p:spPr>
          <a:xfrm>
            <a:off x="495300" y="3835400"/>
            <a:ext cx="9525" cy="1588"/>
          </a:xfrm>
          <a:custGeom>
            <a:avLst/>
            <a:gdLst>
              <a:gd name="txL" fmla="*/ 0 w 30"/>
              <a:gd name="txT" fmla="*/ 0 h 6"/>
              <a:gd name="txR" fmla="*/ 30 w 30"/>
              <a:gd name="txB" fmla="*/ 6 h 6"/>
            </a:gdLst>
            <a:ahLst/>
            <a:cxnLst>
              <a:cxn ang="0">
                <a:pos x="2147483646" y="2147483646"/>
              </a:cxn>
              <a:cxn ang="0">
                <a:pos x="2147483646" y="2147483646"/>
              </a:cxn>
              <a:cxn ang="0">
                <a:pos x="2147483646" y="2147483646"/>
              </a:cxn>
              <a:cxn ang="0">
                <a:pos x="2147483646" y="2147483646"/>
              </a:cxn>
              <a:cxn ang="0">
                <a:pos x="0" y="2147483646"/>
              </a:cxn>
              <a:cxn ang="0">
                <a:pos x="2147483646" y="0"/>
              </a:cxn>
              <a:cxn ang="0">
                <a:pos x="2147483646" y="2147483646"/>
              </a:cxn>
            </a:cxnLst>
            <a:rect l="txL" t="txT" r="txR" b="txB"/>
            <a:pathLst>
              <a:path w="30" h="6">
                <a:moveTo>
                  <a:pt x="30" y="2"/>
                </a:moveTo>
                <a:lnTo>
                  <a:pt x="23" y="6"/>
                </a:lnTo>
                <a:lnTo>
                  <a:pt x="8" y="5"/>
                </a:lnTo>
                <a:lnTo>
                  <a:pt x="2" y="6"/>
                </a:lnTo>
                <a:lnTo>
                  <a:pt x="0" y="1"/>
                </a:lnTo>
                <a:lnTo>
                  <a:pt x="9" y="0"/>
                </a:lnTo>
                <a:lnTo>
                  <a:pt x="30" y="2"/>
                </a:lnTo>
                <a:close/>
              </a:path>
            </a:pathLst>
          </a:custGeom>
          <a:solidFill>
            <a:srgbClr val="402000">
              <a:alpha val="100000"/>
            </a:srgbClr>
          </a:solidFill>
          <a:ln w="9525">
            <a:noFill/>
          </a:ln>
        </p:spPr>
        <p:txBody>
          <a:bodyPr/>
          <a:p>
            <a:endParaRPr lang="zh-CN" altLang="en-US"/>
          </a:p>
        </p:txBody>
      </p:sp>
      <p:sp>
        <p:nvSpPr>
          <p:cNvPr id="215071" name="Freeform 152"/>
          <p:cNvSpPr/>
          <p:nvPr/>
        </p:nvSpPr>
        <p:spPr>
          <a:xfrm>
            <a:off x="492125" y="3829050"/>
            <a:ext cx="3175" cy="6350"/>
          </a:xfrm>
          <a:custGeom>
            <a:avLst/>
            <a:gdLst>
              <a:gd name="txL" fmla="*/ 0 w 11"/>
              <a:gd name="txT" fmla="*/ 0 h 22"/>
              <a:gd name="txR" fmla="*/ 11 w 11"/>
              <a:gd name="txB" fmla="*/ 22 h 22"/>
            </a:gdLst>
            <a:ahLst/>
            <a:cxnLst>
              <a:cxn ang="0">
                <a:pos x="2147483646" y="0"/>
              </a:cxn>
              <a:cxn ang="0">
                <a:pos x="2147483646" y="2147483646"/>
              </a:cxn>
              <a:cxn ang="0">
                <a:pos x="2147483646" y="2147483646"/>
              </a:cxn>
              <a:cxn ang="0">
                <a:pos x="2147483646" y="2147483646"/>
              </a:cxn>
              <a:cxn ang="0">
                <a:pos x="0" y="2147483646"/>
              </a:cxn>
              <a:cxn ang="0">
                <a:pos x="0" y="2147483646"/>
              </a:cxn>
              <a:cxn ang="0">
                <a:pos x="2147483646" y="0"/>
              </a:cxn>
            </a:cxnLst>
            <a:rect l="txL" t="txT" r="txR" b="txB"/>
            <a:pathLst>
              <a:path w="11" h="22">
                <a:moveTo>
                  <a:pt x="11" y="0"/>
                </a:moveTo>
                <a:lnTo>
                  <a:pt x="3" y="6"/>
                </a:lnTo>
                <a:lnTo>
                  <a:pt x="3" y="12"/>
                </a:lnTo>
                <a:lnTo>
                  <a:pt x="2" y="22"/>
                </a:lnTo>
                <a:lnTo>
                  <a:pt x="0" y="8"/>
                </a:lnTo>
                <a:lnTo>
                  <a:pt x="0" y="1"/>
                </a:lnTo>
                <a:lnTo>
                  <a:pt x="11" y="0"/>
                </a:lnTo>
                <a:close/>
              </a:path>
            </a:pathLst>
          </a:custGeom>
          <a:solidFill>
            <a:srgbClr val="402000">
              <a:alpha val="100000"/>
            </a:srgbClr>
          </a:solidFill>
          <a:ln w="9525">
            <a:noFill/>
          </a:ln>
        </p:spPr>
        <p:txBody>
          <a:bodyPr/>
          <a:p>
            <a:endParaRPr lang="zh-CN" altLang="en-US"/>
          </a:p>
        </p:txBody>
      </p:sp>
      <p:sp>
        <p:nvSpPr>
          <p:cNvPr id="215072" name="Freeform 153"/>
          <p:cNvSpPr/>
          <p:nvPr/>
        </p:nvSpPr>
        <p:spPr>
          <a:xfrm>
            <a:off x="484188" y="3806825"/>
            <a:ext cx="4762" cy="12700"/>
          </a:xfrm>
          <a:custGeom>
            <a:avLst/>
            <a:gdLst>
              <a:gd name="txL" fmla="*/ 0 w 13"/>
              <a:gd name="txT" fmla="*/ 0 h 42"/>
              <a:gd name="txR" fmla="*/ 13 w 13"/>
              <a:gd name="txB" fmla="*/ 42 h 42"/>
            </a:gdLst>
            <a:ahLst/>
            <a:cxnLst>
              <a:cxn ang="0">
                <a:pos x="0" y="0"/>
              </a:cxn>
              <a:cxn ang="0">
                <a:pos x="2147483646" y="2147483646"/>
              </a:cxn>
              <a:cxn ang="0">
                <a:pos x="2147483646" y="2147483646"/>
              </a:cxn>
              <a:cxn ang="0">
                <a:pos x="2147483646" y="2147483646"/>
              </a:cxn>
              <a:cxn ang="0">
                <a:pos x="0" y="0"/>
              </a:cxn>
            </a:cxnLst>
            <a:rect l="txL" t="txT" r="txR" b="txB"/>
            <a:pathLst>
              <a:path w="13" h="42">
                <a:moveTo>
                  <a:pt x="0" y="0"/>
                </a:moveTo>
                <a:lnTo>
                  <a:pt x="9" y="24"/>
                </a:lnTo>
                <a:lnTo>
                  <a:pt x="13" y="42"/>
                </a:lnTo>
                <a:lnTo>
                  <a:pt x="6" y="30"/>
                </a:lnTo>
                <a:lnTo>
                  <a:pt x="0" y="0"/>
                </a:lnTo>
                <a:close/>
              </a:path>
            </a:pathLst>
          </a:custGeom>
          <a:solidFill>
            <a:srgbClr val="402000">
              <a:alpha val="100000"/>
            </a:srgbClr>
          </a:solidFill>
          <a:ln w="9525">
            <a:noFill/>
          </a:ln>
        </p:spPr>
        <p:txBody>
          <a:bodyPr/>
          <a:p>
            <a:endParaRPr lang="zh-CN" altLang="en-US"/>
          </a:p>
        </p:txBody>
      </p:sp>
      <p:sp>
        <p:nvSpPr>
          <p:cNvPr id="215073" name="Freeform 154"/>
          <p:cNvSpPr/>
          <p:nvPr/>
        </p:nvSpPr>
        <p:spPr>
          <a:xfrm>
            <a:off x="466725" y="3792538"/>
            <a:ext cx="19050" cy="11112"/>
          </a:xfrm>
          <a:custGeom>
            <a:avLst/>
            <a:gdLst>
              <a:gd name="txL" fmla="*/ 0 w 56"/>
              <a:gd name="txT" fmla="*/ 0 h 36"/>
              <a:gd name="txR" fmla="*/ 56 w 56"/>
              <a:gd name="txB" fmla="*/ 36 h 36"/>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0"/>
              </a:cxn>
            </a:cxnLst>
            <a:rect l="txL" t="txT" r="txR" b="txB"/>
            <a:pathLst>
              <a:path w="56" h="36">
                <a:moveTo>
                  <a:pt x="56" y="0"/>
                </a:moveTo>
                <a:lnTo>
                  <a:pt x="45" y="20"/>
                </a:lnTo>
                <a:lnTo>
                  <a:pt x="47" y="26"/>
                </a:lnTo>
                <a:lnTo>
                  <a:pt x="47" y="29"/>
                </a:lnTo>
                <a:lnTo>
                  <a:pt x="51" y="36"/>
                </a:lnTo>
                <a:lnTo>
                  <a:pt x="43" y="24"/>
                </a:lnTo>
                <a:lnTo>
                  <a:pt x="32" y="24"/>
                </a:lnTo>
                <a:lnTo>
                  <a:pt x="20" y="20"/>
                </a:lnTo>
                <a:lnTo>
                  <a:pt x="0" y="19"/>
                </a:lnTo>
                <a:lnTo>
                  <a:pt x="20" y="7"/>
                </a:lnTo>
                <a:lnTo>
                  <a:pt x="56" y="0"/>
                </a:lnTo>
                <a:close/>
              </a:path>
            </a:pathLst>
          </a:custGeom>
          <a:solidFill>
            <a:srgbClr val="402000">
              <a:alpha val="100000"/>
            </a:srgbClr>
          </a:solidFill>
          <a:ln w="9525">
            <a:noFill/>
          </a:ln>
        </p:spPr>
        <p:txBody>
          <a:bodyPr/>
          <a:p>
            <a:endParaRPr lang="zh-CN" altLang="en-US"/>
          </a:p>
        </p:txBody>
      </p:sp>
      <p:sp>
        <p:nvSpPr>
          <p:cNvPr id="215074" name="Freeform 155"/>
          <p:cNvSpPr/>
          <p:nvPr/>
        </p:nvSpPr>
        <p:spPr>
          <a:xfrm>
            <a:off x="458788" y="3775075"/>
            <a:ext cx="31750" cy="11113"/>
          </a:xfrm>
          <a:custGeom>
            <a:avLst/>
            <a:gdLst>
              <a:gd name="txL" fmla="*/ 0 w 96"/>
              <a:gd name="txT" fmla="*/ 0 h 34"/>
              <a:gd name="txR" fmla="*/ 96 w 96"/>
              <a:gd name="txB" fmla="*/ 34 h 34"/>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txL" t="txT" r="txR" b="txB"/>
            <a:pathLst>
              <a:path w="96" h="34">
                <a:moveTo>
                  <a:pt x="96" y="17"/>
                </a:moveTo>
                <a:lnTo>
                  <a:pt x="92" y="29"/>
                </a:lnTo>
                <a:lnTo>
                  <a:pt x="81" y="34"/>
                </a:lnTo>
                <a:lnTo>
                  <a:pt x="66" y="24"/>
                </a:lnTo>
                <a:lnTo>
                  <a:pt x="47" y="17"/>
                </a:lnTo>
                <a:lnTo>
                  <a:pt x="15" y="17"/>
                </a:lnTo>
                <a:lnTo>
                  <a:pt x="0" y="18"/>
                </a:lnTo>
                <a:lnTo>
                  <a:pt x="24" y="9"/>
                </a:lnTo>
                <a:lnTo>
                  <a:pt x="41" y="4"/>
                </a:lnTo>
                <a:lnTo>
                  <a:pt x="39" y="0"/>
                </a:lnTo>
                <a:lnTo>
                  <a:pt x="56" y="7"/>
                </a:lnTo>
                <a:lnTo>
                  <a:pt x="54" y="2"/>
                </a:lnTo>
                <a:lnTo>
                  <a:pt x="68" y="9"/>
                </a:lnTo>
                <a:lnTo>
                  <a:pt x="79" y="9"/>
                </a:lnTo>
                <a:lnTo>
                  <a:pt x="96" y="17"/>
                </a:lnTo>
                <a:close/>
              </a:path>
            </a:pathLst>
          </a:custGeom>
          <a:solidFill>
            <a:srgbClr val="402000">
              <a:alpha val="100000"/>
            </a:srgbClr>
          </a:solidFill>
          <a:ln w="9525">
            <a:noFill/>
          </a:ln>
        </p:spPr>
        <p:txBody>
          <a:bodyPr/>
          <a:p>
            <a:endParaRPr lang="zh-CN" altLang="en-US"/>
          </a:p>
        </p:txBody>
      </p:sp>
      <p:sp>
        <p:nvSpPr>
          <p:cNvPr id="215075" name="Freeform 156"/>
          <p:cNvSpPr/>
          <p:nvPr/>
        </p:nvSpPr>
        <p:spPr>
          <a:xfrm>
            <a:off x="403225" y="3790950"/>
            <a:ext cx="17463" cy="34925"/>
          </a:xfrm>
          <a:custGeom>
            <a:avLst/>
            <a:gdLst>
              <a:gd name="txL" fmla="*/ 0 w 56"/>
              <a:gd name="txT" fmla="*/ 0 h 113"/>
              <a:gd name="txR" fmla="*/ 56 w 56"/>
              <a:gd name="txB" fmla="*/ 113 h 113"/>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0"/>
              </a:cxn>
              <a:cxn ang="0">
                <a:pos x="2147483646" y="2147483646"/>
              </a:cxn>
              <a:cxn ang="0">
                <a:pos x="2147483646" y="2147483646"/>
              </a:cxn>
            </a:cxnLst>
            <a:rect l="txL" t="txT" r="txR" b="txB"/>
            <a:pathLst>
              <a:path w="56" h="113">
                <a:moveTo>
                  <a:pt x="56" y="21"/>
                </a:moveTo>
                <a:lnTo>
                  <a:pt x="39" y="8"/>
                </a:lnTo>
                <a:lnTo>
                  <a:pt x="19" y="11"/>
                </a:lnTo>
                <a:lnTo>
                  <a:pt x="8" y="29"/>
                </a:lnTo>
                <a:lnTo>
                  <a:pt x="6" y="55"/>
                </a:lnTo>
                <a:lnTo>
                  <a:pt x="8" y="75"/>
                </a:lnTo>
                <a:lnTo>
                  <a:pt x="15" y="91"/>
                </a:lnTo>
                <a:lnTo>
                  <a:pt x="24" y="66"/>
                </a:lnTo>
                <a:lnTo>
                  <a:pt x="35" y="52"/>
                </a:lnTo>
                <a:lnTo>
                  <a:pt x="53" y="42"/>
                </a:lnTo>
                <a:lnTo>
                  <a:pt x="38" y="62"/>
                </a:lnTo>
                <a:lnTo>
                  <a:pt x="22" y="79"/>
                </a:lnTo>
                <a:lnTo>
                  <a:pt x="21" y="95"/>
                </a:lnTo>
                <a:lnTo>
                  <a:pt x="28" y="110"/>
                </a:lnTo>
                <a:lnTo>
                  <a:pt x="37" y="113"/>
                </a:lnTo>
                <a:lnTo>
                  <a:pt x="14" y="107"/>
                </a:lnTo>
                <a:lnTo>
                  <a:pt x="2" y="83"/>
                </a:lnTo>
                <a:lnTo>
                  <a:pt x="0" y="52"/>
                </a:lnTo>
                <a:lnTo>
                  <a:pt x="2" y="24"/>
                </a:lnTo>
                <a:lnTo>
                  <a:pt x="15" y="5"/>
                </a:lnTo>
                <a:lnTo>
                  <a:pt x="32" y="0"/>
                </a:lnTo>
                <a:lnTo>
                  <a:pt x="48" y="3"/>
                </a:lnTo>
                <a:lnTo>
                  <a:pt x="56" y="21"/>
                </a:lnTo>
                <a:close/>
              </a:path>
            </a:pathLst>
          </a:custGeom>
          <a:solidFill>
            <a:srgbClr val="402000">
              <a:alpha val="100000"/>
            </a:srgbClr>
          </a:solidFill>
          <a:ln w="9525">
            <a:noFill/>
          </a:ln>
        </p:spPr>
        <p:txBody>
          <a:bodyPr/>
          <a:p>
            <a:endParaRPr lang="zh-CN" altLang="en-US"/>
          </a:p>
        </p:txBody>
      </p:sp>
      <p:sp>
        <p:nvSpPr>
          <p:cNvPr id="215076" name="Freeform 157"/>
          <p:cNvSpPr/>
          <p:nvPr/>
        </p:nvSpPr>
        <p:spPr>
          <a:xfrm>
            <a:off x="396875" y="3784600"/>
            <a:ext cx="28575" cy="49213"/>
          </a:xfrm>
          <a:custGeom>
            <a:avLst/>
            <a:gdLst>
              <a:gd name="txL" fmla="*/ 0 w 91"/>
              <a:gd name="txT" fmla="*/ 0 h 153"/>
              <a:gd name="txR" fmla="*/ 91 w 91"/>
              <a:gd name="txB" fmla="*/ 153 h 153"/>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Lst>
            <a:rect l="txL" t="txT" r="txR" b="txB"/>
            <a:pathLst>
              <a:path w="91" h="153">
                <a:moveTo>
                  <a:pt x="91" y="38"/>
                </a:moveTo>
                <a:lnTo>
                  <a:pt x="76" y="13"/>
                </a:lnTo>
                <a:lnTo>
                  <a:pt x="54" y="7"/>
                </a:lnTo>
                <a:lnTo>
                  <a:pt x="24" y="12"/>
                </a:lnTo>
                <a:lnTo>
                  <a:pt x="14" y="25"/>
                </a:lnTo>
                <a:lnTo>
                  <a:pt x="7" y="48"/>
                </a:lnTo>
                <a:lnTo>
                  <a:pt x="7" y="66"/>
                </a:lnTo>
                <a:lnTo>
                  <a:pt x="11" y="79"/>
                </a:lnTo>
                <a:lnTo>
                  <a:pt x="11" y="98"/>
                </a:lnTo>
                <a:lnTo>
                  <a:pt x="15" y="120"/>
                </a:lnTo>
                <a:lnTo>
                  <a:pt x="34" y="142"/>
                </a:lnTo>
                <a:lnTo>
                  <a:pt x="47" y="142"/>
                </a:lnTo>
                <a:lnTo>
                  <a:pt x="63" y="142"/>
                </a:lnTo>
                <a:lnTo>
                  <a:pt x="63" y="144"/>
                </a:lnTo>
                <a:lnTo>
                  <a:pt x="51" y="153"/>
                </a:lnTo>
                <a:lnTo>
                  <a:pt x="36" y="151"/>
                </a:lnTo>
                <a:lnTo>
                  <a:pt x="19" y="144"/>
                </a:lnTo>
                <a:lnTo>
                  <a:pt x="6" y="121"/>
                </a:lnTo>
                <a:lnTo>
                  <a:pt x="5" y="86"/>
                </a:lnTo>
                <a:lnTo>
                  <a:pt x="0" y="62"/>
                </a:lnTo>
                <a:lnTo>
                  <a:pt x="0" y="41"/>
                </a:lnTo>
                <a:lnTo>
                  <a:pt x="9" y="23"/>
                </a:lnTo>
                <a:lnTo>
                  <a:pt x="18" y="7"/>
                </a:lnTo>
                <a:lnTo>
                  <a:pt x="42" y="0"/>
                </a:lnTo>
                <a:lnTo>
                  <a:pt x="76" y="5"/>
                </a:lnTo>
                <a:lnTo>
                  <a:pt x="89" y="13"/>
                </a:lnTo>
                <a:lnTo>
                  <a:pt x="91" y="38"/>
                </a:lnTo>
                <a:close/>
              </a:path>
            </a:pathLst>
          </a:custGeom>
          <a:solidFill>
            <a:srgbClr val="402000">
              <a:alpha val="100000"/>
            </a:srgbClr>
          </a:solidFill>
          <a:ln w="9525">
            <a:noFill/>
          </a:ln>
        </p:spPr>
        <p:txBody>
          <a:bodyPr/>
          <a:p>
            <a:endParaRPr lang="zh-CN" altLang="en-US"/>
          </a:p>
        </p:txBody>
      </p:sp>
      <p:sp>
        <p:nvSpPr>
          <p:cNvPr id="215077" name="Freeform 158"/>
          <p:cNvSpPr/>
          <p:nvPr/>
        </p:nvSpPr>
        <p:spPr>
          <a:xfrm>
            <a:off x="414338" y="3836988"/>
            <a:ext cx="26987" cy="41275"/>
          </a:xfrm>
          <a:custGeom>
            <a:avLst/>
            <a:gdLst>
              <a:gd name="txL" fmla="*/ 0 w 83"/>
              <a:gd name="txT" fmla="*/ 0 h 127"/>
              <a:gd name="txR" fmla="*/ 83 w 83"/>
              <a:gd name="txB" fmla="*/ 127 h 127"/>
            </a:gdLst>
            <a:ahLst/>
            <a:cxnLst>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0"/>
              </a:cxn>
            </a:cxnLst>
            <a:rect l="txL" t="txT" r="txR" b="txB"/>
            <a:pathLst>
              <a:path w="83" h="127">
                <a:moveTo>
                  <a:pt x="0" y="0"/>
                </a:moveTo>
                <a:lnTo>
                  <a:pt x="10" y="27"/>
                </a:lnTo>
                <a:lnTo>
                  <a:pt x="27" y="57"/>
                </a:lnTo>
                <a:lnTo>
                  <a:pt x="45" y="83"/>
                </a:lnTo>
                <a:lnTo>
                  <a:pt x="70" y="116"/>
                </a:lnTo>
                <a:lnTo>
                  <a:pt x="83" y="127"/>
                </a:lnTo>
                <a:lnTo>
                  <a:pt x="55" y="113"/>
                </a:lnTo>
                <a:lnTo>
                  <a:pt x="33" y="82"/>
                </a:lnTo>
                <a:lnTo>
                  <a:pt x="12" y="46"/>
                </a:lnTo>
                <a:lnTo>
                  <a:pt x="0" y="0"/>
                </a:lnTo>
                <a:close/>
              </a:path>
            </a:pathLst>
          </a:custGeom>
          <a:solidFill>
            <a:srgbClr val="402000">
              <a:alpha val="100000"/>
            </a:srgbClr>
          </a:solidFill>
          <a:ln w="9525">
            <a:noFill/>
          </a:ln>
        </p:spPr>
        <p:txBody>
          <a:bodyPr/>
          <a:p>
            <a:endParaRPr lang="zh-CN" altLang="en-US"/>
          </a:p>
        </p:txBody>
      </p:sp>
      <p:sp>
        <p:nvSpPr>
          <p:cNvPr id="215078" name="Freeform 159"/>
          <p:cNvSpPr/>
          <p:nvPr/>
        </p:nvSpPr>
        <p:spPr>
          <a:xfrm>
            <a:off x="333375" y="3698875"/>
            <a:ext cx="150813" cy="152400"/>
          </a:xfrm>
          <a:custGeom>
            <a:avLst/>
            <a:gdLst>
              <a:gd name="txL" fmla="*/ 0 w 478"/>
              <a:gd name="txT" fmla="*/ 0 h 480"/>
              <a:gd name="txR" fmla="*/ 478 w 478"/>
              <a:gd name="txB" fmla="*/ 480 h 480"/>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478" h="480">
                <a:moveTo>
                  <a:pt x="440" y="138"/>
                </a:moveTo>
                <a:lnTo>
                  <a:pt x="367" y="127"/>
                </a:lnTo>
                <a:lnTo>
                  <a:pt x="320" y="133"/>
                </a:lnTo>
                <a:lnTo>
                  <a:pt x="290" y="168"/>
                </a:lnTo>
                <a:lnTo>
                  <a:pt x="308" y="209"/>
                </a:lnTo>
                <a:lnTo>
                  <a:pt x="331" y="224"/>
                </a:lnTo>
                <a:lnTo>
                  <a:pt x="338" y="262"/>
                </a:lnTo>
                <a:lnTo>
                  <a:pt x="324" y="287"/>
                </a:lnTo>
                <a:lnTo>
                  <a:pt x="335" y="325"/>
                </a:lnTo>
                <a:lnTo>
                  <a:pt x="306" y="325"/>
                </a:lnTo>
                <a:lnTo>
                  <a:pt x="298" y="282"/>
                </a:lnTo>
                <a:lnTo>
                  <a:pt x="280" y="262"/>
                </a:lnTo>
                <a:lnTo>
                  <a:pt x="243" y="262"/>
                </a:lnTo>
                <a:lnTo>
                  <a:pt x="209" y="271"/>
                </a:lnTo>
                <a:lnTo>
                  <a:pt x="197" y="301"/>
                </a:lnTo>
                <a:lnTo>
                  <a:pt x="193" y="341"/>
                </a:lnTo>
                <a:lnTo>
                  <a:pt x="197" y="370"/>
                </a:lnTo>
                <a:lnTo>
                  <a:pt x="197" y="391"/>
                </a:lnTo>
                <a:lnTo>
                  <a:pt x="195" y="416"/>
                </a:lnTo>
                <a:lnTo>
                  <a:pt x="172" y="439"/>
                </a:lnTo>
                <a:lnTo>
                  <a:pt x="156" y="453"/>
                </a:lnTo>
                <a:lnTo>
                  <a:pt x="115" y="480"/>
                </a:lnTo>
                <a:lnTo>
                  <a:pt x="37" y="399"/>
                </a:lnTo>
                <a:lnTo>
                  <a:pt x="14" y="334"/>
                </a:lnTo>
                <a:lnTo>
                  <a:pt x="5" y="229"/>
                </a:lnTo>
                <a:lnTo>
                  <a:pt x="0" y="154"/>
                </a:lnTo>
                <a:lnTo>
                  <a:pt x="9" y="82"/>
                </a:lnTo>
                <a:lnTo>
                  <a:pt x="30" y="42"/>
                </a:lnTo>
                <a:lnTo>
                  <a:pt x="78" y="15"/>
                </a:lnTo>
                <a:lnTo>
                  <a:pt x="121" y="7"/>
                </a:lnTo>
                <a:lnTo>
                  <a:pt x="204" y="0"/>
                </a:lnTo>
                <a:lnTo>
                  <a:pt x="285" y="5"/>
                </a:lnTo>
                <a:lnTo>
                  <a:pt x="387" y="22"/>
                </a:lnTo>
                <a:lnTo>
                  <a:pt x="432" y="44"/>
                </a:lnTo>
                <a:lnTo>
                  <a:pt x="455" y="67"/>
                </a:lnTo>
                <a:lnTo>
                  <a:pt x="478" y="102"/>
                </a:lnTo>
                <a:lnTo>
                  <a:pt x="475" y="120"/>
                </a:lnTo>
                <a:lnTo>
                  <a:pt x="440" y="138"/>
                </a:lnTo>
                <a:close/>
              </a:path>
            </a:pathLst>
          </a:custGeom>
          <a:solidFill>
            <a:srgbClr val="603000">
              <a:alpha val="100000"/>
            </a:srgbClr>
          </a:solidFill>
          <a:ln w="9525">
            <a:noFill/>
          </a:ln>
        </p:spPr>
        <p:txBody>
          <a:bodyPr/>
          <a:p>
            <a:endParaRPr lang="zh-CN" altLang="en-US"/>
          </a:p>
        </p:txBody>
      </p:sp>
      <p:sp>
        <p:nvSpPr>
          <p:cNvPr id="215079" name="Freeform 160"/>
          <p:cNvSpPr/>
          <p:nvPr/>
        </p:nvSpPr>
        <p:spPr>
          <a:xfrm>
            <a:off x="336550" y="3700463"/>
            <a:ext cx="144463" cy="146050"/>
          </a:xfrm>
          <a:custGeom>
            <a:avLst/>
            <a:gdLst>
              <a:gd name="txL" fmla="*/ 0 w 455"/>
              <a:gd name="txT" fmla="*/ 0 h 460"/>
              <a:gd name="txR" fmla="*/ 455 w 455"/>
              <a:gd name="txB" fmla="*/ 460 h 460"/>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455" h="460">
                <a:moveTo>
                  <a:pt x="379" y="28"/>
                </a:moveTo>
                <a:lnTo>
                  <a:pt x="418" y="44"/>
                </a:lnTo>
                <a:lnTo>
                  <a:pt x="436" y="69"/>
                </a:lnTo>
                <a:lnTo>
                  <a:pt x="447" y="85"/>
                </a:lnTo>
                <a:lnTo>
                  <a:pt x="455" y="98"/>
                </a:lnTo>
                <a:lnTo>
                  <a:pt x="444" y="108"/>
                </a:lnTo>
                <a:lnTo>
                  <a:pt x="425" y="120"/>
                </a:lnTo>
                <a:lnTo>
                  <a:pt x="376" y="113"/>
                </a:lnTo>
                <a:lnTo>
                  <a:pt x="339" y="113"/>
                </a:lnTo>
                <a:lnTo>
                  <a:pt x="315" y="100"/>
                </a:lnTo>
                <a:lnTo>
                  <a:pt x="279" y="92"/>
                </a:lnTo>
                <a:lnTo>
                  <a:pt x="247" y="90"/>
                </a:lnTo>
                <a:lnTo>
                  <a:pt x="209" y="92"/>
                </a:lnTo>
                <a:lnTo>
                  <a:pt x="264" y="98"/>
                </a:lnTo>
                <a:lnTo>
                  <a:pt x="291" y="105"/>
                </a:lnTo>
                <a:lnTo>
                  <a:pt x="311" y="113"/>
                </a:lnTo>
                <a:lnTo>
                  <a:pt x="315" y="115"/>
                </a:lnTo>
                <a:lnTo>
                  <a:pt x="302" y="120"/>
                </a:lnTo>
                <a:lnTo>
                  <a:pt x="291" y="131"/>
                </a:lnTo>
                <a:lnTo>
                  <a:pt x="272" y="120"/>
                </a:lnTo>
                <a:lnTo>
                  <a:pt x="256" y="116"/>
                </a:lnTo>
                <a:lnTo>
                  <a:pt x="223" y="110"/>
                </a:lnTo>
                <a:lnTo>
                  <a:pt x="212" y="110"/>
                </a:lnTo>
                <a:lnTo>
                  <a:pt x="246" y="122"/>
                </a:lnTo>
                <a:lnTo>
                  <a:pt x="270" y="133"/>
                </a:lnTo>
                <a:lnTo>
                  <a:pt x="283" y="142"/>
                </a:lnTo>
                <a:lnTo>
                  <a:pt x="272" y="154"/>
                </a:lnTo>
                <a:lnTo>
                  <a:pt x="246" y="145"/>
                </a:lnTo>
                <a:lnTo>
                  <a:pt x="223" y="140"/>
                </a:lnTo>
                <a:lnTo>
                  <a:pt x="264" y="161"/>
                </a:lnTo>
                <a:lnTo>
                  <a:pt x="277" y="170"/>
                </a:lnTo>
                <a:lnTo>
                  <a:pt x="281" y="189"/>
                </a:lnTo>
                <a:lnTo>
                  <a:pt x="289" y="199"/>
                </a:lnTo>
                <a:lnTo>
                  <a:pt x="264" y="187"/>
                </a:lnTo>
                <a:lnTo>
                  <a:pt x="241" y="183"/>
                </a:lnTo>
                <a:lnTo>
                  <a:pt x="205" y="181"/>
                </a:lnTo>
                <a:lnTo>
                  <a:pt x="259" y="197"/>
                </a:lnTo>
                <a:lnTo>
                  <a:pt x="293" y="210"/>
                </a:lnTo>
                <a:lnTo>
                  <a:pt x="315" y="222"/>
                </a:lnTo>
                <a:lnTo>
                  <a:pt x="318" y="239"/>
                </a:lnTo>
                <a:lnTo>
                  <a:pt x="291" y="227"/>
                </a:lnTo>
                <a:lnTo>
                  <a:pt x="254" y="214"/>
                </a:lnTo>
                <a:lnTo>
                  <a:pt x="237" y="214"/>
                </a:lnTo>
                <a:lnTo>
                  <a:pt x="277" y="228"/>
                </a:lnTo>
                <a:lnTo>
                  <a:pt x="309" y="242"/>
                </a:lnTo>
                <a:lnTo>
                  <a:pt x="320" y="253"/>
                </a:lnTo>
                <a:lnTo>
                  <a:pt x="315" y="264"/>
                </a:lnTo>
                <a:lnTo>
                  <a:pt x="291" y="255"/>
                </a:lnTo>
                <a:lnTo>
                  <a:pt x="269" y="246"/>
                </a:lnTo>
                <a:lnTo>
                  <a:pt x="221" y="244"/>
                </a:lnTo>
                <a:lnTo>
                  <a:pt x="202" y="246"/>
                </a:lnTo>
                <a:lnTo>
                  <a:pt x="158" y="249"/>
                </a:lnTo>
                <a:lnTo>
                  <a:pt x="107" y="242"/>
                </a:lnTo>
                <a:lnTo>
                  <a:pt x="137" y="253"/>
                </a:lnTo>
                <a:lnTo>
                  <a:pt x="191" y="262"/>
                </a:lnTo>
                <a:lnTo>
                  <a:pt x="181" y="280"/>
                </a:lnTo>
                <a:lnTo>
                  <a:pt x="141" y="271"/>
                </a:lnTo>
                <a:lnTo>
                  <a:pt x="104" y="258"/>
                </a:lnTo>
                <a:lnTo>
                  <a:pt x="79" y="246"/>
                </a:lnTo>
                <a:lnTo>
                  <a:pt x="126" y="280"/>
                </a:lnTo>
                <a:lnTo>
                  <a:pt x="156" y="290"/>
                </a:lnTo>
                <a:lnTo>
                  <a:pt x="181" y="298"/>
                </a:lnTo>
                <a:lnTo>
                  <a:pt x="178" y="317"/>
                </a:lnTo>
                <a:lnTo>
                  <a:pt x="141" y="310"/>
                </a:lnTo>
                <a:lnTo>
                  <a:pt x="113" y="302"/>
                </a:lnTo>
                <a:lnTo>
                  <a:pt x="131" y="315"/>
                </a:lnTo>
                <a:lnTo>
                  <a:pt x="161" y="323"/>
                </a:lnTo>
                <a:lnTo>
                  <a:pt x="178" y="325"/>
                </a:lnTo>
                <a:lnTo>
                  <a:pt x="178" y="365"/>
                </a:lnTo>
                <a:lnTo>
                  <a:pt x="143" y="351"/>
                </a:lnTo>
                <a:lnTo>
                  <a:pt x="116" y="341"/>
                </a:lnTo>
                <a:lnTo>
                  <a:pt x="145" y="363"/>
                </a:lnTo>
                <a:lnTo>
                  <a:pt x="182" y="379"/>
                </a:lnTo>
                <a:lnTo>
                  <a:pt x="181" y="397"/>
                </a:lnTo>
                <a:lnTo>
                  <a:pt x="159" y="418"/>
                </a:lnTo>
                <a:lnTo>
                  <a:pt x="141" y="395"/>
                </a:lnTo>
                <a:lnTo>
                  <a:pt x="116" y="365"/>
                </a:lnTo>
                <a:lnTo>
                  <a:pt x="100" y="337"/>
                </a:lnTo>
                <a:lnTo>
                  <a:pt x="116" y="381"/>
                </a:lnTo>
                <a:lnTo>
                  <a:pt x="131" y="397"/>
                </a:lnTo>
                <a:lnTo>
                  <a:pt x="156" y="429"/>
                </a:lnTo>
                <a:lnTo>
                  <a:pt x="137" y="449"/>
                </a:lnTo>
                <a:lnTo>
                  <a:pt x="109" y="424"/>
                </a:lnTo>
                <a:lnTo>
                  <a:pt x="88" y="395"/>
                </a:lnTo>
                <a:lnTo>
                  <a:pt x="69" y="363"/>
                </a:lnTo>
                <a:lnTo>
                  <a:pt x="86" y="409"/>
                </a:lnTo>
                <a:lnTo>
                  <a:pt x="104" y="430"/>
                </a:lnTo>
                <a:lnTo>
                  <a:pt x="121" y="452"/>
                </a:lnTo>
                <a:lnTo>
                  <a:pt x="107" y="460"/>
                </a:lnTo>
                <a:lnTo>
                  <a:pt x="69" y="429"/>
                </a:lnTo>
                <a:lnTo>
                  <a:pt x="34" y="379"/>
                </a:lnTo>
                <a:lnTo>
                  <a:pt x="21" y="341"/>
                </a:lnTo>
                <a:lnTo>
                  <a:pt x="12" y="275"/>
                </a:lnTo>
                <a:lnTo>
                  <a:pt x="7" y="227"/>
                </a:lnTo>
                <a:lnTo>
                  <a:pt x="0" y="170"/>
                </a:lnTo>
                <a:lnTo>
                  <a:pt x="39" y="181"/>
                </a:lnTo>
                <a:lnTo>
                  <a:pt x="81" y="197"/>
                </a:lnTo>
                <a:lnTo>
                  <a:pt x="145" y="212"/>
                </a:lnTo>
                <a:lnTo>
                  <a:pt x="88" y="189"/>
                </a:lnTo>
                <a:lnTo>
                  <a:pt x="67" y="177"/>
                </a:lnTo>
                <a:lnTo>
                  <a:pt x="26" y="162"/>
                </a:lnTo>
                <a:lnTo>
                  <a:pt x="5" y="158"/>
                </a:lnTo>
                <a:lnTo>
                  <a:pt x="5" y="129"/>
                </a:lnTo>
                <a:lnTo>
                  <a:pt x="10" y="92"/>
                </a:lnTo>
                <a:lnTo>
                  <a:pt x="61" y="100"/>
                </a:lnTo>
                <a:lnTo>
                  <a:pt x="94" y="110"/>
                </a:lnTo>
                <a:lnTo>
                  <a:pt x="135" y="129"/>
                </a:lnTo>
                <a:lnTo>
                  <a:pt x="97" y="100"/>
                </a:lnTo>
                <a:lnTo>
                  <a:pt x="54" y="88"/>
                </a:lnTo>
                <a:lnTo>
                  <a:pt x="12" y="77"/>
                </a:lnTo>
                <a:lnTo>
                  <a:pt x="21" y="49"/>
                </a:lnTo>
                <a:lnTo>
                  <a:pt x="34" y="31"/>
                </a:lnTo>
                <a:lnTo>
                  <a:pt x="73" y="19"/>
                </a:lnTo>
                <a:lnTo>
                  <a:pt x="111" y="28"/>
                </a:lnTo>
                <a:lnTo>
                  <a:pt x="145" y="53"/>
                </a:lnTo>
                <a:lnTo>
                  <a:pt x="121" y="25"/>
                </a:lnTo>
                <a:lnTo>
                  <a:pt x="86" y="10"/>
                </a:lnTo>
                <a:lnTo>
                  <a:pt x="126" y="4"/>
                </a:lnTo>
                <a:lnTo>
                  <a:pt x="156" y="2"/>
                </a:lnTo>
                <a:lnTo>
                  <a:pt x="198" y="8"/>
                </a:lnTo>
                <a:lnTo>
                  <a:pt x="226" y="27"/>
                </a:lnTo>
                <a:lnTo>
                  <a:pt x="272" y="35"/>
                </a:lnTo>
                <a:lnTo>
                  <a:pt x="241" y="23"/>
                </a:lnTo>
                <a:lnTo>
                  <a:pt x="218" y="8"/>
                </a:lnTo>
                <a:lnTo>
                  <a:pt x="205" y="0"/>
                </a:lnTo>
                <a:lnTo>
                  <a:pt x="249" y="2"/>
                </a:lnTo>
                <a:lnTo>
                  <a:pt x="289" y="4"/>
                </a:lnTo>
                <a:lnTo>
                  <a:pt x="313" y="15"/>
                </a:lnTo>
                <a:lnTo>
                  <a:pt x="337" y="37"/>
                </a:lnTo>
                <a:lnTo>
                  <a:pt x="356" y="67"/>
                </a:lnTo>
                <a:lnTo>
                  <a:pt x="346" y="33"/>
                </a:lnTo>
                <a:lnTo>
                  <a:pt x="322" y="10"/>
                </a:lnTo>
                <a:lnTo>
                  <a:pt x="379" y="28"/>
                </a:lnTo>
                <a:close/>
              </a:path>
            </a:pathLst>
          </a:custGeom>
          <a:solidFill>
            <a:schemeClr val="tx1">
              <a:alpha val="100000"/>
            </a:schemeClr>
          </a:solidFill>
          <a:ln w="9525">
            <a:noFill/>
          </a:ln>
        </p:spPr>
        <p:txBody>
          <a:bodyPr/>
          <a:p>
            <a:endParaRPr lang="zh-CN" altLang="en-US"/>
          </a:p>
        </p:txBody>
      </p:sp>
      <p:grpSp>
        <p:nvGrpSpPr>
          <p:cNvPr id="215080" name="Group 161"/>
          <p:cNvGrpSpPr/>
          <p:nvPr/>
        </p:nvGrpSpPr>
        <p:grpSpPr>
          <a:xfrm>
            <a:off x="630238" y="4070350"/>
            <a:ext cx="157162" cy="96838"/>
            <a:chOff x="377" y="1962"/>
            <a:chExt cx="99" cy="61"/>
          </a:xfrm>
        </p:grpSpPr>
        <p:sp>
          <p:nvSpPr>
            <p:cNvPr id="215295" name="Freeform 162"/>
            <p:cNvSpPr/>
            <p:nvPr/>
          </p:nvSpPr>
          <p:spPr>
            <a:xfrm>
              <a:off x="377" y="1962"/>
              <a:ext cx="99" cy="61"/>
            </a:xfrm>
            <a:custGeom>
              <a:avLst/>
              <a:gdLst>
                <a:gd name="txL" fmla="*/ 0 w 497"/>
                <a:gd name="txT" fmla="*/ 0 h 305"/>
                <a:gd name="txR" fmla="*/ 497 w 497"/>
                <a:gd name="txB" fmla="*/ 305 h 305"/>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497" h="305">
                  <a:moveTo>
                    <a:pt x="0" y="182"/>
                  </a:moveTo>
                  <a:lnTo>
                    <a:pt x="61" y="168"/>
                  </a:lnTo>
                  <a:lnTo>
                    <a:pt x="84" y="163"/>
                  </a:lnTo>
                  <a:lnTo>
                    <a:pt x="98" y="150"/>
                  </a:lnTo>
                  <a:lnTo>
                    <a:pt x="112" y="130"/>
                  </a:lnTo>
                  <a:lnTo>
                    <a:pt x="142" y="102"/>
                  </a:lnTo>
                  <a:lnTo>
                    <a:pt x="197" y="56"/>
                  </a:lnTo>
                  <a:lnTo>
                    <a:pt x="206" y="41"/>
                  </a:lnTo>
                  <a:lnTo>
                    <a:pt x="221" y="28"/>
                  </a:lnTo>
                  <a:lnTo>
                    <a:pt x="249" y="23"/>
                  </a:lnTo>
                  <a:lnTo>
                    <a:pt x="336" y="8"/>
                  </a:lnTo>
                  <a:lnTo>
                    <a:pt x="360" y="0"/>
                  </a:lnTo>
                  <a:lnTo>
                    <a:pt x="382" y="11"/>
                  </a:lnTo>
                  <a:lnTo>
                    <a:pt x="393" y="20"/>
                  </a:lnTo>
                  <a:lnTo>
                    <a:pt x="443" y="37"/>
                  </a:lnTo>
                  <a:lnTo>
                    <a:pt x="464" y="45"/>
                  </a:lnTo>
                  <a:lnTo>
                    <a:pt x="471" y="53"/>
                  </a:lnTo>
                  <a:lnTo>
                    <a:pt x="481" y="81"/>
                  </a:lnTo>
                  <a:lnTo>
                    <a:pt x="486" y="96"/>
                  </a:lnTo>
                  <a:lnTo>
                    <a:pt x="490" y="104"/>
                  </a:lnTo>
                  <a:lnTo>
                    <a:pt x="497" y="119"/>
                  </a:lnTo>
                  <a:lnTo>
                    <a:pt x="497" y="129"/>
                  </a:lnTo>
                  <a:lnTo>
                    <a:pt x="487" y="137"/>
                  </a:lnTo>
                  <a:lnTo>
                    <a:pt x="466" y="136"/>
                  </a:lnTo>
                  <a:lnTo>
                    <a:pt x="434" y="121"/>
                  </a:lnTo>
                  <a:lnTo>
                    <a:pt x="393" y="113"/>
                  </a:lnTo>
                  <a:lnTo>
                    <a:pt x="356" y="119"/>
                  </a:lnTo>
                  <a:lnTo>
                    <a:pt x="395" y="128"/>
                  </a:lnTo>
                  <a:lnTo>
                    <a:pt x="422" y="137"/>
                  </a:lnTo>
                  <a:lnTo>
                    <a:pt x="454" y="150"/>
                  </a:lnTo>
                  <a:lnTo>
                    <a:pt x="462" y="161"/>
                  </a:lnTo>
                  <a:lnTo>
                    <a:pt x="462" y="173"/>
                  </a:lnTo>
                  <a:lnTo>
                    <a:pt x="449" y="182"/>
                  </a:lnTo>
                  <a:lnTo>
                    <a:pt x="435" y="179"/>
                  </a:lnTo>
                  <a:lnTo>
                    <a:pt x="391" y="168"/>
                  </a:lnTo>
                  <a:lnTo>
                    <a:pt x="351" y="166"/>
                  </a:lnTo>
                  <a:lnTo>
                    <a:pt x="320" y="168"/>
                  </a:lnTo>
                  <a:lnTo>
                    <a:pt x="303" y="179"/>
                  </a:lnTo>
                  <a:lnTo>
                    <a:pt x="282" y="200"/>
                  </a:lnTo>
                  <a:lnTo>
                    <a:pt x="267" y="223"/>
                  </a:lnTo>
                  <a:lnTo>
                    <a:pt x="251" y="246"/>
                  </a:lnTo>
                  <a:lnTo>
                    <a:pt x="237" y="263"/>
                  </a:lnTo>
                  <a:lnTo>
                    <a:pt x="213" y="280"/>
                  </a:lnTo>
                  <a:lnTo>
                    <a:pt x="190" y="284"/>
                  </a:lnTo>
                  <a:lnTo>
                    <a:pt x="165" y="287"/>
                  </a:lnTo>
                  <a:lnTo>
                    <a:pt x="135" y="284"/>
                  </a:lnTo>
                  <a:lnTo>
                    <a:pt x="112" y="282"/>
                  </a:lnTo>
                  <a:lnTo>
                    <a:pt x="82" y="290"/>
                  </a:lnTo>
                  <a:lnTo>
                    <a:pt x="0" y="305"/>
                  </a:lnTo>
                  <a:lnTo>
                    <a:pt x="0" y="182"/>
                  </a:lnTo>
                  <a:close/>
                </a:path>
              </a:pathLst>
            </a:custGeom>
            <a:solidFill>
              <a:srgbClr val="FFC080">
                <a:alpha val="100000"/>
              </a:srgbClr>
            </a:solidFill>
            <a:ln w="3175" cap="flat" cmpd="sng">
              <a:solidFill>
                <a:srgbClr val="402000">
                  <a:alpha val="100000"/>
                </a:srgbClr>
              </a:solidFill>
              <a:prstDash val="solid"/>
              <a:round/>
              <a:headEnd type="none" w="med" len="med"/>
              <a:tailEnd type="none" w="med" len="med"/>
            </a:ln>
          </p:spPr>
          <p:txBody>
            <a:bodyPr/>
            <a:p>
              <a:endParaRPr lang="zh-CN" altLang="en-US"/>
            </a:p>
          </p:txBody>
        </p:sp>
        <p:sp>
          <p:nvSpPr>
            <p:cNvPr id="215296" name="Freeform 163"/>
            <p:cNvSpPr/>
            <p:nvPr/>
          </p:nvSpPr>
          <p:spPr>
            <a:xfrm>
              <a:off x="439" y="1973"/>
              <a:ext cx="32" cy="7"/>
            </a:xfrm>
            <a:custGeom>
              <a:avLst/>
              <a:gdLst>
                <a:gd name="txL" fmla="*/ 0 w 159"/>
                <a:gd name="txT" fmla="*/ 0 h 37"/>
                <a:gd name="txR" fmla="*/ 159 w 159"/>
                <a:gd name="txB" fmla="*/ 37 h 37"/>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159" h="37">
                  <a:moveTo>
                    <a:pt x="159" y="37"/>
                  </a:moveTo>
                  <a:lnTo>
                    <a:pt x="132" y="24"/>
                  </a:lnTo>
                  <a:lnTo>
                    <a:pt x="110" y="21"/>
                  </a:lnTo>
                  <a:lnTo>
                    <a:pt x="84" y="13"/>
                  </a:lnTo>
                  <a:lnTo>
                    <a:pt x="61" y="7"/>
                  </a:lnTo>
                  <a:lnTo>
                    <a:pt x="25" y="10"/>
                  </a:lnTo>
                  <a:lnTo>
                    <a:pt x="0" y="13"/>
                  </a:lnTo>
                  <a:lnTo>
                    <a:pt x="38" y="5"/>
                  </a:lnTo>
                  <a:lnTo>
                    <a:pt x="69" y="0"/>
                  </a:lnTo>
                  <a:lnTo>
                    <a:pt x="110" y="17"/>
                  </a:lnTo>
                  <a:lnTo>
                    <a:pt x="132" y="19"/>
                  </a:lnTo>
                  <a:lnTo>
                    <a:pt x="157" y="31"/>
                  </a:lnTo>
                  <a:lnTo>
                    <a:pt x="159" y="37"/>
                  </a:lnTo>
                  <a:close/>
                </a:path>
              </a:pathLst>
            </a:custGeom>
            <a:solidFill>
              <a:srgbClr val="402000">
                <a:alpha val="100000"/>
              </a:srgbClr>
            </a:solidFill>
            <a:ln w="9525">
              <a:noFill/>
            </a:ln>
          </p:spPr>
          <p:txBody>
            <a:bodyPr/>
            <a:p>
              <a:endParaRPr lang="zh-CN" altLang="en-US"/>
            </a:p>
          </p:txBody>
        </p:sp>
        <p:sp>
          <p:nvSpPr>
            <p:cNvPr id="215297" name="Freeform 164"/>
            <p:cNvSpPr/>
            <p:nvPr/>
          </p:nvSpPr>
          <p:spPr>
            <a:xfrm>
              <a:off x="427" y="1965"/>
              <a:ext cx="27" cy="5"/>
            </a:xfrm>
            <a:custGeom>
              <a:avLst/>
              <a:gdLst>
                <a:gd name="txL" fmla="*/ 0 w 133"/>
                <a:gd name="txT" fmla="*/ 0 h 25"/>
                <a:gd name="txR" fmla="*/ 133 w 133"/>
                <a:gd name="txB" fmla="*/ 25 h 25"/>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133" h="25">
                  <a:moveTo>
                    <a:pt x="97" y="0"/>
                  </a:moveTo>
                  <a:lnTo>
                    <a:pt x="113" y="1"/>
                  </a:lnTo>
                  <a:lnTo>
                    <a:pt x="133" y="8"/>
                  </a:lnTo>
                  <a:lnTo>
                    <a:pt x="120" y="7"/>
                  </a:lnTo>
                  <a:lnTo>
                    <a:pt x="99" y="3"/>
                  </a:lnTo>
                  <a:lnTo>
                    <a:pt x="56" y="15"/>
                  </a:lnTo>
                  <a:lnTo>
                    <a:pt x="32" y="21"/>
                  </a:lnTo>
                  <a:lnTo>
                    <a:pt x="4" y="25"/>
                  </a:lnTo>
                  <a:lnTo>
                    <a:pt x="0" y="21"/>
                  </a:lnTo>
                  <a:lnTo>
                    <a:pt x="29" y="16"/>
                  </a:lnTo>
                  <a:lnTo>
                    <a:pt x="64" y="8"/>
                  </a:lnTo>
                  <a:lnTo>
                    <a:pt x="97" y="0"/>
                  </a:lnTo>
                  <a:close/>
                </a:path>
              </a:pathLst>
            </a:custGeom>
            <a:solidFill>
              <a:srgbClr val="402000">
                <a:alpha val="100000"/>
              </a:srgbClr>
            </a:solidFill>
            <a:ln w="9525">
              <a:noFill/>
            </a:ln>
          </p:spPr>
          <p:txBody>
            <a:bodyPr/>
            <a:p>
              <a:endParaRPr lang="zh-CN" altLang="en-US"/>
            </a:p>
          </p:txBody>
        </p:sp>
        <p:sp>
          <p:nvSpPr>
            <p:cNvPr id="215298" name="Freeform 165"/>
            <p:cNvSpPr/>
            <p:nvPr/>
          </p:nvSpPr>
          <p:spPr>
            <a:xfrm>
              <a:off x="438" y="1984"/>
              <a:ext cx="11" cy="2"/>
            </a:xfrm>
            <a:custGeom>
              <a:avLst/>
              <a:gdLst>
                <a:gd name="txL" fmla="*/ 0 w 53"/>
                <a:gd name="txT" fmla="*/ 0 h 12"/>
                <a:gd name="txR" fmla="*/ 53 w 53"/>
                <a:gd name="txB" fmla="*/ 12 h 12"/>
              </a:gdLst>
              <a:ahLst/>
              <a:cxnLst>
                <a:cxn ang="0">
                  <a:pos x="0" y="0"/>
                </a:cxn>
                <a:cxn ang="0">
                  <a:pos x="0" y="0"/>
                </a:cxn>
                <a:cxn ang="0">
                  <a:pos x="0" y="0"/>
                </a:cxn>
                <a:cxn ang="0">
                  <a:pos x="0" y="0"/>
                </a:cxn>
                <a:cxn ang="0">
                  <a:pos x="0" y="0"/>
                </a:cxn>
                <a:cxn ang="0">
                  <a:pos x="0" y="0"/>
                </a:cxn>
                <a:cxn ang="0">
                  <a:pos x="0" y="0"/>
                </a:cxn>
              </a:cxnLst>
              <a:rect l="txL" t="txT" r="txR" b="txB"/>
              <a:pathLst>
                <a:path w="53" h="12">
                  <a:moveTo>
                    <a:pt x="53" y="5"/>
                  </a:moveTo>
                  <a:lnTo>
                    <a:pt x="46" y="12"/>
                  </a:lnTo>
                  <a:lnTo>
                    <a:pt x="27" y="9"/>
                  </a:lnTo>
                  <a:lnTo>
                    <a:pt x="5" y="9"/>
                  </a:lnTo>
                  <a:lnTo>
                    <a:pt x="0" y="0"/>
                  </a:lnTo>
                  <a:lnTo>
                    <a:pt x="14" y="3"/>
                  </a:lnTo>
                  <a:lnTo>
                    <a:pt x="53" y="5"/>
                  </a:lnTo>
                  <a:close/>
                </a:path>
              </a:pathLst>
            </a:custGeom>
            <a:solidFill>
              <a:srgbClr val="402000">
                <a:alpha val="100000"/>
              </a:srgbClr>
            </a:solidFill>
            <a:ln w="9525">
              <a:noFill/>
            </a:ln>
          </p:spPr>
          <p:txBody>
            <a:bodyPr/>
            <a:p>
              <a:endParaRPr lang="zh-CN" altLang="en-US"/>
            </a:p>
          </p:txBody>
        </p:sp>
        <p:sp>
          <p:nvSpPr>
            <p:cNvPr id="215299" name="Freeform 166"/>
            <p:cNvSpPr/>
            <p:nvPr/>
          </p:nvSpPr>
          <p:spPr>
            <a:xfrm>
              <a:off x="469" y="1982"/>
              <a:ext cx="3" cy="4"/>
            </a:xfrm>
            <a:custGeom>
              <a:avLst/>
              <a:gdLst>
                <a:gd name="txL" fmla="*/ 0 w 11"/>
                <a:gd name="txT" fmla="*/ 0 h 23"/>
                <a:gd name="txR" fmla="*/ 11 w 11"/>
                <a:gd name="txB" fmla="*/ 23 h 23"/>
              </a:gdLst>
              <a:ahLst/>
              <a:cxnLst>
                <a:cxn ang="0">
                  <a:pos x="0" y="0"/>
                </a:cxn>
                <a:cxn ang="0">
                  <a:pos x="0" y="0"/>
                </a:cxn>
                <a:cxn ang="0">
                  <a:pos x="0" y="0"/>
                </a:cxn>
                <a:cxn ang="0">
                  <a:pos x="0" y="0"/>
                </a:cxn>
                <a:cxn ang="0">
                  <a:pos x="0" y="0"/>
                </a:cxn>
              </a:cxnLst>
              <a:rect l="txL" t="txT" r="txR" b="txB"/>
              <a:pathLst>
                <a:path w="11" h="23">
                  <a:moveTo>
                    <a:pt x="0" y="0"/>
                  </a:moveTo>
                  <a:lnTo>
                    <a:pt x="0" y="6"/>
                  </a:lnTo>
                  <a:lnTo>
                    <a:pt x="2" y="18"/>
                  </a:lnTo>
                  <a:lnTo>
                    <a:pt x="11" y="23"/>
                  </a:lnTo>
                  <a:lnTo>
                    <a:pt x="0" y="0"/>
                  </a:lnTo>
                  <a:close/>
                </a:path>
              </a:pathLst>
            </a:custGeom>
            <a:solidFill>
              <a:srgbClr val="402000">
                <a:alpha val="100000"/>
              </a:srgbClr>
            </a:solidFill>
            <a:ln w="9525">
              <a:noFill/>
            </a:ln>
          </p:spPr>
          <p:txBody>
            <a:bodyPr/>
            <a:p>
              <a:endParaRPr lang="zh-CN" altLang="en-US"/>
            </a:p>
          </p:txBody>
        </p:sp>
        <p:sp>
          <p:nvSpPr>
            <p:cNvPr id="215300" name="Freeform 167"/>
            <p:cNvSpPr/>
            <p:nvPr/>
          </p:nvSpPr>
          <p:spPr>
            <a:xfrm>
              <a:off x="462" y="1993"/>
              <a:ext cx="2" cy="2"/>
            </a:xfrm>
            <a:custGeom>
              <a:avLst/>
              <a:gdLst>
                <a:gd name="txL" fmla="*/ 0 w 11"/>
                <a:gd name="txT" fmla="*/ 0 h 13"/>
                <a:gd name="txR" fmla="*/ 11 w 11"/>
                <a:gd name="txB" fmla="*/ 13 h 13"/>
              </a:gdLst>
              <a:ahLst/>
              <a:cxnLst>
                <a:cxn ang="0">
                  <a:pos x="0" y="0"/>
                </a:cxn>
                <a:cxn ang="0">
                  <a:pos x="0" y="0"/>
                </a:cxn>
                <a:cxn ang="0">
                  <a:pos x="0" y="0"/>
                </a:cxn>
                <a:cxn ang="0">
                  <a:pos x="0" y="0"/>
                </a:cxn>
              </a:cxnLst>
              <a:rect l="txL" t="txT" r="txR" b="txB"/>
              <a:pathLst>
                <a:path w="11" h="13">
                  <a:moveTo>
                    <a:pt x="0" y="0"/>
                  </a:moveTo>
                  <a:lnTo>
                    <a:pt x="3" y="7"/>
                  </a:lnTo>
                  <a:lnTo>
                    <a:pt x="11" y="13"/>
                  </a:lnTo>
                  <a:lnTo>
                    <a:pt x="0" y="0"/>
                  </a:lnTo>
                  <a:close/>
                </a:path>
              </a:pathLst>
            </a:custGeom>
            <a:solidFill>
              <a:srgbClr val="402000">
                <a:alpha val="100000"/>
              </a:srgbClr>
            </a:solidFill>
            <a:ln w="9525">
              <a:noFill/>
            </a:ln>
          </p:spPr>
          <p:txBody>
            <a:bodyPr/>
            <a:p>
              <a:endParaRPr lang="zh-CN" altLang="en-US"/>
            </a:p>
          </p:txBody>
        </p:sp>
        <p:sp>
          <p:nvSpPr>
            <p:cNvPr id="215301" name="Freeform 168"/>
            <p:cNvSpPr/>
            <p:nvPr/>
          </p:nvSpPr>
          <p:spPr>
            <a:xfrm>
              <a:off x="423" y="1977"/>
              <a:ext cx="5" cy="6"/>
            </a:xfrm>
            <a:custGeom>
              <a:avLst/>
              <a:gdLst>
                <a:gd name="txL" fmla="*/ 0 w 25"/>
                <a:gd name="txT" fmla="*/ 0 h 29"/>
                <a:gd name="txR" fmla="*/ 25 w 25"/>
                <a:gd name="txB" fmla="*/ 29 h 29"/>
              </a:gdLst>
              <a:ahLst/>
              <a:cxnLst>
                <a:cxn ang="0">
                  <a:pos x="0" y="0"/>
                </a:cxn>
                <a:cxn ang="0">
                  <a:pos x="0" y="0"/>
                </a:cxn>
                <a:cxn ang="0">
                  <a:pos x="0" y="0"/>
                </a:cxn>
                <a:cxn ang="0">
                  <a:pos x="0" y="0"/>
                </a:cxn>
                <a:cxn ang="0">
                  <a:pos x="0" y="0"/>
                </a:cxn>
              </a:cxnLst>
              <a:rect l="txL" t="txT" r="txR" b="txB"/>
              <a:pathLst>
                <a:path w="25" h="29">
                  <a:moveTo>
                    <a:pt x="25" y="0"/>
                  </a:moveTo>
                  <a:lnTo>
                    <a:pt x="21" y="9"/>
                  </a:lnTo>
                  <a:lnTo>
                    <a:pt x="21" y="17"/>
                  </a:lnTo>
                  <a:lnTo>
                    <a:pt x="0" y="29"/>
                  </a:lnTo>
                  <a:lnTo>
                    <a:pt x="25" y="0"/>
                  </a:lnTo>
                  <a:close/>
                </a:path>
              </a:pathLst>
            </a:custGeom>
            <a:solidFill>
              <a:srgbClr val="402000">
                <a:alpha val="100000"/>
              </a:srgbClr>
            </a:solidFill>
            <a:ln w="9525">
              <a:noFill/>
            </a:ln>
          </p:spPr>
          <p:txBody>
            <a:bodyPr/>
            <a:p>
              <a:endParaRPr lang="zh-CN" altLang="en-US"/>
            </a:p>
          </p:txBody>
        </p:sp>
        <p:sp>
          <p:nvSpPr>
            <p:cNvPr id="215302" name="Freeform 169"/>
            <p:cNvSpPr/>
            <p:nvPr/>
          </p:nvSpPr>
          <p:spPr>
            <a:xfrm>
              <a:off x="403" y="1977"/>
              <a:ext cx="16" cy="16"/>
            </a:xfrm>
            <a:custGeom>
              <a:avLst/>
              <a:gdLst>
                <a:gd name="txL" fmla="*/ 0 w 80"/>
                <a:gd name="txT" fmla="*/ 0 h 81"/>
                <a:gd name="txR" fmla="*/ 80 w 80"/>
                <a:gd name="txB" fmla="*/ 81 h 81"/>
              </a:gdLst>
              <a:ahLst/>
              <a:cxnLst>
                <a:cxn ang="0">
                  <a:pos x="0" y="0"/>
                </a:cxn>
                <a:cxn ang="0">
                  <a:pos x="0" y="0"/>
                </a:cxn>
                <a:cxn ang="0">
                  <a:pos x="0" y="0"/>
                </a:cxn>
                <a:cxn ang="0">
                  <a:pos x="0" y="0"/>
                </a:cxn>
                <a:cxn ang="0">
                  <a:pos x="0" y="0"/>
                </a:cxn>
                <a:cxn ang="0">
                  <a:pos x="0" y="0"/>
                </a:cxn>
              </a:cxnLst>
              <a:rect l="txL" t="txT" r="txR" b="txB"/>
              <a:pathLst>
                <a:path w="80" h="81">
                  <a:moveTo>
                    <a:pt x="80" y="0"/>
                  </a:moveTo>
                  <a:lnTo>
                    <a:pt x="66" y="26"/>
                  </a:lnTo>
                  <a:lnTo>
                    <a:pt x="50" y="46"/>
                  </a:lnTo>
                  <a:lnTo>
                    <a:pt x="0" y="81"/>
                  </a:lnTo>
                  <a:lnTo>
                    <a:pt x="47" y="38"/>
                  </a:lnTo>
                  <a:lnTo>
                    <a:pt x="80" y="0"/>
                  </a:lnTo>
                  <a:close/>
                </a:path>
              </a:pathLst>
            </a:custGeom>
            <a:solidFill>
              <a:srgbClr val="402000">
                <a:alpha val="100000"/>
              </a:srgbClr>
            </a:solidFill>
            <a:ln w="9525">
              <a:noFill/>
            </a:ln>
          </p:spPr>
          <p:txBody>
            <a:bodyPr/>
            <a:p>
              <a:endParaRPr lang="zh-CN" altLang="en-US"/>
            </a:p>
          </p:txBody>
        </p:sp>
        <p:sp>
          <p:nvSpPr>
            <p:cNvPr id="215303" name="Freeform 170"/>
            <p:cNvSpPr/>
            <p:nvPr/>
          </p:nvSpPr>
          <p:spPr>
            <a:xfrm>
              <a:off x="395" y="2000"/>
              <a:ext cx="4" cy="12"/>
            </a:xfrm>
            <a:custGeom>
              <a:avLst/>
              <a:gdLst>
                <a:gd name="txL" fmla="*/ 0 w 18"/>
                <a:gd name="txT" fmla="*/ 0 h 58"/>
                <a:gd name="txR" fmla="*/ 18 w 18"/>
                <a:gd name="txB" fmla="*/ 58 h 58"/>
              </a:gdLst>
              <a:ahLst/>
              <a:cxnLst>
                <a:cxn ang="0">
                  <a:pos x="0" y="0"/>
                </a:cxn>
                <a:cxn ang="0">
                  <a:pos x="0" y="0"/>
                </a:cxn>
                <a:cxn ang="0">
                  <a:pos x="0" y="0"/>
                </a:cxn>
                <a:cxn ang="0">
                  <a:pos x="0" y="0"/>
                </a:cxn>
                <a:cxn ang="0">
                  <a:pos x="0" y="0"/>
                </a:cxn>
                <a:cxn ang="0">
                  <a:pos x="0" y="0"/>
                </a:cxn>
                <a:cxn ang="0">
                  <a:pos x="0" y="0"/>
                </a:cxn>
              </a:cxnLst>
              <a:rect l="txL" t="txT" r="txR" b="txB"/>
              <a:pathLst>
                <a:path w="18" h="58">
                  <a:moveTo>
                    <a:pt x="0" y="0"/>
                  </a:moveTo>
                  <a:lnTo>
                    <a:pt x="11" y="20"/>
                  </a:lnTo>
                  <a:lnTo>
                    <a:pt x="15" y="41"/>
                  </a:lnTo>
                  <a:lnTo>
                    <a:pt x="16" y="58"/>
                  </a:lnTo>
                  <a:lnTo>
                    <a:pt x="18" y="33"/>
                  </a:lnTo>
                  <a:lnTo>
                    <a:pt x="16" y="14"/>
                  </a:lnTo>
                  <a:lnTo>
                    <a:pt x="0" y="0"/>
                  </a:lnTo>
                  <a:close/>
                </a:path>
              </a:pathLst>
            </a:custGeom>
            <a:solidFill>
              <a:srgbClr val="402000">
                <a:alpha val="100000"/>
              </a:srgbClr>
            </a:solidFill>
            <a:ln w="9525">
              <a:noFill/>
            </a:ln>
          </p:spPr>
          <p:txBody>
            <a:bodyPr/>
            <a:p>
              <a:endParaRPr lang="zh-CN" altLang="en-US"/>
            </a:p>
          </p:txBody>
        </p:sp>
        <p:sp>
          <p:nvSpPr>
            <p:cNvPr id="215304" name="Freeform 171"/>
            <p:cNvSpPr/>
            <p:nvPr/>
          </p:nvSpPr>
          <p:spPr>
            <a:xfrm>
              <a:off x="432" y="1988"/>
              <a:ext cx="2" cy="4"/>
            </a:xfrm>
            <a:custGeom>
              <a:avLst/>
              <a:gdLst>
                <a:gd name="txL" fmla="*/ 0 w 9"/>
                <a:gd name="txT" fmla="*/ 0 h 21"/>
                <a:gd name="txR" fmla="*/ 9 w 9"/>
                <a:gd name="txB" fmla="*/ 21 h 21"/>
              </a:gdLst>
              <a:ahLst/>
              <a:cxnLst>
                <a:cxn ang="0">
                  <a:pos x="0" y="0"/>
                </a:cxn>
                <a:cxn ang="0">
                  <a:pos x="0" y="0"/>
                </a:cxn>
                <a:cxn ang="0">
                  <a:pos x="0" y="0"/>
                </a:cxn>
                <a:cxn ang="0">
                  <a:pos x="0" y="0"/>
                </a:cxn>
              </a:cxnLst>
              <a:rect l="txL" t="txT" r="txR" b="txB"/>
              <a:pathLst>
                <a:path w="9" h="21">
                  <a:moveTo>
                    <a:pt x="2" y="0"/>
                  </a:moveTo>
                  <a:lnTo>
                    <a:pt x="0" y="9"/>
                  </a:lnTo>
                  <a:lnTo>
                    <a:pt x="9" y="21"/>
                  </a:lnTo>
                  <a:lnTo>
                    <a:pt x="2" y="0"/>
                  </a:lnTo>
                  <a:close/>
                </a:path>
              </a:pathLst>
            </a:custGeom>
            <a:solidFill>
              <a:srgbClr val="402000">
                <a:alpha val="100000"/>
              </a:srgbClr>
            </a:solidFill>
            <a:ln w="9525">
              <a:noFill/>
            </a:ln>
          </p:spPr>
          <p:txBody>
            <a:bodyPr/>
            <a:p>
              <a:endParaRPr lang="zh-CN" altLang="en-US"/>
            </a:p>
          </p:txBody>
        </p:sp>
      </p:grpSp>
      <p:grpSp>
        <p:nvGrpSpPr>
          <p:cNvPr id="215081" name="Group 172"/>
          <p:cNvGrpSpPr/>
          <p:nvPr/>
        </p:nvGrpSpPr>
        <p:grpSpPr>
          <a:xfrm>
            <a:off x="288925" y="3857625"/>
            <a:ext cx="363538" cy="415925"/>
            <a:chOff x="162" y="1828"/>
            <a:chExt cx="229" cy="262"/>
          </a:xfrm>
        </p:grpSpPr>
        <p:sp>
          <p:nvSpPr>
            <p:cNvPr id="215281" name="Freeform 173"/>
            <p:cNvSpPr/>
            <p:nvPr/>
          </p:nvSpPr>
          <p:spPr>
            <a:xfrm>
              <a:off x="286" y="1828"/>
              <a:ext cx="7" cy="5"/>
            </a:xfrm>
            <a:custGeom>
              <a:avLst/>
              <a:gdLst>
                <a:gd name="txL" fmla="*/ 0 w 37"/>
                <a:gd name="txT" fmla="*/ 0 h 25"/>
                <a:gd name="txR" fmla="*/ 37 w 37"/>
                <a:gd name="txB" fmla="*/ 25 h 25"/>
              </a:gdLst>
              <a:ahLst/>
              <a:cxnLst>
                <a:cxn ang="0">
                  <a:pos x="0" y="0"/>
                </a:cxn>
                <a:cxn ang="0">
                  <a:pos x="0" y="0"/>
                </a:cxn>
                <a:cxn ang="0">
                  <a:pos x="0" y="0"/>
                </a:cxn>
                <a:cxn ang="0">
                  <a:pos x="0" y="0"/>
                </a:cxn>
                <a:cxn ang="0">
                  <a:pos x="0" y="0"/>
                </a:cxn>
                <a:cxn ang="0">
                  <a:pos x="0" y="0"/>
                </a:cxn>
                <a:cxn ang="0">
                  <a:pos x="0" y="0"/>
                </a:cxn>
                <a:cxn ang="0">
                  <a:pos x="0" y="0"/>
                </a:cxn>
              </a:cxnLst>
              <a:rect l="txL" t="txT" r="txR" b="txB"/>
              <a:pathLst>
                <a:path w="37" h="25">
                  <a:moveTo>
                    <a:pt x="37" y="0"/>
                  </a:moveTo>
                  <a:lnTo>
                    <a:pt x="26" y="7"/>
                  </a:lnTo>
                  <a:lnTo>
                    <a:pt x="16" y="10"/>
                  </a:lnTo>
                  <a:lnTo>
                    <a:pt x="6" y="16"/>
                  </a:lnTo>
                  <a:lnTo>
                    <a:pt x="0" y="25"/>
                  </a:lnTo>
                  <a:lnTo>
                    <a:pt x="9" y="22"/>
                  </a:lnTo>
                  <a:lnTo>
                    <a:pt x="26" y="17"/>
                  </a:lnTo>
                  <a:lnTo>
                    <a:pt x="37" y="0"/>
                  </a:lnTo>
                  <a:close/>
                </a:path>
              </a:pathLst>
            </a:custGeom>
            <a:solidFill>
              <a:srgbClr val="402000">
                <a:alpha val="100000"/>
              </a:srgbClr>
            </a:solidFill>
            <a:ln w="9525">
              <a:noFill/>
            </a:ln>
          </p:spPr>
          <p:txBody>
            <a:bodyPr/>
            <a:p>
              <a:endParaRPr lang="zh-CN" altLang="en-US"/>
            </a:p>
          </p:txBody>
        </p:sp>
        <p:sp>
          <p:nvSpPr>
            <p:cNvPr id="215282" name="Freeform 174"/>
            <p:cNvSpPr/>
            <p:nvPr/>
          </p:nvSpPr>
          <p:spPr>
            <a:xfrm>
              <a:off x="289" y="1837"/>
              <a:ext cx="2" cy="3"/>
            </a:xfrm>
            <a:custGeom>
              <a:avLst/>
              <a:gdLst>
                <a:gd name="txL" fmla="*/ 0 w 9"/>
                <a:gd name="txT" fmla="*/ 0 h 16"/>
                <a:gd name="txR" fmla="*/ 9 w 9"/>
                <a:gd name="txB" fmla="*/ 16 h 16"/>
              </a:gdLst>
              <a:ahLst/>
              <a:cxnLst>
                <a:cxn ang="0">
                  <a:pos x="0" y="0"/>
                </a:cxn>
                <a:cxn ang="0">
                  <a:pos x="0" y="0"/>
                </a:cxn>
                <a:cxn ang="0">
                  <a:pos x="0" y="0"/>
                </a:cxn>
                <a:cxn ang="0">
                  <a:pos x="0" y="0"/>
                </a:cxn>
              </a:cxnLst>
              <a:rect l="txL" t="txT" r="txR" b="txB"/>
              <a:pathLst>
                <a:path w="9" h="16">
                  <a:moveTo>
                    <a:pt x="9" y="0"/>
                  </a:moveTo>
                  <a:lnTo>
                    <a:pt x="0" y="0"/>
                  </a:lnTo>
                  <a:lnTo>
                    <a:pt x="0" y="16"/>
                  </a:lnTo>
                  <a:lnTo>
                    <a:pt x="9" y="0"/>
                  </a:lnTo>
                  <a:close/>
                </a:path>
              </a:pathLst>
            </a:custGeom>
            <a:solidFill>
              <a:srgbClr val="402000">
                <a:alpha val="100000"/>
              </a:srgbClr>
            </a:solidFill>
            <a:ln w="9525">
              <a:noFill/>
            </a:ln>
          </p:spPr>
          <p:txBody>
            <a:bodyPr/>
            <a:p>
              <a:endParaRPr lang="zh-CN" altLang="en-US"/>
            </a:p>
          </p:txBody>
        </p:sp>
        <p:sp>
          <p:nvSpPr>
            <p:cNvPr id="215283" name="Freeform 175"/>
            <p:cNvSpPr/>
            <p:nvPr/>
          </p:nvSpPr>
          <p:spPr>
            <a:xfrm>
              <a:off x="260" y="1863"/>
              <a:ext cx="62" cy="154"/>
            </a:xfrm>
            <a:custGeom>
              <a:avLst/>
              <a:gdLst>
                <a:gd name="txL" fmla="*/ 0 w 309"/>
                <a:gd name="txT" fmla="*/ 0 h 772"/>
                <a:gd name="txR" fmla="*/ 309 w 309"/>
                <a:gd name="txB" fmla="*/ 772 h 772"/>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309" h="772">
                  <a:moveTo>
                    <a:pt x="46" y="0"/>
                  </a:moveTo>
                  <a:lnTo>
                    <a:pt x="75" y="32"/>
                  </a:lnTo>
                  <a:lnTo>
                    <a:pt x="84" y="78"/>
                  </a:lnTo>
                  <a:lnTo>
                    <a:pt x="127" y="122"/>
                  </a:lnTo>
                  <a:lnTo>
                    <a:pt x="218" y="330"/>
                  </a:lnTo>
                  <a:lnTo>
                    <a:pt x="269" y="519"/>
                  </a:lnTo>
                  <a:lnTo>
                    <a:pt x="309" y="772"/>
                  </a:lnTo>
                  <a:lnTo>
                    <a:pt x="182" y="659"/>
                  </a:lnTo>
                  <a:lnTo>
                    <a:pt x="0" y="100"/>
                  </a:lnTo>
                  <a:lnTo>
                    <a:pt x="46" y="0"/>
                  </a:lnTo>
                  <a:close/>
                </a:path>
              </a:pathLst>
            </a:custGeom>
            <a:solidFill>
              <a:srgbClr val="400000">
                <a:alpha val="100000"/>
              </a:srgbClr>
            </a:solid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215284" name="Freeform 176"/>
            <p:cNvSpPr/>
            <p:nvPr/>
          </p:nvSpPr>
          <p:spPr>
            <a:xfrm>
              <a:off x="162" y="1833"/>
              <a:ext cx="229" cy="257"/>
            </a:xfrm>
            <a:custGeom>
              <a:avLst/>
              <a:gdLst>
                <a:gd name="txL" fmla="*/ 0 w 1147"/>
                <a:gd name="txT" fmla="*/ 0 h 1285"/>
                <a:gd name="txR" fmla="*/ 1147 w 1147"/>
                <a:gd name="txB" fmla="*/ 1285 h 1285"/>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1147" h="1285">
                  <a:moveTo>
                    <a:pt x="212" y="67"/>
                  </a:moveTo>
                  <a:lnTo>
                    <a:pt x="247" y="0"/>
                  </a:lnTo>
                  <a:lnTo>
                    <a:pt x="528" y="116"/>
                  </a:lnTo>
                  <a:lnTo>
                    <a:pt x="541" y="206"/>
                  </a:lnTo>
                  <a:lnTo>
                    <a:pt x="563" y="238"/>
                  </a:lnTo>
                  <a:lnTo>
                    <a:pt x="595" y="274"/>
                  </a:lnTo>
                  <a:lnTo>
                    <a:pt x="614" y="339"/>
                  </a:lnTo>
                  <a:lnTo>
                    <a:pt x="676" y="487"/>
                  </a:lnTo>
                  <a:lnTo>
                    <a:pt x="727" y="663"/>
                  </a:lnTo>
                  <a:lnTo>
                    <a:pt x="748" y="780"/>
                  </a:lnTo>
                  <a:lnTo>
                    <a:pt x="974" y="785"/>
                  </a:lnTo>
                  <a:lnTo>
                    <a:pt x="1011" y="807"/>
                  </a:lnTo>
                  <a:lnTo>
                    <a:pt x="1115" y="807"/>
                  </a:lnTo>
                  <a:lnTo>
                    <a:pt x="1143" y="853"/>
                  </a:lnTo>
                  <a:lnTo>
                    <a:pt x="1147" y="907"/>
                  </a:lnTo>
                  <a:lnTo>
                    <a:pt x="1137" y="956"/>
                  </a:lnTo>
                  <a:lnTo>
                    <a:pt x="1042" y="974"/>
                  </a:lnTo>
                  <a:lnTo>
                    <a:pt x="997" y="1041"/>
                  </a:lnTo>
                  <a:lnTo>
                    <a:pt x="907" y="1064"/>
                  </a:lnTo>
                  <a:lnTo>
                    <a:pt x="840" y="1064"/>
                  </a:lnTo>
                  <a:lnTo>
                    <a:pt x="763" y="1079"/>
                  </a:lnTo>
                  <a:lnTo>
                    <a:pt x="759" y="1110"/>
                  </a:lnTo>
                  <a:lnTo>
                    <a:pt x="763" y="1177"/>
                  </a:lnTo>
                  <a:lnTo>
                    <a:pt x="754" y="1223"/>
                  </a:lnTo>
                  <a:lnTo>
                    <a:pt x="713" y="1227"/>
                  </a:lnTo>
                  <a:lnTo>
                    <a:pt x="663" y="1236"/>
                  </a:lnTo>
                  <a:lnTo>
                    <a:pt x="614" y="1282"/>
                  </a:lnTo>
                  <a:lnTo>
                    <a:pt x="554" y="1282"/>
                  </a:lnTo>
                  <a:lnTo>
                    <a:pt x="501" y="1276"/>
                  </a:lnTo>
                  <a:lnTo>
                    <a:pt x="420" y="1250"/>
                  </a:lnTo>
                  <a:lnTo>
                    <a:pt x="330" y="1259"/>
                  </a:lnTo>
                  <a:lnTo>
                    <a:pt x="238" y="1285"/>
                  </a:lnTo>
                  <a:lnTo>
                    <a:pt x="153" y="1267"/>
                  </a:lnTo>
                  <a:lnTo>
                    <a:pt x="95" y="1200"/>
                  </a:lnTo>
                  <a:lnTo>
                    <a:pt x="99" y="1128"/>
                  </a:lnTo>
                  <a:lnTo>
                    <a:pt x="76" y="1038"/>
                  </a:lnTo>
                  <a:lnTo>
                    <a:pt x="64" y="920"/>
                  </a:lnTo>
                  <a:lnTo>
                    <a:pt x="36" y="812"/>
                  </a:lnTo>
                  <a:lnTo>
                    <a:pt x="0" y="650"/>
                  </a:lnTo>
                  <a:lnTo>
                    <a:pt x="4" y="487"/>
                  </a:lnTo>
                  <a:lnTo>
                    <a:pt x="4" y="342"/>
                  </a:lnTo>
                  <a:lnTo>
                    <a:pt x="14" y="243"/>
                  </a:lnTo>
                  <a:lnTo>
                    <a:pt x="36" y="198"/>
                  </a:lnTo>
                  <a:lnTo>
                    <a:pt x="87" y="162"/>
                  </a:lnTo>
                  <a:lnTo>
                    <a:pt x="145" y="102"/>
                  </a:lnTo>
                  <a:lnTo>
                    <a:pt x="212" y="67"/>
                  </a:lnTo>
                  <a:close/>
                </a:path>
              </a:pathLst>
            </a:custGeom>
            <a:solidFill>
              <a:srgbClr val="C0C0C0">
                <a:alpha val="100000"/>
              </a:srgbClr>
            </a:solid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215285" name="Freeform 177"/>
            <p:cNvSpPr/>
            <p:nvPr/>
          </p:nvSpPr>
          <p:spPr>
            <a:xfrm>
              <a:off x="166" y="1848"/>
              <a:ext cx="145" cy="240"/>
            </a:xfrm>
            <a:custGeom>
              <a:avLst/>
              <a:gdLst>
                <a:gd name="txL" fmla="*/ 0 w 725"/>
                <a:gd name="txT" fmla="*/ 0 h 1198"/>
                <a:gd name="txR" fmla="*/ 725 w 725"/>
                <a:gd name="txB" fmla="*/ 1198 h 1198"/>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725" h="1198">
                  <a:moveTo>
                    <a:pt x="725" y="1005"/>
                  </a:moveTo>
                  <a:lnTo>
                    <a:pt x="630" y="990"/>
                  </a:lnTo>
                  <a:lnTo>
                    <a:pt x="549" y="986"/>
                  </a:lnTo>
                  <a:lnTo>
                    <a:pt x="460" y="978"/>
                  </a:lnTo>
                  <a:lnTo>
                    <a:pt x="359" y="963"/>
                  </a:lnTo>
                  <a:lnTo>
                    <a:pt x="314" y="932"/>
                  </a:lnTo>
                  <a:lnTo>
                    <a:pt x="193" y="780"/>
                  </a:lnTo>
                  <a:lnTo>
                    <a:pt x="256" y="825"/>
                  </a:lnTo>
                  <a:lnTo>
                    <a:pt x="297" y="861"/>
                  </a:lnTo>
                  <a:lnTo>
                    <a:pt x="274" y="753"/>
                  </a:lnTo>
                  <a:lnTo>
                    <a:pt x="228" y="712"/>
                  </a:lnTo>
                  <a:lnTo>
                    <a:pt x="162" y="600"/>
                  </a:lnTo>
                  <a:lnTo>
                    <a:pt x="225" y="653"/>
                  </a:lnTo>
                  <a:lnTo>
                    <a:pt x="266" y="668"/>
                  </a:lnTo>
                  <a:lnTo>
                    <a:pt x="256" y="590"/>
                  </a:lnTo>
                  <a:lnTo>
                    <a:pt x="211" y="532"/>
                  </a:lnTo>
                  <a:lnTo>
                    <a:pt x="167" y="487"/>
                  </a:lnTo>
                  <a:lnTo>
                    <a:pt x="121" y="355"/>
                  </a:lnTo>
                  <a:lnTo>
                    <a:pt x="207" y="464"/>
                  </a:lnTo>
                  <a:lnTo>
                    <a:pt x="256" y="504"/>
                  </a:lnTo>
                  <a:lnTo>
                    <a:pt x="261" y="337"/>
                  </a:lnTo>
                  <a:lnTo>
                    <a:pt x="274" y="271"/>
                  </a:lnTo>
                  <a:lnTo>
                    <a:pt x="301" y="240"/>
                  </a:lnTo>
                  <a:lnTo>
                    <a:pt x="341" y="190"/>
                  </a:lnTo>
                  <a:lnTo>
                    <a:pt x="405" y="167"/>
                  </a:lnTo>
                  <a:lnTo>
                    <a:pt x="437" y="153"/>
                  </a:lnTo>
                  <a:lnTo>
                    <a:pt x="347" y="68"/>
                  </a:lnTo>
                  <a:lnTo>
                    <a:pt x="251" y="90"/>
                  </a:lnTo>
                  <a:lnTo>
                    <a:pt x="188" y="127"/>
                  </a:lnTo>
                  <a:lnTo>
                    <a:pt x="167" y="162"/>
                  </a:lnTo>
                  <a:lnTo>
                    <a:pt x="184" y="107"/>
                  </a:lnTo>
                  <a:lnTo>
                    <a:pt x="220" y="90"/>
                  </a:lnTo>
                  <a:lnTo>
                    <a:pt x="278" y="68"/>
                  </a:lnTo>
                  <a:lnTo>
                    <a:pt x="324" y="60"/>
                  </a:lnTo>
                  <a:lnTo>
                    <a:pt x="297" y="45"/>
                  </a:lnTo>
                  <a:lnTo>
                    <a:pt x="251" y="32"/>
                  </a:lnTo>
                  <a:lnTo>
                    <a:pt x="211" y="17"/>
                  </a:lnTo>
                  <a:lnTo>
                    <a:pt x="188" y="0"/>
                  </a:lnTo>
                  <a:lnTo>
                    <a:pt x="136" y="37"/>
                  </a:lnTo>
                  <a:lnTo>
                    <a:pt x="104" y="68"/>
                  </a:lnTo>
                  <a:lnTo>
                    <a:pt x="73" y="107"/>
                  </a:lnTo>
                  <a:lnTo>
                    <a:pt x="27" y="130"/>
                  </a:lnTo>
                  <a:lnTo>
                    <a:pt x="18" y="172"/>
                  </a:lnTo>
                  <a:lnTo>
                    <a:pt x="0" y="240"/>
                  </a:lnTo>
                  <a:lnTo>
                    <a:pt x="0" y="342"/>
                  </a:lnTo>
                  <a:lnTo>
                    <a:pt x="5" y="450"/>
                  </a:lnTo>
                  <a:lnTo>
                    <a:pt x="8" y="573"/>
                  </a:lnTo>
                  <a:lnTo>
                    <a:pt x="31" y="698"/>
                  </a:lnTo>
                  <a:lnTo>
                    <a:pt x="58" y="830"/>
                  </a:lnTo>
                  <a:lnTo>
                    <a:pt x="73" y="941"/>
                  </a:lnTo>
                  <a:lnTo>
                    <a:pt x="95" y="1022"/>
                  </a:lnTo>
                  <a:lnTo>
                    <a:pt x="90" y="1095"/>
                  </a:lnTo>
                  <a:lnTo>
                    <a:pt x="99" y="1135"/>
                  </a:lnTo>
                  <a:lnTo>
                    <a:pt x="131" y="1166"/>
                  </a:lnTo>
                  <a:lnTo>
                    <a:pt x="171" y="1193"/>
                  </a:lnTo>
                  <a:lnTo>
                    <a:pt x="225" y="1198"/>
                  </a:lnTo>
                  <a:lnTo>
                    <a:pt x="251" y="1185"/>
                  </a:lnTo>
                  <a:lnTo>
                    <a:pt x="288" y="1181"/>
                  </a:lnTo>
                  <a:lnTo>
                    <a:pt x="374" y="1163"/>
                  </a:lnTo>
                  <a:lnTo>
                    <a:pt x="337" y="1118"/>
                  </a:lnTo>
                  <a:lnTo>
                    <a:pt x="297" y="1053"/>
                  </a:lnTo>
                  <a:lnTo>
                    <a:pt x="356" y="1099"/>
                  </a:lnTo>
                  <a:lnTo>
                    <a:pt x="401" y="1140"/>
                  </a:lnTo>
                  <a:lnTo>
                    <a:pt x="433" y="1163"/>
                  </a:lnTo>
                  <a:lnTo>
                    <a:pt x="477" y="1185"/>
                  </a:lnTo>
                  <a:lnTo>
                    <a:pt x="527" y="1185"/>
                  </a:lnTo>
                  <a:lnTo>
                    <a:pt x="575" y="1185"/>
                  </a:lnTo>
                  <a:lnTo>
                    <a:pt x="603" y="1172"/>
                  </a:lnTo>
                  <a:lnTo>
                    <a:pt x="616" y="1158"/>
                  </a:lnTo>
                  <a:lnTo>
                    <a:pt x="553" y="1122"/>
                  </a:lnTo>
                  <a:lnTo>
                    <a:pt x="491" y="1063"/>
                  </a:lnTo>
                  <a:lnTo>
                    <a:pt x="472" y="1036"/>
                  </a:lnTo>
                  <a:lnTo>
                    <a:pt x="523" y="1050"/>
                  </a:lnTo>
                  <a:lnTo>
                    <a:pt x="598" y="1108"/>
                  </a:lnTo>
                  <a:lnTo>
                    <a:pt x="630" y="1135"/>
                  </a:lnTo>
                  <a:lnTo>
                    <a:pt x="702" y="1140"/>
                  </a:lnTo>
                  <a:lnTo>
                    <a:pt x="725" y="1126"/>
                  </a:lnTo>
                  <a:lnTo>
                    <a:pt x="725" y="1095"/>
                  </a:lnTo>
                  <a:lnTo>
                    <a:pt x="725" y="1005"/>
                  </a:lnTo>
                  <a:close/>
                </a:path>
              </a:pathLst>
            </a:custGeom>
            <a:solidFill>
              <a:srgbClr val="E0E0E0">
                <a:alpha val="100000"/>
              </a:srgbClr>
            </a:solidFill>
            <a:ln w="9525">
              <a:noFill/>
            </a:ln>
          </p:spPr>
          <p:txBody>
            <a:bodyPr/>
            <a:p>
              <a:endParaRPr lang="zh-CN" altLang="en-US"/>
            </a:p>
          </p:txBody>
        </p:sp>
        <p:sp>
          <p:nvSpPr>
            <p:cNvPr id="215286" name="Freeform 178"/>
            <p:cNvSpPr/>
            <p:nvPr/>
          </p:nvSpPr>
          <p:spPr>
            <a:xfrm>
              <a:off x="176" y="1968"/>
              <a:ext cx="43" cy="110"/>
            </a:xfrm>
            <a:custGeom>
              <a:avLst/>
              <a:gdLst>
                <a:gd name="txL" fmla="*/ 0 w 211"/>
                <a:gd name="txT" fmla="*/ 0 h 553"/>
                <a:gd name="txR" fmla="*/ 211 w 211"/>
                <a:gd name="txB" fmla="*/ 553 h 553"/>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211" h="553">
                  <a:moveTo>
                    <a:pt x="211" y="553"/>
                  </a:moveTo>
                  <a:lnTo>
                    <a:pt x="173" y="535"/>
                  </a:lnTo>
                  <a:lnTo>
                    <a:pt x="134" y="490"/>
                  </a:lnTo>
                  <a:lnTo>
                    <a:pt x="99" y="410"/>
                  </a:lnTo>
                  <a:lnTo>
                    <a:pt x="81" y="342"/>
                  </a:lnTo>
                  <a:lnTo>
                    <a:pt x="53" y="265"/>
                  </a:lnTo>
                  <a:lnTo>
                    <a:pt x="41" y="192"/>
                  </a:lnTo>
                  <a:lnTo>
                    <a:pt x="19" y="81"/>
                  </a:lnTo>
                  <a:lnTo>
                    <a:pt x="0" y="0"/>
                  </a:lnTo>
                  <a:lnTo>
                    <a:pt x="45" y="162"/>
                  </a:lnTo>
                  <a:lnTo>
                    <a:pt x="81" y="287"/>
                  </a:lnTo>
                  <a:lnTo>
                    <a:pt x="121" y="373"/>
                  </a:lnTo>
                  <a:lnTo>
                    <a:pt x="183" y="463"/>
                  </a:lnTo>
                  <a:lnTo>
                    <a:pt x="211" y="553"/>
                  </a:lnTo>
                  <a:close/>
                </a:path>
              </a:pathLst>
            </a:custGeom>
            <a:solidFill>
              <a:srgbClr val="C0C0C0">
                <a:alpha val="100000"/>
              </a:srgbClr>
            </a:solidFill>
            <a:ln w="9525">
              <a:noFill/>
            </a:ln>
          </p:spPr>
          <p:txBody>
            <a:bodyPr/>
            <a:p>
              <a:endParaRPr lang="zh-CN" altLang="en-US"/>
            </a:p>
          </p:txBody>
        </p:sp>
        <p:sp>
          <p:nvSpPr>
            <p:cNvPr id="215287" name="Freeform 179"/>
            <p:cNvSpPr/>
            <p:nvPr/>
          </p:nvSpPr>
          <p:spPr>
            <a:xfrm>
              <a:off x="220" y="1878"/>
              <a:ext cx="167" cy="167"/>
            </a:xfrm>
            <a:custGeom>
              <a:avLst/>
              <a:gdLst>
                <a:gd name="txL" fmla="*/ 0 w 838"/>
                <a:gd name="txT" fmla="*/ 0 h 832"/>
                <a:gd name="txR" fmla="*/ 838 w 838"/>
                <a:gd name="txB" fmla="*/ 832 h 832"/>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838" h="832">
                  <a:moveTo>
                    <a:pt x="155" y="0"/>
                  </a:moveTo>
                  <a:lnTo>
                    <a:pt x="253" y="30"/>
                  </a:lnTo>
                  <a:lnTo>
                    <a:pt x="298" y="70"/>
                  </a:lnTo>
                  <a:lnTo>
                    <a:pt x="326" y="153"/>
                  </a:lnTo>
                  <a:lnTo>
                    <a:pt x="326" y="228"/>
                  </a:lnTo>
                  <a:lnTo>
                    <a:pt x="311" y="272"/>
                  </a:lnTo>
                  <a:lnTo>
                    <a:pt x="320" y="350"/>
                  </a:lnTo>
                  <a:lnTo>
                    <a:pt x="320" y="408"/>
                  </a:lnTo>
                  <a:lnTo>
                    <a:pt x="306" y="423"/>
                  </a:lnTo>
                  <a:lnTo>
                    <a:pt x="320" y="445"/>
                  </a:lnTo>
                  <a:lnTo>
                    <a:pt x="329" y="467"/>
                  </a:lnTo>
                  <a:lnTo>
                    <a:pt x="311" y="490"/>
                  </a:lnTo>
                  <a:lnTo>
                    <a:pt x="311" y="513"/>
                  </a:lnTo>
                  <a:lnTo>
                    <a:pt x="347" y="521"/>
                  </a:lnTo>
                  <a:lnTo>
                    <a:pt x="343" y="544"/>
                  </a:lnTo>
                  <a:lnTo>
                    <a:pt x="378" y="557"/>
                  </a:lnTo>
                  <a:lnTo>
                    <a:pt x="411" y="548"/>
                  </a:lnTo>
                  <a:lnTo>
                    <a:pt x="433" y="557"/>
                  </a:lnTo>
                  <a:lnTo>
                    <a:pt x="532" y="571"/>
                  </a:lnTo>
                  <a:lnTo>
                    <a:pt x="622" y="567"/>
                  </a:lnTo>
                  <a:lnTo>
                    <a:pt x="679" y="571"/>
                  </a:lnTo>
                  <a:lnTo>
                    <a:pt x="717" y="594"/>
                  </a:lnTo>
                  <a:lnTo>
                    <a:pt x="807" y="594"/>
                  </a:lnTo>
                  <a:lnTo>
                    <a:pt x="838" y="625"/>
                  </a:lnTo>
                  <a:lnTo>
                    <a:pt x="838" y="660"/>
                  </a:lnTo>
                  <a:lnTo>
                    <a:pt x="833" y="719"/>
                  </a:lnTo>
                  <a:lnTo>
                    <a:pt x="762" y="738"/>
                  </a:lnTo>
                  <a:lnTo>
                    <a:pt x="762" y="700"/>
                  </a:lnTo>
                  <a:lnTo>
                    <a:pt x="757" y="669"/>
                  </a:lnTo>
                  <a:lnTo>
                    <a:pt x="743" y="656"/>
                  </a:lnTo>
                  <a:lnTo>
                    <a:pt x="739" y="692"/>
                  </a:lnTo>
                  <a:lnTo>
                    <a:pt x="734" y="738"/>
                  </a:lnTo>
                  <a:lnTo>
                    <a:pt x="717" y="765"/>
                  </a:lnTo>
                  <a:lnTo>
                    <a:pt x="685" y="800"/>
                  </a:lnTo>
                  <a:lnTo>
                    <a:pt x="610" y="818"/>
                  </a:lnTo>
                  <a:lnTo>
                    <a:pt x="550" y="828"/>
                  </a:lnTo>
                  <a:lnTo>
                    <a:pt x="482" y="832"/>
                  </a:lnTo>
                  <a:lnTo>
                    <a:pt x="569" y="782"/>
                  </a:lnTo>
                  <a:lnTo>
                    <a:pt x="627" y="738"/>
                  </a:lnTo>
                  <a:lnTo>
                    <a:pt x="639" y="700"/>
                  </a:lnTo>
                  <a:lnTo>
                    <a:pt x="631" y="669"/>
                  </a:lnTo>
                  <a:lnTo>
                    <a:pt x="582" y="665"/>
                  </a:lnTo>
                  <a:lnTo>
                    <a:pt x="564" y="700"/>
                  </a:lnTo>
                  <a:lnTo>
                    <a:pt x="550" y="742"/>
                  </a:lnTo>
                  <a:lnTo>
                    <a:pt x="505" y="787"/>
                  </a:lnTo>
                  <a:lnTo>
                    <a:pt x="456" y="823"/>
                  </a:lnTo>
                  <a:lnTo>
                    <a:pt x="406" y="828"/>
                  </a:lnTo>
                  <a:lnTo>
                    <a:pt x="329" y="823"/>
                  </a:lnTo>
                  <a:lnTo>
                    <a:pt x="411" y="759"/>
                  </a:lnTo>
                  <a:lnTo>
                    <a:pt x="469" y="727"/>
                  </a:lnTo>
                  <a:lnTo>
                    <a:pt x="514" y="692"/>
                  </a:lnTo>
                  <a:lnTo>
                    <a:pt x="528" y="665"/>
                  </a:lnTo>
                  <a:lnTo>
                    <a:pt x="524" y="637"/>
                  </a:lnTo>
                  <a:lnTo>
                    <a:pt x="497" y="633"/>
                  </a:lnTo>
                  <a:lnTo>
                    <a:pt x="465" y="660"/>
                  </a:lnTo>
                  <a:lnTo>
                    <a:pt x="447" y="697"/>
                  </a:lnTo>
                  <a:lnTo>
                    <a:pt x="406" y="742"/>
                  </a:lnTo>
                  <a:lnTo>
                    <a:pt x="356" y="765"/>
                  </a:lnTo>
                  <a:lnTo>
                    <a:pt x="320" y="787"/>
                  </a:lnTo>
                  <a:lnTo>
                    <a:pt x="280" y="805"/>
                  </a:lnTo>
                  <a:lnTo>
                    <a:pt x="234" y="813"/>
                  </a:lnTo>
                  <a:lnTo>
                    <a:pt x="181" y="813"/>
                  </a:lnTo>
                  <a:lnTo>
                    <a:pt x="129" y="804"/>
                  </a:lnTo>
                  <a:lnTo>
                    <a:pt x="244" y="765"/>
                  </a:lnTo>
                  <a:lnTo>
                    <a:pt x="288" y="742"/>
                  </a:lnTo>
                  <a:lnTo>
                    <a:pt x="320" y="700"/>
                  </a:lnTo>
                  <a:lnTo>
                    <a:pt x="326" y="665"/>
                  </a:lnTo>
                  <a:lnTo>
                    <a:pt x="298" y="665"/>
                  </a:lnTo>
                  <a:lnTo>
                    <a:pt x="285" y="697"/>
                  </a:lnTo>
                  <a:lnTo>
                    <a:pt x="262" y="723"/>
                  </a:lnTo>
                  <a:lnTo>
                    <a:pt x="225" y="751"/>
                  </a:lnTo>
                  <a:lnTo>
                    <a:pt x="185" y="779"/>
                  </a:lnTo>
                  <a:lnTo>
                    <a:pt x="132" y="802"/>
                  </a:lnTo>
                  <a:lnTo>
                    <a:pt x="91" y="787"/>
                  </a:lnTo>
                  <a:lnTo>
                    <a:pt x="72" y="765"/>
                  </a:lnTo>
                  <a:lnTo>
                    <a:pt x="42" y="709"/>
                  </a:lnTo>
                  <a:lnTo>
                    <a:pt x="100" y="697"/>
                  </a:lnTo>
                  <a:lnTo>
                    <a:pt x="212" y="683"/>
                  </a:lnTo>
                  <a:lnTo>
                    <a:pt x="280" y="652"/>
                  </a:lnTo>
                  <a:lnTo>
                    <a:pt x="315" y="621"/>
                  </a:lnTo>
                  <a:lnTo>
                    <a:pt x="329" y="585"/>
                  </a:lnTo>
                  <a:lnTo>
                    <a:pt x="334" y="567"/>
                  </a:lnTo>
                  <a:lnTo>
                    <a:pt x="315" y="567"/>
                  </a:lnTo>
                  <a:lnTo>
                    <a:pt x="293" y="594"/>
                  </a:lnTo>
                  <a:lnTo>
                    <a:pt x="257" y="642"/>
                  </a:lnTo>
                  <a:lnTo>
                    <a:pt x="176" y="669"/>
                  </a:lnTo>
                  <a:lnTo>
                    <a:pt x="100" y="693"/>
                  </a:lnTo>
                  <a:lnTo>
                    <a:pt x="42" y="709"/>
                  </a:lnTo>
                  <a:lnTo>
                    <a:pt x="19" y="616"/>
                  </a:lnTo>
                  <a:lnTo>
                    <a:pt x="14" y="548"/>
                  </a:lnTo>
                  <a:lnTo>
                    <a:pt x="14" y="489"/>
                  </a:lnTo>
                  <a:lnTo>
                    <a:pt x="91" y="530"/>
                  </a:lnTo>
                  <a:lnTo>
                    <a:pt x="181" y="548"/>
                  </a:lnTo>
                  <a:lnTo>
                    <a:pt x="253" y="544"/>
                  </a:lnTo>
                  <a:lnTo>
                    <a:pt x="271" y="536"/>
                  </a:lnTo>
                  <a:lnTo>
                    <a:pt x="280" y="513"/>
                  </a:lnTo>
                  <a:lnTo>
                    <a:pt x="239" y="513"/>
                  </a:lnTo>
                  <a:lnTo>
                    <a:pt x="196" y="526"/>
                  </a:lnTo>
                  <a:lnTo>
                    <a:pt x="88" y="530"/>
                  </a:lnTo>
                  <a:lnTo>
                    <a:pt x="14" y="490"/>
                  </a:lnTo>
                  <a:lnTo>
                    <a:pt x="10" y="405"/>
                  </a:lnTo>
                  <a:lnTo>
                    <a:pt x="5" y="345"/>
                  </a:lnTo>
                  <a:lnTo>
                    <a:pt x="0" y="287"/>
                  </a:lnTo>
                  <a:lnTo>
                    <a:pt x="10" y="188"/>
                  </a:lnTo>
                  <a:lnTo>
                    <a:pt x="32" y="153"/>
                  </a:lnTo>
                  <a:lnTo>
                    <a:pt x="100" y="108"/>
                  </a:lnTo>
                  <a:lnTo>
                    <a:pt x="78" y="113"/>
                  </a:lnTo>
                  <a:lnTo>
                    <a:pt x="10" y="143"/>
                  </a:lnTo>
                  <a:lnTo>
                    <a:pt x="37" y="81"/>
                  </a:lnTo>
                  <a:lnTo>
                    <a:pt x="60" y="48"/>
                  </a:lnTo>
                  <a:lnTo>
                    <a:pt x="78" y="26"/>
                  </a:lnTo>
                  <a:lnTo>
                    <a:pt x="155" y="0"/>
                  </a:lnTo>
                  <a:close/>
                </a:path>
              </a:pathLst>
            </a:custGeom>
            <a:solidFill>
              <a:srgbClr val="E0E0E0">
                <a:alpha val="100000"/>
              </a:srgbClr>
            </a:solidFill>
            <a:ln w="9525">
              <a:noFill/>
            </a:ln>
          </p:spPr>
          <p:txBody>
            <a:bodyPr/>
            <a:p>
              <a:endParaRPr lang="zh-CN" altLang="en-US"/>
            </a:p>
          </p:txBody>
        </p:sp>
        <p:sp>
          <p:nvSpPr>
            <p:cNvPr id="215288" name="Freeform 180"/>
            <p:cNvSpPr/>
            <p:nvPr/>
          </p:nvSpPr>
          <p:spPr>
            <a:xfrm>
              <a:off x="231" y="1940"/>
              <a:ext cx="42" cy="38"/>
            </a:xfrm>
            <a:custGeom>
              <a:avLst/>
              <a:gdLst>
                <a:gd name="txL" fmla="*/ 0 w 209"/>
                <a:gd name="txT" fmla="*/ 0 h 187"/>
                <a:gd name="txR" fmla="*/ 209 w 209"/>
                <a:gd name="txB" fmla="*/ 187 h 187"/>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209" h="187">
                  <a:moveTo>
                    <a:pt x="209" y="0"/>
                  </a:moveTo>
                  <a:lnTo>
                    <a:pt x="209" y="15"/>
                  </a:lnTo>
                  <a:lnTo>
                    <a:pt x="182" y="51"/>
                  </a:lnTo>
                  <a:lnTo>
                    <a:pt x="157" y="71"/>
                  </a:lnTo>
                  <a:lnTo>
                    <a:pt x="100" y="113"/>
                  </a:lnTo>
                  <a:lnTo>
                    <a:pt x="77" y="130"/>
                  </a:lnTo>
                  <a:lnTo>
                    <a:pt x="25" y="170"/>
                  </a:lnTo>
                  <a:lnTo>
                    <a:pt x="82" y="152"/>
                  </a:lnTo>
                  <a:lnTo>
                    <a:pt x="140" y="135"/>
                  </a:lnTo>
                  <a:lnTo>
                    <a:pt x="198" y="130"/>
                  </a:lnTo>
                  <a:lnTo>
                    <a:pt x="194" y="147"/>
                  </a:lnTo>
                  <a:lnTo>
                    <a:pt x="100" y="164"/>
                  </a:lnTo>
                  <a:lnTo>
                    <a:pt x="52" y="184"/>
                  </a:lnTo>
                  <a:lnTo>
                    <a:pt x="25" y="187"/>
                  </a:lnTo>
                  <a:lnTo>
                    <a:pt x="2" y="180"/>
                  </a:lnTo>
                  <a:lnTo>
                    <a:pt x="0" y="158"/>
                  </a:lnTo>
                  <a:lnTo>
                    <a:pt x="18" y="141"/>
                  </a:lnTo>
                  <a:lnTo>
                    <a:pt x="44" y="116"/>
                  </a:lnTo>
                  <a:lnTo>
                    <a:pt x="75" y="80"/>
                  </a:lnTo>
                  <a:lnTo>
                    <a:pt x="107" y="40"/>
                  </a:lnTo>
                  <a:lnTo>
                    <a:pt x="144" y="12"/>
                  </a:lnTo>
                  <a:lnTo>
                    <a:pt x="184" y="2"/>
                  </a:lnTo>
                  <a:lnTo>
                    <a:pt x="209" y="0"/>
                  </a:lnTo>
                  <a:close/>
                </a:path>
              </a:pathLst>
            </a:custGeom>
            <a:solidFill>
              <a:srgbClr val="C0C0C0">
                <a:alpha val="100000"/>
              </a:srgbClr>
            </a:solidFill>
            <a:ln w="9525">
              <a:noFill/>
            </a:ln>
          </p:spPr>
          <p:txBody>
            <a:bodyPr/>
            <a:p>
              <a:endParaRPr lang="zh-CN" altLang="en-US"/>
            </a:p>
          </p:txBody>
        </p:sp>
        <p:sp>
          <p:nvSpPr>
            <p:cNvPr id="215289" name="Freeform 181"/>
            <p:cNvSpPr/>
            <p:nvPr/>
          </p:nvSpPr>
          <p:spPr>
            <a:xfrm>
              <a:off x="232" y="1909"/>
              <a:ext cx="39" cy="49"/>
            </a:xfrm>
            <a:custGeom>
              <a:avLst/>
              <a:gdLst>
                <a:gd name="txL" fmla="*/ 0 w 192"/>
                <a:gd name="txT" fmla="*/ 0 h 246"/>
                <a:gd name="txR" fmla="*/ 192 w 192"/>
                <a:gd name="txB" fmla="*/ 246 h 246"/>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192" h="246">
                  <a:moveTo>
                    <a:pt x="156" y="0"/>
                  </a:moveTo>
                  <a:lnTo>
                    <a:pt x="183" y="4"/>
                  </a:lnTo>
                  <a:lnTo>
                    <a:pt x="192" y="27"/>
                  </a:lnTo>
                  <a:lnTo>
                    <a:pt x="190" y="46"/>
                  </a:lnTo>
                  <a:lnTo>
                    <a:pt x="174" y="71"/>
                  </a:lnTo>
                  <a:lnTo>
                    <a:pt x="152" y="78"/>
                  </a:lnTo>
                  <a:lnTo>
                    <a:pt x="110" y="106"/>
                  </a:lnTo>
                  <a:lnTo>
                    <a:pt x="69" y="140"/>
                  </a:lnTo>
                  <a:lnTo>
                    <a:pt x="41" y="184"/>
                  </a:lnTo>
                  <a:lnTo>
                    <a:pt x="8" y="231"/>
                  </a:lnTo>
                  <a:lnTo>
                    <a:pt x="0" y="246"/>
                  </a:lnTo>
                  <a:lnTo>
                    <a:pt x="8" y="190"/>
                  </a:lnTo>
                  <a:lnTo>
                    <a:pt x="16" y="141"/>
                  </a:lnTo>
                  <a:lnTo>
                    <a:pt x="31" y="99"/>
                  </a:lnTo>
                  <a:lnTo>
                    <a:pt x="57" y="60"/>
                  </a:lnTo>
                  <a:lnTo>
                    <a:pt x="128" y="6"/>
                  </a:lnTo>
                  <a:lnTo>
                    <a:pt x="156" y="0"/>
                  </a:lnTo>
                  <a:close/>
                </a:path>
              </a:pathLst>
            </a:custGeom>
            <a:solidFill>
              <a:srgbClr val="C0C0C0">
                <a:alpha val="100000"/>
              </a:srgbClr>
            </a:solidFill>
            <a:ln w="9525">
              <a:noFill/>
            </a:ln>
          </p:spPr>
          <p:txBody>
            <a:bodyPr/>
            <a:p>
              <a:endParaRPr lang="zh-CN" altLang="en-US"/>
            </a:p>
          </p:txBody>
        </p:sp>
        <p:sp>
          <p:nvSpPr>
            <p:cNvPr id="215290" name="Freeform 182"/>
            <p:cNvSpPr/>
            <p:nvPr/>
          </p:nvSpPr>
          <p:spPr>
            <a:xfrm>
              <a:off x="237" y="1860"/>
              <a:ext cx="41" cy="29"/>
            </a:xfrm>
            <a:custGeom>
              <a:avLst/>
              <a:gdLst>
                <a:gd name="txL" fmla="*/ 0 w 204"/>
                <a:gd name="txT" fmla="*/ 0 h 141"/>
                <a:gd name="txR" fmla="*/ 204 w 204"/>
                <a:gd name="txB" fmla="*/ 141 h 141"/>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204" h="141">
                  <a:moveTo>
                    <a:pt x="204" y="141"/>
                  </a:moveTo>
                  <a:lnTo>
                    <a:pt x="169" y="110"/>
                  </a:lnTo>
                  <a:lnTo>
                    <a:pt x="111" y="89"/>
                  </a:lnTo>
                  <a:lnTo>
                    <a:pt x="71" y="78"/>
                  </a:lnTo>
                  <a:lnTo>
                    <a:pt x="0" y="0"/>
                  </a:lnTo>
                  <a:lnTo>
                    <a:pt x="53" y="30"/>
                  </a:lnTo>
                  <a:lnTo>
                    <a:pt x="103" y="51"/>
                  </a:lnTo>
                  <a:lnTo>
                    <a:pt x="138" y="69"/>
                  </a:lnTo>
                  <a:lnTo>
                    <a:pt x="155" y="89"/>
                  </a:lnTo>
                  <a:lnTo>
                    <a:pt x="204" y="141"/>
                  </a:lnTo>
                  <a:close/>
                </a:path>
              </a:pathLst>
            </a:custGeom>
            <a:solidFill>
              <a:srgbClr val="E0E0E0">
                <a:alpha val="100000"/>
              </a:srgbClr>
            </a:solidFill>
            <a:ln w="9525">
              <a:noFill/>
            </a:ln>
          </p:spPr>
          <p:txBody>
            <a:bodyPr/>
            <a:p>
              <a:endParaRPr lang="zh-CN" altLang="en-US"/>
            </a:p>
          </p:txBody>
        </p:sp>
        <p:sp>
          <p:nvSpPr>
            <p:cNvPr id="215291" name="Freeform 183"/>
            <p:cNvSpPr/>
            <p:nvPr/>
          </p:nvSpPr>
          <p:spPr>
            <a:xfrm>
              <a:off x="286" y="1913"/>
              <a:ext cx="23" cy="73"/>
            </a:xfrm>
            <a:custGeom>
              <a:avLst/>
              <a:gdLst>
                <a:gd name="txL" fmla="*/ 0 w 115"/>
                <a:gd name="txT" fmla="*/ 0 h 368"/>
                <a:gd name="txR" fmla="*/ 115 w 115"/>
                <a:gd name="txB" fmla="*/ 368 h 368"/>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115" h="368">
                  <a:moveTo>
                    <a:pt x="115" y="368"/>
                  </a:moveTo>
                  <a:lnTo>
                    <a:pt x="58" y="368"/>
                  </a:lnTo>
                  <a:lnTo>
                    <a:pt x="40" y="364"/>
                  </a:lnTo>
                  <a:lnTo>
                    <a:pt x="40" y="349"/>
                  </a:lnTo>
                  <a:lnTo>
                    <a:pt x="28" y="336"/>
                  </a:lnTo>
                  <a:lnTo>
                    <a:pt x="9" y="323"/>
                  </a:lnTo>
                  <a:lnTo>
                    <a:pt x="19" y="309"/>
                  </a:lnTo>
                  <a:lnTo>
                    <a:pt x="19" y="291"/>
                  </a:lnTo>
                  <a:lnTo>
                    <a:pt x="5" y="269"/>
                  </a:lnTo>
                  <a:lnTo>
                    <a:pt x="5" y="246"/>
                  </a:lnTo>
                  <a:lnTo>
                    <a:pt x="14" y="219"/>
                  </a:lnTo>
                  <a:lnTo>
                    <a:pt x="14" y="161"/>
                  </a:lnTo>
                  <a:lnTo>
                    <a:pt x="0" y="107"/>
                  </a:lnTo>
                  <a:lnTo>
                    <a:pt x="5" y="67"/>
                  </a:lnTo>
                  <a:lnTo>
                    <a:pt x="5" y="0"/>
                  </a:lnTo>
                  <a:lnTo>
                    <a:pt x="40" y="101"/>
                  </a:lnTo>
                  <a:lnTo>
                    <a:pt x="71" y="197"/>
                  </a:lnTo>
                  <a:lnTo>
                    <a:pt x="93" y="300"/>
                  </a:lnTo>
                  <a:lnTo>
                    <a:pt x="115" y="368"/>
                  </a:lnTo>
                  <a:close/>
                </a:path>
              </a:pathLst>
            </a:custGeom>
            <a:solidFill>
              <a:srgbClr val="E0E0E0">
                <a:alpha val="100000"/>
              </a:srgbClr>
            </a:solidFill>
            <a:ln w="9525">
              <a:noFill/>
            </a:ln>
          </p:spPr>
          <p:txBody>
            <a:bodyPr/>
            <a:p>
              <a:endParaRPr lang="zh-CN" altLang="en-US"/>
            </a:p>
          </p:txBody>
        </p:sp>
        <p:sp>
          <p:nvSpPr>
            <p:cNvPr id="215292" name="Freeform 184"/>
            <p:cNvSpPr/>
            <p:nvPr/>
          </p:nvSpPr>
          <p:spPr>
            <a:xfrm>
              <a:off x="233" y="1992"/>
              <a:ext cx="41" cy="14"/>
            </a:xfrm>
            <a:custGeom>
              <a:avLst/>
              <a:gdLst>
                <a:gd name="txL" fmla="*/ 0 w 206"/>
                <a:gd name="txT" fmla="*/ 0 h 69"/>
                <a:gd name="txR" fmla="*/ 206 w 206"/>
                <a:gd name="txB" fmla="*/ 69 h 69"/>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206" h="69">
                  <a:moveTo>
                    <a:pt x="42" y="34"/>
                  </a:moveTo>
                  <a:lnTo>
                    <a:pt x="87" y="15"/>
                  </a:lnTo>
                  <a:lnTo>
                    <a:pt x="129" y="3"/>
                  </a:lnTo>
                  <a:lnTo>
                    <a:pt x="184" y="0"/>
                  </a:lnTo>
                  <a:lnTo>
                    <a:pt x="206" y="4"/>
                  </a:lnTo>
                  <a:lnTo>
                    <a:pt x="196" y="26"/>
                  </a:lnTo>
                  <a:lnTo>
                    <a:pt x="174" y="43"/>
                  </a:lnTo>
                  <a:lnTo>
                    <a:pt x="126" y="57"/>
                  </a:lnTo>
                  <a:lnTo>
                    <a:pt x="50" y="69"/>
                  </a:lnTo>
                  <a:lnTo>
                    <a:pt x="0" y="65"/>
                  </a:lnTo>
                  <a:lnTo>
                    <a:pt x="42" y="34"/>
                  </a:lnTo>
                  <a:close/>
                </a:path>
              </a:pathLst>
            </a:custGeom>
            <a:solidFill>
              <a:srgbClr val="C0C0C0">
                <a:alpha val="100000"/>
              </a:srgbClr>
            </a:solidFill>
            <a:ln w="9525">
              <a:noFill/>
            </a:ln>
          </p:spPr>
          <p:txBody>
            <a:bodyPr/>
            <a:p>
              <a:endParaRPr lang="zh-CN" altLang="en-US"/>
            </a:p>
          </p:txBody>
        </p:sp>
        <p:sp>
          <p:nvSpPr>
            <p:cNvPr id="215293" name="Freeform 185"/>
            <p:cNvSpPr/>
            <p:nvPr/>
          </p:nvSpPr>
          <p:spPr>
            <a:xfrm>
              <a:off x="284" y="1999"/>
              <a:ext cx="25" cy="31"/>
            </a:xfrm>
            <a:custGeom>
              <a:avLst/>
              <a:gdLst>
                <a:gd name="txL" fmla="*/ 0 w 124"/>
                <a:gd name="txT" fmla="*/ 0 h 154"/>
                <a:gd name="txR" fmla="*/ 124 w 124"/>
                <a:gd name="txB" fmla="*/ 154 h 154"/>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124" h="154">
                  <a:moveTo>
                    <a:pt x="67" y="43"/>
                  </a:moveTo>
                  <a:lnTo>
                    <a:pt x="82" y="9"/>
                  </a:lnTo>
                  <a:lnTo>
                    <a:pt x="106" y="0"/>
                  </a:lnTo>
                  <a:lnTo>
                    <a:pt x="122" y="7"/>
                  </a:lnTo>
                  <a:lnTo>
                    <a:pt x="124" y="25"/>
                  </a:lnTo>
                  <a:lnTo>
                    <a:pt x="114" y="55"/>
                  </a:lnTo>
                  <a:lnTo>
                    <a:pt x="95" y="82"/>
                  </a:lnTo>
                  <a:lnTo>
                    <a:pt x="73" y="108"/>
                  </a:lnTo>
                  <a:lnTo>
                    <a:pt x="45" y="133"/>
                  </a:lnTo>
                  <a:lnTo>
                    <a:pt x="0" y="154"/>
                  </a:lnTo>
                  <a:lnTo>
                    <a:pt x="40" y="110"/>
                  </a:lnTo>
                  <a:lnTo>
                    <a:pt x="53" y="78"/>
                  </a:lnTo>
                  <a:lnTo>
                    <a:pt x="67" y="43"/>
                  </a:lnTo>
                  <a:close/>
                </a:path>
              </a:pathLst>
            </a:custGeom>
            <a:solidFill>
              <a:srgbClr val="C0C0C0">
                <a:alpha val="100000"/>
              </a:srgbClr>
            </a:solidFill>
            <a:ln w="9525">
              <a:noFill/>
            </a:ln>
          </p:spPr>
          <p:txBody>
            <a:bodyPr/>
            <a:p>
              <a:endParaRPr lang="zh-CN" altLang="en-US"/>
            </a:p>
          </p:txBody>
        </p:sp>
        <p:sp>
          <p:nvSpPr>
            <p:cNvPr id="215294" name="Freeform 186"/>
            <p:cNvSpPr/>
            <p:nvPr/>
          </p:nvSpPr>
          <p:spPr>
            <a:xfrm>
              <a:off x="208" y="1836"/>
              <a:ext cx="60" cy="37"/>
            </a:xfrm>
            <a:custGeom>
              <a:avLst/>
              <a:gdLst>
                <a:gd name="txL" fmla="*/ 0 w 298"/>
                <a:gd name="txT" fmla="*/ 0 h 186"/>
                <a:gd name="txR" fmla="*/ 298 w 298"/>
                <a:gd name="txB" fmla="*/ 186 h 186"/>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298" h="186">
                  <a:moveTo>
                    <a:pt x="298" y="186"/>
                  </a:moveTo>
                  <a:lnTo>
                    <a:pt x="289" y="109"/>
                  </a:lnTo>
                  <a:lnTo>
                    <a:pt x="226" y="82"/>
                  </a:lnTo>
                  <a:lnTo>
                    <a:pt x="142" y="49"/>
                  </a:lnTo>
                  <a:lnTo>
                    <a:pt x="80" y="25"/>
                  </a:lnTo>
                  <a:lnTo>
                    <a:pt x="23" y="0"/>
                  </a:lnTo>
                  <a:lnTo>
                    <a:pt x="0" y="53"/>
                  </a:lnTo>
                  <a:lnTo>
                    <a:pt x="55" y="84"/>
                  </a:lnTo>
                  <a:lnTo>
                    <a:pt x="119" y="107"/>
                  </a:lnTo>
                  <a:lnTo>
                    <a:pt x="168" y="122"/>
                  </a:lnTo>
                  <a:lnTo>
                    <a:pt x="229" y="154"/>
                  </a:lnTo>
                  <a:lnTo>
                    <a:pt x="298" y="186"/>
                  </a:lnTo>
                  <a:close/>
                </a:path>
              </a:pathLst>
            </a:custGeom>
            <a:solidFill>
              <a:srgbClr val="E0E0E0">
                <a:alpha val="100000"/>
              </a:srgbClr>
            </a:solidFill>
            <a:ln w="9525">
              <a:noFill/>
            </a:ln>
          </p:spPr>
          <p:txBody>
            <a:bodyPr/>
            <a:p>
              <a:endParaRPr lang="zh-CN" altLang="en-US"/>
            </a:p>
          </p:txBody>
        </p:sp>
      </p:grpSp>
      <p:grpSp>
        <p:nvGrpSpPr>
          <p:cNvPr id="215082" name="Group 187"/>
          <p:cNvGrpSpPr/>
          <p:nvPr/>
        </p:nvGrpSpPr>
        <p:grpSpPr>
          <a:xfrm>
            <a:off x="255588" y="4146550"/>
            <a:ext cx="195262" cy="265113"/>
            <a:chOff x="141" y="2010"/>
            <a:chExt cx="123" cy="167"/>
          </a:xfrm>
        </p:grpSpPr>
        <p:sp>
          <p:nvSpPr>
            <p:cNvPr id="215279" name="Freeform 188"/>
            <p:cNvSpPr/>
            <p:nvPr/>
          </p:nvSpPr>
          <p:spPr>
            <a:xfrm>
              <a:off x="141" y="2010"/>
              <a:ext cx="123" cy="167"/>
            </a:xfrm>
            <a:custGeom>
              <a:avLst/>
              <a:gdLst>
                <a:gd name="txL" fmla="*/ 0 w 617"/>
                <a:gd name="txT" fmla="*/ 0 h 835"/>
                <a:gd name="txR" fmla="*/ 617 w 617"/>
                <a:gd name="txB" fmla="*/ 835 h 835"/>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617" h="835">
                  <a:moveTo>
                    <a:pt x="342" y="123"/>
                  </a:moveTo>
                  <a:lnTo>
                    <a:pt x="229" y="113"/>
                  </a:lnTo>
                  <a:lnTo>
                    <a:pt x="160" y="96"/>
                  </a:lnTo>
                  <a:lnTo>
                    <a:pt x="139" y="64"/>
                  </a:lnTo>
                  <a:lnTo>
                    <a:pt x="139" y="38"/>
                  </a:lnTo>
                  <a:lnTo>
                    <a:pt x="121" y="15"/>
                  </a:lnTo>
                  <a:lnTo>
                    <a:pt x="58" y="0"/>
                  </a:lnTo>
                  <a:lnTo>
                    <a:pt x="0" y="5"/>
                  </a:lnTo>
                  <a:lnTo>
                    <a:pt x="70" y="650"/>
                  </a:lnTo>
                  <a:lnTo>
                    <a:pt x="121" y="710"/>
                  </a:lnTo>
                  <a:lnTo>
                    <a:pt x="183" y="768"/>
                  </a:lnTo>
                  <a:lnTo>
                    <a:pt x="273" y="813"/>
                  </a:lnTo>
                  <a:lnTo>
                    <a:pt x="377" y="827"/>
                  </a:lnTo>
                  <a:lnTo>
                    <a:pt x="518" y="835"/>
                  </a:lnTo>
                  <a:lnTo>
                    <a:pt x="599" y="823"/>
                  </a:lnTo>
                  <a:lnTo>
                    <a:pt x="617" y="777"/>
                  </a:lnTo>
                  <a:lnTo>
                    <a:pt x="608" y="718"/>
                  </a:lnTo>
                  <a:lnTo>
                    <a:pt x="550" y="537"/>
                  </a:lnTo>
                  <a:lnTo>
                    <a:pt x="500" y="357"/>
                  </a:lnTo>
                  <a:lnTo>
                    <a:pt x="478" y="221"/>
                  </a:lnTo>
                  <a:lnTo>
                    <a:pt x="478" y="186"/>
                  </a:lnTo>
                  <a:lnTo>
                    <a:pt x="446" y="136"/>
                  </a:lnTo>
                  <a:lnTo>
                    <a:pt x="409" y="123"/>
                  </a:lnTo>
                  <a:lnTo>
                    <a:pt x="342" y="123"/>
                  </a:lnTo>
                  <a:close/>
                </a:path>
              </a:pathLst>
            </a:custGeom>
            <a:solidFill>
              <a:srgbClr val="404040">
                <a:alpha val="100000"/>
              </a:srgbClr>
            </a:solid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215280" name="Freeform 189"/>
            <p:cNvSpPr/>
            <p:nvPr/>
          </p:nvSpPr>
          <p:spPr>
            <a:xfrm>
              <a:off x="143" y="2019"/>
              <a:ext cx="106" cy="153"/>
            </a:xfrm>
            <a:custGeom>
              <a:avLst/>
              <a:gdLst>
                <a:gd name="txL" fmla="*/ 0 w 531"/>
                <a:gd name="txT" fmla="*/ 0 h 766"/>
                <a:gd name="txR" fmla="*/ 531 w 531"/>
                <a:gd name="txB" fmla="*/ 766 h 766"/>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531" h="766">
                  <a:moveTo>
                    <a:pt x="347" y="154"/>
                  </a:moveTo>
                  <a:lnTo>
                    <a:pt x="248" y="150"/>
                  </a:lnTo>
                  <a:lnTo>
                    <a:pt x="143" y="131"/>
                  </a:lnTo>
                  <a:lnTo>
                    <a:pt x="81" y="99"/>
                  </a:lnTo>
                  <a:lnTo>
                    <a:pt x="46" y="72"/>
                  </a:lnTo>
                  <a:lnTo>
                    <a:pt x="0" y="0"/>
                  </a:lnTo>
                  <a:lnTo>
                    <a:pt x="67" y="589"/>
                  </a:lnTo>
                  <a:lnTo>
                    <a:pt x="113" y="643"/>
                  </a:lnTo>
                  <a:lnTo>
                    <a:pt x="162" y="694"/>
                  </a:lnTo>
                  <a:lnTo>
                    <a:pt x="225" y="729"/>
                  </a:lnTo>
                  <a:lnTo>
                    <a:pt x="279" y="747"/>
                  </a:lnTo>
                  <a:lnTo>
                    <a:pt x="347" y="756"/>
                  </a:lnTo>
                  <a:lnTo>
                    <a:pt x="409" y="766"/>
                  </a:lnTo>
                  <a:lnTo>
                    <a:pt x="480" y="766"/>
                  </a:lnTo>
                  <a:lnTo>
                    <a:pt x="512" y="756"/>
                  </a:lnTo>
                  <a:lnTo>
                    <a:pt x="531" y="729"/>
                  </a:lnTo>
                  <a:lnTo>
                    <a:pt x="522" y="685"/>
                  </a:lnTo>
                  <a:lnTo>
                    <a:pt x="476" y="581"/>
                  </a:lnTo>
                  <a:lnTo>
                    <a:pt x="399" y="229"/>
                  </a:lnTo>
                  <a:lnTo>
                    <a:pt x="387" y="180"/>
                  </a:lnTo>
                  <a:lnTo>
                    <a:pt x="347" y="154"/>
                  </a:lnTo>
                  <a:close/>
                </a:path>
              </a:pathLst>
            </a:custGeom>
            <a:solidFill>
              <a:srgbClr val="606060">
                <a:alpha val="100000"/>
              </a:srgbClr>
            </a:solidFill>
            <a:ln w="9525">
              <a:noFill/>
            </a:ln>
          </p:spPr>
          <p:txBody>
            <a:bodyPr/>
            <a:p>
              <a:endParaRPr lang="zh-CN" altLang="en-US"/>
            </a:p>
          </p:txBody>
        </p:sp>
      </p:grpSp>
      <p:sp>
        <p:nvSpPr>
          <p:cNvPr id="215083" name="Freeform 190"/>
          <p:cNvSpPr/>
          <p:nvPr/>
        </p:nvSpPr>
        <p:spPr>
          <a:xfrm>
            <a:off x="735013" y="4448175"/>
            <a:ext cx="14287" cy="223838"/>
          </a:xfrm>
          <a:custGeom>
            <a:avLst/>
            <a:gdLst>
              <a:gd name="txL" fmla="*/ 0 w 43"/>
              <a:gd name="txT" fmla="*/ 0 h 703"/>
              <a:gd name="txR" fmla="*/ 43 w 43"/>
              <a:gd name="txB" fmla="*/ 703 h 703"/>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43" h="703">
                <a:moveTo>
                  <a:pt x="29" y="0"/>
                </a:moveTo>
                <a:lnTo>
                  <a:pt x="43" y="36"/>
                </a:lnTo>
                <a:lnTo>
                  <a:pt x="27" y="63"/>
                </a:lnTo>
                <a:lnTo>
                  <a:pt x="14" y="122"/>
                </a:lnTo>
                <a:lnTo>
                  <a:pt x="32" y="176"/>
                </a:lnTo>
                <a:lnTo>
                  <a:pt x="21" y="491"/>
                </a:lnTo>
                <a:lnTo>
                  <a:pt x="21" y="693"/>
                </a:lnTo>
                <a:lnTo>
                  <a:pt x="0" y="703"/>
                </a:lnTo>
                <a:lnTo>
                  <a:pt x="2" y="284"/>
                </a:lnTo>
                <a:lnTo>
                  <a:pt x="21" y="184"/>
                </a:lnTo>
                <a:lnTo>
                  <a:pt x="10" y="137"/>
                </a:lnTo>
                <a:lnTo>
                  <a:pt x="4" y="120"/>
                </a:lnTo>
                <a:lnTo>
                  <a:pt x="12" y="69"/>
                </a:lnTo>
                <a:lnTo>
                  <a:pt x="27" y="40"/>
                </a:lnTo>
                <a:lnTo>
                  <a:pt x="29" y="0"/>
                </a:lnTo>
                <a:close/>
              </a:path>
            </a:pathLst>
          </a:custGeom>
          <a:solidFill>
            <a:srgbClr val="606060">
              <a:alpha val="100000"/>
            </a:srgbClr>
          </a:solidFill>
          <a:ln w="9525">
            <a:noFill/>
          </a:ln>
        </p:spPr>
        <p:txBody>
          <a:bodyPr/>
          <a:p>
            <a:endParaRPr lang="zh-CN" altLang="en-US"/>
          </a:p>
        </p:txBody>
      </p:sp>
      <p:sp>
        <p:nvSpPr>
          <p:cNvPr id="215084" name="Freeform 191"/>
          <p:cNvSpPr/>
          <p:nvPr/>
        </p:nvSpPr>
        <p:spPr>
          <a:xfrm>
            <a:off x="677863" y="4451350"/>
            <a:ext cx="34925" cy="11113"/>
          </a:xfrm>
          <a:custGeom>
            <a:avLst/>
            <a:gdLst>
              <a:gd name="txL" fmla="*/ 0 w 112"/>
              <a:gd name="txT" fmla="*/ 0 h 36"/>
              <a:gd name="txR" fmla="*/ 112 w 112"/>
              <a:gd name="txB" fmla="*/ 36 h 36"/>
            </a:gdLst>
            <a:ahLst/>
            <a:cxnLst>
              <a:cxn ang="0">
                <a:pos x="2147483646" y="0"/>
              </a:cxn>
              <a:cxn ang="0">
                <a:pos x="2147483646" y="2147483646"/>
              </a:cxn>
              <a:cxn ang="0">
                <a:pos x="2147483646" y="2147483646"/>
              </a:cxn>
              <a:cxn ang="0">
                <a:pos x="0" y="2147483646"/>
              </a:cxn>
              <a:cxn ang="0">
                <a:pos x="2147483646" y="2147483646"/>
              </a:cxn>
              <a:cxn ang="0">
                <a:pos x="2147483646" y="0"/>
              </a:cxn>
            </a:cxnLst>
            <a:rect l="txL" t="txT" r="txR" b="txB"/>
            <a:pathLst>
              <a:path w="112" h="36">
                <a:moveTo>
                  <a:pt x="112" y="0"/>
                </a:moveTo>
                <a:lnTo>
                  <a:pt x="57" y="26"/>
                </a:lnTo>
                <a:lnTo>
                  <a:pt x="9" y="36"/>
                </a:lnTo>
                <a:lnTo>
                  <a:pt x="0" y="36"/>
                </a:lnTo>
                <a:lnTo>
                  <a:pt x="29" y="11"/>
                </a:lnTo>
                <a:lnTo>
                  <a:pt x="112" y="0"/>
                </a:lnTo>
                <a:close/>
              </a:path>
            </a:pathLst>
          </a:custGeom>
          <a:solidFill>
            <a:srgbClr val="606060">
              <a:alpha val="100000"/>
            </a:srgbClr>
          </a:solidFill>
          <a:ln w="9525">
            <a:noFill/>
          </a:ln>
        </p:spPr>
        <p:txBody>
          <a:bodyPr/>
          <a:p>
            <a:endParaRPr lang="zh-CN" altLang="en-US"/>
          </a:p>
        </p:txBody>
      </p:sp>
      <p:sp>
        <p:nvSpPr>
          <p:cNvPr id="215085" name="Freeform 192"/>
          <p:cNvSpPr/>
          <p:nvPr/>
        </p:nvSpPr>
        <p:spPr>
          <a:xfrm>
            <a:off x="530225" y="3870325"/>
            <a:ext cx="47625" cy="128588"/>
          </a:xfrm>
          <a:custGeom>
            <a:avLst/>
            <a:gdLst>
              <a:gd name="txL" fmla="*/ 0 w 150"/>
              <a:gd name="txT" fmla="*/ 0 h 407"/>
              <a:gd name="txR" fmla="*/ 150 w 150"/>
              <a:gd name="txB" fmla="*/ 407 h 407"/>
            </a:gdLst>
            <a:ahLst/>
            <a:cxnLst>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50" h="407">
                <a:moveTo>
                  <a:pt x="0" y="0"/>
                </a:moveTo>
                <a:lnTo>
                  <a:pt x="20" y="10"/>
                </a:lnTo>
                <a:lnTo>
                  <a:pt x="17" y="34"/>
                </a:lnTo>
                <a:lnTo>
                  <a:pt x="36" y="22"/>
                </a:lnTo>
                <a:lnTo>
                  <a:pt x="33" y="50"/>
                </a:lnTo>
                <a:lnTo>
                  <a:pt x="58" y="46"/>
                </a:lnTo>
                <a:lnTo>
                  <a:pt x="39" y="69"/>
                </a:lnTo>
                <a:lnTo>
                  <a:pt x="91" y="73"/>
                </a:lnTo>
                <a:lnTo>
                  <a:pt x="61" y="101"/>
                </a:lnTo>
                <a:lnTo>
                  <a:pt x="105" y="101"/>
                </a:lnTo>
                <a:lnTo>
                  <a:pt x="75" y="130"/>
                </a:lnTo>
                <a:lnTo>
                  <a:pt x="121" y="127"/>
                </a:lnTo>
                <a:lnTo>
                  <a:pt x="92" y="167"/>
                </a:lnTo>
                <a:lnTo>
                  <a:pt x="133" y="164"/>
                </a:lnTo>
                <a:lnTo>
                  <a:pt x="98" y="199"/>
                </a:lnTo>
                <a:lnTo>
                  <a:pt x="150" y="205"/>
                </a:lnTo>
                <a:lnTo>
                  <a:pt x="105" y="237"/>
                </a:lnTo>
                <a:lnTo>
                  <a:pt x="150" y="250"/>
                </a:lnTo>
                <a:lnTo>
                  <a:pt x="101" y="266"/>
                </a:lnTo>
                <a:lnTo>
                  <a:pt x="146" y="293"/>
                </a:lnTo>
                <a:lnTo>
                  <a:pt x="98" y="312"/>
                </a:lnTo>
                <a:lnTo>
                  <a:pt x="140" y="343"/>
                </a:lnTo>
                <a:lnTo>
                  <a:pt x="98" y="355"/>
                </a:lnTo>
                <a:lnTo>
                  <a:pt x="121" y="382"/>
                </a:lnTo>
                <a:lnTo>
                  <a:pt x="88" y="407"/>
                </a:lnTo>
              </a:path>
            </a:pathLst>
          </a:custGeom>
          <a:no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215086" name="Text Box 193"/>
          <p:cNvSpPr txBox="1"/>
          <p:nvPr/>
        </p:nvSpPr>
        <p:spPr>
          <a:xfrm>
            <a:off x="7804150" y="4586288"/>
            <a:ext cx="1098550" cy="3667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1800" dirty="0">
                <a:solidFill>
                  <a:srgbClr val="333399"/>
                </a:solidFill>
                <a:latin typeface="Arial" panose="020B0604020202020204" pitchFamily="34" charset="0"/>
              </a:rPr>
              <a:t>用户代理</a:t>
            </a:r>
            <a:endParaRPr lang="zh-CN" altLang="en-US" sz="1800" dirty="0">
              <a:solidFill>
                <a:srgbClr val="333399"/>
              </a:solidFill>
              <a:latin typeface="Arial" panose="020B0604020202020204" pitchFamily="34" charset="0"/>
            </a:endParaRPr>
          </a:p>
        </p:txBody>
      </p:sp>
      <p:sp>
        <p:nvSpPr>
          <p:cNvPr id="215087" name="Oval 194"/>
          <p:cNvSpPr/>
          <p:nvPr/>
        </p:nvSpPr>
        <p:spPr>
          <a:xfrm>
            <a:off x="793750" y="3976688"/>
            <a:ext cx="298450" cy="161925"/>
          </a:xfrm>
          <a:prstGeom prst="ellipse">
            <a:avLst/>
          </a:prstGeom>
          <a:solidFill>
            <a:schemeClr val="bg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a typeface="宋体" panose="02010600030101010101" pitchFamily="2" charset="-122"/>
            </a:endParaRPr>
          </a:p>
        </p:txBody>
      </p:sp>
      <p:grpSp>
        <p:nvGrpSpPr>
          <p:cNvPr id="215088" name="Group 195"/>
          <p:cNvGrpSpPr/>
          <p:nvPr/>
        </p:nvGrpSpPr>
        <p:grpSpPr>
          <a:xfrm>
            <a:off x="7958138" y="3613150"/>
            <a:ext cx="709612" cy="495300"/>
            <a:chOff x="4993" y="1674"/>
            <a:chExt cx="447" cy="312"/>
          </a:xfrm>
        </p:grpSpPr>
        <p:grpSp>
          <p:nvGrpSpPr>
            <p:cNvPr id="215228" name="Group 196"/>
            <p:cNvGrpSpPr/>
            <p:nvPr/>
          </p:nvGrpSpPr>
          <p:grpSpPr>
            <a:xfrm>
              <a:off x="4993" y="1674"/>
              <a:ext cx="345" cy="282"/>
              <a:chOff x="4993" y="1674"/>
              <a:chExt cx="345" cy="282"/>
            </a:xfrm>
          </p:grpSpPr>
          <p:grpSp>
            <p:nvGrpSpPr>
              <p:cNvPr id="215261" name="Group 197"/>
              <p:cNvGrpSpPr/>
              <p:nvPr/>
            </p:nvGrpSpPr>
            <p:grpSpPr>
              <a:xfrm>
                <a:off x="4993" y="1674"/>
                <a:ext cx="345" cy="282"/>
                <a:chOff x="4993" y="1674"/>
                <a:chExt cx="345" cy="282"/>
              </a:xfrm>
            </p:grpSpPr>
            <p:grpSp>
              <p:nvGrpSpPr>
                <p:cNvPr id="215270" name="Group 198"/>
                <p:cNvGrpSpPr/>
                <p:nvPr/>
              </p:nvGrpSpPr>
              <p:grpSpPr>
                <a:xfrm>
                  <a:off x="4993" y="1833"/>
                  <a:ext cx="345" cy="123"/>
                  <a:chOff x="4993" y="1833"/>
                  <a:chExt cx="345" cy="123"/>
                </a:xfrm>
              </p:grpSpPr>
              <p:sp>
                <p:nvSpPr>
                  <p:cNvPr id="215276" name="Freeform 199"/>
                  <p:cNvSpPr/>
                  <p:nvPr/>
                </p:nvSpPr>
                <p:spPr>
                  <a:xfrm>
                    <a:off x="5140" y="1833"/>
                    <a:ext cx="198" cy="123"/>
                  </a:xfrm>
                  <a:custGeom>
                    <a:avLst/>
                    <a:gdLst>
                      <a:gd name="txL" fmla="*/ 0 w 1188"/>
                      <a:gd name="txT" fmla="*/ 0 h 738"/>
                      <a:gd name="txR" fmla="*/ 1188 w 1188"/>
                      <a:gd name="txB" fmla="*/ 738 h 738"/>
                    </a:gdLst>
                    <a:ahLst/>
                    <a:cxnLst>
                      <a:cxn ang="0">
                        <a:pos x="0" y="0"/>
                      </a:cxn>
                      <a:cxn ang="0">
                        <a:pos x="0" y="0"/>
                      </a:cxn>
                      <a:cxn ang="0">
                        <a:pos x="0" y="0"/>
                      </a:cxn>
                      <a:cxn ang="0">
                        <a:pos x="0" y="0"/>
                      </a:cxn>
                      <a:cxn ang="0">
                        <a:pos x="0" y="0"/>
                      </a:cxn>
                    </a:cxnLst>
                    <a:rect l="txL" t="txT" r="txR" b="txB"/>
                    <a:pathLst>
                      <a:path w="1188" h="738">
                        <a:moveTo>
                          <a:pt x="0" y="225"/>
                        </a:moveTo>
                        <a:lnTo>
                          <a:pt x="0" y="738"/>
                        </a:lnTo>
                        <a:lnTo>
                          <a:pt x="1188" y="360"/>
                        </a:lnTo>
                        <a:lnTo>
                          <a:pt x="1188" y="0"/>
                        </a:lnTo>
                        <a:lnTo>
                          <a:pt x="0" y="225"/>
                        </a:lnTo>
                        <a:close/>
                      </a:path>
                    </a:pathLst>
                  </a:custGeom>
                  <a:solidFill>
                    <a:srgbClr val="A0A0A0">
                      <a:alpha val="100000"/>
                    </a:srgbClr>
                  </a:solidFill>
                  <a:ln w="1588" cap="flat" cmpd="sng">
                    <a:solidFill>
                      <a:srgbClr val="000000">
                        <a:alpha val="100000"/>
                      </a:srgbClr>
                    </a:solidFill>
                    <a:prstDash val="solid"/>
                    <a:round/>
                    <a:headEnd type="none" w="med" len="med"/>
                    <a:tailEnd type="none" w="med" len="med"/>
                  </a:ln>
                </p:spPr>
                <p:txBody>
                  <a:bodyPr/>
                  <a:p>
                    <a:endParaRPr lang="zh-CN" altLang="en-US"/>
                  </a:p>
                </p:txBody>
              </p:sp>
              <p:sp>
                <p:nvSpPr>
                  <p:cNvPr id="215277" name="Freeform 200"/>
                  <p:cNvSpPr/>
                  <p:nvPr/>
                </p:nvSpPr>
                <p:spPr>
                  <a:xfrm>
                    <a:off x="4993" y="1862"/>
                    <a:ext cx="147" cy="94"/>
                  </a:xfrm>
                  <a:custGeom>
                    <a:avLst/>
                    <a:gdLst>
                      <a:gd name="txL" fmla="*/ 0 w 882"/>
                      <a:gd name="txT" fmla="*/ 0 h 563"/>
                      <a:gd name="txR" fmla="*/ 882 w 882"/>
                      <a:gd name="txB" fmla="*/ 563 h 563"/>
                    </a:gdLst>
                    <a:ahLst/>
                    <a:cxnLst>
                      <a:cxn ang="0">
                        <a:pos x="0" y="0"/>
                      </a:cxn>
                      <a:cxn ang="0">
                        <a:pos x="0" y="0"/>
                      </a:cxn>
                      <a:cxn ang="0">
                        <a:pos x="0" y="0"/>
                      </a:cxn>
                      <a:cxn ang="0">
                        <a:pos x="0" y="0"/>
                      </a:cxn>
                      <a:cxn ang="0">
                        <a:pos x="0" y="0"/>
                      </a:cxn>
                    </a:cxnLst>
                    <a:rect l="txL" t="txT" r="txR" b="txB"/>
                    <a:pathLst>
                      <a:path w="882" h="563">
                        <a:moveTo>
                          <a:pt x="882" y="50"/>
                        </a:moveTo>
                        <a:lnTo>
                          <a:pt x="882" y="563"/>
                        </a:lnTo>
                        <a:lnTo>
                          <a:pt x="0" y="436"/>
                        </a:lnTo>
                        <a:lnTo>
                          <a:pt x="0" y="0"/>
                        </a:lnTo>
                        <a:lnTo>
                          <a:pt x="882" y="50"/>
                        </a:lnTo>
                        <a:close/>
                      </a:path>
                    </a:pathLst>
                  </a:custGeom>
                  <a:solidFill>
                    <a:srgbClr val="808080">
                      <a:alpha val="100000"/>
                    </a:srgbClr>
                  </a:solidFill>
                  <a:ln w="1588" cap="flat" cmpd="sng">
                    <a:solidFill>
                      <a:srgbClr val="000000">
                        <a:alpha val="100000"/>
                      </a:srgbClr>
                    </a:solidFill>
                    <a:prstDash val="solid"/>
                    <a:round/>
                    <a:headEnd type="none" w="med" len="med"/>
                    <a:tailEnd type="none" w="med" len="med"/>
                  </a:ln>
                </p:spPr>
                <p:txBody>
                  <a:bodyPr/>
                  <a:p>
                    <a:endParaRPr lang="zh-CN" altLang="en-US"/>
                  </a:p>
                </p:txBody>
              </p:sp>
              <p:sp>
                <p:nvSpPr>
                  <p:cNvPr id="215278" name="Freeform 201"/>
                  <p:cNvSpPr/>
                  <p:nvPr/>
                </p:nvSpPr>
                <p:spPr>
                  <a:xfrm>
                    <a:off x="4993" y="1833"/>
                    <a:ext cx="345" cy="38"/>
                  </a:xfrm>
                  <a:custGeom>
                    <a:avLst/>
                    <a:gdLst>
                      <a:gd name="txL" fmla="*/ 0 w 2070"/>
                      <a:gd name="txT" fmla="*/ 0 h 225"/>
                      <a:gd name="txR" fmla="*/ 2070 w 2070"/>
                      <a:gd name="txB" fmla="*/ 225 h 225"/>
                    </a:gdLst>
                    <a:ahLst/>
                    <a:cxnLst>
                      <a:cxn ang="0">
                        <a:pos x="0" y="0"/>
                      </a:cxn>
                      <a:cxn ang="0">
                        <a:pos x="0" y="0"/>
                      </a:cxn>
                      <a:cxn ang="0">
                        <a:pos x="0" y="0"/>
                      </a:cxn>
                      <a:cxn ang="0">
                        <a:pos x="0" y="0"/>
                      </a:cxn>
                      <a:cxn ang="0">
                        <a:pos x="0" y="0"/>
                      </a:cxn>
                    </a:cxnLst>
                    <a:rect l="txL" t="txT" r="txR" b="txB"/>
                    <a:pathLst>
                      <a:path w="2070" h="225">
                        <a:moveTo>
                          <a:pt x="0" y="175"/>
                        </a:moveTo>
                        <a:lnTo>
                          <a:pt x="892" y="225"/>
                        </a:lnTo>
                        <a:lnTo>
                          <a:pt x="2070" y="0"/>
                        </a:lnTo>
                        <a:lnTo>
                          <a:pt x="1202" y="0"/>
                        </a:lnTo>
                        <a:lnTo>
                          <a:pt x="0" y="175"/>
                        </a:lnTo>
                        <a:close/>
                      </a:path>
                    </a:pathLst>
                  </a:custGeom>
                  <a:solidFill>
                    <a:srgbClr val="C0C0C0">
                      <a:alpha val="100000"/>
                    </a:srgbClr>
                  </a:solidFill>
                  <a:ln w="1588" cap="flat" cmpd="sng">
                    <a:solidFill>
                      <a:srgbClr val="000000">
                        <a:alpha val="100000"/>
                      </a:srgbClr>
                    </a:solidFill>
                    <a:prstDash val="solid"/>
                    <a:round/>
                    <a:headEnd type="none" w="med" len="med"/>
                    <a:tailEnd type="none" w="med" len="med"/>
                  </a:ln>
                </p:spPr>
                <p:txBody>
                  <a:bodyPr/>
                  <a:p>
                    <a:endParaRPr lang="zh-CN" altLang="en-US"/>
                  </a:p>
                </p:txBody>
              </p:sp>
            </p:grpSp>
            <p:sp>
              <p:nvSpPr>
                <p:cNvPr id="215271" name="Freeform 202"/>
                <p:cNvSpPr/>
                <p:nvPr/>
              </p:nvSpPr>
              <p:spPr>
                <a:xfrm>
                  <a:off x="5105" y="1823"/>
                  <a:ext cx="126" cy="35"/>
                </a:xfrm>
                <a:custGeom>
                  <a:avLst/>
                  <a:gdLst>
                    <a:gd name="txL" fmla="*/ 0 w 751"/>
                    <a:gd name="txT" fmla="*/ 0 h 210"/>
                    <a:gd name="txR" fmla="*/ 751 w 751"/>
                    <a:gd name="txB" fmla="*/ 210 h 210"/>
                  </a:gdLst>
                  <a:ahLst/>
                  <a:cxnLst>
                    <a:cxn ang="0">
                      <a:pos x="0" y="0"/>
                    </a:cxn>
                    <a:cxn ang="0">
                      <a:pos x="0" y="0"/>
                    </a:cxn>
                    <a:cxn ang="0">
                      <a:pos x="0" y="0"/>
                    </a:cxn>
                    <a:cxn ang="0">
                      <a:pos x="0" y="0"/>
                    </a:cxn>
                    <a:cxn ang="0">
                      <a:pos x="0" y="0"/>
                    </a:cxn>
                    <a:cxn ang="0">
                      <a:pos x="0" y="0"/>
                    </a:cxn>
                  </a:cxnLst>
                  <a:rect l="txL" t="txT" r="txR" b="txB"/>
                  <a:pathLst>
                    <a:path w="751" h="210">
                      <a:moveTo>
                        <a:pt x="0" y="120"/>
                      </a:moveTo>
                      <a:lnTo>
                        <a:pt x="0" y="188"/>
                      </a:lnTo>
                      <a:lnTo>
                        <a:pt x="351" y="210"/>
                      </a:lnTo>
                      <a:lnTo>
                        <a:pt x="751" y="135"/>
                      </a:lnTo>
                      <a:lnTo>
                        <a:pt x="751" y="0"/>
                      </a:lnTo>
                      <a:lnTo>
                        <a:pt x="0" y="120"/>
                      </a:lnTo>
                      <a:close/>
                    </a:path>
                  </a:pathLst>
                </a:custGeom>
                <a:solidFill>
                  <a:srgbClr val="606060">
                    <a:alpha val="100000"/>
                  </a:srgbClr>
                </a:solidFill>
                <a:ln w="1588" cap="flat" cmpd="sng">
                  <a:solidFill>
                    <a:srgbClr val="000000">
                      <a:alpha val="100000"/>
                    </a:srgbClr>
                  </a:solidFill>
                  <a:prstDash val="solid"/>
                  <a:round/>
                  <a:headEnd type="none" w="med" len="med"/>
                  <a:tailEnd type="none" w="med" len="med"/>
                </a:ln>
              </p:spPr>
              <p:txBody>
                <a:bodyPr/>
                <a:p>
                  <a:endParaRPr lang="zh-CN" altLang="en-US"/>
                </a:p>
              </p:txBody>
            </p:sp>
            <p:grpSp>
              <p:nvGrpSpPr>
                <p:cNvPr id="215272" name="Group 203"/>
                <p:cNvGrpSpPr/>
                <p:nvPr/>
              </p:nvGrpSpPr>
              <p:grpSpPr>
                <a:xfrm>
                  <a:off x="5020" y="1674"/>
                  <a:ext cx="279" cy="176"/>
                  <a:chOff x="5020" y="1674"/>
                  <a:chExt cx="279" cy="176"/>
                </a:xfrm>
              </p:grpSpPr>
              <p:sp>
                <p:nvSpPr>
                  <p:cNvPr id="215273" name="Freeform 204"/>
                  <p:cNvSpPr/>
                  <p:nvPr/>
                </p:nvSpPr>
                <p:spPr>
                  <a:xfrm>
                    <a:off x="5139" y="1674"/>
                    <a:ext cx="160" cy="172"/>
                  </a:xfrm>
                  <a:custGeom>
                    <a:avLst/>
                    <a:gdLst>
                      <a:gd name="txL" fmla="*/ 0 w 960"/>
                      <a:gd name="txT" fmla="*/ 0 h 1031"/>
                      <a:gd name="txR" fmla="*/ 960 w 960"/>
                      <a:gd name="txB" fmla="*/ 1031 h 1031"/>
                    </a:gdLst>
                    <a:ahLst/>
                    <a:cxnLst>
                      <a:cxn ang="0">
                        <a:pos x="0" y="0"/>
                      </a:cxn>
                      <a:cxn ang="0">
                        <a:pos x="0" y="0"/>
                      </a:cxn>
                      <a:cxn ang="0">
                        <a:pos x="0" y="0"/>
                      </a:cxn>
                      <a:cxn ang="0">
                        <a:pos x="0" y="0"/>
                      </a:cxn>
                      <a:cxn ang="0">
                        <a:pos x="0" y="0"/>
                      </a:cxn>
                    </a:cxnLst>
                    <a:rect l="txL" t="txT" r="txR" b="txB"/>
                    <a:pathLst>
                      <a:path w="960" h="1031">
                        <a:moveTo>
                          <a:pt x="135" y="1031"/>
                        </a:moveTo>
                        <a:lnTo>
                          <a:pt x="0" y="33"/>
                        </a:lnTo>
                        <a:lnTo>
                          <a:pt x="827" y="0"/>
                        </a:lnTo>
                        <a:lnTo>
                          <a:pt x="960" y="889"/>
                        </a:lnTo>
                        <a:lnTo>
                          <a:pt x="135" y="1031"/>
                        </a:lnTo>
                        <a:close/>
                      </a:path>
                    </a:pathLst>
                  </a:custGeom>
                  <a:solidFill>
                    <a:srgbClr val="A0A0A0">
                      <a:alpha val="100000"/>
                    </a:srgbClr>
                  </a:solidFill>
                  <a:ln w="1588" cap="flat" cmpd="sng">
                    <a:solidFill>
                      <a:srgbClr val="000000">
                        <a:alpha val="100000"/>
                      </a:srgbClr>
                    </a:solidFill>
                    <a:prstDash val="solid"/>
                    <a:round/>
                    <a:headEnd type="none" w="med" len="med"/>
                    <a:tailEnd type="none" w="med" len="med"/>
                  </a:ln>
                </p:spPr>
                <p:txBody>
                  <a:bodyPr/>
                  <a:p>
                    <a:endParaRPr lang="zh-CN" altLang="en-US"/>
                  </a:p>
                </p:txBody>
              </p:sp>
              <p:sp>
                <p:nvSpPr>
                  <p:cNvPr id="215274" name="Freeform 205"/>
                  <p:cNvSpPr/>
                  <p:nvPr/>
                </p:nvSpPr>
                <p:spPr>
                  <a:xfrm>
                    <a:off x="5020" y="1679"/>
                    <a:ext cx="141" cy="171"/>
                  </a:xfrm>
                  <a:custGeom>
                    <a:avLst/>
                    <a:gdLst>
                      <a:gd name="txL" fmla="*/ 0 w 850"/>
                      <a:gd name="txT" fmla="*/ 0 h 1026"/>
                      <a:gd name="txR" fmla="*/ 850 w 850"/>
                      <a:gd name="txB" fmla="*/ 1026 h 1026"/>
                    </a:gdLst>
                    <a:ahLst/>
                    <a:cxnLst>
                      <a:cxn ang="0">
                        <a:pos x="0" y="0"/>
                      </a:cxn>
                      <a:cxn ang="0">
                        <a:pos x="0" y="0"/>
                      </a:cxn>
                      <a:cxn ang="0">
                        <a:pos x="0" y="0"/>
                      </a:cxn>
                      <a:cxn ang="0">
                        <a:pos x="0" y="0"/>
                      </a:cxn>
                      <a:cxn ang="0">
                        <a:pos x="0" y="0"/>
                      </a:cxn>
                    </a:cxnLst>
                    <a:rect l="txL" t="txT" r="txR" b="txB"/>
                    <a:pathLst>
                      <a:path w="850" h="1026">
                        <a:moveTo>
                          <a:pt x="715" y="0"/>
                        </a:moveTo>
                        <a:lnTo>
                          <a:pt x="0" y="228"/>
                        </a:lnTo>
                        <a:lnTo>
                          <a:pt x="102" y="1026"/>
                        </a:lnTo>
                        <a:lnTo>
                          <a:pt x="850" y="1000"/>
                        </a:lnTo>
                        <a:lnTo>
                          <a:pt x="715" y="0"/>
                        </a:lnTo>
                        <a:close/>
                      </a:path>
                    </a:pathLst>
                  </a:custGeom>
                  <a:solidFill>
                    <a:srgbClr val="808080">
                      <a:alpha val="100000"/>
                    </a:srgbClr>
                  </a:solidFill>
                  <a:ln w="1588" cap="flat" cmpd="sng">
                    <a:solidFill>
                      <a:srgbClr val="000000">
                        <a:alpha val="100000"/>
                      </a:srgbClr>
                    </a:solidFill>
                    <a:prstDash val="solid"/>
                    <a:round/>
                    <a:headEnd type="none" w="med" len="med"/>
                    <a:tailEnd type="none" w="med" len="med"/>
                  </a:ln>
                </p:spPr>
                <p:txBody>
                  <a:bodyPr/>
                  <a:p>
                    <a:endParaRPr lang="zh-CN" altLang="en-US"/>
                  </a:p>
                </p:txBody>
              </p:sp>
              <p:sp>
                <p:nvSpPr>
                  <p:cNvPr id="215275" name="Freeform 206"/>
                  <p:cNvSpPr/>
                  <p:nvPr/>
                </p:nvSpPr>
                <p:spPr>
                  <a:xfrm>
                    <a:off x="5166" y="1691"/>
                    <a:ext cx="115" cy="129"/>
                  </a:xfrm>
                  <a:custGeom>
                    <a:avLst/>
                    <a:gdLst>
                      <a:gd name="txL" fmla="*/ 0 w 689"/>
                      <a:gd name="txT" fmla="*/ 0 h 778"/>
                      <a:gd name="txR" fmla="*/ 689 w 689"/>
                      <a:gd name="txB" fmla="*/ 778 h 778"/>
                    </a:gdLst>
                    <a:ahLst/>
                    <a:cxnLst>
                      <a:cxn ang="0">
                        <a:pos x="0" y="0"/>
                      </a:cxn>
                      <a:cxn ang="0">
                        <a:pos x="0" y="0"/>
                      </a:cxn>
                      <a:cxn ang="0">
                        <a:pos x="0" y="0"/>
                      </a:cxn>
                      <a:cxn ang="0">
                        <a:pos x="0" y="0"/>
                      </a:cxn>
                      <a:cxn ang="0">
                        <a:pos x="0" y="0"/>
                      </a:cxn>
                    </a:cxnLst>
                    <a:rect l="txL" t="txT" r="txR" b="txB"/>
                    <a:pathLst>
                      <a:path w="689" h="778">
                        <a:moveTo>
                          <a:pt x="0" y="36"/>
                        </a:moveTo>
                        <a:lnTo>
                          <a:pt x="98" y="778"/>
                        </a:lnTo>
                        <a:lnTo>
                          <a:pt x="689" y="689"/>
                        </a:lnTo>
                        <a:lnTo>
                          <a:pt x="587" y="0"/>
                        </a:lnTo>
                        <a:lnTo>
                          <a:pt x="0" y="36"/>
                        </a:lnTo>
                        <a:close/>
                      </a:path>
                    </a:pathLst>
                  </a:custGeom>
                  <a:solidFill>
                    <a:srgbClr val="00C0C0">
                      <a:alpha val="100000"/>
                    </a:srgbClr>
                  </a:solidFill>
                  <a:ln w="1588" cap="flat" cmpd="sng">
                    <a:solidFill>
                      <a:srgbClr val="000000">
                        <a:alpha val="100000"/>
                      </a:srgbClr>
                    </a:solidFill>
                    <a:prstDash val="solid"/>
                    <a:round/>
                    <a:headEnd type="none" w="med" len="med"/>
                    <a:tailEnd type="none" w="med" len="med"/>
                  </a:ln>
                </p:spPr>
                <p:txBody>
                  <a:bodyPr/>
                  <a:p>
                    <a:endParaRPr lang="zh-CN" altLang="en-US"/>
                  </a:p>
                </p:txBody>
              </p:sp>
            </p:grpSp>
          </p:grpSp>
          <p:grpSp>
            <p:nvGrpSpPr>
              <p:cNvPr id="215262" name="Group 207"/>
              <p:cNvGrpSpPr/>
              <p:nvPr/>
            </p:nvGrpSpPr>
            <p:grpSpPr>
              <a:xfrm>
                <a:off x="5212" y="1846"/>
                <a:ext cx="113" cy="80"/>
                <a:chOff x="5212" y="1846"/>
                <a:chExt cx="113" cy="80"/>
              </a:xfrm>
            </p:grpSpPr>
            <p:sp>
              <p:nvSpPr>
                <p:cNvPr id="215263" name="Freeform 208"/>
                <p:cNvSpPr/>
                <p:nvPr/>
              </p:nvSpPr>
              <p:spPr>
                <a:xfrm>
                  <a:off x="5212" y="1846"/>
                  <a:ext cx="112" cy="80"/>
                </a:xfrm>
                <a:custGeom>
                  <a:avLst/>
                  <a:gdLst>
                    <a:gd name="txL" fmla="*/ 0 w 674"/>
                    <a:gd name="txT" fmla="*/ 0 h 482"/>
                    <a:gd name="txR" fmla="*/ 674 w 674"/>
                    <a:gd name="txB" fmla="*/ 482 h 482"/>
                  </a:gdLst>
                  <a:ahLst/>
                  <a:cxnLst>
                    <a:cxn ang="0">
                      <a:pos x="0" y="0"/>
                    </a:cxn>
                    <a:cxn ang="0">
                      <a:pos x="0" y="0"/>
                    </a:cxn>
                    <a:cxn ang="0">
                      <a:pos x="0" y="0"/>
                    </a:cxn>
                    <a:cxn ang="0">
                      <a:pos x="0" y="0"/>
                    </a:cxn>
                    <a:cxn ang="0">
                      <a:pos x="0" y="0"/>
                    </a:cxn>
                  </a:cxnLst>
                  <a:rect l="txL" t="txT" r="txR" b="txB"/>
                  <a:pathLst>
                    <a:path w="674" h="482">
                      <a:moveTo>
                        <a:pt x="674" y="0"/>
                      </a:moveTo>
                      <a:lnTo>
                        <a:pt x="0" y="143"/>
                      </a:lnTo>
                      <a:lnTo>
                        <a:pt x="0" y="482"/>
                      </a:lnTo>
                      <a:lnTo>
                        <a:pt x="674" y="271"/>
                      </a:lnTo>
                      <a:lnTo>
                        <a:pt x="674" y="0"/>
                      </a:lnTo>
                      <a:close/>
                    </a:path>
                  </a:pathLst>
                </a:custGeom>
                <a:solidFill>
                  <a:srgbClr val="404040">
                    <a:alpha val="100000"/>
                  </a:srgbClr>
                </a:solidFill>
                <a:ln w="1588" cap="flat" cmpd="sng">
                  <a:solidFill>
                    <a:srgbClr val="000000">
                      <a:alpha val="100000"/>
                    </a:srgbClr>
                  </a:solidFill>
                  <a:prstDash val="solid"/>
                  <a:round/>
                  <a:headEnd type="none" w="med" len="med"/>
                  <a:tailEnd type="none" w="med" len="med"/>
                </a:ln>
              </p:spPr>
              <p:txBody>
                <a:bodyPr/>
                <a:p>
                  <a:endParaRPr lang="zh-CN" altLang="en-US"/>
                </a:p>
              </p:txBody>
            </p:sp>
            <p:sp>
              <p:nvSpPr>
                <p:cNvPr id="215264" name="Line 209"/>
                <p:cNvSpPr/>
                <p:nvPr/>
              </p:nvSpPr>
              <p:spPr>
                <a:xfrm flipV="1">
                  <a:off x="5286" y="1866"/>
                  <a:ext cx="30" cy="7"/>
                </a:xfrm>
                <a:prstGeom prst="line">
                  <a:avLst/>
                </a:prstGeom>
                <a:ln w="9525" cap="flat" cmpd="sng">
                  <a:solidFill>
                    <a:srgbClr val="000000"/>
                  </a:solidFill>
                  <a:prstDash val="solid"/>
                  <a:headEnd type="none" w="med" len="med"/>
                  <a:tailEnd type="none" w="med" len="med"/>
                </a:ln>
              </p:spPr>
            </p:sp>
            <p:sp>
              <p:nvSpPr>
                <p:cNvPr id="215265" name="Line 210"/>
                <p:cNvSpPr/>
                <p:nvPr/>
              </p:nvSpPr>
              <p:spPr>
                <a:xfrm flipH="1">
                  <a:off x="5231" y="1876"/>
                  <a:ext cx="39" cy="9"/>
                </a:xfrm>
                <a:prstGeom prst="line">
                  <a:avLst/>
                </a:prstGeom>
                <a:ln w="9525" cap="flat" cmpd="sng">
                  <a:solidFill>
                    <a:srgbClr val="000000"/>
                  </a:solidFill>
                  <a:prstDash val="solid"/>
                  <a:headEnd type="none" w="med" len="med"/>
                  <a:tailEnd type="none" w="med" len="med"/>
                </a:ln>
              </p:spPr>
            </p:sp>
            <p:sp>
              <p:nvSpPr>
                <p:cNvPr id="215266" name="Line 211"/>
                <p:cNvSpPr/>
                <p:nvPr/>
              </p:nvSpPr>
              <p:spPr>
                <a:xfrm>
                  <a:off x="5277" y="1856"/>
                  <a:ext cx="1" cy="52"/>
                </a:xfrm>
                <a:prstGeom prst="line">
                  <a:avLst/>
                </a:prstGeom>
                <a:ln w="1588" cap="flat" cmpd="sng">
                  <a:solidFill>
                    <a:srgbClr val="000000"/>
                  </a:solidFill>
                  <a:prstDash val="solid"/>
                  <a:headEnd type="none" w="med" len="med"/>
                  <a:tailEnd type="none" w="med" len="med"/>
                </a:ln>
              </p:spPr>
            </p:sp>
            <p:sp>
              <p:nvSpPr>
                <p:cNvPr id="215267" name="Line 212"/>
                <p:cNvSpPr/>
                <p:nvPr/>
              </p:nvSpPr>
              <p:spPr>
                <a:xfrm>
                  <a:off x="5223" y="1868"/>
                  <a:ext cx="1" cy="57"/>
                </a:xfrm>
                <a:prstGeom prst="line">
                  <a:avLst/>
                </a:prstGeom>
                <a:ln w="1588" cap="flat" cmpd="sng">
                  <a:solidFill>
                    <a:srgbClr val="000000"/>
                  </a:solidFill>
                  <a:prstDash val="solid"/>
                  <a:headEnd type="none" w="med" len="med"/>
                  <a:tailEnd type="none" w="med" len="med"/>
                </a:ln>
              </p:spPr>
            </p:sp>
            <p:sp>
              <p:nvSpPr>
                <p:cNvPr id="215268" name="Line 213"/>
                <p:cNvSpPr/>
                <p:nvPr/>
              </p:nvSpPr>
              <p:spPr>
                <a:xfrm flipH="1">
                  <a:off x="5223" y="1867"/>
                  <a:ext cx="102" cy="26"/>
                </a:xfrm>
                <a:prstGeom prst="line">
                  <a:avLst/>
                </a:prstGeom>
                <a:ln w="1588" cap="flat" cmpd="sng">
                  <a:solidFill>
                    <a:srgbClr val="000000"/>
                  </a:solidFill>
                  <a:prstDash val="solid"/>
                  <a:headEnd type="none" w="med" len="med"/>
                  <a:tailEnd type="none" w="med" len="med"/>
                </a:ln>
              </p:spPr>
            </p:sp>
            <p:sp>
              <p:nvSpPr>
                <p:cNvPr id="215269" name="Line 214"/>
                <p:cNvSpPr/>
                <p:nvPr/>
              </p:nvSpPr>
              <p:spPr>
                <a:xfrm flipV="1">
                  <a:off x="5223" y="1860"/>
                  <a:ext cx="102" cy="23"/>
                </a:xfrm>
                <a:prstGeom prst="line">
                  <a:avLst/>
                </a:prstGeom>
                <a:ln w="1588" cap="flat" cmpd="sng">
                  <a:solidFill>
                    <a:srgbClr val="000000"/>
                  </a:solidFill>
                  <a:prstDash val="solid"/>
                  <a:headEnd type="none" w="med" len="med"/>
                  <a:tailEnd type="none" w="med" len="med"/>
                </a:ln>
              </p:spPr>
            </p:sp>
          </p:grpSp>
        </p:grpSp>
        <p:grpSp>
          <p:nvGrpSpPr>
            <p:cNvPr id="215229" name="Group 215"/>
            <p:cNvGrpSpPr/>
            <p:nvPr/>
          </p:nvGrpSpPr>
          <p:grpSpPr>
            <a:xfrm>
              <a:off x="5170" y="1848"/>
              <a:ext cx="270" cy="138"/>
              <a:chOff x="5170" y="1848"/>
              <a:chExt cx="270" cy="138"/>
            </a:xfrm>
          </p:grpSpPr>
          <p:grpSp>
            <p:nvGrpSpPr>
              <p:cNvPr id="215230" name="Group 216"/>
              <p:cNvGrpSpPr/>
              <p:nvPr/>
            </p:nvGrpSpPr>
            <p:grpSpPr>
              <a:xfrm>
                <a:off x="5188" y="1923"/>
                <a:ext cx="43" cy="32"/>
                <a:chOff x="5188" y="1923"/>
                <a:chExt cx="43" cy="32"/>
              </a:xfrm>
            </p:grpSpPr>
            <p:sp>
              <p:nvSpPr>
                <p:cNvPr id="215259" name="Freeform 217"/>
                <p:cNvSpPr/>
                <p:nvPr/>
              </p:nvSpPr>
              <p:spPr>
                <a:xfrm>
                  <a:off x="5188" y="1923"/>
                  <a:ext cx="12" cy="32"/>
                </a:xfrm>
                <a:custGeom>
                  <a:avLst/>
                  <a:gdLst>
                    <a:gd name="txL" fmla="*/ 0 w 75"/>
                    <a:gd name="txT" fmla="*/ 0 h 194"/>
                    <a:gd name="txR" fmla="*/ 75 w 75"/>
                    <a:gd name="txB" fmla="*/ 194 h 194"/>
                  </a:gdLst>
                  <a:ahLst/>
                  <a:cxnLst>
                    <a:cxn ang="0">
                      <a:pos x="0" y="0"/>
                    </a:cxn>
                    <a:cxn ang="0">
                      <a:pos x="0" y="0"/>
                    </a:cxn>
                    <a:cxn ang="0">
                      <a:pos x="0" y="0"/>
                    </a:cxn>
                    <a:cxn ang="0">
                      <a:pos x="0" y="0"/>
                    </a:cxn>
                    <a:cxn ang="0">
                      <a:pos x="0" y="0"/>
                    </a:cxn>
                  </a:cxnLst>
                  <a:rect l="txL" t="txT" r="txR" b="txB"/>
                  <a:pathLst>
                    <a:path w="75" h="194">
                      <a:moveTo>
                        <a:pt x="23" y="0"/>
                      </a:moveTo>
                      <a:lnTo>
                        <a:pt x="0" y="183"/>
                      </a:lnTo>
                      <a:lnTo>
                        <a:pt x="55" y="194"/>
                      </a:lnTo>
                      <a:lnTo>
                        <a:pt x="75" y="8"/>
                      </a:lnTo>
                      <a:lnTo>
                        <a:pt x="23" y="0"/>
                      </a:lnTo>
                      <a:close/>
                    </a:path>
                  </a:pathLst>
                </a:custGeom>
                <a:solidFill>
                  <a:srgbClr val="606060">
                    <a:alpha val="100000"/>
                  </a:srgbClr>
                </a:solidFill>
                <a:ln w="1588" cap="flat" cmpd="sng">
                  <a:solidFill>
                    <a:srgbClr val="000000">
                      <a:alpha val="100000"/>
                    </a:srgbClr>
                  </a:solidFill>
                  <a:prstDash val="solid"/>
                  <a:round/>
                  <a:headEnd type="none" w="med" len="med"/>
                  <a:tailEnd type="none" w="med" len="med"/>
                </a:ln>
              </p:spPr>
              <p:txBody>
                <a:bodyPr/>
                <a:p>
                  <a:endParaRPr lang="zh-CN" altLang="en-US"/>
                </a:p>
              </p:txBody>
            </p:sp>
            <p:sp>
              <p:nvSpPr>
                <p:cNvPr id="215260" name="Freeform 218"/>
                <p:cNvSpPr/>
                <p:nvPr/>
              </p:nvSpPr>
              <p:spPr>
                <a:xfrm>
                  <a:off x="5197" y="1927"/>
                  <a:ext cx="34" cy="28"/>
                </a:xfrm>
                <a:custGeom>
                  <a:avLst/>
                  <a:gdLst>
                    <a:gd name="txL" fmla="*/ 0 w 206"/>
                    <a:gd name="txT" fmla="*/ 0 h 168"/>
                    <a:gd name="txR" fmla="*/ 206 w 206"/>
                    <a:gd name="txB" fmla="*/ 168 h 168"/>
                  </a:gdLst>
                  <a:ahLst/>
                  <a:cxnLst>
                    <a:cxn ang="0">
                      <a:pos x="0" y="0"/>
                    </a:cxn>
                    <a:cxn ang="0">
                      <a:pos x="0" y="0"/>
                    </a:cxn>
                    <a:cxn ang="0">
                      <a:pos x="0" y="0"/>
                    </a:cxn>
                    <a:cxn ang="0">
                      <a:pos x="0" y="0"/>
                    </a:cxn>
                    <a:cxn ang="0">
                      <a:pos x="0" y="0"/>
                    </a:cxn>
                    <a:cxn ang="0">
                      <a:pos x="0" y="0"/>
                    </a:cxn>
                    <a:cxn ang="0">
                      <a:pos x="0" y="0"/>
                    </a:cxn>
                  </a:cxnLst>
                  <a:rect l="txL" t="txT" r="txR" b="txB"/>
                  <a:pathLst>
                    <a:path w="206" h="168">
                      <a:moveTo>
                        <a:pt x="17" y="5"/>
                      </a:moveTo>
                      <a:lnTo>
                        <a:pt x="0" y="168"/>
                      </a:lnTo>
                      <a:lnTo>
                        <a:pt x="206" y="84"/>
                      </a:lnTo>
                      <a:lnTo>
                        <a:pt x="126" y="58"/>
                      </a:lnTo>
                      <a:lnTo>
                        <a:pt x="52" y="97"/>
                      </a:lnTo>
                      <a:lnTo>
                        <a:pt x="75" y="0"/>
                      </a:lnTo>
                      <a:lnTo>
                        <a:pt x="17" y="5"/>
                      </a:lnTo>
                      <a:close/>
                    </a:path>
                  </a:pathLst>
                </a:custGeom>
                <a:solidFill>
                  <a:srgbClr val="404040">
                    <a:alpha val="100000"/>
                  </a:srgbClr>
                </a:solidFill>
                <a:ln w="1588" cap="flat" cmpd="sng">
                  <a:solidFill>
                    <a:srgbClr val="000000">
                      <a:alpha val="100000"/>
                    </a:srgbClr>
                  </a:solidFill>
                  <a:prstDash val="solid"/>
                  <a:round/>
                  <a:headEnd type="none" w="med" len="med"/>
                  <a:tailEnd type="none" w="med" len="med"/>
                </a:ln>
              </p:spPr>
              <p:txBody>
                <a:bodyPr/>
                <a:p>
                  <a:endParaRPr lang="zh-CN" altLang="en-US"/>
                </a:p>
              </p:txBody>
            </p:sp>
          </p:grpSp>
          <p:grpSp>
            <p:nvGrpSpPr>
              <p:cNvPr id="215231" name="Group 219"/>
              <p:cNvGrpSpPr/>
              <p:nvPr/>
            </p:nvGrpSpPr>
            <p:grpSpPr>
              <a:xfrm>
                <a:off x="5170" y="1848"/>
                <a:ext cx="270" cy="138"/>
                <a:chOff x="5170" y="1848"/>
                <a:chExt cx="270" cy="138"/>
              </a:xfrm>
            </p:grpSpPr>
            <p:sp>
              <p:nvSpPr>
                <p:cNvPr id="215232" name="Freeform 220"/>
                <p:cNvSpPr/>
                <p:nvPr/>
              </p:nvSpPr>
              <p:spPr>
                <a:xfrm>
                  <a:off x="5175" y="1848"/>
                  <a:ext cx="264" cy="122"/>
                </a:xfrm>
                <a:custGeom>
                  <a:avLst/>
                  <a:gdLst>
                    <a:gd name="txL" fmla="*/ 0 w 1583"/>
                    <a:gd name="txT" fmla="*/ 0 h 729"/>
                    <a:gd name="txR" fmla="*/ 1583 w 1583"/>
                    <a:gd name="txB" fmla="*/ 729 h 729"/>
                  </a:gdLst>
                  <a:ahLst/>
                  <a:cxnLst>
                    <a:cxn ang="0">
                      <a:pos x="0" y="0"/>
                    </a:cxn>
                    <a:cxn ang="0">
                      <a:pos x="0" y="0"/>
                    </a:cxn>
                    <a:cxn ang="0">
                      <a:pos x="0" y="0"/>
                    </a:cxn>
                    <a:cxn ang="0">
                      <a:pos x="0" y="0"/>
                    </a:cxn>
                    <a:cxn ang="0">
                      <a:pos x="0" y="0"/>
                    </a:cxn>
                  </a:cxnLst>
                  <a:rect l="txL" t="txT" r="txR" b="txB"/>
                  <a:pathLst>
                    <a:path w="1583" h="729">
                      <a:moveTo>
                        <a:pt x="0" y="309"/>
                      </a:moveTo>
                      <a:lnTo>
                        <a:pt x="759" y="729"/>
                      </a:lnTo>
                      <a:lnTo>
                        <a:pt x="1583" y="318"/>
                      </a:lnTo>
                      <a:lnTo>
                        <a:pt x="951" y="0"/>
                      </a:lnTo>
                      <a:lnTo>
                        <a:pt x="0" y="309"/>
                      </a:lnTo>
                      <a:close/>
                    </a:path>
                  </a:pathLst>
                </a:custGeom>
                <a:solidFill>
                  <a:srgbClr val="808080">
                    <a:alpha val="100000"/>
                  </a:srgbClr>
                </a:solidFill>
                <a:ln w="1588" cap="flat" cmpd="sng">
                  <a:solidFill>
                    <a:srgbClr val="000000">
                      <a:alpha val="100000"/>
                    </a:srgbClr>
                  </a:solidFill>
                  <a:prstDash val="solid"/>
                  <a:round/>
                  <a:headEnd type="none" w="med" len="med"/>
                  <a:tailEnd type="none" w="med" len="med"/>
                </a:ln>
              </p:spPr>
              <p:txBody>
                <a:bodyPr/>
                <a:p>
                  <a:endParaRPr lang="zh-CN" altLang="en-US"/>
                </a:p>
              </p:txBody>
            </p:sp>
            <p:sp>
              <p:nvSpPr>
                <p:cNvPr id="215233" name="Freeform 221"/>
                <p:cNvSpPr/>
                <p:nvPr/>
              </p:nvSpPr>
              <p:spPr>
                <a:xfrm>
                  <a:off x="5170" y="1899"/>
                  <a:ext cx="133" cy="86"/>
                </a:xfrm>
                <a:custGeom>
                  <a:avLst/>
                  <a:gdLst>
                    <a:gd name="txL" fmla="*/ 0 w 792"/>
                    <a:gd name="txT" fmla="*/ 0 h 516"/>
                    <a:gd name="txR" fmla="*/ 792 w 792"/>
                    <a:gd name="txB" fmla="*/ 516 h 516"/>
                  </a:gdLst>
                  <a:ahLst/>
                  <a:cxnLst>
                    <a:cxn ang="0">
                      <a:pos x="0" y="0"/>
                    </a:cxn>
                    <a:cxn ang="0">
                      <a:pos x="0" y="0"/>
                    </a:cxn>
                    <a:cxn ang="0">
                      <a:pos x="0" y="0"/>
                    </a:cxn>
                    <a:cxn ang="0">
                      <a:pos x="0" y="0"/>
                    </a:cxn>
                    <a:cxn ang="0">
                      <a:pos x="0" y="0"/>
                    </a:cxn>
                  </a:cxnLst>
                  <a:rect l="txL" t="txT" r="txR" b="txB"/>
                  <a:pathLst>
                    <a:path w="792" h="516">
                      <a:moveTo>
                        <a:pt x="28" y="0"/>
                      </a:moveTo>
                      <a:lnTo>
                        <a:pt x="792" y="426"/>
                      </a:lnTo>
                      <a:lnTo>
                        <a:pt x="770" y="516"/>
                      </a:lnTo>
                      <a:lnTo>
                        <a:pt x="0" y="82"/>
                      </a:lnTo>
                      <a:lnTo>
                        <a:pt x="28" y="0"/>
                      </a:lnTo>
                      <a:close/>
                    </a:path>
                  </a:pathLst>
                </a:custGeom>
                <a:solidFill>
                  <a:srgbClr val="606060">
                    <a:alpha val="100000"/>
                  </a:srgbClr>
                </a:solidFill>
                <a:ln w="1588" cap="flat" cmpd="sng">
                  <a:solidFill>
                    <a:srgbClr val="000000">
                      <a:alpha val="100000"/>
                    </a:srgbClr>
                  </a:solidFill>
                  <a:prstDash val="solid"/>
                  <a:round/>
                  <a:headEnd type="none" w="med" len="med"/>
                  <a:tailEnd type="none" w="med" len="med"/>
                </a:ln>
              </p:spPr>
              <p:txBody>
                <a:bodyPr/>
                <a:p>
                  <a:endParaRPr lang="zh-CN" altLang="en-US"/>
                </a:p>
              </p:txBody>
            </p:sp>
            <p:sp>
              <p:nvSpPr>
                <p:cNvPr id="215234" name="Freeform 222"/>
                <p:cNvSpPr/>
                <p:nvPr/>
              </p:nvSpPr>
              <p:spPr>
                <a:xfrm>
                  <a:off x="5299" y="1901"/>
                  <a:ext cx="141" cy="85"/>
                </a:xfrm>
                <a:custGeom>
                  <a:avLst/>
                  <a:gdLst>
                    <a:gd name="txL" fmla="*/ 0 w 846"/>
                    <a:gd name="txT" fmla="*/ 0 h 507"/>
                    <a:gd name="txR" fmla="*/ 846 w 846"/>
                    <a:gd name="txB" fmla="*/ 507 h 507"/>
                  </a:gdLst>
                  <a:ahLst/>
                  <a:cxnLst>
                    <a:cxn ang="0">
                      <a:pos x="0" y="0"/>
                    </a:cxn>
                    <a:cxn ang="0">
                      <a:pos x="0" y="0"/>
                    </a:cxn>
                    <a:cxn ang="0">
                      <a:pos x="0" y="0"/>
                    </a:cxn>
                    <a:cxn ang="0">
                      <a:pos x="0" y="0"/>
                    </a:cxn>
                    <a:cxn ang="0">
                      <a:pos x="0" y="0"/>
                    </a:cxn>
                  </a:cxnLst>
                  <a:rect l="txL" t="txT" r="txR" b="txB"/>
                  <a:pathLst>
                    <a:path w="846" h="507">
                      <a:moveTo>
                        <a:pt x="0" y="507"/>
                      </a:moveTo>
                      <a:lnTo>
                        <a:pt x="25" y="411"/>
                      </a:lnTo>
                      <a:lnTo>
                        <a:pt x="846" y="0"/>
                      </a:lnTo>
                      <a:lnTo>
                        <a:pt x="817" y="76"/>
                      </a:lnTo>
                      <a:lnTo>
                        <a:pt x="0" y="507"/>
                      </a:lnTo>
                      <a:close/>
                    </a:path>
                  </a:pathLst>
                </a:custGeom>
                <a:solidFill>
                  <a:srgbClr val="404040">
                    <a:alpha val="100000"/>
                  </a:srgbClr>
                </a:solidFill>
                <a:ln w="1588" cap="flat" cmpd="sng">
                  <a:solidFill>
                    <a:srgbClr val="000000">
                      <a:alpha val="100000"/>
                    </a:srgbClr>
                  </a:solidFill>
                  <a:prstDash val="solid"/>
                  <a:round/>
                  <a:headEnd type="none" w="med" len="med"/>
                  <a:tailEnd type="none" w="med" len="med"/>
                </a:ln>
              </p:spPr>
              <p:txBody>
                <a:bodyPr/>
                <a:p>
                  <a:endParaRPr lang="zh-CN" altLang="en-US"/>
                </a:p>
              </p:txBody>
            </p:sp>
            <p:sp>
              <p:nvSpPr>
                <p:cNvPr id="215235" name="Freeform 223"/>
                <p:cNvSpPr/>
                <p:nvPr/>
              </p:nvSpPr>
              <p:spPr>
                <a:xfrm>
                  <a:off x="5227" y="1905"/>
                  <a:ext cx="106" cy="54"/>
                </a:xfrm>
                <a:custGeom>
                  <a:avLst/>
                  <a:gdLst>
                    <a:gd name="txL" fmla="*/ 0 w 637"/>
                    <a:gd name="txT" fmla="*/ 0 h 321"/>
                    <a:gd name="txR" fmla="*/ 637 w 637"/>
                    <a:gd name="txB" fmla="*/ 321 h 321"/>
                  </a:gdLst>
                  <a:ahLst/>
                  <a:cxnLst>
                    <a:cxn ang="0">
                      <a:pos x="0" y="0"/>
                    </a:cxn>
                    <a:cxn ang="0">
                      <a:pos x="0" y="0"/>
                    </a:cxn>
                    <a:cxn ang="0">
                      <a:pos x="0" y="0"/>
                    </a:cxn>
                    <a:cxn ang="0">
                      <a:pos x="0" y="0"/>
                    </a:cxn>
                    <a:cxn ang="0">
                      <a:pos x="0" y="0"/>
                    </a:cxn>
                  </a:cxnLst>
                  <a:rect l="txL" t="txT" r="txR" b="txB"/>
                  <a:pathLst>
                    <a:path w="637" h="321">
                      <a:moveTo>
                        <a:pt x="0" y="83"/>
                      </a:moveTo>
                      <a:lnTo>
                        <a:pt x="220" y="0"/>
                      </a:lnTo>
                      <a:lnTo>
                        <a:pt x="637" y="224"/>
                      </a:lnTo>
                      <a:lnTo>
                        <a:pt x="425" y="321"/>
                      </a:lnTo>
                      <a:lnTo>
                        <a:pt x="0" y="83"/>
                      </a:lnTo>
                      <a:close/>
                    </a:path>
                  </a:pathLst>
                </a:custGeom>
                <a:solidFill>
                  <a:srgbClr val="A0A0A0">
                    <a:alpha val="100000"/>
                  </a:srgbClr>
                </a:solidFill>
                <a:ln w="9525">
                  <a:noFill/>
                </a:ln>
              </p:spPr>
              <p:txBody>
                <a:bodyPr/>
                <a:p>
                  <a:endParaRPr lang="zh-CN" altLang="en-US"/>
                </a:p>
              </p:txBody>
            </p:sp>
            <p:sp>
              <p:nvSpPr>
                <p:cNvPr id="215236" name="Freeform 224"/>
                <p:cNvSpPr/>
                <p:nvPr/>
              </p:nvSpPr>
              <p:spPr>
                <a:xfrm>
                  <a:off x="5270" y="1868"/>
                  <a:ext cx="156" cy="72"/>
                </a:xfrm>
                <a:custGeom>
                  <a:avLst/>
                  <a:gdLst>
                    <a:gd name="txL" fmla="*/ 0 w 938"/>
                    <a:gd name="txT" fmla="*/ 0 h 434"/>
                    <a:gd name="txR" fmla="*/ 938 w 938"/>
                    <a:gd name="txB" fmla="*/ 434 h 434"/>
                  </a:gdLst>
                  <a:ahLst/>
                  <a:cxnLst>
                    <a:cxn ang="0">
                      <a:pos x="0" y="0"/>
                    </a:cxn>
                    <a:cxn ang="0">
                      <a:pos x="0" y="0"/>
                    </a:cxn>
                    <a:cxn ang="0">
                      <a:pos x="0" y="0"/>
                    </a:cxn>
                    <a:cxn ang="0">
                      <a:pos x="0" y="0"/>
                    </a:cxn>
                    <a:cxn ang="0">
                      <a:pos x="0" y="0"/>
                    </a:cxn>
                  </a:cxnLst>
                  <a:rect l="txL" t="txT" r="txR" b="txB"/>
                  <a:pathLst>
                    <a:path w="938" h="434">
                      <a:moveTo>
                        <a:pt x="0" y="210"/>
                      </a:moveTo>
                      <a:lnTo>
                        <a:pt x="410" y="434"/>
                      </a:lnTo>
                      <a:lnTo>
                        <a:pt x="938" y="186"/>
                      </a:lnTo>
                      <a:lnTo>
                        <a:pt x="554" y="0"/>
                      </a:lnTo>
                      <a:lnTo>
                        <a:pt x="0" y="210"/>
                      </a:lnTo>
                      <a:close/>
                    </a:path>
                  </a:pathLst>
                </a:custGeom>
                <a:solidFill>
                  <a:srgbClr val="A0A0A0">
                    <a:alpha val="100000"/>
                  </a:srgbClr>
                </a:solidFill>
                <a:ln w="9525">
                  <a:noFill/>
                </a:ln>
              </p:spPr>
              <p:txBody>
                <a:bodyPr/>
                <a:p>
                  <a:endParaRPr lang="zh-CN" altLang="en-US"/>
                </a:p>
              </p:txBody>
            </p:sp>
            <p:sp>
              <p:nvSpPr>
                <p:cNvPr id="215237" name="Freeform 225"/>
                <p:cNvSpPr/>
                <p:nvPr/>
              </p:nvSpPr>
              <p:spPr>
                <a:xfrm>
                  <a:off x="5188" y="1852"/>
                  <a:ext cx="172" cy="66"/>
                </a:xfrm>
                <a:custGeom>
                  <a:avLst/>
                  <a:gdLst>
                    <a:gd name="txL" fmla="*/ 0 w 1034"/>
                    <a:gd name="txT" fmla="*/ 0 h 395"/>
                    <a:gd name="txR" fmla="*/ 1034 w 1034"/>
                    <a:gd name="txB" fmla="*/ 395 h 395"/>
                  </a:gdLst>
                  <a:ahLst/>
                  <a:cxnLst>
                    <a:cxn ang="0">
                      <a:pos x="0" y="0"/>
                    </a:cxn>
                    <a:cxn ang="0">
                      <a:pos x="0" y="0"/>
                    </a:cxn>
                    <a:cxn ang="0">
                      <a:pos x="0" y="0"/>
                    </a:cxn>
                    <a:cxn ang="0">
                      <a:pos x="0" y="0"/>
                    </a:cxn>
                    <a:cxn ang="0">
                      <a:pos x="0" y="0"/>
                    </a:cxn>
                  </a:cxnLst>
                  <a:rect l="txL" t="txT" r="txR" b="txB"/>
                  <a:pathLst>
                    <a:path w="1034" h="395">
                      <a:moveTo>
                        <a:pt x="216" y="395"/>
                      </a:moveTo>
                      <a:lnTo>
                        <a:pt x="0" y="285"/>
                      </a:lnTo>
                      <a:lnTo>
                        <a:pt x="867" y="0"/>
                      </a:lnTo>
                      <a:lnTo>
                        <a:pt x="1034" y="82"/>
                      </a:lnTo>
                      <a:lnTo>
                        <a:pt x="216" y="395"/>
                      </a:lnTo>
                      <a:close/>
                    </a:path>
                  </a:pathLst>
                </a:custGeom>
                <a:solidFill>
                  <a:srgbClr val="A0A0A0">
                    <a:alpha val="100000"/>
                  </a:srgbClr>
                </a:solidFill>
                <a:ln w="9525">
                  <a:noFill/>
                </a:ln>
              </p:spPr>
              <p:txBody>
                <a:bodyPr/>
                <a:p>
                  <a:endParaRPr lang="zh-CN" altLang="en-US"/>
                </a:p>
              </p:txBody>
            </p:sp>
            <p:sp>
              <p:nvSpPr>
                <p:cNvPr id="215238" name="Line 226"/>
                <p:cNvSpPr/>
                <p:nvPr/>
              </p:nvSpPr>
              <p:spPr>
                <a:xfrm flipV="1">
                  <a:off x="5193" y="1855"/>
                  <a:ext cx="148" cy="51"/>
                </a:xfrm>
                <a:prstGeom prst="line">
                  <a:avLst/>
                </a:prstGeom>
                <a:ln w="4763" cap="flat" cmpd="sng">
                  <a:solidFill>
                    <a:srgbClr val="808080"/>
                  </a:solidFill>
                  <a:prstDash val="solid"/>
                  <a:headEnd type="none" w="med" len="med"/>
                  <a:tailEnd type="none" w="med" len="med"/>
                </a:ln>
              </p:spPr>
            </p:sp>
            <p:sp>
              <p:nvSpPr>
                <p:cNvPr id="215239" name="Line 227"/>
                <p:cNvSpPr/>
                <p:nvPr/>
              </p:nvSpPr>
              <p:spPr>
                <a:xfrm flipV="1">
                  <a:off x="5205" y="1858"/>
                  <a:ext cx="144" cy="52"/>
                </a:xfrm>
                <a:prstGeom prst="line">
                  <a:avLst/>
                </a:prstGeom>
                <a:ln w="4763" cap="flat" cmpd="sng">
                  <a:solidFill>
                    <a:srgbClr val="808080"/>
                  </a:solidFill>
                  <a:prstDash val="solid"/>
                  <a:headEnd type="none" w="med" len="med"/>
                  <a:tailEnd type="none" w="med" len="med"/>
                </a:ln>
              </p:spPr>
            </p:sp>
            <p:sp>
              <p:nvSpPr>
                <p:cNvPr id="215240" name="Line 228"/>
                <p:cNvSpPr/>
                <p:nvPr/>
              </p:nvSpPr>
              <p:spPr>
                <a:xfrm flipV="1">
                  <a:off x="5214" y="1862"/>
                  <a:ext cx="141" cy="54"/>
                </a:xfrm>
                <a:prstGeom prst="line">
                  <a:avLst/>
                </a:prstGeom>
                <a:ln w="4763" cap="flat" cmpd="sng">
                  <a:solidFill>
                    <a:srgbClr val="808080"/>
                  </a:solidFill>
                  <a:prstDash val="solid"/>
                  <a:headEnd type="none" w="med" len="med"/>
                  <a:tailEnd type="none" w="med" len="med"/>
                </a:ln>
              </p:spPr>
            </p:sp>
            <p:sp>
              <p:nvSpPr>
                <p:cNvPr id="215241" name="Line 229"/>
                <p:cNvSpPr/>
                <p:nvPr/>
              </p:nvSpPr>
              <p:spPr>
                <a:xfrm flipV="1">
                  <a:off x="5235" y="1871"/>
                  <a:ext cx="138" cy="55"/>
                </a:xfrm>
                <a:prstGeom prst="line">
                  <a:avLst/>
                </a:prstGeom>
                <a:ln w="4763" cap="flat" cmpd="sng">
                  <a:solidFill>
                    <a:srgbClr val="808080"/>
                  </a:solidFill>
                  <a:prstDash val="solid"/>
                  <a:headEnd type="none" w="med" len="med"/>
                  <a:tailEnd type="none" w="med" len="med"/>
                </a:ln>
              </p:spPr>
            </p:sp>
            <p:sp>
              <p:nvSpPr>
                <p:cNvPr id="215242" name="Line 230"/>
                <p:cNvSpPr/>
                <p:nvPr/>
              </p:nvSpPr>
              <p:spPr>
                <a:xfrm flipV="1">
                  <a:off x="5246" y="1877"/>
                  <a:ext cx="137" cy="56"/>
                </a:xfrm>
                <a:prstGeom prst="line">
                  <a:avLst/>
                </a:prstGeom>
                <a:ln w="4763" cap="flat" cmpd="sng">
                  <a:solidFill>
                    <a:srgbClr val="808080"/>
                  </a:solidFill>
                  <a:prstDash val="solid"/>
                  <a:headEnd type="none" w="med" len="med"/>
                  <a:tailEnd type="none" w="med" len="med"/>
                </a:ln>
              </p:spPr>
            </p:sp>
            <p:sp>
              <p:nvSpPr>
                <p:cNvPr id="215243" name="Line 231"/>
                <p:cNvSpPr/>
                <p:nvPr/>
              </p:nvSpPr>
              <p:spPr>
                <a:xfrm flipV="1">
                  <a:off x="5261" y="1885"/>
                  <a:ext cx="124" cy="53"/>
                </a:xfrm>
                <a:prstGeom prst="line">
                  <a:avLst/>
                </a:prstGeom>
                <a:ln w="4763" cap="flat" cmpd="sng">
                  <a:solidFill>
                    <a:srgbClr val="808080"/>
                  </a:solidFill>
                  <a:prstDash val="solid"/>
                  <a:headEnd type="none" w="med" len="med"/>
                  <a:tailEnd type="none" w="med" len="med"/>
                </a:ln>
              </p:spPr>
            </p:sp>
            <p:sp>
              <p:nvSpPr>
                <p:cNvPr id="215244" name="Line 232"/>
                <p:cNvSpPr/>
                <p:nvPr/>
              </p:nvSpPr>
              <p:spPr>
                <a:xfrm flipV="1">
                  <a:off x="5274" y="1890"/>
                  <a:ext cx="119" cy="53"/>
                </a:xfrm>
                <a:prstGeom prst="line">
                  <a:avLst/>
                </a:prstGeom>
                <a:ln w="4763" cap="flat" cmpd="sng">
                  <a:solidFill>
                    <a:srgbClr val="808080"/>
                  </a:solidFill>
                  <a:prstDash val="solid"/>
                  <a:headEnd type="none" w="med" len="med"/>
                  <a:tailEnd type="none" w="med" len="med"/>
                </a:ln>
              </p:spPr>
            </p:sp>
            <p:sp>
              <p:nvSpPr>
                <p:cNvPr id="215245" name="Line 233"/>
                <p:cNvSpPr/>
                <p:nvPr/>
              </p:nvSpPr>
              <p:spPr>
                <a:xfrm flipV="1">
                  <a:off x="5291" y="1897"/>
                  <a:ext cx="114" cy="52"/>
                </a:xfrm>
                <a:prstGeom prst="line">
                  <a:avLst/>
                </a:prstGeom>
                <a:ln w="4763" cap="flat" cmpd="sng">
                  <a:solidFill>
                    <a:srgbClr val="808080"/>
                  </a:solidFill>
                  <a:prstDash val="solid"/>
                  <a:headEnd type="none" w="med" len="med"/>
                  <a:tailEnd type="none" w="med" len="med"/>
                </a:ln>
              </p:spPr>
            </p:sp>
            <p:sp>
              <p:nvSpPr>
                <p:cNvPr id="215246" name="Line 234"/>
                <p:cNvSpPr/>
                <p:nvPr/>
              </p:nvSpPr>
              <p:spPr>
                <a:xfrm>
                  <a:off x="5239" y="1915"/>
                  <a:ext cx="71" cy="40"/>
                </a:xfrm>
                <a:prstGeom prst="line">
                  <a:avLst/>
                </a:prstGeom>
                <a:ln w="4763" cap="flat" cmpd="sng">
                  <a:solidFill>
                    <a:srgbClr val="808080"/>
                  </a:solidFill>
                  <a:prstDash val="solid"/>
                  <a:headEnd type="none" w="med" len="med"/>
                  <a:tailEnd type="none" w="med" len="med"/>
                </a:ln>
              </p:spPr>
            </p:sp>
            <p:sp>
              <p:nvSpPr>
                <p:cNvPr id="215247" name="Line 235"/>
                <p:cNvSpPr/>
                <p:nvPr/>
              </p:nvSpPr>
              <p:spPr>
                <a:xfrm>
                  <a:off x="5255" y="1910"/>
                  <a:ext cx="69" cy="38"/>
                </a:xfrm>
                <a:prstGeom prst="line">
                  <a:avLst/>
                </a:prstGeom>
                <a:ln w="4763" cap="flat" cmpd="sng">
                  <a:solidFill>
                    <a:srgbClr val="808080"/>
                  </a:solidFill>
                  <a:prstDash val="solid"/>
                  <a:headEnd type="none" w="med" len="med"/>
                  <a:tailEnd type="none" w="med" len="med"/>
                </a:ln>
              </p:spPr>
            </p:sp>
            <p:sp>
              <p:nvSpPr>
                <p:cNvPr id="215248" name="Line 236"/>
                <p:cNvSpPr/>
                <p:nvPr/>
              </p:nvSpPr>
              <p:spPr>
                <a:xfrm>
                  <a:off x="5285" y="1897"/>
                  <a:ext cx="68" cy="37"/>
                </a:xfrm>
                <a:prstGeom prst="line">
                  <a:avLst/>
                </a:prstGeom>
                <a:ln w="4763" cap="flat" cmpd="sng">
                  <a:solidFill>
                    <a:srgbClr val="808080"/>
                  </a:solidFill>
                  <a:prstDash val="solid"/>
                  <a:headEnd type="none" w="med" len="med"/>
                  <a:tailEnd type="none" w="med" len="med"/>
                </a:ln>
              </p:spPr>
            </p:sp>
            <p:sp>
              <p:nvSpPr>
                <p:cNvPr id="215249" name="Line 237"/>
                <p:cNvSpPr/>
                <p:nvPr/>
              </p:nvSpPr>
              <p:spPr>
                <a:xfrm>
                  <a:off x="5301" y="1891"/>
                  <a:ext cx="67" cy="36"/>
                </a:xfrm>
                <a:prstGeom prst="line">
                  <a:avLst/>
                </a:prstGeom>
                <a:ln w="4763" cap="flat" cmpd="sng">
                  <a:solidFill>
                    <a:srgbClr val="808080"/>
                  </a:solidFill>
                  <a:prstDash val="solid"/>
                  <a:headEnd type="none" w="med" len="med"/>
                  <a:tailEnd type="none" w="med" len="med"/>
                </a:ln>
              </p:spPr>
            </p:sp>
            <p:sp>
              <p:nvSpPr>
                <p:cNvPr id="215250" name="Line 238"/>
                <p:cNvSpPr/>
                <p:nvPr/>
              </p:nvSpPr>
              <p:spPr>
                <a:xfrm>
                  <a:off x="5318" y="1886"/>
                  <a:ext cx="65" cy="36"/>
                </a:xfrm>
                <a:prstGeom prst="line">
                  <a:avLst/>
                </a:prstGeom>
                <a:ln w="4763" cap="flat" cmpd="sng">
                  <a:solidFill>
                    <a:srgbClr val="808080"/>
                  </a:solidFill>
                  <a:prstDash val="solid"/>
                  <a:headEnd type="none" w="med" len="med"/>
                  <a:tailEnd type="none" w="med" len="med"/>
                </a:ln>
              </p:spPr>
            </p:sp>
            <p:sp>
              <p:nvSpPr>
                <p:cNvPr id="215251" name="Line 239"/>
                <p:cNvSpPr/>
                <p:nvPr/>
              </p:nvSpPr>
              <p:spPr>
                <a:xfrm>
                  <a:off x="5332" y="1880"/>
                  <a:ext cx="64" cy="34"/>
                </a:xfrm>
                <a:prstGeom prst="line">
                  <a:avLst/>
                </a:prstGeom>
                <a:ln w="4763" cap="flat" cmpd="sng">
                  <a:solidFill>
                    <a:srgbClr val="808080"/>
                  </a:solidFill>
                  <a:prstDash val="solid"/>
                  <a:headEnd type="none" w="med" len="med"/>
                  <a:tailEnd type="none" w="med" len="med"/>
                </a:ln>
              </p:spPr>
            </p:sp>
            <p:sp>
              <p:nvSpPr>
                <p:cNvPr id="215252" name="Line 240"/>
                <p:cNvSpPr/>
                <p:nvPr/>
              </p:nvSpPr>
              <p:spPr>
                <a:xfrm>
                  <a:off x="5346" y="1874"/>
                  <a:ext cx="64" cy="33"/>
                </a:xfrm>
                <a:prstGeom prst="line">
                  <a:avLst/>
                </a:prstGeom>
                <a:ln w="4763" cap="flat" cmpd="sng">
                  <a:solidFill>
                    <a:srgbClr val="808080"/>
                  </a:solidFill>
                  <a:prstDash val="solid"/>
                  <a:headEnd type="none" w="med" len="med"/>
                  <a:tailEnd type="none" w="med" len="med"/>
                </a:ln>
              </p:spPr>
            </p:sp>
            <p:sp>
              <p:nvSpPr>
                <p:cNvPr id="215253" name="Line 241"/>
                <p:cNvSpPr/>
                <p:nvPr/>
              </p:nvSpPr>
              <p:spPr>
                <a:xfrm>
                  <a:off x="5209" y="1892"/>
                  <a:ext cx="35" cy="18"/>
                </a:xfrm>
                <a:prstGeom prst="line">
                  <a:avLst/>
                </a:prstGeom>
                <a:ln w="4763" cap="flat" cmpd="sng">
                  <a:solidFill>
                    <a:srgbClr val="808080"/>
                  </a:solidFill>
                  <a:prstDash val="solid"/>
                  <a:headEnd type="none" w="med" len="med"/>
                  <a:tailEnd type="none" w="med" len="med"/>
                </a:ln>
              </p:spPr>
            </p:sp>
            <p:sp>
              <p:nvSpPr>
                <p:cNvPr id="215254" name="Line 242"/>
                <p:cNvSpPr/>
                <p:nvPr/>
              </p:nvSpPr>
              <p:spPr>
                <a:xfrm>
                  <a:off x="5232" y="1885"/>
                  <a:ext cx="32" cy="17"/>
                </a:xfrm>
                <a:prstGeom prst="line">
                  <a:avLst/>
                </a:prstGeom>
                <a:ln w="4763" cap="flat" cmpd="sng">
                  <a:solidFill>
                    <a:srgbClr val="808080"/>
                  </a:solidFill>
                  <a:prstDash val="solid"/>
                  <a:headEnd type="none" w="med" len="med"/>
                  <a:tailEnd type="none" w="med" len="med"/>
                </a:ln>
              </p:spPr>
            </p:sp>
            <p:sp>
              <p:nvSpPr>
                <p:cNvPr id="215255" name="Line 243"/>
                <p:cNvSpPr/>
                <p:nvPr/>
              </p:nvSpPr>
              <p:spPr>
                <a:xfrm>
                  <a:off x="5252" y="1879"/>
                  <a:ext cx="33" cy="17"/>
                </a:xfrm>
                <a:prstGeom prst="line">
                  <a:avLst/>
                </a:prstGeom>
                <a:ln w="4763" cap="flat" cmpd="sng">
                  <a:solidFill>
                    <a:srgbClr val="808080"/>
                  </a:solidFill>
                  <a:prstDash val="solid"/>
                  <a:headEnd type="none" w="med" len="med"/>
                  <a:tailEnd type="none" w="med" len="med"/>
                </a:ln>
              </p:spPr>
            </p:sp>
            <p:sp>
              <p:nvSpPr>
                <p:cNvPr id="215256" name="Line 244"/>
                <p:cNvSpPr/>
                <p:nvPr/>
              </p:nvSpPr>
              <p:spPr>
                <a:xfrm>
                  <a:off x="5272" y="1872"/>
                  <a:ext cx="32" cy="15"/>
                </a:xfrm>
                <a:prstGeom prst="line">
                  <a:avLst/>
                </a:prstGeom>
                <a:ln w="4763" cap="flat" cmpd="sng">
                  <a:solidFill>
                    <a:srgbClr val="808080"/>
                  </a:solidFill>
                  <a:prstDash val="solid"/>
                  <a:headEnd type="none" w="med" len="med"/>
                  <a:tailEnd type="none" w="med" len="med"/>
                </a:ln>
              </p:spPr>
            </p:sp>
            <p:sp>
              <p:nvSpPr>
                <p:cNvPr id="215257" name="Line 245"/>
                <p:cNvSpPr/>
                <p:nvPr/>
              </p:nvSpPr>
              <p:spPr>
                <a:xfrm>
                  <a:off x="5292" y="1865"/>
                  <a:ext cx="31" cy="16"/>
                </a:xfrm>
                <a:prstGeom prst="line">
                  <a:avLst/>
                </a:prstGeom>
                <a:ln w="4763" cap="flat" cmpd="sng">
                  <a:solidFill>
                    <a:srgbClr val="808080"/>
                  </a:solidFill>
                  <a:prstDash val="solid"/>
                  <a:headEnd type="none" w="med" len="med"/>
                  <a:tailEnd type="none" w="med" len="med"/>
                </a:ln>
              </p:spPr>
            </p:sp>
            <p:sp>
              <p:nvSpPr>
                <p:cNvPr id="215258" name="Line 246"/>
                <p:cNvSpPr/>
                <p:nvPr/>
              </p:nvSpPr>
              <p:spPr>
                <a:xfrm>
                  <a:off x="5315" y="1858"/>
                  <a:ext cx="29" cy="15"/>
                </a:xfrm>
                <a:prstGeom prst="line">
                  <a:avLst/>
                </a:prstGeom>
                <a:ln w="4763" cap="flat" cmpd="sng">
                  <a:solidFill>
                    <a:srgbClr val="808080"/>
                  </a:solidFill>
                  <a:prstDash val="solid"/>
                  <a:headEnd type="none" w="med" len="med"/>
                  <a:tailEnd type="none" w="med" len="med"/>
                </a:ln>
              </p:spPr>
            </p:sp>
          </p:grpSp>
        </p:grpSp>
      </p:grpSp>
      <p:grpSp>
        <p:nvGrpSpPr>
          <p:cNvPr id="215089" name="Group 247"/>
          <p:cNvGrpSpPr/>
          <p:nvPr/>
        </p:nvGrpSpPr>
        <p:grpSpPr>
          <a:xfrm>
            <a:off x="8391525" y="4176713"/>
            <a:ext cx="552450" cy="246062"/>
            <a:chOff x="5266" y="2029"/>
            <a:chExt cx="348" cy="155"/>
          </a:xfrm>
        </p:grpSpPr>
        <p:sp>
          <p:nvSpPr>
            <p:cNvPr id="215222" name="Freeform 248"/>
            <p:cNvSpPr/>
            <p:nvPr/>
          </p:nvSpPr>
          <p:spPr>
            <a:xfrm>
              <a:off x="5266" y="2029"/>
              <a:ext cx="348" cy="155"/>
            </a:xfrm>
            <a:custGeom>
              <a:avLst/>
              <a:gdLst>
                <a:gd name="txL" fmla="*/ 0 w 2091"/>
                <a:gd name="txT" fmla="*/ 0 h 931"/>
                <a:gd name="txR" fmla="*/ 2091 w 2091"/>
                <a:gd name="txB" fmla="*/ 931 h 931"/>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2091" h="931">
                  <a:moveTo>
                    <a:pt x="182" y="927"/>
                  </a:moveTo>
                  <a:lnTo>
                    <a:pt x="5" y="905"/>
                  </a:lnTo>
                  <a:lnTo>
                    <a:pt x="0" y="695"/>
                  </a:lnTo>
                  <a:lnTo>
                    <a:pt x="9" y="537"/>
                  </a:lnTo>
                  <a:lnTo>
                    <a:pt x="100" y="442"/>
                  </a:lnTo>
                  <a:lnTo>
                    <a:pt x="210" y="387"/>
                  </a:lnTo>
                  <a:lnTo>
                    <a:pt x="460" y="296"/>
                  </a:lnTo>
                  <a:lnTo>
                    <a:pt x="828" y="207"/>
                  </a:lnTo>
                  <a:lnTo>
                    <a:pt x="900" y="201"/>
                  </a:lnTo>
                  <a:lnTo>
                    <a:pt x="948" y="207"/>
                  </a:lnTo>
                  <a:lnTo>
                    <a:pt x="960" y="188"/>
                  </a:lnTo>
                  <a:lnTo>
                    <a:pt x="980" y="169"/>
                  </a:lnTo>
                  <a:lnTo>
                    <a:pt x="1003" y="173"/>
                  </a:lnTo>
                  <a:lnTo>
                    <a:pt x="1035" y="176"/>
                  </a:lnTo>
                  <a:lnTo>
                    <a:pt x="1049" y="138"/>
                  </a:lnTo>
                  <a:lnTo>
                    <a:pt x="1077" y="118"/>
                  </a:lnTo>
                  <a:lnTo>
                    <a:pt x="1106" y="112"/>
                  </a:lnTo>
                  <a:lnTo>
                    <a:pt x="1144" y="112"/>
                  </a:lnTo>
                  <a:lnTo>
                    <a:pt x="1138" y="82"/>
                  </a:lnTo>
                  <a:lnTo>
                    <a:pt x="1182" y="0"/>
                  </a:lnTo>
                  <a:lnTo>
                    <a:pt x="2040" y="22"/>
                  </a:lnTo>
                  <a:lnTo>
                    <a:pt x="2037" y="110"/>
                  </a:lnTo>
                  <a:lnTo>
                    <a:pt x="2053" y="188"/>
                  </a:lnTo>
                  <a:lnTo>
                    <a:pt x="2065" y="244"/>
                  </a:lnTo>
                  <a:lnTo>
                    <a:pt x="2080" y="314"/>
                  </a:lnTo>
                  <a:lnTo>
                    <a:pt x="2091" y="427"/>
                  </a:lnTo>
                  <a:lnTo>
                    <a:pt x="2077" y="494"/>
                  </a:lnTo>
                  <a:lnTo>
                    <a:pt x="2053" y="557"/>
                  </a:lnTo>
                  <a:lnTo>
                    <a:pt x="2023" y="610"/>
                  </a:lnTo>
                  <a:lnTo>
                    <a:pt x="1983" y="629"/>
                  </a:lnTo>
                  <a:lnTo>
                    <a:pt x="1921" y="648"/>
                  </a:lnTo>
                  <a:lnTo>
                    <a:pt x="1838" y="673"/>
                  </a:lnTo>
                  <a:lnTo>
                    <a:pt x="1801" y="717"/>
                  </a:lnTo>
                  <a:lnTo>
                    <a:pt x="1757" y="754"/>
                  </a:lnTo>
                  <a:lnTo>
                    <a:pt x="1686" y="786"/>
                  </a:lnTo>
                  <a:lnTo>
                    <a:pt x="1605" y="812"/>
                  </a:lnTo>
                  <a:lnTo>
                    <a:pt x="1475" y="827"/>
                  </a:lnTo>
                  <a:lnTo>
                    <a:pt x="1364" y="827"/>
                  </a:lnTo>
                  <a:lnTo>
                    <a:pt x="1279" y="818"/>
                  </a:lnTo>
                  <a:lnTo>
                    <a:pt x="1202" y="812"/>
                  </a:lnTo>
                  <a:lnTo>
                    <a:pt x="1144" y="843"/>
                  </a:lnTo>
                  <a:lnTo>
                    <a:pt x="1031" y="837"/>
                  </a:lnTo>
                  <a:lnTo>
                    <a:pt x="582" y="901"/>
                  </a:lnTo>
                  <a:lnTo>
                    <a:pt x="386" y="931"/>
                  </a:lnTo>
                  <a:lnTo>
                    <a:pt x="182" y="927"/>
                  </a:lnTo>
                  <a:close/>
                </a:path>
              </a:pathLst>
            </a:custGeom>
            <a:solidFill>
              <a:srgbClr val="606060">
                <a:alpha val="100000"/>
              </a:srgbClr>
            </a:solidFill>
            <a:ln w="1588" cap="flat" cmpd="sng">
              <a:solidFill>
                <a:srgbClr val="000000">
                  <a:alpha val="100000"/>
                </a:srgbClr>
              </a:solidFill>
              <a:prstDash val="solid"/>
              <a:round/>
              <a:headEnd type="none" w="med" len="med"/>
              <a:tailEnd type="none" w="med" len="med"/>
            </a:ln>
          </p:spPr>
          <p:txBody>
            <a:bodyPr/>
            <a:p>
              <a:endParaRPr lang="zh-CN" altLang="en-US"/>
            </a:p>
          </p:txBody>
        </p:sp>
        <p:sp>
          <p:nvSpPr>
            <p:cNvPr id="215223" name="Freeform 249"/>
            <p:cNvSpPr/>
            <p:nvPr/>
          </p:nvSpPr>
          <p:spPr>
            <a:xfrm>
              <a:off x="5268" y="2043"/>
              <a:ext cx="342" cy="138"/>
            </a:xfrm>
            <a:custGeom>
              <a:avLst/>
              <a:gdLst>
                <a:gd name="txL" fmla="*/ 0 w 2049"/>
                <a:gd name="txT" fmla="*/ 0 h 829"/>
                <a:gd name="txR" fmla="*/ 2049 w 2049"/>
                <a:gd name="txB" fmla="*/ 829 h 829"/>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2049" h="829">
                  <a:moveTo>
                    <a:pt x="1982" y="31"/>
                  </a:moveTo>
                  <a:lnTo>
                    <a:pt x="1986" y="90"/>
                  </a:lnTo>
                  <a:lnTo>
                    <a:pt x="2010" y="67"/>
                  </a:lnTo>
                  <a:lnTo>
                    <a:pt x="2037" y="199"/>
                  </a:lnTo>
                  <a:lnTo>
                    <a:pt x="2049" y="353"/>
                  </a:lnTo>
                  <a:lnTo>
                    <a:pt x="1995" y="512"/>
                  </a:lnTo>
                  <a:lnTo>
                    <a:pt x="1868" y="549"/>
                  </a:lnTo>
                  <a:lnTo>
                    <a:pt x="1882" y="512"/>
                  </a:lnTo>
                  <a:lnTo>
                    <a:pt x="1814" y="567"/>
                  </a:lnTo>
                  <a:lnTo>
                    <a:pt x="1754" y="624"/>
                  </a:lnTo>
                  <a:lnTo>
                    <a:pt x="1622" y="688"/>
                  </a:lnTo>
                  <a:lnTo>
                    <a:pt x="1460" y="701"/>
                  </a:lnTo>
                  <a:lnTo>
                    <a:pt x="1264" y="710"/>
                  </a:lnTo>
                  <a:lnTo>
                    <a:pt x="1181" y="701"/>
                  </a:lnTo>
                  <a:lnTo>
                    <a:pt x="1255" y="669"/>
                  </a:lnTo>
                  <a:lnTo>
                    <a:pt x="1287" y="589"/>
                  </a:lnTo>
                  <a:lnTo>
                    <a:pt x="1228" y="656"/>
                  </a:lnTo>
                  <a:lnTo>
                    <a:pt x="1155" y="697"/>
                  </a:lnTo>
                  <a:lnTo>
                    <a:pt x="1086" y="733"/>
                  </a:lnTo>
                  <a:lnTo>
                    <a:pt x="1017" y="724"/>
                  </a:lnTo>
                  <a:lnTo>
                    <a:pt x="1063" y="692"/>
                  </a:lnTo>
                  <a:lnTo>
                    <a:pt x="1109" y="652"/>
                  </a:lnTo>
                  <a:lnTo>
                    <a:pt x="1036" y="678"/>
                  </a:lnTo>
                  <a:lnTo>
                    <a:pt x="963" y="733"/>
                  </a:lnTo>
                  <a:lnTo>
                    <a:pt x="726" y="761"/>
                  </a:lnTo>
                  <a:lnTo>
                    <a:pt x="491" y="797"/>
                  </a:lnTo>
                  <a:lnTo>
                    <a:pt x="409" y="793"/>
                  </a:lnTo>
                  <a:lnTo>
                    <a:pt x="495" y="742"/>
                  </a:lnTo>
                  <a:lnTo>
                    <a:pt x="581" y="724"/>
                  </a:lnTo>
                  <a:lnTo>
                    <a:pt x="486" y="720"/>
                  </a:lnTo>
                  <a:lnTo>
                    <a:pt x="414" y="752"/>
                  </a:lnTo>
                  <a:lnTo>
                    <a:pt x="319" y="815"/>
                  </a:lnTo>
                  <a:lnTo>
                    <a:pt x="386" y="720"/>
                  </a:lnTo>
                  <a:lnTo>
                    <a:pt x="473" y="669"/>
                  </a:lnTo>
                  <a:lnTo>
                    <a:pt x="359" y="692"/>
                  </a:lnTo>
                  <a:lnTo>
                    <a:pt x="300" y="765"/>
                  </a:lnTo>
                  <a:lnTo>
                    <a:pt x="287" y="829"/>
                  </a:lnTo>
                  <a:lnTo>
                    <a:pt x="214" y="742"/>
                  </a:lnTo>
                  <a:lnTo>
                    <a:pt x="140" y="701"/>
                  </a:lnTo>
                  <a:lnTo>
                    <a:pt x="182" y="746"/>
                  </a:lnTo>
                  <a:lnTo>
                    <a:pt x="241" y="829"/>
                  </a:lnTo>
                  <a:lnTo>
                    <a:pt x="59" y="793"/>
                  </a:lnTo>
                  <a:lnTo>
                    <a:pt x="23" y="778"/>
                  </a:lnTo>
                  <a:lnTo>
                    <a:pt x="0" y="674"/>
                  </a:lnTo>
                  <a:lnTo>
                    <a:pt x="13" y="530"/>
                  </a:lnTo>
                  <a:lnTo>
                    <a:pt x="40" y="435"/>
                  </a:lnTo>
                  <a:lnTo>
                    <a:pt x="155" y="362"/>
                  </a:lnTo>
                  <a:lnTo>
                    <a:pt x="296" y="298"/>
                  </a:lnTo>
                  <a:lnTo>
                    <a:pt x="572" y="207"/>
                  </a:lnTo>
                  <a:lnTo>
                    <a:pt x="795" y="145"/>
                  </a:lnTo>
                  <a:lnTo>
                    <a:pt x="917" y="135"/>
                  </a:lnTo>
                  <a:lnTo>
                    <a:pt x="968" y="207"/>
                  </a:lnTo>
                  <a:lnTo>
                    <a:pt x="1123" y="285"/>
                  </a:lnTo>
                  <a:lnTo>
                    <a:pt x="1040" y="217"/>
                  </a:lnTo>
                  <a:lnTo>
                    <a:pt x="977" y="182"/>
                  </a:lnTo>
                  <a:lnTo>
                    <a:pt x="953" y="131"/>
                  </a:lnTo>
                  <a:lnTo>
                    <a:pt x="963" y="108"/>
                  </a:lnTo>
                  <a:lnTo>
                    <a:pt x="1008" y="108"/>
                  </a:lnTo>
                  <a:lnTo>
                    <a:pt x="1036" y="135"/>
                  </a:lnTo>
                  <a:lnTo>
                    <a:pt x="1063" y="163"/>
                  </a:lnTo>
                  <a:lnTo>
                    <a:pt x="1132" y="190"/>
                  </a:lnTo>
                  <a:lnTo>
                    <a:pt x="1068" y="135"/>
                  </a:lnTo>
                  <a:lnTo>
                    <a:pt x="1040" y="95"/>
                  </a:lnTo>
                  <a:lnTo>
                    <a:pt x="1059" y="67"/>
                  </a:lnTo>
                  <a:lnTo>
                    <a:pt x="1113" y="50"/>
                  </a:lnTo>
                  <a:lnTo>
                    <a:pt x="1186" y="113"/>
                  </a:lnTo>
                  <a:lnTo>
                    <a:pt x="1255" y="154"/>
                  </a:lnTo>
                  <a:lnTo>
                    <a:pt x="1173" y="63"/>
                  </a:lnTo>
                  <a:lnTo>
                    <a:pt x="1145" y="27"/>
                  </a:lnTo>
                  <a:lnTo>
                    <a:pt x="1145" y="0"/>
                  </a:lnTo>
                  <a:lnTo>
                    <a:pt x="1213" y="10"/>
                  </a:lnTo>
                  <a:lnTo>
                    <a:pt x="1277" y="54"/>
                  </a:lnTo>
                  <a:lnTo>
                    <a:pt x="1319" y="86"/>
                  </a:lnTo>
                  <a:lnTo>
                    <a:pt x="1514" y="104"/>
                  </a:lnTo>
                  <a:lnTo>
                    <a:pt x="1508" y="54"/>
                  </a:lnTo>
                  <a:lnTo>
                    <a:pt x="1567" y="35"/>
                  </a:lnTo>
                  <a:lnTo>
                    <a:pt x="1567" y="99"/>
                  </a:lnTo>
                  <a:lnTo>
                    <a:pt x="1626" y="113"/>
                  </a:lnTo>
                  <a:lnTo>
                    <a:pt x="1754" y="131"/>
                  </a:lnTo>
                  <a:lnTo>
                    <a:pt x="1745" y="63"/>
                  </a:lnTo>
                  <a:lnTo>
                    <a:pt x="1790" y="63"/>
                  </a:lnTo>
                  <a:lnTo>
                    <a:pt x="1795" y="131"/>
                  </a:lnTo>
                  <a:lnTo>
                    <a:pt x="1868" y="127"/>
                  </a:lnTo>
                  <a:lnTo>
                    <a:pt x="1946" y="108"/>
                  </a:lnTo>
                  <a:lnTo>
                    <a:pt x="1950" y="54"/>
                  </a:lnTo>
                  <a:lnTo>
                    <a:pt x="1982" y="31"/>
                  </a:lnTo>
                  <a:close/>
                </a:path>
              </a:pathLst>
            </a:custGeom>
            <a:solidFill>
              <a:srgbClr val="808080">
                <a:alpha val="100000"/>
              </a:srgbClr>
            </a:solidFill>
            <a:ln w="9525">
              <a:noFill/>
            </a:ln>
          </p:spPr>
          <p:txBody>
            <a:bodyPr/>
            <a:p>
              <a:endParaRPr lang="zh-CN" altLang="en-US"/>
            </a:p>
          </p:txBody>
        </p:sp>
        <p:sp>
          <p:nvSpPr>
            <p:cNvPr id="215224" name="Freeform 250"/>
            <p:cNvSpPr/>
            <p:nvPr/>
          </p:nvSpPr>
          <p:spPr>
            <a:xfrm>
              <a:off x="5515" y="2093"/>
              <a:ext cx="47" cy="8"/>
            </a:xfrm>
            <a:custGeom>
              <a:avLst/>
              <a:gdLst>
                <a:gd name="txL" fmla="*/ 0 w 280"/>
                <a:gd name="txT" fmla="*/ 0 h 48"/>
                <a:gd name="txR" fmla="*/ 280 w 280"/>
                <a:gd name="txB" fmla="*/ 48 h 48"/>
              </a:gdLst>
              <a:ahLst/>
              <a:cxnLst>
                <a:cxn ang="0">
                  <a:pos x="0" y="0"/>
                </a:cxn>
                <a:cxn ang="0">
                  <a:pos x="0" y="0"/>
                </a:cxn>
                <a:cxn ang="0">
                  <a:pos x="0" y="0"/>
                </a:cxn>
                <a:cxn ang="0">
                  <a:pos x="0" y="0"/>
                </a:cxn>
              </a:cxnLst>
              <a:rect l="txL" t="txT" r="txR" b="txB"/>
              <a:pathLst>
                <a:path w="280" h="48">
                  <a:moveTo>
                    <a:pt x="280" y="0"/>
                  </a:moveTo>
                  <a:lnTo>
                    <a:pt x="149" y="48"/>
                  </a:lnTo>
                  <a:lnTo>
                    <a:pt x="0" y="35"/>
                  </a:lnTo>
                  <a:lnTo>
                    <a:pt x="280" y="0"/>
                  </a:lnTo>
                  <a:close/>
                </a:path>
              </a:pathLst>
            </a:custGeom>
            <a:solidFill>
              <a:srgbClr val="606060">
                <a:alpha val="100000"/>
              </a:srgbClr>
            </a:solidFill>
            <a:ln w="9525">
              <a:noFill/>
            </a:ln>
          </p:spPr>
          <p:txBody>
            <a:bodyPr/>
            <a:p>
              <a:endParaRPr lang="zh-CN" altLang="en-US"/>
            </a:p>
          </p:txBody>
        </p:sp>
        <p:sp>
          <p:nvSpPr>
            <p:cNvPr id="215225" name="Freeform 251"/>
            <p:cNvSpPr/>
            <p:nvPr/>
          </p:nvSpPr>
          <p:spPr>
            <a:xfrm>
              <a:off x="5580" y="2080"/>
              <a:ext cx="28" cy="10"/>
            </a:xfrm>
            <a:custGeom>
              <a:avLst/>
              <a:gdLst>
                <a:gd name="txL" fmla="*/ 0 w 170"/>
                <a:gd name="txT" fmla="*/ 0 h 57"/>
                <a:gd name="txR" fmla="*/ 170 w 170"/>
                <a:gd name="txB" fmla="*/ 57 h 57"/>
              </a:gdLst>
              <a:ahLst/>
              <a:cxnLst>
                <a:cxn ang="0">
                  <a:pos x="0" y="0"/>
                </a:cxn>
                <a:cxn ang="0">
                  <a:pos x="0" y="0"/>
                </a:cxn>
                <a:cxn ang="0">
                  <a:pos x="0" y="0"/>
                </a:cxn>
                <a:cxn ang="0">
                  <a:pos x="0" y="0"/>
                </a:cxn>
                <a:cxn ang="0">
                  <a:pos x="0" y="0"/>
                </a:cxn>
              </a:cxnLst>
              <a:rect l="txL" t="txT" r="txR" b="txB"/>
              <a:pathLst>
                <a:path w="170" h="57">
                  <a:moveTo>
                    <a:pt x="170" y="0"/>
                  </a:moveTo>
                  <a:lnTo>
                    <a:pt x="125" y="35"/>
                  </a:lnTo>
                  <a:lnTo>
                    <a:pt x="0" y="53"/>
                  </a:lnTo>
                  <a:lnTo>
                    <a:pt x="130" y="57"/>
                  </a:lnTo>
                  <a:lnTo>
                    <a:pt x="170" y="0"/>
                  </a:lnTo>
                  <a:close/>
                </a:path>
              </a:pathLst>
            </a:custGeom>
            <a:solidFill>
              <a:srgbClr val="606060">
                <a:alpha val="100000"/>
              </a:srgbClr>
            </a:solidFill>
            <a:ln w="9525">
              <a:noFill/>
            </a:ln>
          </p:spPr>
          <p:txBody>
            <a:bodyPr/>
            <a:p>
              <a:endParaRPr lang="zh-CN" altLang="en-US"/>
            </a:p>
          </p:txBody>
        </p:sp>
        <p:sp>
          <p:nvSpPr>
            <p:cNvPr id="215226" name="Freeform 252"/>
            <p:cNvSpPr/>
            <p:nvPr/>
          </p:nvSpPr>
          <p:spPr>
            <a:xfrm>
              <a:off x="5445" y="2073"/>
              <a:ext cx="44" cy="24"/>
            </a:xfrm>
            <a:custGeom>
              <a:avLst/>
              <a:gdLst>
                <a:gd name="txL" fmla="*/ 0 w 263"/>
                <a:gd name="txT" fmla="*/ 0 h 143"/>
                <a:gd name="txR" fmla="*/ 263 w 263"/>
                <a:gd name="txB" fmla="*/ 143 h 143"/>
              </a:gdLst>
              <a:ahLst/>
              <a:cxnLst>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263" h="143">
                  <a:moveTo>
                    <a:pt x="263" y="0"/>
                  </a:moveTo>
                  <a:lnTo>
                    <a:pt x="145" y="13"/>
                  </a:lnTo>
                  <a:lnTo>
                    <a:pt x="122" y="31"/>
                  </a:lnTo>
                  <a:lnTo>
                    <a:pt x="122" y="76"/>
                  </a:lnTo>
                  <a:lnTo>
                    <a:pt x="113" y="124"/>
                  </a:lnTo>
                  <a:lnTo>
                    <a:pt x="0" y="143"/>
                  </a:lnTo>
                  <a:lnTo>
                    <a:pt x="136" y="138"/>
                  </a:lnTo>
                  <a:lnTo>
                    <a:pt x="159" y="48"/>
                  </a:lnTo>
                  <a:lnTo>
                    <a:pt x="263" y="0"/>
                  </a:lnTo>
                  <a:close/>
                </a:path>
              </a:pathLst>
            </a:custGeom>
            <a:solidFill>
              <a:srgbClr val="606060">
                <a:alpha val="100000"/>
              </a:srgbClr>
            </a:solidFill>
            <a:ln w="9525">
              <a:noFill/>
            </a:ln>
          </p:spPr>
          <p:txBody>
            <a:bodyPr/>
            <a:p>
              <a:endParaRPr lang="zh-CN" altLang="en-US"/>
            </a:p>
          </p:txBody>
        </p:sp>
        <p:sp>
          <p:nvSpPr>
            <p:cNvPr id="215227" name="Freeform 253"/>
            <p:cNvSpPr/>
            <p:nvPr/>
          </p:nvSpPr>
          <p:spPr>
            <a:xfrm>
              <a:off x="5303" y="2127"/>
              <a:ext cx="142" cy="35"/>
            </a:xfrm>
            <a:custGeom>
              <a:avLst/>
              <a:gdLst>
                <a:gd name="txL" fmla="*/ 0 w 853"/>
                <a:gd name="txT" fmla="*/ 0 h 212"/>
                <a:gd name="txR" fmla="*/ 853 w 853"/>
                <a:gd name="txB" fmla="*/ 212 h 212"/>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853" h="212">
                  <a:moveTo>
                    <a:pt x="853" y="0"/>
                  </a:moveTo>
                  <a:lnTo>
                    <a:pt x="636" y="10"/>
                  </a:lnTo>
                  <a:lnTo>
                    <a:pt x="413" y="63"/>
                  </a:lnTo>
                  <a:lnTo>
                    <a:pt x="249" y="71"/>
                  </a:lnTo>
                  <a:lnTo>
                    <a:pt x="114" y="99"/>
                  </a:lnTo>
                  <a:lnTo>
                    <a:pt x="64" y="170"/>
                  </a:lnTo>
                  <a:lnTo>
                    <a:pt x="0" y="212"/>
                  </a:lnTo>
                  <a:lnTo>
                    <a:pt x="64" y="198"/>
                  </a:lnTo>
                  <a:lnTo>
                    <a:pt x="123" y="117"/>
                  </a:lnTo>
                  <a:lnTo>
                    <a:pt x="304" y="81"/>
                  </a:lnTo>
                  <a:lnTo>
                    <a:pt x="413" y="81"/>
                  </a:lnTo>
                  <a:lnTo>
                    <a:pt x="500" y="63"/>
                  </a:lnTo>
                  <a:lnTo>
                    <a:pt x="649" y="23"/>
                  </a:lnTo>
                  <a:lnTo>
                    <a:pt x="853" y="0"/>
                  </a:lnTo>
                  <a:close/>
                </a:path>
              </a:pathLst>
            </a:custGeom>
            <a:solidFill>
              <a:srgbClr val="606060">
                <a:alpha val="100000"/>
              </a:srgbClr>
            </a:solidFill>
            <a:ln w="9525">
              <a:noFill/>
            </a:ln>
          </p:spPr>
          <p:txBody>
            <a:bodyPr/>
            <a:p>
              <a:endParaRPr lang="zh-CN" altLang="en-US"/>
            </a:p>
          </p:txBody>
        </p:sp>
      </p:grpSp>
      <p:grpSp>
        <p:nvGrpSpPr>
          <p:cNvPr id="215090" name="Group 254"/>
          <p:cNvGrpSpPr/>
          <p:nvPr/>
        </p:nvGrpSpPr>
        <p:grpSpPr>
          <a:xfrm>
            <a:off x="8485188" y="3908425"/>
            <a:ext cx="228600" cy="125413"/>
            <a:chOff x="5325" y="1860"/>
            <a:chExt cx="144" cy="79"/>
          </a:xfrm>
        </p:grpSpPr>
        <p:grpSp>
          <p:nvGrpSpPr>
            <p:cNvPr id="215209" name="Group 255"/>
            <p:cNvGrpSpPr/>
            <p:nvPr/>
          </p:nvGrpSpPr>
          <p:grpSpPr>
            <a:xfrm>
              <a:off x="5325" y="1860"/>
              <a:ext cx="125" cy="63"/>
              <a:chOff x="5325" y="1860"/>
              <a:chExt cx="125" cy="63"/>
            </a:xfrm>
          </p:grpSpPr>
          <p:sp>
            <p:nvSpPr>
              <p:cNvPr id="215213" name="Freeform 256"/>
              <p:cNvSpPr/>
              <p:nvPr/>
            </p:nvSpPr>
            <p:spPr>
              <a:xfrm>
                <a:off x="5325" y="1860"/>
                <a:ext cx="125" cy="63"/>
              </a:xfrm>
              <a:custGeom>
                <a:avLst/>
                <a:gdLst>
                  <a:gd name="txL" fmla="*/ 0 w 751"/>
                  <a:gd name="txT" fmla="*/ 0 h 379"/>
                  <a:gd name="txR" fmla="*/ 751 w 751"/>
                  <a:gd name="txB" fmla="*/ 379 h 379"/>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751" h="379">
                    <a:moveTo>
                      <a:pt x="679" y="379"/>
                    </a:moveTo>
                    <a:lnTo>
                      <a:pt x="639" y="370"/>
                    </a:lnTo>
                    <a:lnTo>
                      <a:pt x="600" y="352"/>
                    </a:lnTo>
                    <a:lnTo>
                      <a:pt x="564" y="344"/>
                    </a:lnTo>
                    <a:lnTo>
                      <a:pt x="502" y="353"/>
                    </a:lnTo>
                    <a:lnTo>
                      <a:pt x="457" y="352"/>
                    </a:lnTo>
                    <a:lnTo>
                      <a:pt x="425" y="341"/>
                    </a:lnTo>
                    <a:lnTo>
                      <a:pt x="399" y="332"/>
                    </a:lnTo>
                    <a:lnTo>
                      <a:pt x="373" y="320"/>
                    </a:lnTo>
                    <a:lnTo>
                      <a:pt x="346" y="295"/>
                    </a:lnTo>
                    <a:lnTo>
                      <a:pt x="324" y="273"/>
                    </a:lnTo>
                    <a:lnTo>
                      <a:pt x="288" y="246"/>
                    </a:lnTo>
                    <a:lnTo>
                      <a:pt x="238" y="254"/>
                    </a:lnTo>
                    <a:lnTo>
                      <a:pt x="208" y="256"/>
                    </a:lnTo>
                    <a:lnTo>
                      <a:pt x="190" y="251"/>
                    </a:lnTo>
                    <a:lnTo>
                      <a:pt x="182" y="243"/>
                    </a:lnTo>
                    <a:lnTo>
                      <a:pt x="176" y="228"/>
                    </a:lnTo>
                    <a:lnTo>
                      <a:pt x="180" y="215"/>
                    </a:lnTo>
                    <a:lnTo>
                      <a:pt x="190" y="200"/>
                    </a:lnTo>
                    <a:lnTo>
                      <a:pt x="208" y="193"/>
                    </a:lnTo>
                    <a:lnTo>
                      <a:pt x="248" y="188"/>
                    </a:lnTo>
                    <a:lnTo>
                      <a:pt x="296" y="171"/>
                    </a:lnTo>
                    <a:lnTo>
                      <a:pt x="256" y="140"/>
                    </a:lnTo>
                    <a:lnTo>
                      <a:pt x="209" y="121"/>
                    </a:lnTo>
                    <a:lnTo>
                      <a:pt x="168" y="124"/>
                    </a:lnTo>
                    <a:lnTo>
                      <a:pt x="121" y="121"/>
                    </a:lnTo>
                    <a:lnTo>
                      <a:pt x="93" y="131"/>
                    </a:lnTo>
                    <a:lnTo>
                      <a:pt x="54" y="132"/>
                    </a:lnTo>
                    <a:lnTo>
                      <a:pt x="42" y="121"/>
                    </a:lnTo>
                    <a:lnTo>
                      <a:pt x="39" y="105"/>
                    </a:lnTo>
                    <a:lnTo>
                      <a:pt x="18" y="106"/>
                    </a:lnTo>
                    <a:lnTo>
                      <a:pt x="6" y="103"/>
                    </a:lnTo>
                    <a:lnTo>
                      <a:pt x="0" y="87"/>
                    </a:lnTo>
                    <a:lnTo>
                      <a:pt x="4" y="74"/>
                    </a:lnTo>
                    <a:lnTo>
                      <a:pt x="15" y="68"/>
                    </a:lnTo>
                    <a:lnTo>
                      <a:pt x="36" y="56"/>
                    </a:lnTo>
                    <a:lnTo>
                      <a:pt x="52" y="44"/>
                    </a:lnTo>
                    <a:lnTo>
                      <a:pt x="71" y="34"/>
                    </a:lnTo>
                    <a:lnTo>
                      <a:pt x="93" y="27"/>
                    </a:lnTo>
                    <a:lnTo>
                      <a:pt x="112" y="27"/>
                    </a:lnTo>
                    <a:lnTo>
                      <a:pt x="203" y="9"/>
                    </a:lnTo>
                    <a:lnTo>
                      <a:pt x="222" y="4"/>
                    </a:lnTo>
                    <a:lnTo>
                      <a:pt x="244" y="0"/>
                    </a:lnTo>
                    <a:lnTo>
                      <a:pt x="267" y="4"/>
                    </a:lnTo>
                    <a:lnTo>
                      <a:pt x="295" y="13"/>
                    </a:lnTo>
                    <a:lnTo>
                      <a:pt x="373" y="56"/>
                    </a:lnTo>
                    <a:lnTo>
                      <a:pt x="410" y="64"/>
                    </a:lnTo>
                    <a:lnTo>
                      <a:pt x="443" y="71"/>
                    </a:lnTo>
                    <a:lnTo>
                      <a:pt x="469" y="87"/>
                    </a:lnTo>
                    <a:lnTo>
                      <a:pt x="484" y="108"/>
                    </a:lnTo>
                    <a:lnTo>
                      <a:pt x="549" y="153"/>
                    </a:lnTo>
                    <a:lnTo>
                      <a:pt x="578" y="174"/>
                    </a:lnTo>
                    <a:lnTo>
                      <a:pt x="617" y="215"/>
                    </a:lnTo>
                    <a:lnTo>
                      <a:pt x="641" y="227"/>
                    </a:lnTo>
                    <a:lnTo>
                      <a:pt x="751" y="232"/>
                    </a:lnTo>
                    <a:lnTo>
                      <a:pt x="679" y="379"/>
                    </a:lnTo>
                    <a:close/>
                  </a:path>
                </a:pathLst>
              </a:custGeom>
              <a:solidFill>
                <a:srgbClr val="FFC080">
                  <a:alpha val="100000"/>
                </a:srgbClr>
              </a:solidFill>
              <a:ln w="1588" cap="flat" cmpd="sng">
                <a:solidFill>
                  <a:srgbClr val="402000">
                    <a:alpha val="100000"/>
                  </a:srgbClr>
                </a:solidFill>
                <a:prstDash val="solid"/>
                <a:round/>
                <a:headEnd type="none" w="med" len="med"/>
                <a:tailEnd type="none" w="med" len="med"/>
              </a:ln>
            </p:spPr>
            <p:txBody>
              <a:bodyPr/>
              <a:p>
                <a:endParaRPr lang="zh-CN" altLang="en-US"/>
              </a:p>
            </p:txBody>
          </p:sp>
          <p:sp>
            <p:nvSpPr>
              <p:cNvPr id="215214" name="Freeform 257"/>
              <p:cNvSpPr/>
              <p:nvPr/>
            </p:nvSpPr>
            <p:spPr>
              <a:xfrm>
                <a:off x="5374" y="1888"/>
                <a:ext cx="29" cy="7"/>
              </a:xfrm>
              <a:custGeom>
                <a:avLst/>
                <a:gdLst>
                  <a:gd name="txL" fmla="*/ 0 w 179"/>
                  <a:gd name="txT" fmla="*/ 0 h 43"/>
                  <a:gd name="txR" fmla="*/ 179 w 179"/>
                  <a:gd name="txB" fmla="*/ 43 h 43"/>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179" h="43">
                    <a:moveTo>
                      <a:pt x="0" y="0"/>
                    </a:moveTo>
                    <a:lnTo>
                      <a:pt x="6" y="11"/>
                    </a:lnTo>
                    <a:lnTo>
                      <a:pt x="38" y="10"/>
                    </a:lnTo>
                    <a:lnTo>
                      <a:pt x="50" y="16"/>
                    </a:lnTo>
                    <a:lnTo>
                      <a:pt x="76" y="29"/>
                    </a:lnTo>
                    <a:lnTo>
                      <a:pt x="112" y="37"/>
                    </a:lnTo>
                    <a:lnTo>
                      <a:pt x="150" y="38"/>
                    </a:lnTo>
                    <a:lnTo>
                      <a:pt x="179" y="43"/>
                    </a:lnTo>
                    <a:lnTo>
                      <a:pt x="155" y="34"/>
                    </a:lnTo>
                    <a:lnTo>
                      <a:pt x="125" y="29"/>
                    </a:lnTo>
                    <a:lnTo>
                      <a:pt x="105" y="29"/>
                    </a:lnTo>
                    <a:lnTo>
                      <a:pt x="76" y="21"/>
                    </a:lnTo>
                    <a:lnTo>
                      <a:pt x="53" y="8"/>
                    </a:lnTo>
                    <a:lnTo>
                      <a:pt x="43" y="2"/>
                    </a:lnTo>
                    <a:lnTo>
                      <a:pt x="0" y="0"/>
                    </a:lnTo>
                    <a:close/>
                  </a:path>
                </a:pathLst>
              </a:custGeom>
              <a:solidFill>
                <a:srgbClr val="402000">
                  <a:alpha val="100000"/>
                </a:srgbClr>
              </a:solidFill>
              <a:ln w="9525">
                <a:noFill/>
              </a:ln>
            </p:spPr>
            <p:txBody>
              <a:bodyPr/>
              <a:p>
                <a:endParaRPr lang="zh-CN" altLang="en-US"/>
              </a:p>
            </p:txBody>
          </p:sp>
          <p:sp>
            <p:nvSpPr>
              <p:cNvPr id="215215" name="Freeform 258"/>
              <p:cNvSpPr/>
              <p:nvPr/>
            </p:nvSpPr>
            <p:spPr>
              <a:xfrm>
                <a:off x="5362" y="1894"/>
                <a:ext cx="4" cy="4"/>
              </a:xfrm>
              <a:custGeom>
                <a:avLst/>
                <a:gdLst>
                  <a:gd name="txL" fmla="*/ 0 w 20"/>
                  <a:gd name="txT" fmla="*/ 0 h 24"/>
                  <a:gd name="txR" fmla="*/ 20 w 20"/>
                  <a:gd name="txB" fmla="*/ 24 h 24"/>
                </a:gdLst>
                <a:ahLst/>
                <a:cxnLst>
                  <a:cxn ang="0">
                    <a:pos x="0" y="0"/>
                  </a:cxn>
                  <a:cxn ang="0">
                    <a:pos x="0" y="0"/>
                  </a:cxn>
                  <a:cxn ang="0">
                    <a:pos x="0" y="0"/>
                  </a:cxn>
                  <a:cxn ang="0">
                    <a:pos x="0" y="0"/>
                  </a:cxn>
                  <a:cxn ang="0">
                    <a:pos x="0" y="0"/>
                  </a:cxn>
                  <a:cxn ang="0">
                    <a:pos x="0" y="0"/>
                  </a:cxn>
                  <a:cxn ang="0">
                    <a:pos x="0" y="0"/>
                  </a:cxn>
                </a:cxnLst>
                <a:rect l="txL" t="txT" r="txR" b="txB"/>
                <a:pathLst>
                  <a:path w="20" h="24">
                    <a:moveTo>
                      <a:pt x="4" y="0"/>
                    </a:moveTo>
                    <a:lnTo>
                      <a:pt x="12" y="6"/>
                    </a:lnTo>
                    <a:lnTo>
                      <a:pt x="9" y="15"/>
                    </a:lnTo>
                    <a:lnTo>
                      <a:pt x="0" y="24"/>
                    </a:lnTo>
                    <a:lnTo>
                      <a:pt x="17" y="18"/>
                    </a:lnTo>
                    <a:lnTo>
                      <a:pt x="20" y="8"/>
                    </a:lnTo>
                    <a:lnTo>
                      <a:pt x="4" y="0"/>
                    </a:lnTo>
                    <a:close/>
                  </a:path>
                </a:pathLst>
              </a:custGeom>
              <a:solidFill>
                <a:srgbClr val="402000">
                  <a:alpha val="100000"/>
                </a:srgbClr>
              </a:solidFill>
              <a:ln w="9525">
                <a:noFill/>
              </a:ln>
            </p:spPr>
            <p:txBody>
              <a:bodyPr/>
              <a:p>
                <a:endParaRPr lang="zh-CN" altLang="en-US"/>
              </a:p>
            </p:txBody>
          </p:sp>
          <p:sp>
            <p:nvSpPr>
              <p:cNvPr id="215216" name="Freeform 259"/>
              <p:cNvSpPr/>
              <p:nvPr/>
            </p:nvSpPr>
            <p:spPr>
              <a:xfrm>
                <a:off x="5331" y="1869"/>
                <a:ext cx="17" cy="8"/>
              </a:xfrm>
              <a:custGeom>
                <a:avLst/>
                <a:gdLst>
                  <a:gd name="txL" fmla="*/ 0 w 104"/>
                  <a:gd name="txT" fmla="*/ 0 h 48"/>
                  <a:gd name="txR" fmla="*/ 104 w 104"/>
                  <a:gd name="txB" fmla="*/ 48 h 48"/>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104" h="48">
                    <a:moveTo>
                      <a:pt x="0" y="45"/>
                    </a:moveTo>
                    <a:lnTo>
                      <a:pt x="11" y="48"/>
                    </a:lnTo>
                    <a:lnTo>
                      <a:pt x="25" y="33"/>
                    </a:lnTo>
                    <a:lnTo>
                      <a:pt x="46" y="25"/>
                    </a:lnTo>
                    <a:lnTo>
                      <a:pt x="56" y="14"/>
                    </a:lnTo>
                    <a:lnTo>
                      <a:pt x="66" y="9"/>
                    </a:lnTo>
                    <a:lnTo>
                      <a:pt x="89" y="4"/>
                    </a:lnTo>
                    <a:lnTo>
                      <a:pt x="104" y="1"/>
                    </a:lnTo>
                    <a:lnTo>
                      <a:pt x="84" y="0"/>
                    </a:lnTo>
                    <a:lnTo>
                      <a:pt x="58" y="4"/>
                    </a:lnTo>
                    <a:lnTo>
                      <a:pt x="49" y="12"/>
                    </a:lnTo>
                    <a:lnTo>
                      <a:pt x="37" y="20"/>
                    </a:lnTo>
                    <a:lnTo>
                      <a:pt x="0" y="45"/>
                    </a:lnTo>
                    <a:close/>
                  </a:path>
                </a:pathLst>
              </a:custGeom>
              <a:solidFill>
                <a:srgbClr val="402000">
                  <a:alpha val="100000"/>
                </a:srgbClr>
              </a:solidFill>
              <a:ln w="9525">
                <a:noFill/>
              </a:ln>
            </p:spPr>
            <p:txBody>
              <a:bodyPr/>
              <a:p>
                <a:endParaRPr lang="zh-CN" altLang="en-US"/>
              </a:p>
            </p:txBody>
          </p:sp>
          <p:sp>
            <p:nvSpPr>
              <p:cNvPr id="215217" name="Freeform 260"/>
              <p:cNvSpPr/>
              <p:nvPr/>
            </p:nvSpPr>
            <p:spPr>
              <a:xfrm>
                <a:off x="5357" y="1866"/>
                <a:ext cx="27" cy="7"/>
              </a:xfrm>
              <a:custGeom>
                <a:avLst/>
                <a:gdLst>
                  <a:gd name="txL" fmla="*/ 0 w 166"/>
                  <a:gd name="txT" fmla="*/ 0 h 42"/>
                  <a:gd name="txR" fmla="*/ 166 w 166"/>
                  <a:gd name="txB" fmla="*/ 42 h 42"/>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166" h="42">
                    <a:moveTo>
                      <a:pt x="0" y="10"/>
                    </a:moveTo>
                    <a:lnTo>
                      <a:pt x="35" y="6"/>
                    </a:lnTo>
                    <a:lnTo>
                      <a:pt x="55" y="0"/>
                    </a:lnTo>
                    <a:lnTo>
                      <a:pt x="63" y="0"/>
                    </a:lnTo>
                    <a:lnTo>
                      <a:pt x="85" y="5"/>
                    </a:lnTo>
                    <a:lnTo>
                      <a:pt x="94" y="14"/>
                    </a:lnTo>
                    <a:lnTo>
                      <a:pt x="111" y="23"/>
                    </a:lnTo>
                    <a:lnTo>
                      <a:pt x="143" y="36"/>
                    </a:lnTo>
                    <a:lnTo>
                      <a:pt x="166" y="36"/>
                    </a:lnTo>
                    <a:lnTo>
                      <a:pt x="142" y="42"/>
                    </a:lnTo>
                    <a:lnTo>
                      <a:pt x="126" y="39"/>
                    </a:lnTo>
                    <a:lnTo>
                      <a:pt x="91" y="22"/>
                    </a:lnTo>
                    <a:lnTo>
                      <a:pt x="79" y="10"/>
                    </a:lnTo>
                    <a:lnTo>
                      <a:pt x="55" y="8"/>
                    </a:lnTo>
                    <a:lnTo>
                      <a:pt x="35" y="10"/>
                    </a:lnTo>
                    <a:lnTo>
                      <a:pt x="0" y="10"/>
                    </a:lnTo>
                    <a:close/>
                  </a:path>
                </a:pathLst>
              </a:custGeom>
              <a:solidFill>
                <a:srgbClr val="402000">
                  <a:alpha val="100000"/>
                </a:srgbClr>
              </a:solidFill>
              <a:ln w="9525">
                <a:noFill/>
              </a:ln>
            </p:spPr>
            <p:txBody>
              <a:bodyPr/>
              <a:p>
                <a:endParaRPr lang="zh-CN" altLang="en-US"/>
              </a:p>
            </p:txBody>
          </p:sp>
          <p:sp>
            <p:nvSpPr>
              <p:cNvPr id="215218" name="Freeform 261"/>
              <p:cNvSpPr/>
              <p:nvPr/>
            </p:nvSpPr>
            <p:spPr>
              <a:xfrm>
                <a:off x="5335" y="1874"/>
                <a:ext cx="6" cy="5"/>
              </a:xfrm>
              <a:custGeom>
                <a:avLst/>
                <a:gdLst>
                  <a:gd name="txL" fmla="*/ 0 w 33"/>
                  <a:gd name="txT" fmla="*/ 0 h 30"/>
                  <a:gd name="txR" fmla="*/ 33 w 33"/>
                  <a:gd name="txB" fmla="*/ 30 h 30"/>
                </a:gdLst>
                <a:ahLst/>
                <a:cxnLst>
                  <a:cxn ang="0">
                    <a:pos x="0" y="0"/>
                  </a:cxn>
                  <a:cxn ang="0">
                    <a:pos x="0" y="0"/>
                  </a:cxn>
                  <a:cxn ang="0">
                    <a:pos x="0" y="0"/>
                  </a:cxn>
                  <a:cxn ang="0">
                    <a:pos x="0" y="0"/>
                  </a:cxn>
                  <a:cxn ang="0">
                    <a:pos x="0" y="0"/>
                  </a:cxn>
                  <a:cxn ang="0">
                    <a:pos x="0" y="0"/>
                  </a:cxn>
                </a:cxnLst>
                <a:rect l="txL" t="txT" r="txR" b="txB"/>
                <a:pathLst>
                  <a:path w="33" h="30">
                    <a:moveTo>
                      <a:pt x="25" y="0"/>
                    </a:moveTo>
                    <a:lnTo>
                      <a:pt x="33" y="11"/>
                    </a:lnTo>
                    <a:lnTo>
                      <a:pt x="23" y="24"/>
                    </a:lnTo>
                    <a:lnTo>
                      <a:pt x="0" y="30"/>
                    </a:lnTo>
                    <a:lnTo>
                      <a:pt x="25" y="15"/>
                    </a:lnTo>
                    <a:lnTo>
                      <a:pt x="25" y="0"/>
                    </a:lnTo>
                    <a:close/>
                  </a:path>
                </a:pathLst>
              </a:custGeom>
              <a:solidFill>
                <a:srgbClr val="402000">
                  <a:alpha val="100000"/>
                </a:srgbClr>
              </a:solidFill>
              <a:ln w="9525">
                <a:noFill/>
              </a:ln>
            </p:spPr>
            <p:txBody>
              <a:bodyPr/>
              <a:p>
                <a:endParaRPr lang="zh-CN" altLang="en-US"/>
              </a:p>
            </p:txBody>
          </p:sp>
          <p:sp>
            <p:nvSpPr>
              <p:cNvPr id="215219" name="Freeform 262"/>
              <p:cNvSpPr/>
              <p:nvPr/>
            </p:nvSpPr>
            <p:spPr>
              <a:xfrm>
                <a:off x="5329" y="1870"/>
                <a:ext cx="6" cy="4"/>
              </a:xfrm>
              <a:custGeom>
                <a:avLst/>
                <a:gdLst>
                  <a:gd name="txL" fmla="*/ 0 w 33"/>
                  <a:gd name="txT" fmla="*/ 0 h 28"/>
                  <a:gd name="txR" fmla="*/ 33 w 33"/>
                  <a:gd name="txB" fmla="*/ 28 h 28"/>
                </a:gdLst>
                <a:ahLst/>
                <a:cxnLst>
                  <a:cxn ang="0">
                    <a:pos x="0" y="0"/>
                  </a:cxn>
                  <a:cxn ang="0">
                    <a:pos x="0" y="0"/>
                  </a:cxn>
                  <a:cxn ang="0">
                    <a:pos x="0" y="0"/>
                  </a:cxn>
                  <a:cxn ang="0">
                    <a:pos x="0" y="0"/>
                  </a:cxn>
                  <a:cxn ang="0">
                    <a:pos x="0" y="0"/>
                  </a:cxn>
                  <a:cxn ang="0">
                    <a:pos x="0" y="0"/>
                  </a:cxn>
                </a:cxnLst>
                <a:rect l="txL" t="txT" r="txR" b="txB"/>
                <a:pathLst>
                  <a:path w="33" h="28">
                    <a:moveTo>
                      <a:pt x="33" y="16"/>
                    </a:moveTo>
                    <a:lnTo>
                      <a:pt x="25" y="0"/>
                    </a:lnTo>
                    <a:lnTo>
                      <a:pt x="24" y="13"/>
                    </a:lnTo>
                    <a:lnTo>
                      <a:pt x="0" y="26"/>
                    </a:lnTo>
                    <a:lnTo>
                      <a:pt x="3" y="28"/>
                    </a:lnTo>
                    <a:lnTo>
                      <a:pt x="33" y="16"/>
                    </a:lnTo>
                    <a:close/>
                  </a:path>
                </a:pathLst>
              </a:custGeom>
              <a:solidFill>
                <a:srgbClr val="402000">
                  <a:alpha val="100000"/>
                </a:srgbClr>
              </a:solidFill>
              <a:ln w="9525">
                <a:noFill/>
              </a:ln>
            </p:spPr>
            <p:txBody>
              <a:bodyPr/>
              <a:p>
                <a:endParaRPr lang="zh-CN" altLang="en-US"/>
              </a:p>
            </p:txBody>
          </p:sp>
          <p:sp>
            <p:nvSpPr>
              <p:cNvPr id="215220" name="Freeform 263"/>
              <p:cNvSpPr/>
              <p:nvPr/>
            </p:nvSpPr>
            <p:spPr>
              <a:xfrm>
                <a:off x="5399" y="1876"/>
                <a:ext cx="6" cy="7"/>
              </a:xfrm>
              <a:custGeom>
                <a:avLst/>
                <a:gdLst>
                  <a:gd name="txL" fmla="*/ 0 w 37"/>
                  <a:gd name="txT" fmla="*/ 0 h 42"/>
                  <a:gd name="txR" fmla="*/ 37 w 37"/>
                  <a:gd name="txB" fmla="*/ 42 h 42"/>
                </a:gdLst>
                <a:ahLst/>
                <a:cxnLst>
                  <a:cxn ang="0">
                    <a:pos x="0" y="0"/>
                  </a:cxn>
                  <a:cxn ang="0">
                    <a:pos x="0" y="0"/>
                  </a:cxn>
                  <a:cxn ang="0">
                    <a:pos x="0" y="0"/>
                  </a:cxn>
                  <a:cxn ang="0">
                    <a:pos x="0" y="0"/>
                  </a:cxn>
                  <a:cxn ang="0">
                    <a:pos x="0" y="0"/>
                  </a:cxn>
                </a:cxnLst>
                <a:rect l="txL" t="txT" r="txR" b="txB"/>
                <a:pathLst>
                  <a:path w="37" h="42">
                    <a:moveTo>
                      <a:pt x="0" y="0"/>
                    </a:moveTo>
                    <a:lnTo>
                      <a:pt x="8" y="21"/>
                    </a:lnTo>
                    <a:lnTo>
                      <a:pt x="23" y="39"/>
                    </a:lnTo>
                    <a:lnTo>
                      <a:pt x="37" y="42"/>
                    </a:lnTo>
                    <a:lnTo>
                      <a:pt x="0" y="0"/>
                    </a:lnTo>
                    <a:close/>
                  </a:path>
                </a:pathLst>
              </a:custGeom>
              <a:solidFill>
                <a:srgbClr val="402000">
                  <a:alpha val="100000"/>
                </a:srgbClr>
              </a:solidFill>
              <a:ln w="9525">
                <a:noFill/>
              </a:ln>
            </p:spPr>
            <p:txBody>
              <a:bodyPr/>
              <a:p>
                <a:endParaRPr lang="zh-CN" altLang="en-US"/>
              </a:p>
            </p:txBody>
          </p:sp>
          <p:sp>
            <p:nvSpPr>
              <p:cNvPr id="215221" name="Freeform 264"/>
              <p:cNvSpPr/>
              <p:nvPr/>
            </p:nvSpPr>
            <p:spPr>
              <a:xfrm>
                <a:off x="5420" y="1907"/>
                <a:ext cx="9" cy="6"/>
              </a:xfrm>
              <a:custGeom>
                <a:avLst/>
                <a:gdLst>
                  <a:gd name="txL" fmla="*/ 0 w 50"/>
                  <a:gd name="txT" fmla="*/ 0 h 39"/>
                  <a:gd name="txR" fmla="*/ 50 w 50"/>
                  <a:gd name="txB" fmla="*/ 39 h 39"/>
                </a:gdLst>
                <a:ahLst/>
                <a:cxnLst>
                  <a:cxn ang="0">
                    <a:pos x="0" y="0"/>
                  </a:cxn>
                  <a:cxn ang="0">
                    <a:pos x="0" y="0"/>
                  </a:cxn>
                  <a:cxn ang="0">
                    <a:pos x="0" y="0"/>
                  </a:cxn>
                  <a:cxn ang="0">
                    <a:pos x="0" y="0"/>
                  </a:cxn>
                </a:cxnLst>
                <a:rect l="txL" t="txT" r="txR" b="txB"/>
                <a:pathLst>
                  <a:path w="50" h="39">
                    <a:moveTo>
                      <a:pt x="50" y="0"/>
                    </a:moveTo>
                    <a:lnTo>
                      <a:pt x="17" y="14"/>
                    </a:lnTo>
                    <a:lnTo>
                      <a:pt x="0" y="39"/>
                    </a:lnTo>
                    <a:lnTo>
                      <a:pt x="50" y="0"/>
                    </a:lnTo>
                    <a:close/>
                  </a:path>
                </a:pathLst>
              </a:custGeom>
              <a:solidFill>
                <a:srgbClr val="402000">
                  <a:alpha val="100000"/>
                </a:srgbClr>
              </a:solidFill>
              <a:ln w="9525">
                <a:noFill/>
              </a:ln>
            </p:spPr>
            <p:txBody>
              <a:bodyPr/>
              <a:p>
                <a:endParaRPr lang="zh-CN" altLang="en-US"/>
              </a:p>
            </p:txBody>
          </p:sp>
        </p:grpSp>
        <p:grpSp>
          <p:nvGrpSpPr>
            <p:cNvPr id="215210" name="Group 265"/>
            <p:cNvGrpSpPr/>
            <p:nvPr/>
          </p:nvGrpSpPr>
          <p:grpSpPr>
            <a:xfrm>
              <a:off x="5432" y="1894"/>
              <a:ext cx="37" cy="45"/>
              <a:chOff x="5432" y="1894"/>
              <a:chExt cx="37" cy="45"/>
            </a:xfrm>
          </p:grpSpPr>
          <p:sp>
            <p:nvSpPr>
              <p:cNvPr id="215211" name="Freeform 266"/>
              <p:cNvSpPr/>
              <p:nvPr/>
            </p:nvSpPr>
            <p:spPr>
              <a:xfrm>
                <a:off x="5432" y="1894"/>
                <a:ext cx="37" cy="45"/>
              </a:xfrm>
              <a:custGeom>
                <a:avLst/>
                <a:gdLst>
                  <a:gd name="txL" fmla="*/ 0 w 219"/>
                  <a:gd name="txT" fmla="*/ 0 h 267"/>
                  <a:gd name="txR" fmla="*/ 219 w 219"/>
                  <a:gd name="txB" fmla="*/ 267 h 267"/>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219" h="267">
                    <a:moveTo>
                      <a:pt x="77" y="17"/>
                    </a:moveTo>
                    <a:lnTo>
                      <a:pt x="42" y="55"/>
                    </a:lnTo>
                    <a:lnTo>
                      <a:pt x="26" y="87"/>
                    </a:lnTo>
                    <a:lnTo>
                      <a:pt x="11" y="138"/>
                    </a:lnTo>
                    <a:lnTo>
                      <a:pt x="11" y="167"/>
                    </a:lnTo>
                    <a:lnTo>
                      <a:pt x="0" y="210"/>
                    </a:lnTo>
                    <a:lnTo>
                      <a:pt x="178" y="267"/>
                    </a:lnTo>
                    <a:lnTo>
                      <a:pt x="219" y="0"/>
                    </a:lnTo>
                    <a:lnTo>
                      <a:pt x="146" y="17"/>
                    </a:lnTo>
                    <a:lnTo>
                      <a:pt x="77" y="17"/>
                    </a:lnTo>
                    <a:close/>
                  </a:path>
                </a:pathLst>
              </a:custGeom>
              <a:solidFill>
                <a:srgbClr val="C0C0C0">
                  <a:alpha val="100000"/>
                </a:srgbClr>
              </a:solidFill>
              <a:ln w="1588" cap="flat" cmpd="sng">
                <a:solidFill>
                  <a:srgbClr val="000000">
                    <a:alpha val="100000"/>
                  </a:srgbClr>
                </a:solidFill>
                <a:prstDash val="solid"/>
                <a:round/>
                <a:headEnd type="none" w="med" len="med"/>
                <a:tailEnd type="none" w="med" len="med"/>
              </a:ln>
            </p:spPr>
            <p:txBody>
              <a:bodyPr/>
              <a:p>
                <a:endParaRPr lang="zh-CN" altLang="en-US"/>
              </a:p>
            </p:txBody>
          </p:sp>
          <p:sp>
            <p:nvSpPr>
              <p:cNvPr id="215212" name="Freeform 267"/>
              <p:cNvSpPr/>
              <p:nvPr/>
            </p:nvSpPr>
            <p:spPr>
              <a:xfrm>
                <a:off x="5436" y="1898"/>
                <a:ext cx="29" cy="37"/>
              </a:xfrm>
              <a:custGeom>
                <a:avLst/>
                <a:gdLst>
                  <a:gd name="txL" fmla="*/ 0 w 175"/>
                  <a:gd name="txT" fmla="*/ 0 h 220"/>
                  <a:gd name="txR" fmla="*/ 175 w 175"/>
                  <a:gd name="txB" fmla="*/ 220 h 220"/>
                </a:gdLst>
                <a:ahLst/>
                <a:cxnLst>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175" h="220">
                    <a:moveTo>
                      <a:pt x="69" y="7"/>
                    </a:moveTo>
                    <a:lnTo>
                      <a:pt x="38" y="42"/>
                    </a:lnTo>
                    <a:lnTo>
                      <a:pt x="12" y="92"/>
                    </a:lnTo>
                    <a:lnTo>
                      <a:pt x="6" y="128"/>
                    </a:lnTo>
                    <a:lnTo>
                      <a:pt x="0" y="171"/>
                    </a:lnTo>
                    <a:lnTo>
                      <a:pt x="140" y="220"/>
                    </a:lnTo>
                    <a:lnTo>
                      <a:pt x="175" y="0"/>
                    </a:lnTo>
                    <a:lnTo>
                      <a:pt x="122" y="10"/>
                    </a:lnTo>
                    <a:lnTo>
                      <a:pt x="69" y="7"/>
                    </a:lnTo>
                    <a:close/>
                  </a:path>
                </a:pathLst>
              </a:custGeom>
              <a:solidFill>
                <a:srgbClr val="E0E0E0">
                  <a:alpha val="100000"/>
                </a:srgbClr>
              </a:solidFill>
              <a:ln w="9525">
                <a:noFill/>
              </a:ln>
            </p:spPr>
            <p:txBody>
              <a:bodyPr/>
              <a:p>
                <a:endParaRPr lang="zh-CN" altLang="en-US"/>
              </a:p>
            </p:txBody>
          </p:sp>
        </p:grpSp>
      </p:grpSp>
      <p:sp>
        <p:nvSpPr>
          <p:cNvPr id="215091" name="Freeform 268"/>
          <p:cNvSpPr/>
          <p:nvPr/>
        </p:nvSpPr>
        <p:spPr>
          <a:xfrm>
            <a:off x="8707438" y="3576638"/>
            <a:ext cx="195262" cy="212725"/>
          </a:xfrm>
          <a:custGeom>
            <a:avLst/>
            <a:gdLst>
              <a:gd name="txL" fmla="*/ 0 w 741"/>
              <a:gd name="txT" fmla="*/ 0 h 807"/>
              <a:gd name="txR" fmla="*/ 741 w 741"/>
              <a:gd name="txB" fmla="*/ 807 h 807"/>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Lst>
            <a:rect l="txL" t="txT" r="txR" b="txB"/>
            <a:pathLst>
              <a:path w="741" h="807">
                <a:moveTo>
                  <a:pt x="243" y="26"/>
                </a:moveTo>
                <a:lnTo>
                  <a:pt x="179" y="74"/>
                </a:lnTo>
                <a:lnTo>
                  <a:pt x="144" y="131"/>
                </a:lnTo>
                <a:lnTo>
                  <a:pt x="112" y="192"/>
                </a:lnTo>
                <a:lnTo>
                  <a:pt x="92" y="224"/>
                </a:lnTo>
                <a:lnTo>
                  <a:pt x="92" y="259"/>
                </a:lnTo>
                <a:lnTo>
                  <a:pt x="109" y="300"/>
                </a:lnTo>
                <a:lnTo>
                  <a:pt x="77" y="332"/>
                </a:lnTo>
                <a:lnTo>
                  <a:pt x="26" y="420"/>
                </a:lnTo>
                <a:lnTo>
                  <a:pt x="0" y="467"/>
                </a:lnTo>
                <a:lnTo>
                  <a:pt x="0" y="482"/>
                </a:lnTo>
                <a:lnTo>
                  <a:pt x="6" y="498"/>
                </a:lnTo>
                <a:lnTo>
                  <a:pt x="28" y="503"/>
                </a:lnTo>
                <a:lnTo>
                  <a:pt x="60" y="504"/>
                </a:lnTo>
                <a:lnTo>
                  <a:pt x="79" y="511"/>
                </a:lnTo>
                <a:lnTo>
                  <a:pt x="77" y="546"/>
                </a:lnTo>
                <a:lnTo>
                  <a:pt x="67" y="587"/>
                </a:lnTo>
                <a:lnTo>
                  <a:pt x="86" y="609"/>
                </a:lnTo>
                <a:lnTo>
                  <a:pt x="80" y="639"/>
                </a:lnTo>
                <a:lnTo>
                  <a:pt x="95" y="659"/>
                </a:lnTo>
                <a:lnTo>
                  <a:pt x="110" y="713"/>
                </a:lnTo>
                <a:lnTo>
                  <a:pt x="133" y="728"/>
                </a:lnTo>
                <a:lnTo>
                  <a:pt x="167" y="728"/>
                </a:lnTo>
                <a:lnTo>
                  <a:pt x="217" y="721"/>
                </a:lnTo>
                <a:lnTo>
                  <a:pt x="269" y="713"/>
                </a:lnTo>
                <a:lnTo>
                  <a:pt x="263" y="807"/>
                </a:lnTo>
                <a:lnTo>
                  <a:pt x="658" y="681"/>
                </a:lnTo>
                <a:lnTo>
                  <a:pt x="626" y="606"/>
                </a:lnTo>
                <a:lnTo>
                  <a:pt x="634" y="549"/>
                </a:lnTo>
                <a:lnTo>
                  <a:pt x="741" y="441"/>
                </a:lnTo>
                <a:lnTo>
                  <a:pt x="741" y="155"/>
                </a:lnTo>
                <a:lnTo>
                  <a:pt x="668" y="77"/>
                </a:lnTo>
                <a:lnTo>
                  <a:pt x="577" y="35"/>
                </a:lnTo>
                <a:lnTo>
                  <a:pt x="481" y="0"/>
                </a:lnTo>
                <a:lnTo>
                  <a:pt x="355" y="18"/>
                </a:lnTo>
                <a:lnTo>
                  <a:pt x="243" y="26"/>
                </a:lnTo>
                <a:close/>
              </a:path>
            </a:pathLst>
          </a:custGeom>
          <a:solidFill>
            <a:srgbClr val="FFC080">
              <a:alpha val="100000"/>
            </a:srgbClr>
          </a:solidFill>
          <a:ln w="1588" cap="flat" cmpd="sng">
            <a:solidFill>
              <a:srgbClr val="402000">
                <a:alpha val="100000"/>
              </a:srgbClr>
            </a:solidFill>
            <a:prstDash val="solid"/>
            <a:round/>
            <a:headEnd type="none" w="med" len="med"/>
            <a:tailEnd type="none" w="med" len="med"/>
          </a:ln>
        </p:spPr>
        <p:txBody>
          <a:bodyPr/>
          <a:p>
            <a:endParaRPr lang="zh-CN" altLang="en-US"/>
          </a:p>
        </p:txBody>
      </p:sp>
      <p:sp>
        <p:nvSpPr>
          <p:cNvPr id="215092" name="Freeform 269"/>
          <p:cNvSpPr/>
          <p:nvPr/>
        </p:nvSpPr>
        <p:spPr>
          <a:xfrm>
            <a:off x="8716963" y="3705225"/>
            <a:ext cx="11112" cy="3175"/>
          </a:xfrm>
          <a:custGeom>
            <a:avLst/>
            <a:gdLst>
              <a:gd name="txL" fmla="*/ 0 w 42"/>
              <a:gd name="txT" fmla="*/ 0 h 9"/>
              <a:gd name="txR" fmla="*/ 42 w 42"/>
              <a:gd name="txB" fmla="*/ 9 h 9"/>
            </a:gdLst>
            <a:ahLst/>
            <a:cxnLst>
              <a:cxn ang="0">
                <a:pos x="0" y="2147483646"/>
              </a:cxn>
              <a:cxn ang="0">
                <a:pos x="2147483646" y="2147483646"/>
              </a:cxn>
              <a:cxn ang="0">
                <a:pos x="2147483646" y="2147483646"/>
              </a:cxn>
              <a:cxn ang="0">
                <a:pos x="2147483646" y="2147483646"/>
              </a:cxn>
              <a:cxn ang="0">
                <a:pos x="2147483646" y="2147483646"/>
              </a:cxn>
              <a:cxn ang="0">
                <a:pos x="2147483646" y="0"/>
              </a:cxn>
              <a:cxn ang="0">
                <a:pos x="0" y="2147483646"/>
              </a:cxn>
            </a:cxnLst>
            <a:rect l="txL" t="txT" r="txR" b="txB"/>
            <a:pathLst>
              <a:path w="42" h="9">
                <a:moveTo>
                  <a:pt x="0" y="3"/>
                </a:moveTo>
                <a:lnTo>
                  <a:pt x="9" y="8"/>
                </a:lnTo>
                <a:lnTo>
                  <a:pt x="30" y="6"/>
                </a:lnTo>
                <a:lnTo>
                  <a:pt x="39" y="9"/>
                </a:lnTo>
                <a:lnTo>
                  <a:pt x="42" y="2"/>
                </a:lnTo>
                <a:lnTo>
                  <a:pt x="29" y="0"/>
                </a:lnTo>
                <a:lnTo>
                  <a:pt x="0" y="3"/>
                </a:lnTo>
                <a:close/>
              </a:path>
            </a:pathLst>
          </a:custGeom>
          <a:solidFill>
            <a:srgbClr val="402000">
              <a:alpha val="100000"/>
            </a:srgbClr>
          </a:solidFill>
          <a:ln w="9525">
            <a:noFill/>
          </a:ln>
        </p:spPr>
        <p:txBody>
          <a:bodyPr/>
          <a:p>
            <a:endParaRPr lang="zh-CN" altLang="en-US"/>
          </a:p>
        </p:txBody>
      </p:sp>
      <p:sp>
        <p:nvSpPr>
          <p:cNvPr id="215093" name="Freeform 270"/>
          <p:cNvSpPr/>
          <p:nvPr/>
        </p:nvSpPr>
        <p:spPr>
          <a:xfrm>
            <a:off x="8728075" y="3697288"/>
            <a:ext cx="4763" cy="7937"/>
          </a:xfrm>
          <a:custGeom>
            <a:avLst/>
            <a:gdLst>
              <a:gd name="txL" fmla="*/ 0 w 17"/>
              <a:gd name="txT" fmla="*/ 0 h 31"/>
              <a:gd name="txR" fmla="*/ 17 w 17"/>
              <a:gd name="txB" fmla="*/ 31 h 31"/>
            </a:gdLst>
            <a:ahLst/>
            <a:cxnLst>
              <a:cxn ang="0">
                <a:pos x="0" y="0"/>
              </a:cxn>
              <a:cxn ang="0">
                <a:pos x="2147483646" y="2147483646"/>
              </a:cxn>
              <a:cxn ang="0">
                <a:pos x="2147483646" y="2147483646"/>
              </a:cxn>
              <a:cxn ang="0">
                <a:pos x="2147483646" y="2147483646"/>
              </a:cxn>
              <a:cxn ang="0">
                <a:pos x="2147483646" y="2147483646"/>
              </a:cxn>
              <a:cxn ang="0">
                <a:pos x="2147483646" y="2147483646"/>
              </a:cxn>
              <a:cxn ang="0">
                <a:pos x="0" y="0"/>
              </a:cxn>
            </a:cxnLst>
            <a:rect l="txL" t="txT" r="txR" b="txB"/>
            <a:pathLst>
              <a:path w="17" h="31">
                <a:moveTo>
                  <a:pt x="0" y="0"/>
                </a:moveTo>
                <a:lnTo>
                  <a:pt x="11" y="7"/>
                </a:lnTo>
                <a:lnTo>
                  <a:pt x="11" y="16"/>
                </a:lnTo>
                <a:lnTo>
                  <a:pt x="13" y="31"/>
                </a:lnTo>
                <a:lnTo>
                  <a:pt x="17" y="12"/>
                </a:lnTo>
                <a:lnTo>
                  <a:pt x="17" y="1"/>
                </a:lnTo>
                <a:lnTo>
                  <a:pt x="0" y="0"/>
                </a:lnTo>
                <a:close/>
              </a:path>
            </a:pathLst>
          </a:custGeom>
          <a:solidFill>
            <a:srgbClr val="402000">
              <a:alpha val="100000"/>
            </a:srgbClr>
          </a:solidFill>
          <a:ln w="9525">
            <a:noFill/>
          </a:ln>
        </p:spPr>
        <p:txBody>
          <a:bodyPr/>
          <a:p>
            <a:endParaRPr lang="zh-CN" altLang="en-US"/>
          </a:p>
        </p:txBody>
      </p:sp>
      <p:sp>
        <p:nvSpPr>
          <p:cNvPr id="215094" name="Freeform 271"/>
          <p:cNvSpPr/>
          <p:nvPr/>
        </p:nvSpPr>
        <p:spPr>
          <a:xfrm>
            <a:off x="8736013" y="3670300"/>
            <a:ext cx="4762" cy="15875"/>
          </a:xfrm>
          <a:custGeom>
            <a:avLst/>
            <a:gdLst>
              <a:gd name="txL" fmla="*/ 0 w 19"/>
              <a:gd name="txT" fmla="*/ 0 h 60"/>
              <a:gd name="txR" fmla="*/ 19 w 19"/>
              <a:gd name="txB" fmla="*/ 60 h 60"/>
            </a:gdLst>
            <a:ahLst/>
            <a:cxnLst>
              <a:cxn ang="0">
                <a:pos x="2147483646" y="0"/>
              </a:cxn>
              <a:cxn ang="0">
                <a:pos x="2147483646" y="2147483646"/>
              </a:cxn>
              <a:cxn ang="0">
                <a:pos x="0" y="2147483646"/>
              </a:cxn>
              <a:cxn ang="0">
                <a:pos x="2147483646" y="2147483646"/>
              </a:cxn>
              <a:cxn ang="0">
                <a:pos x="2147483646" y="0"/>
              </a:cxn>
            </a:cxnLst>
            <a:rect l="txL" t="txT" r="txR" b="txB"/>
            <a:pathLst>
              <a:path w="19" h="60">
                <a:moveTo>
                  <a:pt x="19" y="0"/>
                </a:moveTo>
                <a:lnTo>
                  <a:pt x="5" y="34"/>
                </a:lnTo>
                <a:lnTo>
                  <a:pt x="0" y="60"/>
                </a:lnTo>
                <a:lnTo>
                  <a:pt x="9" y="43"/>
                </a:lnTo>
                <a:lnTo>
                  <a:pt x="19" y="0"/>
                </a:lnTo>
                <a:close/>
              </a:path>
            </a:pathLst>
          </a:custGeom>
          <a:solidFill>
            <a:srgbClr val="402000">
              <a:alpha val="100000"/>
            </a:srgbClr>
          </a:solidFill>
          <a:ln w="9525">
            <a:noFill/>
          </a:ln>
        </p:spPr>
        <p:txBody>
          <a:bodyPr/>
          <a:p>
            <a:endParaRPr lang="zh-CN" altLang="en-US"/>
          </a:p>
        </p:txBody>
      </p:sp>
      <p:sp>
        <p:nvSpPr>
          <p:cNvPr id="215095" name="Freeform 272"/>
          <p:cNvSpPr/>
          <p:nvPr/>
        </p:nvSpPr>
        <p:spPr>
          <a:xfrm>
            <a:off x="8739188" y="3654425"/>
            <a:ext cx="20637" cy="14288"/>
          </a:xfrm>
          <a:custGeom>
            <a:avLst/>
            <a:gdLst>
              <a:gd name="txL" fmla="*/ 0 w 80"/>
              <a:gd name="txT" fmla="*/ 0 h 51"/>
              <a:gd name="txR" fmla="*/ 80 w 80"/>
              <a:gd name="txB" fmla="*/ 51 h 51"/>
            </a:gdLst>
            <a:ahLst/>
            <a:cxnLst>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0"/>
              </a:cxn>
            </a:cxnLst>
            <a:rect l="txL" t="txT" r="txR" b="txB"/>
            <a:pathLst>
              <a:path w="80" h="51">
                <a:moveTo>
                  <a:pt x="0" y="0"/>
                </a:moveTo>
                <a:lnTo>
                  <a:pt x="17" y="28"/>
                </a:lnTo>
                <a:lnTo>
                  <a:pt x="13" y="35"/>
                </a:lnTo>
                <a:lnTo>
                  <a:pt x="13" y="40"/>
                </a:lnTo>
                <a:lnTo>
                  <a:pt x="9" y="51"/>
                </a:lnTo>
                <a:lnTo>
                  <a:pt x="20" y="34"/>
                </a:lnTo>
                <a:lnTo>
                  <a:pt x="35" y="34"/>
                </a:lnTo>
                <a:lnTo>
                  <a:pt x="52" y="28"/>
                </a:lnTo>
                <a:lnTo>
                  <a:pt x="80" y="26"/>
                </a:lnTo>
                <a:lnTo>
                  <a:pt x="52" y="9"/>
                </a:lnTo>
                <a:lnTo>
                  <a:pt x="0" y="0"/>
                </a:lnTo>
                <a:close/>
              </a:path>
            </a:pathLst>
          </a:custGeom>
          <a:solidFill>
            <a:srgbClr val="402000">
              <a:alpha val="100000"/>
            </a:srgbClr>
          </a:solidFill>
          <a:ln w="9525">
            <a:noFill/>
          </a:ln>
        </p:spPr>
        <p:txBody>
          <a:bodyPr/>
          <a:p>
            <a:endParaRPr lang="zh-CN" altLang="en-US"/>
          </a:p>
        </p:txBody>
      </p:sp>
      <p:sp>
        <p:nvSpPr>
          <p:cNvPr id="215096" name="Freeform 273"/>
          <p:cNvSpPr/>
          <p:nvPr/>
        </p:nvSpPr>
        <p:spPr>
          <a:xfrm>
            <a:off x="8734425" y="3635375"/>
            <a:ext cx="34925" cy="12700"/>
          </a:xfrm>
          <a:custGeom>
            <a:avLst/>
            <a:gdLst>
              <a:gd name="txL" fmla="*/ 0 w 135"/>
              <a:gd name="txT" fmla="*/ 0 h 48"/>
              <a:gd name="txR" fmla="*/ 135 w 135"/>
              <a:gd name="txB" fmla="*/ 48 h 48"/>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0" y="2147483646"/>
              </a:cxn>
            </a:cxnLst>
            <a:rect l="txL" t="txT" r="txR" b="txB"/>
            <a:pathLst>
              <a:path w="135" h="48">
                <a:moveTo>
                  <a:pt x="0" y="25"/>
                </a:moveTo>
                <a:lnTo>
                  <a:pt x="6" y="42"/>
                </a:lnTo>
                <a:lnTo>
                  <a:pt x="20" y="48"/>
                </a:lnTo>
                <a:lnTo>
                  <a:pt x="42" y="34"/>
                </a:lnTo>
                <a:lnTo>
                  <a:pt x="69" y="25"/>
                </a:lnTo>
                <a:lnTo>
                  <a:pt x="113" y="24"/>
                </a:lnTo>
                <a:lnTo>
                  <a:pt x="135" y="27"/>
                </a:lnTo>
                <a:lnTo>
                  <a:pt x="101" y="12"/>
                </a:lnTo>
                <a:lnTo>
                  <a:pt x="77" y="6"/>
                </a:lnTo>
                <a:lnTo>
                  <a:pt x="80" y="0"/>
                </a:lnTo>
                <a:lnTo>
                  <a:pt x="57" y="9"/>
                </a:lnTo>
                <a:lnTo>
                  <a:pt x="59" y="3"/>
                </a:lnTo>
                <a:lnTo>
                  <a:pt x="40" y="12"/>
                </a:lnTo>
                <a:lnTo>
                  <a:pt x="23" y="12"/>
                </a:lnTo>
                <a:lnTo>
                  <a:pt x="0" y="25"/>
                </a:lnTo>
                <a:close/>
              </a:path>
            </a:pathLst>
          </a:custGeom>
          <a:solidFill>
            <a:srgbClr val="402000">
              <a:alpha val="100000"/>
            </a:srgbClr>
          </a:solidFill>
          <a:ln w="9525">
            <a:noFill/>
          </a:ln>
        </p:spPr>
        <p:txBody>
          <a:bodyPr/>
          <a:p>
            <a:endParaRPr lang="zh-CN" altLang="en-US"/>
          </a:p>
        </p:txBody>
      </p:sp>
      <p:sp>
        <p:nvSpPr>
          <p:cNvPr id="215097" name="Freeform 274"/>
          <p:cNvSpPr/>
          <p:nvPr/>
        </p:nvSpPr>
        <p:spPr>
          <a:xfrm>
            <a:off x="8813800" y="3652838"/>
            <a:ext cx="20638" cy="41275"/>
          </a:xfrm>
          <a:custGeom>
            <a:avLst/>
            <a:gdLst>
              <a:gd name="txL" fmla="*/ 0 w 78"/>
              <a:gd name="txT" fmla="*/ 0 h 159"/>
              <a:gd name="txR" fmla="*/ 78 w 78"/>
              <a:gd name="txB" fmla="*/ 159 h 159"/>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Lst>
            <a:rect l="txL" t="txT" r="txR" b="txB"/>
            <a:pathLst>
              <a:path w="78" h="159">
                <a:moveTo>
                  <a:pt x="0" y="30"/>
                </a:moveTo>
                <a:lnTo>
                  <a:pt x="24" y="10"/>
                </a:lnTo>
                <a:lnTo>
                  <a:pt x="52" y="15"/>
                </a:lnTo>
                <a:lnTo>
                  <a:pt x="68" y="41"/>
                </a:lnTo>
                <a:lnTo>
                  <a:pt x="71" y="77"/>
                </a:lnTo>
                <a:lnTo>
                  <a:pt x="68" y="105"/>
                </a:lnTo>
                <a:lnTo>
                  <a:pt x="59" y="128"/>
                </a:lnTo>
                <a:lnTo>
                  <a:pt x="44" y="93"/>
                </a:lnTo>
                <a:lnTo>
                  <a:pt x="31" y="73"/>
                </a:lnTo>
                <a:lnTo>
                  <a:pt x="5" y="60"/>
                </a:lnTo>
                <a:lnTo>
                  <a:pt x="25" y="89"/>
                </a:lnTo>
                <a:lnTo>
                  <a:pt x="47" y="111"/>
                </a:lnTo>
                <a:lnTo>
                  <a:pt x="49" y="134"/>
                </a:lnTo>
                <a:lnTo>
                  <a:pt x="40" y="156"/>
                </a:lnTo>
                <a:lnTo>
                  <a:pt x="28" y="159"/>
                </a:lnTo>
                <a:lnTo>
                  <a:pt x="61" y="151"/>
                </a:lnTo>
                <a:lnTo>
                  <a:pt x="77" y="117"/>
                </a:lnTo>
                <a:lnTo>
                  <a:pt x="78" y="73"/>
                </a:lnTo>
                <a:lnTo>
                  <a:pt x="77" y="33"/>
                </a:lnTo>
                <a:lnTo>
                  <a:pt x="59" y="7"/>
                </a:lnTo>
                <a:lnTo>
                  <a:pt x="34" y="0"/>
                </a:lnTo>
                <a:lnTo>
                  <a:pt x="10" y="4"/>
                </a:lnTo>
                <a:lnTo>
                  <a:pt x="0" y="30"/>
                </a:lnTo>
                <a:close/>
              </a:path>
            </a:pathLst>
          </a:custGeom>
          <a:solidFill>
            <a:srgbClr val="402000">
              <a:alpha val="100000"/>
            </a:srgbClr>
          </a:solidFill>
          <a:ln w="9525">
            <a:noFill/>
          </a:ln>
        </p:spPr>
        <p:txBody>
          <a:bodyPr/>
          <a:p>
            <a:endParaRPr lang="zh-CN" altLang="en-US"/>
          </a:p>
        </p:txBody>
      </p:sp>
      <p:sp>
        <p:nvSpPr>
          <p:cNvPr id="215098" name="Freeform 275"/>
          <p:cNvSpPr/>
          <p:nvPr/>
        </p:nvSpPr>
        <p:spPr>
          <a:xfrm>
            <a:off x="8809038" y="3646488"/>
            <a:ext cx="33337" cy="55562"/>
          </a:xfrm>
          <a:custGeom>
            <a:avLst/>
            <a:gdLst>
              <a:gd name="txL" fmla="*/ 0 w 129"/>
              <a:gd name="txT" fmla="*/ 0 h 215"/>
              <a:gd name="txR" fmla="*/ 129 w 129"/>
              <a:gd name="txB" fmla="*/ 215 h 215"/>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0" y="2147483646"/>
              </a:cxn>
            </a:cxnLst>
            <a:rect l="txL" t="txT" r="txR" b="txB"/>
            <a:pathLst>
              <a:path w="129" h="215">
                <a:moveTo>
                  <a:pt x="0" y="53"/>
                </a:moveTo>
                <a:lnTo>
                  <a:pt x="20" y="19"/>
                </a:lnTo>
                <a:lnTo>
                  <a:pt x="54" y="9"/>
                </a:lnTo>
                <a:lnTo>
                  <a:pt x="95" y="16"/>
                </a:lnTo>
                <a:lnTo>
                  <a:pt x="109" y="35"/>
                </a:lnTo>
                <a:lnTo>
                  <a:pt x="120" y="67"/>
                </a:lnTo>
                <a:lnTo>
                  <a:pt x="120" y="93"/>
                </a:lnTo>
                <a:lnTo>
                  <a:pt x="114" y="111"/>
                </a:lnTo>
                <a:lnTo>
                  <a:pt x="114" y="137"/>
                </a:lnTo>
                <a:lnTo>
                  <a:pt x="107" y="168"/>
                </a:lnTo>
                <a:lnTo>
                  <a:pt x="80" y="198"/>
                </a:lnTo>
                <a:lnTo>
                  <a:pt x="63" y="198"/>
                </a:lnTo>
                <a:lnTo>
                  <a:pt x="40" y="198"/>
                </a:lnTo>
                <a:lnTo>
                  <a:pt x="40" y="203"/>
                </a:lnTo>
                <a:lnTo>
                  <a:pt x="57" y="215"/>
                </a:lnTo>
                <a:lnTo>
                  <a:pt x="76" y="211"/>
                </a:lnTo>
                <a:lnTo>
                  <a:pt x="101" y="201"/>
                </a:lnTo>
                <a:lnTo>
                  <a:pt x="121" y="171"/>
                </a:lnTo>
                <a:lnTo>
                  <a:pt x="123" y="121"/>
                </a:lnTo>
                <a:lnTo>
                  <a:pt x="129" y="87"/>
                </a:lnTo>
                <a:lnTo>
                  <a:pt x="129" y="58"/>
                </a:lnTo>
                <a:lnTo>
                  <a:pt x="117" y="32"/>
                </a:lnTo>
                <a:lnTo>
                  <a:pt x="103" y="9"/>
                </a:lnTo>
                <a:lnTo>
                  <a:pt x="69" y="0"/>
                </a:lnTo>
                <a:lnTo>
                  <a:pt x="20" y="6"/>
                </a:lnTo>
                <a:lnTo>
                  <a:pt x="3" y="19"/>
                </a:lnTo>
                <a:lnTo>
                  <a:pt x="0" y="53"/>
                </a:lnTo>
                <a:close/>
              </a:path>
            </a:pathLst>
          </a:custGeom>
          <a:solidFill>
            <a:srgbClr val="402000">
              <a:alpha val="100000"/>
            </a:srgbClr>
          </a:solidFill>
          <a:ln w="9525">
            <a:noFill/>
          </a:ln>
        </p:spPr>
        <p:txBody>
          <a:bodyPr/>
          <a:p>
            <a:endParaRPr lang="zh-CN" altLang="en-US"/>
          </a:p>
        </p:txBody>
      </p:sp>
      <p:sp>
        <p:nvSpPr>
          <p:cNvPr id="215099" name="Freeform 276"/>
          <p:cNvSpPr/>
          <p:nvPr/>
        </p:nvSpPr>
        <p:spPr>
          <a:xfrm>
            <a:off x="8791575" y="3706813"/>
            <a:ext cx="30163" cy="47625"/>
          </a:xfrm>
          <a:custGeom>
            <a:avLst/>
            <a:gdLst>
              <a:gd name="txL" fmla="*/ 0 w 118"/>
              <a:gd name="txT" fmla="*/ 0 h 179"/>
              <a:gd name="txR" fmla="*/ 118 w 118"/>
              <a:gd name="txB" fmla="*/ 179 h 179"/>
            </a:gdLst>
            <a:ahLst/>
            <a:cxnLst>
              <a:cxn ang="0">
                <a:pos x="2147483646" y="0"/>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0"/>
              </a:cxn>
            </a:cxnLst>
            <a:rect l="txL" t="txT" r="txR" b="txB"/>
            <a:pathLst>
              <a:path w="118" h="179">
                <a:moveTo>
                  <a:pt x="118" y="0"/>
                </a:moveTo>
                <a:lnTo>
                  <a:pt x="102" y="39"/>
                </a:lnTo>
                <a:lnTo>
                  <a:pt x="77" y="80"/>
                </a:lnTo>
                <a:lnTo>
                  <a:pt x="52" y="116"/>
                </a:lnTo>
                <a:lnTo>
                  <a:pt x="17" y="164"/>
                </a:lnTo>
                <a:lnTo>
                  <a:pt x="0" y="179"/>
                </a:lnTo>
                <a:lnTo>
                  <a:pt x="39" y="159"/>
                </a:lnTo>
                <a:lnTo>
                  <a:pt x="70" y="115"/>
                </a:lnTo>
                <a:lnTo>
                  <a:pt x="99" y="67"/>
                </a:lnTo>
                <a:lnTo>
                  <a:pt x="118" y="0"/>
                </a:lnTo>
                <a:close/>
              </a:path>
            </a:pathLst>
          </a:custGeom>
          <a:solidFill>
            <a:srgbClr val="402000">
              <a:alpha val="100000"/>
            </a:srgbClr>
          </a:solidFill>
          <a:ln w="9525">
            <a:noFill/>
          </a:ln>
        </p:spPr>
        <p:txBody>
          <a:bodyPr/>
          <a:p>
            <a:endParaRPr lang="zh-CN" altLang="en-US"/>
          </a:p>
        </p:txBody>
      </p:sp>
      <p:sp>
        <p:nvSpPr>
          <p:cNvPr id="215100" name="Freeform 277"/>
          <p:cNvSpPr/>
          <p:nvPr/>
        </p:nvSpPr>
        <p:spPr>
          <a:xfrm>
            <a:off x="8739188" y="3546475"/>
            <a:ext cx="177800" cy="176213"/>
          </a:xfrm>
          <a:custGeom>
            <a:avLst/>
            <a:gdLst>
              <a:gd name="txL" fmla="*/ 0 w 671"/>
              <a:gd name="txT" fmla="*/ 0 h 670"/>
              <a:gd name="txR" fmla="*/ 671 w 671"/>
              <a:gd name="txB" fmla="*/ 670 h 670"/>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Lst>
            <a:rect l="txL" t="txT" r="txR" b="txB"/>
            <a:pathLst>
              <a:path w="671" h="670">
                <a:moveTo>
                  <a:pt x="54" y="193"/>
                </a:moveTo>
                <a:lnTo>
                  <a:pt x="155" y="177"/>
                </a:lnTo>
                <a:lnTo>
                  <a:pt x="223" y="187"/>
                </a:lnTo>
                <a:lnTo>
                  <a:pt x="264" y="234"/>
                </a:lnTo>
                <a:lnTo>
                  <a:pt x="238" y="290"/>
                </a:lnTo>
                <a:lnTo>
                  <a:pt x="206" y="311"/>
                </a:lnTo>
                <a:lnTo>
                  <a:pt x="197" y="366"/>
                </a:lnTo>
                <a:lnTo>
                  <a:pt x="217" y="401"/>
                </a:lnTo>
                <a:lnTo>
                  <a:pt x="200" y="453"/>
                </a:lnTo>
                <a:lnTo>
                  <a:pt x="242" y="453"/>
                </a:lnTo>
                <a:lnTo>
                  <a:pt x="254" y="394"/>
                </a:lnTo>
                <a:lnTo>
                  <a:pt x="280" y="366"/>
                </a:lnTo>
                <a:lnTo>
                  <a:pt x="329" y="366"/>
                </a:lnTo>
                <a:lnTo>
                  <a:pt x="378" y="378"/>
                </a:lnTo>
                <a:lnTo>
                  <a:pt x="393" y="419"/>
                </a:lnTo>
                <a:lnTo>
                  <a:pt x="399" y="475"/>
                </a:lnTo>
                <a:lnTo>
                  <a:pt x="393" y="516"/>
                </a:lnTo>
                <a:lnTo>
                  <a:pt x="393" y="547"/>
                </a:lnTo>
                <a:lnTo>
                  <a:pt x="396" y="581"/>
                </a:lnTo>
                <a:lnTo>
                  <a:pt x="428" y="613"/>
                </a:lnTo>
                <a:lnTo>
                  <a:pt x="451" y="632"/>
                </a:lnTo>
                <a:lnTo>
                  <a:pt x="510" y="670"/>
                </a:lnTo>
                <a:lnTo>
                  <a:pt x="620" y="558"/>
                </a:lnTo>
                <a:lnTo>
                  <a:pt x="652" y="466"/>
                </a:lnTo>
                <a:lnTo>
                  <a:pt x="665" y="318"/>
                </a:lnTo>
                <a:lnTo>
                  <a:pt x="671" y="215"/>
                </a:lnTo>
                <a:lnTo>
                  <a:pt x="658" y="114"/>
                </a:lnTo>
                <a:lnTo>
                  <a:pt x="629" y="59"/>
                </a:lnTo>
                <a:lnTo>
                  <a:pt x="562" y="21"/>
                </a:lnTo>
                <a:lnTo>
                  <a:pt x="502" y="8"/>
                </a:lnTo>
                <a:lnTo>
                  <a:pt x="384" y="0"/>
                </a:lnTo>
                <a:lnTo>
                  <a:pt x="270" y="5"/>
                </a:lnTo>
                <a:lnTo>
                  <a:pt x="129" y="30"/>
                </a:lnTo>
                <a:lnTo>
                  <a:pt x="64" y="62"/>
                </a:lnTo>
                <a:lnTo>
                  <a:pt x="32" y="94"/>
                </a:lnTo>
                <a:lnTo>
                  <a:pt x="0" y="140"/>
                </a:lnTo>
                <a:lnTo>
                  <a:pt x="6" y="166"/>
                </a:lnTo>
                <a:lnTo>
                  <a:pt x="54" y="193"/>
                </a:lnTo>
                <a:close/>
              </a:path>
            </a:pathLst>
          </a:custGeom>
          <a:solidFill>
            <a:srgbClr val="603000">
              <a:alpha val="100000"/>
            </a:srgbClr>
          </a:solidFill>
          <a:ln w="9525">
            <a:noFill/>
          </a:ln>
        </p:spPr>
        <p:txBody>
          <a:bodyPr/>
          <a:p>
            <a:endParaRPr lang="zh-CN" altLang="en-US"/>
          </a:p>
        </p:txBody>
      </p:sp>
      <p:sp>
        <p:nvSpPr>
          <p:cNvPr id="215101" name="Freeform 278"/>
          <p:cNvSpPr/>
          <p:nvPr/>
        </p:nvSpPr>
        <p:spPr>
          <a:xfrm>
            <a:off x="8743950" y="3548063"/>
            <a:ext cx="169863" cy="169862"/>
          </a:xfrm>
          <a:custGeom>
            <a:avLst/>
            <a:gdLst>
              <a:gd name="txL" fmla="*/ 0 w 636"/>
              <a:gd name="txT" fmla="*/ 0 h 643"/>
              <a:gd name="txR" fmla="*/ 636 w 636"/>
              <a:gd name="txB" fmla="*/ 643 h 643"/>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636" h="643">
                <a:moveTo>
                  <a:pt x="104" y="41"/>
                </a:moveTo>
                <a:lnTo>
                  <a:pt x="51" y="63"/>
                </a:lnTo>
                <a:lnTo>
                  <a:pt x="25" y="98"/>
                </a:lnTo>
                <a:lnTo>
                  <a:pt x="10" y="121"/>
                </a:lnTo>
                <a:lnTo>
                  <a:pt x="0" y="138"/>
                </a:lnTo>
                <a:lnTo>
                  <a:pt x="13" y="152"/>
                </a:lnTo>
                <a:lnTo>
                  <a:pt x="41" y="169"/>
                </a:lnTo>
                <a:lnTo>
                  <a:pt x="110" y="158"/>
                </a:lnTo>
                <a:lnTo>
                  <a:pt x="160" y="158"/>
                </a:lnTo>
                <a:lnTo>
                  <a:pt x="194" y="141"/>
                </a:lnTo>
                <a:lnTo>
                  <a:pt x="245" y="129"/>
                </a:lnTo>
                <a:lnTo>
                  <a:pt x="290" y="126"/>
                </a:lnTo>
                <a:lnTo>
                  <a:pt x="342" y="129"/>
                </a:lnTo>
                <a:lnTo>
                  <a:pt x="267" y="138"/>
                </a:lnTo>
                <a:lnTo>
                  <a:pt x="229" y="148"/>
                </a:lnTo>
                <a:lnTo>
                  <a:pt x="201" y="158"/>
                </a:lnTo>
                <a:lnTo>
                  <a:pt x="194" y="161"/>
                </a:lnTo>
                <a:lnTo>
                  <a:pt x="213" y="169"/>
                </a:lnTo>
                <a:lnTo>
                  <a:pt x="229" y="185"/>
                </a:lnTo>
                <a:lnTo>
                  <a:pt x="255" y="169"/>
                </a:lnTo>
                <a:lnTo>
                  <a:pt x="277" y="163"/>
                </a:lnTo>
                <a:lnTo>
                  <a:pt x="325" y="155"/>
                </a:lnTo>
                <a:lnTo>
                  <a:pt x="339" y="155"/>
                </a:lnTo>
                <a:lnTo>
                  <a:pt x="293" y="172"/>
                </a:lnTo>
                <a:lnTo>
                  <a:pt x="258" y="188"/>
                </a:lnTo>
                <a:lnTo>
                  <a:pt x="239" y="201"/>
                </a:lnTo>
                <a:lnTo>
                  <a:pt x="255" y="217"/>
                </a:lnTo>
                <a:lnTo>
                  <a:pt x="293" y="204"/>
                </a:lnTo>
                <a:lnTo>
                  <a:pt x="325" y="198"/>
                </a:lnTo>
                <a:lnTo>
                  <a:pt x="267" y="226"/>
                </a:lnTo>
                <a:lnTo>
                  <a:pt x="248" y="239"/>
                </a:lnTo>
                <a:lnTo>
                  <a:pt x="242" y="266"/>
                </a:lnTo>
                <a:lnTo>
                  <a:pt x="232" y="280"/>
                </a:lnTo>
                <a:lnTo>
                  <a:pt x="267" y="263"/>
                </a:lnTo>
                <a:lnTo>
                  <a:pt x="298" y="257"/>
                </a:lnTo>
                <a:lnTo>
                  <a:pt x="348" y="255"/>
                </a:lnTo>
                <a:lnTo>
                  <a:pt x="272" y="276"/>
                </a:lnTo>
                <a:lnTo>
                  <a:pt x="226" y="294"/>
                </a:lnTo>
                <a:lnTo>
                  <a:pt x="194" y="310"/>
                </a:lnTo>
                <a:lnTo>
                  <a:pt x="191" y="335"/>
                </a:lnTo>
                <a:lnTo>
                  <a:pt x="229" y="317"/>
                </a:lnTo>
                <a:lnTo>
                  <a:pt x="280" y="300"/>
                </a:lnTo>
                <a:lnTo>
                  <a:pt x="304" y="300"/>
                </a:lnTo>
                <a:lnTo>
                  <a:pt x="248" y="320"/>
                </a:lnTo>
                <a:lnTo>
                  <a:pt x="204" y="338"/>
                </a:lnTo>
                <a:lnTo>
                  <a:pt x="187" y="355"/>
                </a:lnTo>
                <a:lnTo>
                  <a:pt x="194" y="370"/>
                </a:lnTo>
                <a:lnTo>
                  <a:pt x="229" y="358"/>
                </a:lnTo>
                <a:lnTo>
                  <a:pt x="261" y="344"/>
                </a:lnTo>
                <a:lnTo>
                  <a:pt x="327" y="341"/>
                </a:lnTo>
                <a:lnTo>
                  <a:pt x="354" y="344"/>
                </a:lnTo>
                <a:lnTo>
                  <a:pt x="415" y="348"/>
                </a:lnTo>
                <a:lnTo>
                  <a:pt x="488" y="338"/>
                </a:lnTo>
                <a:lnTo>
                  <a:pt x="444" y="355"/>
                </a:lnTo>
                <a:lnTo>
                  <a:pt x="368" y="367"/>
                </a:lnTo>
                <a:lnTo>
                  <a:pt x="384" y="393"/>
                </a:lnTo>
                <a:lnTo>
                  <a:pt x="438" y="379"/>
                </a:lnTo>
                <a:lnTo>
                  <a:pt x="491" y="361"/>
                </a:lnTo>
                <a:lnTo>
                  <a:pt x="525" y="344"/>
                </a:lnTo>
                <a:lnTo>
                  <a:pt x="460" y="393"/>
                </a:lnTo>
                <a:lnTo>
                  <a:pt x="419" y="405"/>
                </a:lnTo>
                <a:lnTo>
                  <a:pt x="384" y="417"/>
                </a:lnTo>
                <a:lnTo>
                  <a:pt x="387" y="442"/>
                </a:lnTo>
                <a:lnTo>
                  <a:pt x="438" y="434"/>
                </a:lnTo>
                <a:lnTo>
                  <a:pt x="478" y="423"/>
                </a:lnTo>
                <a:lnTo>
                  <a:pt x="454" y="440"/>
                </a:lnTo>
                <a:lnTo>
                  <a:pt x="409" y="452"/>
                </a:lnTo>
                <a:lnTo>
                  <a:pt x="387" y="455"/>
                </a:lnTo>
                <a:lnTo>
                  <a:pt x="387" y="511"/>
                </a:lnTo>
                <a:lnTo>
                  <a:pt x="435" y="492"/>
                </a:lnTo>
                <a:lnTo>
                  <a:pt x="473" y="477"/>
                </a:lnTo>
                <a:lnTo>
                  <a:pt x="432" y="508"/>
                </a:lnTo>
                <a:lnTo>
                  <a:pt x="380" y="530"/>
                </a:lnTo>
                <a:lnTo>
                  <a:pt x="384" y="556"/>
                </a:lnTo>
                <a:lnTo>
                  <a:pt x="412" y="586"/>
                </a:lnTo>
                <a:lnTo>
                  <a:pt x="438" y="553"/>
                </a:lnTo>
                <a:lnTo>
                  <a:pt x="473" y="511"/>
                </a:lnTo>
                <a:lnTo>
                  <a:pt x="496" y="471"/>
                </a:lnTo>
                <a:lnTo>
                  <a:pt x="473" y="533"/>
                </a:lnTo>
                <a:lnTo>
                  <a:pt x="454" y="556"/>
                </a:lnTo>
                <a:lnTo>
                  <a:pt x="419" y="599"/>
                </a:lnTo>
                <a:lnTo>
                  <a:pt x="444" y="628"/>
                </a:lnTo>
                <a:lnTo>
                  <a:pt x="485" y="594"/>
                </a:lnTo>
                <a:lnTo>
                  <a:pt x="514" y="553"/>
                </a:lnTo>
                <a:lnTo>
                  <a:pt x="540" y="508"/>
                </a:lnTo>
                <a:lnTo>
                  <a:pt x="517" y="573"/>
                </a:lnTo>
                <a:lnTo>
                  <a:pt x="491" y="602"/>
                </a:lnTo>
                <a:lnTo>
                  <a:pt x="465" y="631"/>
                </a:lnTo>
                <a:lnTo>
                  <a:pt x="488" y="643"/>
                </a:lnTo>
                <a:lnTo>
                  <a:pt x="540" y="599"/>
                </a:lnTo>
                <a:lnTo>
                  <a:pt x="589" y="530"/>
                </a:lnTo>
                <a:lnTo>
                  <a:pt x="607" y="477"/>
                </a:lnTo>
                <a:lnTo>
                  <a:pt x="620" y="386"/>
                </a:lnTo>
                <a:lnTo>
                  <a:pt x="627" y="317"/>
                </a:lnTo>
                <a:lnTo>
                  <a:pt x="636" y="239"/>
                </a:lnTo>
                <a:lnTo>
                  <a:pt x="582" y="255"/>
                </a:lnTo>
                <a:lnTo>
                  <a:pt x="522" y="276"/>
                </a:lnTo>
                <a:lnTo>
                  <a:pt x="432" y="297"/>
                </a:lnTo>
                <a:lnTo>
                  <a:pt x="514" y="266"/>
                </a:lnTo>
                <a:lnTo>
                  <a:pt x="543" y="249"/>
                </a:lnTo>
                <a:lnTo>
                  <a:pt x="601" y="229"/>
                </a:lnTo>
                <a:lnTo>
                  <a:pt x="630" y="223"/>
                </a:lnTo>
                <a:lnTo>
                  <a:pt x="630" y="182"/>
                </a:lnTo>
                <a:lnTo>
                  <a:pt x="623" y="129"/>
                </a:lnTo>
                <a:lnTo>
                  <a:pt x="551" y="141"/>
                </a:lnTo>
                <a:lnTo>
                  <a:pt x="505" y="155"/>
                </a:lnTo>
                <a:lnTo>
                  <a:pt x="447" y="182"/>
                </a:lnTo>
                <a:lnTo>
                  <a:pt x="499" y="141"/>
                </a:lnTo>
                <a:lnTo>
                  <a:pt x="560" y="124"/>
                </a:lnTo>
                <a:lnTo>
                  <a:pt x="620" y="109"/>
                </a:lnTo>
                <a:lnTo>
                  <a:pt x="607" y="69"/>
                </a:lnTo>
                <a:lnTo>
                  <a:pt x="589" y="45"/>
                </a:lnTo>
                <a:lnTo>
                  <a:pt x="534" y="28"/>
                </a:lnTo>
                <a:lnTo>
                  <a:pt x="482" y="41"/>
                </a:lnTo>
                <a:lnTo>
                  <a:pt x="432" y="76"/>
                </a:lnTo>
                <a:lnTo>
                  <a:pt x="465" y="35"/>
                </a:lnTo>
                <a:lnTo>
                  <a:pt x="517" y="16"/>
                </a:lnTo>
                <a:lnTo>
                  <a:pt x="460" y="6"/>
                </a:lnTo>
                <a:lnTo>
                  <a:pt x="419" y="3"/>
                </a:lnTo>
                <a:lnTo>
                  <a:pt x="359" y="13"/>
                </a:lnTo>
                <a:lnTo>
                  <a:pt x="318" y="38"/>
                </a:lnTo>
                <a:lnTo>
                  <a:pt x="255" y="51"/>
                </a:lnTo>
                <a:lnTo>
                  <a:pt x="298" y="32"/>
                </a:lnTo>
                <a:lnTo>
                  <a:pt x="330" y="13"/>
                </a:lnTo>
                <a:lnTo>
                  <a:pt x="348" y="0"/>
                </a:lnTo>
                <a:lnTo>
                  <a:pt x="287" y="3"/>
                </a:lnTo>
                <a:lnTo>
                  <a:pt x="232" y="6"/>
                </a:lnTo>
                <a:lnTo>
                  <a:pt x="198" y="22"/>
                </a:lnTo>
                <a:lnTo>
                  <a:pt x="163" y="54"/>
                </a:lnTo>
                <a:lnTo>
                  <a:pt x="136" y="95"/>
                </a:lnTo>
                <a:lnTo>
                  <a:pt x="151" y="48"/>
                </a:lnTo>
                <a:lnTo>
                  <a:pt x="184" y="16"/>
                </a:lnTo>
                <a:lnTo>
                  <a:pt x="104" y="41"/>
                </a:lnTo>
                <a:close/>
              </a:path>
            </a:pathLst>
          </a:custGeom>
          <a:solidFill>
            <a:schemeClr val="tx1">
              <a:alpha val="100000"/>
            </a:schemeClr>
          </a:solidFill>
          <a:ln w="9525">
            <a:noFill/>
          </a:ln>
        </p:spPr>
        <p:txBody>
          <a:bodyPr/>
          <a:p>
            <a:endParaRPr lang="zh-CN" altLang="en-US"/>
          </a:p>
        </p:txBody>
      </p:sp>
      <p:grpSp>
        <p:nvGrpSpPr>
          <p:cNvPr id="215102" name="Group 279"/>
          <p:cNvGrpSpPr/>
          <p:nvPr/>
        </p:nvGrpSpPr>
        <p:grpSpPr>
          <a:xfrm>
            <a:off x="8388350" y="3978275"/>
            <a:ext cx="184150" cy="112713"/>
            <a:chOff x="5264" y="1904"/>
            <a:chExt cx="116" cy="71"/>
          </a:xfrm>
        </p:grpSpPr>
        <p:sp>
          <p:nvSpPr>
            <p:cNvPr id="215199" name="Freeform 280"/>
            <p:cNvSpPr/>
            <p:nvPr/>
          </p:nvSpPr>
          <p:spPr>
            <a:xfrm>
              <a:off x="5264" y="1904"/>
              <a:ext cx="116" cy="71"/>
            </a:xfrm>
            <a:custGeom>
              <a:avLst/>
              <a:gdLst>
                <a:gd name="txL" fmla="*/ 0 w 698"/>
                <a:gd name="txT" fmla="*/ 0 h 425"/>
                <a:gd name="txR" fmla="*/ 698 w 698"/>
                <a:gd name="txB" fmla="*/ 425 h 425"/>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698" h="425">
                  <a:moveTo>
                    <a:pt x="698" y="253"/>
                  </a:moveTo>
                  <a:lnTo>
                    <a:pt x="611" y="233"/>
                  </a:lnTo>
                  <a:lnTo>
                    <a:pt x="579" y="227"/>
                  </a:lnTo>
                  <a:lnTo>
                    <a:pt x="558" y="210"/>
                  </a:lnTo>
                  <a:lnTo>
                    <a:pt x="538" y="182"/>
                  </a:lnTo>
                  <a:lnTo>
                    <a:pt x="496" y="143"/>
                  </a:lnTo>
                  <a:lnTo>
                    <a:pt x="420" y="79"/>
                  </a:lnTo>
                  <a:lnTo>
                    <a:pt x="407" y="58"/>
                  </a:lnTo>
                  <a:lnTo>
                    <a:pt x="387" y="38"/>
                  </a:lnTo>
                  <a:lnTo>
                    <a:pt x="347" y="32"/>
                  </a:lnTo>
                  <a:lnTo>
                    <a:pt x="225" y="11"/>
                  </a:lnTo>
                  <a:lnTo>
                    <a:pt x="192" y="0"/>
                  </a:lnTo>
                  <a:lnTo>
                    <a:pt x="162" y="14"/>
                  </a:lnTo>
                  <a:lnTo>
                    <a:pt x="147" y="27"/>
                  </a:lnTo>
                  <a:lnTo>
                    <a:pt x="75" y="52"/>
                  </a:lnTo>
                  <a:lnTo>
                    <a:pt x="48" y="62"/>
                  </a:lnTo>
                  <a:lnTo>
                    <a:pt x="37" y="73"/>
                  </a:lnTo>
                  <a:lnTo>
                    <a:pt x="24" y="114"/>
                  </a:lnTo>
                  <a:lnTo>
                    <a:pt x="16" y="133"/>
                  </a:lnTo>
                  <a:lnTo>
                    <a:pt x="9" y="146"/>
                  </a:lnTo>
                  <a:lnTo>
                    <a:pt x="0" y="165"/>
                  </a:lnTo>
                  <a:lnTo>
                    <a:pt x="0" y="181"/>
                  </a:lnTo>
                  <a:lnTo>
                    <a:pt x="15" y="191"/>
                  </a:lnTo>
                  <a:lnTo>
                    <a:pt x="43" y="190"/>
                  </a:lnTo>
                  <a:lnTo>
                    <a:pt x="89" y="168"/>
                  </a:lnTo>
                  <a:lnTo>
                    <a:pt x="147" y="158"/>
                  </a:lnTo>
                  <a:lnTo>
                    <a:pt x="198" y="165"/>
                  </a:lnTo>
                  <a:lnTo>
                    <a:pt x="144" y="179"/>
                  </a:lnTo>
                  <a:lnTo>
                    <a:pt x="105" y="191"/>
                  </a:lnTo>
                  <a:lnTo>
                    <a:pt x="61" y="210"/>
                  </a:lnTo>
                  <a:lnTo>
                    <a:pt x="51" y="224"/>
                  </a:lnTo>
                  <a:lnTo>
                    <a:pt x="51" y="242"/>
                  </a:lnTo>
                  <a:lnTo>
                    <a:pt x="67" y="253"/>
                  </a:lnTo>
                  <a:lnTo>
                    <a:pt x="87" y="250"/>
                  </a:lnTo>
                  <a:lnTo>
                    <a:pt x="150" y="233"/>
                  </a:lnTo>
                  <a:lnTo>
                    <a:pt x="205" y="230"/>
                  </a:lnTo>
                  <a:lnTo>
                    <a:pt x="249" y="233"/>
                  </a:lnTo>
                  <a:lnTo>
                    <a:pt x="273" y="250"/>
                  </a:lnTo>
                  <a:lnTo>
                    <a:pt x="301" y="279"/>
                  </a:lnTo>
                  <a:lnTo>
                    <a:pt x="323" y="310"/>
                  </a:lnTo>
                  <a:lnTo>
                    <a:pt x="346" y="342"/>
                  </a:lnTo>
                  <a:lnTo>
                    <a:pt x="364" y="366"/>
                  </a:lnTo>
                  <a:lnTo>
                    <a:pt x="397" y="389"/>
                  </a:lnTo>
                  <a:lnTo>
                    <a:pt x="429" y="396"/>
                  </a:lnTo>
                  <a:lnTo>
                    <a:pt x="464" y="399"/>
                  </a:lnTo>
                  <a:lnTo>
                    <a:pt x="507" y="396"/>
                  </a:lnTo>
                  <a:lnTo>
                    <a:pt x="539" y="393"/>
                  </a:lnTo>
                  <a:lnTo>
                    <a:pt x="582" y="404"/>
                  </a:lnTo>
                  <a:lnTo>
                    <a:pt x="698" y="425"/>
                  </a:lnTo>
                  <a:lnTo>
                    <a:pt x="698" y="253"/>
                  </a:lnTo>
                  <a:close/>
                </a:path>
              </a:pathLst>
            </a:custGeom>
            <a:solidFill>
              <a:srgbClr val="FFC080">
                <a:alpha val="100000"/>
              </a:srgbClr>
            </a:solidFill>
            <a:ln w="1588" cap="flat" cmpd="sng">
              <a:solidFill>
                <a:srgbClr val="402000">
                  <a:alpha val="100000"/>
                </a:srgbClr>
              </a:solidFill>
              <a:prstDash val="solid"/>
              <a:round/>
              <a:headEnd type="none" w="med" len="med"/>
              <a:tailEnd type="none" w="med" len="med"/>
            </a:ln>
          </p:spPr>
          <p:txBody>
            <a:bodyPr/>
            <a:p>
              <a:endParaRPr lang="zh-CN" altLang="en-US"/>
            </a:p>
          </p:txBody>
        </p:sp>
        <p:sp>
          <p:nvSpPr>
            <p:cNvPr id="215200" name="Freeform 281"/>
            <p:cNvSpPr/>
            <p:nvPr/>
          </p:nvSpPr>
          <p:spPr>
            <a:xfrm>
              <a:off x="5269" y="1916"/>
              <a:ext cx="37" cy="9"/>
            </a:xfrm>
            <a:custGeom>
              <a:avLst/>
              <a:gdLst>
                <a:gd name="txL" fmla="*/ 0 w 223"/>
                <a:gd name="txT" fmla="*/ 0 h 52"/>
                <a:gd name="txR" fmla="*/ 223 w 223"/>
                <a:gd name="txB" fmla="*/ 52 h 52"/>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223" h="52">
                  <a:moveTo>
                    <a:pt x="0" y="52"/>
                  </a:moveTo>
                  <a:lnTo>
                    <a:pt x="38" y="36"/>
                  </a:lnTo>
                  <a:lnTo>
                    <a:pt x="69" y="30"/>
                  </a:lnTo>
                  <a:lnTo>
                    <a:pt x="107" y="18"/>
                  </a:lnTo>
                  <a:lnTo>
                    <a:pt x="139" y="11"/>
                  </a:lnTo>
                  <a:lnTo>
                    <a:pt x="189" y="15"/>
                  </a:lnTo>
                  <a:lnTo>
                    <a:pt x="223" y="18"/>
                  </a:lnTo>
                  <a:lnTo>
                    <a:pt x="171" y="8"/>
                  </a:lnTo>
                  <a:lnTo>
                    <a:pt x="127" y="0"/>
                  </a:lnTo>
                  <a:lnTo>
                    <a:pt x="69" y="24"/>
                  </a:lnTo>
                  <a:lnTo>
                    <a:pt x="38" y="28"/>
                  </a:lnTo>
                  <a:lnTo>
                    <a:pt x="3" y="45"/>
                  </a:lnTo>
                  <a:lnTo>
                    <a:pt x="0" y="52"/>
                  </a:lnTo>
                  <a:close/>
                </a:path>
              </a:pathLst>
            </a:custGeom>
            <a:solidFill>
              <a:srgbClr val="402000">
                <a:alpha val="100000"/>
              </a:srgbClr>
            </a:solidFill>
            <a:ln w="9525">
              <a:noFill/>
            </a:ln>
          </p:spPr>
          <p:txBody>
            <a:bodyPr/>
            <a:p>
              <a:endParaRPr lang="zh-CN" altLang="en-US"/>
            </a:p>
          </p:txBody>
        </p:sp>
        <p:sp>
          <p:nvSpPr>
            <p:cNvPr id="215201" name="Freeform 282"/>
            <p:cNvSpPr/>
            <p:nvPr/>
          </p:nvSpPr>
          <p:spPr>
            <a:xfrm>
              <a:off x="5289" y="1907"/>
              <a:ext cx="31" cy="6"/>
            </a:xfrm>
            <a:custGeom>
              <a:avLst/>
              <a:gdLst>
                <a:gd name="txL" fmla="*/ 0 w 188"/>
                <a:gd name="txT" fmla="*/ 0 h 36"/>
                <a:gd name="txR" fmla="*/ 188 w 188"/>
                <a:gd name="txB" fmla="*/ 36 h 36"/>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188" h="36">
                  <a:moveTo>
                    <a:pt x="51" y="0"/>
                  </a:moveTo>
                  <a:lnTo>
                    <a:pt x="29" y="1"/>
                  </a:lnTo>
                  <a:lnTo>
                    <a:pt x="0" y="11"/>
                  </a:lnTo>
                  <a:lnTo>
                    <a:pt x="19" y="9"/>
                  </a:lnTo>
                  <a:lnTo>
                    <a:pt x="48" y="4"/>
                  </a:lnTo>
                  <a:lnTo>
                    <a:pt x="109" y="20"/>
                  </a:lnTo>
                  <a:lnTo>
                    <a:pt x="143" y="30"/>
                  </a:lnTo>
                  <a:lnTo>
                    <a:pt x="181" y="36"/>
                  </a:lnTo>
                  <a:lnTo>
                    <a:pt x="188" y="30"/>
                  </a:lnTo>
                  <a:lnTo>
                    <a:pt x="146" y="22"/>
                  </a:lnTo>
                  <a:lnTo>
                    <a:pt x="97" y="11"/>
                  </a:lnTo>
                  <a:lnTo>
                    <a:pt x="51" y="0"/>
                  </a:lnTo>
                  <a:close/>
                </a:path>
              </a:pathLst>
            </a:custGeom>
            <a:solidFill>
              <a:srgbClr val="402000">
                <a:alpha val="100000"/>
              </a:srgbClr>
            </a:solidFill>
            <a:ln w="9525">
              <a:noFill/>
            </a:ln>
          </p:spPr>
          <p:txBody>
            <a:bodyPr/>
            <a:p>
              <a:endParaRPr lang="zh-CN" altLang="en-US"/>
            </a:p>
          </p:txBody>
        </p:sp>
        <p:sp>
          <p:nvSpPr>
            <p:cNvPr id="215202" name="Freeform 283"/>
            <p:cNvSpPr/>
            <p:nvPr/>
          </p:nvSpPr>
          <p:spPr>
            <a:xfrm>
              <a:off x="5295" y="1929"/>
              <a:ext cx="13" cy="3"/>
            </a:xfrm>
            <a:custGeom>
              <a:avLst/>
              <a:gdLst>
                <a:gd name="txL" fmla="*/ 0 w 76"/>
                <a:gd name="txT" fmla="*/ 0 h 17"/>
                <a:gd name="txR" fmla="*/ 76 w 76"/>
                <a:gd name="txB" fmla="*/ 17 h 17"/>
              </a:gdLst>
              <a:ahLst/>
              <a:cxnLst>
                <a:cxn ang="0">
                  <a:pos x="0" y="0"/>
                </a:cxn>
                <a:cxn ang="0">
                  <a:pos x="0" y="0"/>
                </a:cxn>
                <a:cxn ang="0">
                  <a:pos x="0" y="0"/>
                </a:cxn>
                <a:cxn ang="0">
                  <a:pos x="0" y="0"/>
                </a:cxn>
                <a:cxn ang="0">
                  <a:pos x="0" y="0"/>
                </a:cxn>
                <a:cxn ang="0">
                  <a:pos x="0" y="0"/>
                </a:cxn>
                <a:cxn ang="0">
                  <a:pos x="0" y="0"/>
                </a:cxn>
              </a:cxnLst>
              <a:rect l="txL" t="txT" r="txR" b="txB"/>
              <a:pathLst>
                <a:path w="76" h="17">
                  <a:moveTo>
                    <a:pt x="0" y="8"/>
                  </a:moveTo>
                  <a:lnTo>
                    <a:pt x="8" y="17"/>
                  </a:lnTo>
                  <a:lnTo>
                    <a:pt x="36" y="12"/>
                  </a:lnTo>
                  <a:lnTo>
                    <a:pt x="67" y="12"/>
                  </a:lnTo>
                  <a:lnTo>
                    <a:pt x="76" y="0"/>
                  </a:lnTo>
                  <a:lnTo>
                    <a:pt x="55" y="4"/>
                  </a:lnTo>
                  <a:lnTo>
                    <a:pt x="0" y="8"/>
                  </a:lnTo>
                  <a:close/>
                </a:path>
              </a:pathLst>
            </a:custGeom>
            <a:solidFill>
              <a:srgbClr val="402000">
                <a:alpha val="100000"/>
              </a:srgbClr>
            </a:solidFill>
            <a:ln w="9525">
              <a:noFill/>
            </a:ln>
          </p:spPr>
          <p:txBody>
            <a:bodyPr/>
            <a:p>
              <a:endParaRPr lang="zh-CN" altLang="en-US"/>
            </a:p>
          </p:txBody>
        </p:sp>
        <p:sp>
          <p:nvSpPr>
            <p:cNvPr id="215203" name="Freeform 284"/>
            <p:cNvSpPr/>
            <p:nvPr/>
          </p:nvSpPr>
          <p:spPr>
            <a:xfrm>
              <a:off x="5268" y="1926"/>
              <a:ext cx="3" cy="6"/>
            </a:xfrm>
            <a:custGeom>
              <a:avLst/>
              <a:gdLst>
                <a:gd name="txL" fmla="*/ 0 w 19"/>
                <a:gd name="txT" fmla="*/ 0 h 32"/>
                <a:gd name="txR" fmla="*/ 19 w 19"/>
                <a:gd name="txB" fmla="*/ 32 h 32"/>
              </a:gdLst>
              <a:ahLst/>
              <a:cxnLst>
                <a:cxn ang="0">
                  <a:pos x="0" y="0"/>
                </a:cxn>
                <a:cxn ang="0">
                  <a:pos x="0" y="0"/>
                </a:cxn>
                <a:cxn ang="0">
                  <a:pos x="0" y="0"/>
                </a:cxn>
                <a:cxn ang="0">
                  <a:pos x="0" y="0"/>
                </a:cxn>
                <a:cxn ang="0">
                  <a:pos x="0" y="0"/>
                </a:cxn>
              </a:cxnLst>
              <a:rect l="txL" t="txT" r="txR" b="txB"/>
              <a:pathLst>
                <a:path w="19" h="32">
                  <a:moveTo>
                    <a:pt x="19" y="0"/>
                  </a:moveTo>
                  <a:lnTo>
                    <a:pt x="19" y="9"/>
                  </a:lnTo>
                  <a:lnTo>
                    <a:pt x="14" y="24"/>
                  </a:lnTo>
                  <a:lnTo>
                    <a:pt x="0" y="32"/>
                  </a:lnTo>
                  <a:lnTo>
                    <a:pt x="19" y="0"/>
                  </a:lnTo>
                  <a:close/>
                </a:path>
              </a:pathLst>
            </a:custGeom>
            <a:solidFill>
              <a:srgbClr val="402000">
                <a:alpha val="100000"/>
              </a:srgbClr>
            </a:solidFill>
            <a:ln w="9525">
              <a:noFill/>
            </a:ln>
          </p:spPr>
          <p:txBody>
            <a:bodyPr/>
            <a:p>
              <a:endParaRPr lang="zh-CN" altLang="en-US"/>
            </a:p>
          </p:txBody>
        </p:sp>
        <p:sp>
          <p:nvSpPr>
            <p:cNvPr id="215204" name="Freeform 285"/>
            <p:cNvSpPr/>
            <p:nvPr/>
          </p:nvSpPr>
          <p:spPr>
            <a:xfrm>
              <a:off x="5277" y="1940"/>
              <a:ext cx="3" cy="3"/>
            </a:xfrm>
            <a:custGeom>
              <a:avLst/>
              <a:gdLst>
                <a:gd name="txL" fmla="*/ 0 w 14"/>
                <a:gd name="txT" fmla="*/ 0 h 18"/>
                <a:gd name="txR" fmla="*/ 14 w 14"/>
                <a:gd name="txB" fmla="*/ 18 h 18"/>
              </a:gdLst>
              <a:ahLst/>
              <a:cxnLst>
                <a:cxn ang="0">
                  <a:pos x="0" y="0"/>
                </a:cxn>
                <a:cxn ang="0">
                  <a:pos x="0" y="0"/>
                </a:cxn>
                <a:cxn ang="0">
                  <a:pos x="0" y="0"/>
                </a:cxn>
                <a:cxn ang="0">
                  <a:pos x="0" y="0"/>
                </a:cxn>
              </a:cxnLst>
              <a:rect l="txL" t="txT" r="txR" b="txB"/>
              <a:pathLst>
                <a:path w="14" h="18">
                  <a:moveTo>
                    <a:pt x="14" y="0"/>
                  </a:moveTo>
                  <a:lnTo>
                    <a:pt x="11" y="9"/>
                  </a:lnTo>
                  <a:lnTo>
                    <a:pt x="0" y="18"/>
                  </a:lnTo>
                  <a:lnTo>
                    <a:pt x="14" y="0"/>
                  </a:lnTo>
                  <a:close/>
                </a:path>
              </a:pathLst>
            </a:custGeom>
            <a:solidFill>
              <a:srgbClr val="402000">
                <a:alpha val="100000"/>
              </a:srgbClr>
            </a:solidFill>
            <a:ln w="9525">
              <a:noFill/>
            </a:ln>
          </p:spPr>
          <p:txBody>
            <a:bodyPr/>
            <a:p>
              <a:endParaRPr lang="zh-CN" altLang="en-US"/>
            </a:p>
          </p:txBody>
        </p:sp>
        <p:sp>
          <p:nvSpPr>
            <p:cNvPr id="215205" name="Freeform 286"/>
            <p:cNvSpPr/>
            <p:nvPr/>
          </p:nvSpPr>
          <p:spPr>
            <a:xfrm>
              <a:off x="5319" y="1921"/>
              <a:ext cx="6" cy="7"/>
            </a:xfrm>
            <a:custGeom>
              <a:avLst/>
              <a:gdLst>
                <a:gd name="txL" fmla="*/ 0 w 35"/>
                <a:gd name="txT" fmla="*/ 0 h 43"/>
                <a:gd name="txR" fmla="*/ 35 w 35"/>
                <a:gd name="txB" fmla="*/ 43 h 43"/>
              </a:gdLst>
              <a:ahLst/>
              <a:cxnLst>
                <a:cxn ang="0">
                  <a:pos x="0" y="0"/>
                </a:cxn>
                <a:cxn ang="0">
                  <a:pos x="0" y="0"/>
                </a:cxn>
                <a:cxn ang="0">
                  <a:pos x="0" y="0"/>
                </a:cxn>
                <a:cxn ang="0">
                  <a:pos x="0" y="0"/>
                </a:cxn>
                <a:cxn ang="0">
                  <a:pos x="0" y="0"/>
                </a:cxn>
              </a:cxnLst>
              <a:rect l="txL" t="txT" r="txR" b="txB"/>
              <a:pathLst>
                <a:path w="35" h="43">
                  <a:moveTo>
                    <a:pt x="0" y="0"/>
                  </a:moveTo>
                  <a:lnTo>
                    <a:pt x="7" y="14"/>
                  </a:lnTo>
                  <a:lnTo>
                    <a:pt x="7" y="24"/>
                  </a:lnTo>
                  <a:lnTo>
                    <a:pt x="35" y="43"/>
                  </a:lnTo>
                  <a:lnTo>
                    <a:pt x="0" y="0"/>
                  </a:lnTo>
                  <a:close/>
                </a:path>
              </a:pathLst>
            </a:custGeom>
            <a:solidFill>
              <a:srgbClr val="402000">
                <a:alpha val="100000"/>
              </a:srgbClr>
            </a:solidFill>
            <a:ln w="9525">
              <a:noFill/>
            </a:ln>
          </p:spPr>
          <p:txBody>
            <a:bodyPr/>
            <a:p>
              <a:endParaRPr lang="zh-CN" altLang="en-US"/>
            </a:p>
          </p:txBody>
        </p:sp>
        <p:sp>
          <p:nvSpPr>
            <p:cNvPr id="215206" name="Freeform 287"/>
            <p:cNvSpPr/>
            <p:nvPr/>
          </p:nvSpPr>
          <p:spPr>
            <a:xfrm>
              <a:off x="5330" y="1921"/>
              <a:ext cx="19" cy="19"/>
            </a:xfrm>
            <a:custGeom>
              <a:avLst/>
              <a:gdLst>
                <a:gd name="txL" fmla="*/ 0 w 114"/>
                <a:gd name="txT" fmla="*/ 0 h 114"/>
                <a:gd name="txR" fmla="*/ 114 w 114"/>
                <a:gd name="txB" fmla="*/ 114 h 114"/>
              </a:gdLst>
              <a:ahLst/>
              <a:cxnLst>
                <a:cxn ang="0">
                  <a:pos x="0" y="0"/>
                </a:cxn>
                <a:cxn ang="0">
                  <a:pos x="0" y="0"/>
                </a:cxn>
                <a:cxn ang="0">
                  <a:pos x="0" y="0"/>
                </a:cxn>
                <a:cxn ang="0">
                  <a:pos x="0" y="0"/>
                </a:cxn>
                <a:cxn ang="0">
                  <a:pos x="0" y="0"/>
                </a:cxn>
                <a:cxn ang="0">
                  <a:pos x="0" y="0"/>
                </a:cxn>
              </a:cxnLst>
              <a:rect l="txL" t="txT" r="txR" b="txB"/>
              <a:pathLst>
                <a:path w="114" h="114">
                  <a:moveTo>
                    <a:pt x="0" y="0"/>
                  </a:moveTo>
                  <a:lnTo>
                    <a:pt x="21" y="35"/>
                  </a:lnTo>
                  <a:lnTo>
                    <a:pt x="43" y="63"/>
                  </a:lnTo>
                  <a:lnTo>
                    <a:pt x="114" y="114"/>
                  </a:lnTo>
                  <a:lnTo>
                    <a:pt x="47" y="53"/>
                  </a:lnTo>
                  <a:lnTo>
                    <a:pt x="0" y="0"/>
                  </a:lnTo>
                  <a:close/>
                </a:path>
              </a:pathLst>
            </a:custGeom>
            <a:solidFill>
              <a:srgbClr val="402000">
                <a:alpha val="100000"/>
              </a:srgbClr>
            </a:solidFill>
            <a:ln w="9525">
              <a:noFill/>
            </a:ln>
          </p:spPr>
          <p:txBody>
            <a:bodyPr/>
            <a:p>
              <a:endParaRPr lang="zh-CN" altLang="en-US"/>
            </a:p>
          </p:txBody>
        </p:sp>
        <p:sp>
          <p:nvSpPr>
            <p:cNvPr id="215207" name="Freeform 288"/>
            <p:cNvSpPr/>
            <p:nvPr/>
          </p:nvSpPr>
          <p:spPr>
            <a:xfrm>
              <a:off x="5354" y="1948"/>
              <a:ext cx="4" cy="13"/>
            </a:xfrm>
            <a:custGeom>
              <a:avLst/>
              <a:gdLst>
                <a:gd name="txL" fmla="*/ 0 w 27"/>
                <a:gd name="txT" fmla="*/ 0 h 82"/>
                <a:gd name="txR" fmla="*/ 27 w 27"/>
                <a:gd name="txB" fmla="*/ 82 h 82"/>
              </a:gdLst>
              <a:ahLst/>
              <a:cxnLst>
                <a:cxn ang="0">
                  <a:pos x="0" y="0"/>
                </a:cxn>
                <a:cxn ang="0">
                  <a:pos x="0" y="0"/>
                </a:cxn>
                <a:cxn ang="0">
                  <a:pos x="0" y="0"/>
                </a:cxn>
                <a:cxn ang="0">
                  <a:pos x="0" y="0"/>
                </a:cxn>
                <a:cxn ang="0">
                  <a:pos x="0" y="0"/>
                </a:cxn>
                <a:cxn ang="0">
                  <a:pos x="0" y="0"/>
                </a:cxn>
                <a:cxn ang="0">
                  <a:pos x="0" y="0"/>
                </a:cxn>
              </a:cxnLst>
              <a:rect l="txL" t="txT" r="txR" b="txB"/>
              <a:pathLst>
                <a:path w="27" h="82">
                  <a:moveTo>
                    <a:pt x="27" y="0"/>
                  </a:moveTo>
                  <a:lnTo>
                    <a:pt x="9" y="29"/>
                  </a:lnTo>
                  <a:lnTo>
                    <a:pt x="4" y="57"/>
                  </a:lnTo>
                  <a:lnTo>
                    <a:pt x="3" y="82"/>
                  </a:lnTo>
                  <a:lnTo>
                    <a:pt x="0" y="47"/>
                  </a:lnTo>
                  <a:lnTo>
                    <a:pt x="3" y="21"/>
                  </a:lnTo>
                  <a:lnTo>
                    <a:pt x="27" y="0"/>
                  </a:lnTo>
                  <a:close/>
                </a:path>
              </a:pathLst>
            </a:custGeom>
            <a:solidFill>
              <a:srgbClr val="402000">
                <a:alpha val="100000"/>
              </a:srgbClr>
            </a:solidFill>
            <a:ln w="9525">
              <a:noFill/>
            </a:ln>
          </p:spPr>
          <p:txBody>
            <a:bodyPr/>
            <a:p>
              <a:endParaRPr lang="zh-CN" altLang="en-US"/>
            </a:p>
          </p:txBody>
        </p:sp>
        <p:sp>
          <p:nvSpPr>
            <p:cNvPr id="215208" name="Freeform 289"/>
            <p:cNvSpPr/>
            <p:nvPr/>
          </p:nvSpPr>
          <p:spPr>
            <a:xfrm>
              <a:off x="5312" y="1934"/>
              <a:ext cx="2" cy="5"/>
            </a:xfrm>
            <a:custGeom>
              <a:avLst/>
              <a:gdLst>
                <a:gd name="txL" fmla="*/ 0 w 15"/>
                <a:gd name="txT" fmla="*/ 0 h 30"/>
                <a:gd name="txR" fmla="*/ 15 w 15"/>
                <a:gd name="txB" fmla="*/ 30 h 30"/>
              </a:gdLst>
              <a:ahLst/>
              <a:cxnLst>
                <a:cxn ang="0">
                  <a:pos x="0" y="0"/>
                </a:cxn>
                <a:cxn ang="0">
                  <a:pos x="0" y="0"/>
                </a:cxn>
                <a:cxn ang="0">
                  <a:pos x="0" y="0"/>
                </a:cxn>
                <a:cxn ang="0">
                  <a:pos x="0" y="0"/>
                </a:cxn>
              </a:cxnLst>
              <a:rect l="txL" t="txT" r="txR" b="txB"/>
              <a:pathLst>
                <a:path w="15" h="30">
                  <a:moveTo>
                    <a:pt x="11" y="0"/>
                  </a:moveTo>
                  <a:lnTo>
                    <a:pt x="15" y="12"/>
                  </a:lnTo>
                  <a:lnTo>
                    <a:pt x="0" y="30"/>
                  </a:lnTo>
                  <a:lnTo>
                    <a:pt x="11" y="0"/>
                  </a:lnTo>
                  <a:close/>
                </a:path>
              </a:pathLst>
            </a:custGeom>
            <a:solidFill>
              <a:srgbClr val="402000">
                <a:alpha val="100000"/>
              </a:srgbClr>
            </a:solidFill>
            <a:ln w="9525">
              <a:noFill/>
            </a:ln>
          </p:spPr>
          <p:txBody>
            <a:bodyPr/>
            <a:p>
              <a:endParaRPr lang="zh-CN" altLang="en-US"/>
            </a:p>
          </p:txBody>
        </p:sp>
      </p:grpSp>
      <p:grpSp>
        <p:nvGrpSpPr>
          <p:cNvPr id="215103" name="Group 290"/>
          <p:cNvGrpSpPr/>
          <p:nvPr/>
        </p:nvGrpSpPr>
        <p:grpSpPr>
          <a:xfrm>
            <a:off x="8543925" y="3730625"/>
            <a:ext cx="425450" cy="484188"/>
            <a:chOff x="5362" y="1748"/>
            <a:chExt cx="268" cy="305"/>
          </a:xfrm>
        </p:grpSpPr>
        <p:sp>
          <p:nvSpPr>
            <p:cNvPr id="215185" name="Freeform 291"/>
            <p:cNvSpPr/>
            <p:nvPr/>
          </p:nvSpPr>
          <p:spPr>
            <a:xfrm>
              <a:off x="5477" y="1748"/>
              <a:ext cx="8" cy="6"/>
            </a:xfrm>
            <a:custGeom>
              <a:avLst/>
              <a:gdLst>
                <a:gd name="txL" fmla="*/ 0 w 51"/>
                <a:gd name="txT" fmla="*/ 0 h 36"/>
                <a:gd name="txR" fmla="*/ 51 w 51"/>
                <a:gd name="txB" fmla="*/ 36 h 36"/>
              </a:gdLst>
              <a:ahLst/>
              <a:cxnLst>
                <a:cxn ang="0">
                  <a:pos x="0" y="0"/>
                </a:cxn>
                <a:cxn ang="0">
                  <a:pos x="0" y="0"/>
                </a:cxn>
                <a:cxn ang="0">
                  <a:pos x="0" y="0"/>
                </a:cxn>
                <a:cxn ang="0">
                  <a:pos x="0" y="0"/>
                </a:cxn>
                <a:cxn ang="0">
                  <a:pos x="0" y="0"/>
                </a:cxn>
                <a:cxn ang="0">
                  <a:pos x="0" y="0"/>
                </a:cxn>
                <a:cxn ang="0">
                  <a:pos x="0" y="0"/>
                </a:cxn>
                <a:cxn ang="0">
                  <a:pos x="0" y="0"/>
                </a:cxn>
              </a:cxnLst>
              <a:rect l="txL" t="txT" r="txR" b="txB"/>
              <a:pathLst>
                <a:path w="51" h="36">
                  <a:moveTo>
                    <a:pt x="0" y="0"/>
                  </a:moveTo>
                  <a:lnTo>
                    <a:pt x="14" y="10"/>
                  </a:lnTo>
                  <a:lnTo>
                    <a:pt x="29" y="15"/>
                  </a:lnTo>
                  <a:lnTo>
                    <a:pt x="43" y="23"/>
                  </a:lnTo>
                  <a:lnTo>
                    <a:pt x="51" y="36"/>
                  </a:lnTo>
                  <a:lnTo>
                    <a:pt x="39" y="32"/>
                  </a:lnTo>
                  <a:lnTo>
                    <a:pt x="14" y="24"/>
                  </a:lnTo>
                  <a:lnTo>
                    <a:pt x="0" y="0"/>
                  </a:lnTo>
                  <a:close/>
                </a:path>
              </a:pathLst>
            </a:custGeom>
            <a:solidFill>
              <a:srgbClr val="402000">
                <a:alpha val="100000"/>
              </a:srgbClr>
            </a:solidFill>
            <a:ln w="9525">
              <a:noFill/>
            </a:ln>
          </p:spPr>
          <p:txBody>
            <a:bodyPr/>
            <a:p>
              <a:endParaRPr lang="zh-CN" altLang="en-US"/>
            </a:p>
          </p:txBody>
        </p:sp>
        <p:sp>
          <p:nvSpPr>
            <p:cNvPr id="215186" name="Freeform 292"/>
            <p:cNvSpPr/>
            <p:nvPr/>
          </p:nvSpPr>
          <p:spPr>
            <a:xfrm>
              <a:off x="5479" y="1758"/>
              <a:ext cx="2" cy="4"/>
            </a:xfrm>
            <a:custGeom>
              <a:avLst/>
              <a:gdLst>
                <a:gd name="txL" fmla="*/ 0 w 14"/>
                <a:gd name="txT" fmla="*/ 0 h 24"/>
                <a:gd name="txR" fmla="*/ 14 w 14"/>
                <a:gd name="txB" fmla="*/ 24 h 24"/>
              </a:gdLst>
              <a:ahLst/>
              <a:cxnLst>
                <a:cxn ang="0">
                  <a:pos x="0" y="0"/>
                </a:cxn>
                <a:cxn ang="0">
                  <a:pos x="0" y="0"/>
                </a:cxn>
                <a:cxn ang="0">
                  <a:pos x="0" y="0"/>
                </a:cxn>
                <a:cxn ang="0">
                  <a:pos x="0" y="0"/>
                </a:cxn>
              </a:cxnLst>
              <a:rect l="txL" t="txT" r="txR" b="txB"/>
              <a:pathLst>
                <a:path w="14" h="24">
                  <a:moveTo>
                    <a:pt x="0" y="0"/>
                  </a:moveTo>
                  <a:lnTo>
                    <a:pt x="14" y="0"/>
                  </a:lnTo>
                  <a:lnTo>
                    <a:pt x="14" y="24"/>
                  </a:lnTo>
                  <a:lnTo>
                    <a:pt x="0" y="0"/>
                  </a:lnTo>
                  <a:close/>
                </a:path>
              </a:pathLst>
            </a:custGeom>
            <a:solidFill>
              <a:srgbClr val="402000">
                <a:alpha val="100000"/>
              </a:srgbClr>
            </a:solidFill>
            <a:ln w="9525">
              <a:noFill/>
            </a:ln>
          </p:spPr>
          <p:txBody>
            <a:bodyPr/>
            <a:p>
              <a:endParaRPr lang="zh-CN" altLang="en-US"/>
            </a:p>
          </p:txBody>
        </p:sp>
        <p:sp>
          <p:nvSpPr>
            <p:cNvPr id="215187" name="Freeform 293"/>
            <p:cNvSpPr/>
            <p:nvPr/>
          </p:nvSpPr>
          <p:spPr>
            <a:xfrm>
              <a:off x="5444" y="1788"/>
              <a:ext cx="71" cy="180"/>
            </a:xfrm>
            <a:custGeom>
              <a:avLst/>
              <a:gdLst>
                <a:gd name="txL" fmla="*/ 0 w 431"/>
                <a:gd name="txT" fmla="*/ 0 h 1076"/>
                <a:gd name="txR" fmla="*/ 431 w 431"/>
                <a:gd name="txB" fmla="*/ 1076 h 1076"/>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431" h="1076">
                  <a:moveTo>
                    <a:pt x="369" y="0"/>
                  </a:moveTo>
                  <a:lnTo>
                    <a:pt x="328" y="44"/>
                  </a:lnTo>
                  <a:lnTo>
                    <a:pt x="317" y="108"/>
                  </a:lnTo>
                  <a:lnTo>
                    <a:pt x="254" y="170"/>
                  </a:lnTo>
                  <a:lnTo>
                    <a:pt x="126" y="461"/>
                  </a:lnTo>
                  <a:lnTo>
                    <a:pt x="57" y="724"/>
                  </a:lnTo>
                  <a:lnTo>
                    <a:pt x="0" y="1076"/>
                  </a:lnTo>
                  <a:lnTo>
                    <a:pt x="178" y="919"/>
                  </a:lnTo>
                  <a:lnTo>
                    <a:pt x="431" y="140"/>
                  </a:lnTo>
                  <a:lnTo>
                    <a:pt x="369" y="0"/>
                  </a:lnTo>
                  <a:close/>
                </a:path>
              </a:pathLst>
            </a:custGeom>
            <a:solidFill>
              <a:srgbClr val="400000">
                <a:alpha val="100000"/>
              </a:srgbClr>
            </a:solidFill>
            <a:ln w="1588" cap="flat" cmpd="sng">
              <a:solidFill>
                <a:srgbClr val="000000">
                  <a:alpha val="100000"/>
                </a:srgbClr>
              </a:solidFill>
              <a:prstDash val="solid"/>
              <a:round/>
              <a:headEnd type="none" w="med" len="med"/>
              <a:tailEnd type="none" w="med" len="med"/>
            </a:ln>
          </p:spPr>
          <p:txBody>
            <a:bodyPr/>
            <a:p>
              <a:endParaRPr lang="zh-CN" altLang="en-US"/>
            </a:p>
          </p:txBody>
        </p:sp>
        <p:sp>
          <p:nvSpPr>
            <p:cNvPr id="215188" name="Freeform 294"/>
            <p:cNvSpPr/>
            <p:nvPr/>
          </p:nvSpPr>
          <p:spPr>
            <a:xfrm>
              <a:off x="5362" y="1754"/>
              <a:ext cx="268" cy="299"/>
            </a:xfrm>
            <a:custGeom>
              <a:avLst/>
              <a:gdLst>
                <a:gd name="txL" fmla="*/ 0 w 1606"/>
                <a:gd name="txT" fmla="*/ 0 h 1792"/>
                <a:gd name="txR" fmla="*/ 1606 w 1606"/>
                <a:gd name="txB" fmla="*/ 1792 h 1792"/>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1606" h="1792">
                  <a:moveTo>
                    <a:pt x="1309" y="94"/>
                  </a:moveTo>
                  <a:lnTo>
                    <a:pt x="1258" y="0"/>
                  </a:lnTo>
                  <a:lnTo>
                    <a:pt x="867" y="163"/>
                  </a:lnTo>
                  <a:lnTo>
                    <a:pt x="850" y="288"/>
                  </a:lnTo>
                  <a:lnTo>
                    <a:pt x="818" y="332"/>
                  </a:lnTo>
                  <a:lnTo>
                    <a:pt x="773" y="382"/>
                  </a:lnTo>
                  <a:lnTo>
                    <a:pt x="747" y="472"/>
                  </a:lnTo>
                  <a:lnTo>
                    <a:pt x="660" y="678"/>
                  </a:lnTo>
                  <a:lnTo>
                    <a:pt x="590" y="924"/>
                  </a:lnTo>
                  <a:lnTo>
                    <a:pt x="558" y="1088"/>
                  </a:lnTo>
                  <a:lnTo>
                    <a:pt x="243" y="1094"/>
                  </a:lnTo>
                  <a:lnTo>
                    <a:pt x="192" y="1125"/>
                  </a:lnTo>
                  <a:lnTo>
                    <a:pt x="47" y="1125"/>
                  </a:lnTo>
                  <a:lnTo>
                    <a:pt x="7" y="1189"/>
                  </a:lnTo>
                  <a:lnTo>
                    <a:pt x="0" y="1264"/>
                  </a:lnTo>
                  <a:lnTo>
                    <a:pt x="15" y="1332"/>
                  </a:lnTo>
                  <a:lnTo>
                    <a:pt x="148" y="1358"/>
                  </a:lnTo>
                  <a:lnTo>
                    <a:pt x="211" y="1452"/>
                  </a:lnTo>
                  <a:lnTo>
                    <a:pt x="337" y="1484"/>
                  </a:lnTo>
                  <a:lnTo>
                    <a:pt x="430" y="1484"/>
                  </a:lnTo>
                  <a:lnTo>
                    <a:pt x="538" y="1503"/>
                  </a:lnTo>
                  <a:lnTo>
                    <a:pt x="544" y="1548"/>
                  </a:lnTo>
                  <a:lnTo>
                    <a:pt x="538" y="1642"/>
                  </a:lnTo>
                  <a:lnTo>
                    <a:pt x="550" y="1705"/>
                  </a:lnTo>
                  <a:lnTo>
                    <a:pt x="608" y="1712"/>
                  </a:lnTo>
                  <a:lnTo>
                    <a:pt x="677" y="1724"/>
                  </a:lnTo>
                  <a:lnTo>
                    <a:pt x="747" y="1786"/>
                  </a:lnTo>
                  <a:lnTo>
                    <a:pt x="830" y="1786"/>
                  </a:lnTo>
                  <a:lnTo>
                    <a:pt x="905" y="1779"/>
                  </a:lnTo>
                  <a:lnTo>
                    <a:pt x="1019" y="1744"/>
                  </a:lnTo>
                  <a:lnTo>
                    <a:pt x="1145" y="1756"/>
                  </a:lnTo>
                  <a:lnTo>
                    <a:pt x="1273" y="1792"/>
                  </a:lnTo>
                  <a:lnTo>
                    <a:pt x="1392" y="1766"/>
                  </a:lnTo>
                  <a:lnTo>
                    <a:pt x="1473" y="1674"/>
                  </a:lnTo>
                  <a:lnTo>
                    <a:pt x="1467" y="1571"/>
                  </a:lnTo>
                  <a:lnTo>
                    <a:pt x="1497" y="1446"/>
                  </a:lnTo>
                  <a:lnTo>
                    <a:pt x="1516" y="1282"/>
                  </a:lnTo>
                  <a:lnTo>
                    <a:pt x="1554" y="1131"/>
                  </a:lnTo>
                  <a:lnTo>
                    <a:pt x="1606" y="906"/>
                  </a:lnTo>
                  <a:lnTo>
                    <a:pt x="1598" y="678"/>
                  </a:lnTo>
                  <a:lnTo>
                    <a:pt x="1598" y="478"/>
                  </a:lnTo>
                  <a:lnTo>
                    <a:pt x="1586" y="338"/>
                  </a:lnTo>
                  <a:lnTo>
                    <a:pt x="1554" y="276"/>
                  </a:lnTo>
                  <a:lnTo>
                    <a:pt x="1484" y="225"/>
                  </a:lnTo>
                  <a:lnTo>
                    <a:pt x="1403" y="142"/>
                  </a:lnTo>
                  <a:lnTo>
                    <a:pt x="1309" y="94"/>
                  </a:lnTo>
                  <a:close/>
                </a:path>
              </a:pathLst>
            </a:custGeom>
            <a:solidFill>
              <a:srgbClr val="C0C0C0">
                <a:alpha val="100000"/>
              </a:srgbClr>
            </a:solidFill>
            <a:ln w="1588" cap="flat" cmpd="sng">
              <a:solidFill>
                <a:srgbClr val="000000">
                  <a:alpha val="100000"/>
                </a:srgbClr>
              </a:solidFill>
              <a:prstDash val="solid"/>
              <a:round/>
              <a:headEnd type="none" w="med" len="med"/>
              <a:tailEnd type="none" w="med" len="med"/>
            </a:ln>
          </p:spPr>
          <p:txBody>
            <a:bodyPr/>
            <a:p>
              <a:endParaRPr lang="zh-CN" altLang="en-US"/>
            </a:p>
          </p:txBody>
        </p:sp>
        <p:sp>
          <p:nvSpPr>
            <p:cNvPr id="215189" name="Freeform 295"/>
            <p:cNvSpPr/>
            <p:nvPr/>
          </p:nvSpPr>
          <p:spPr>
            <a:xfrm>
              <a:off x="5456" y="1772"/>
              <a:ext cx="169" cy="278"/>
            </a:xfrm>
            <a:custGeom>
              <a:avLst/>
              <a:gdLst>
                <a:gd name="txL" fmla="*/ 0 w 1014"/>
                <a:gd name="txT" fmla="*/ 0 h 1671"/>
                <a:gd name="txR" fmla="*/ 1014 w 1014"/>
                <a:gd name="txB" fmla="*/ 1671 h 1671"/>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1014" h="1671">
                  <a:moveTo>
                    <a:pt x="0" y="1402"/>
                  </a:moveTo>
                  <a:lnTo>
                    <a:pt x="132" y="1382"/>
                  </a:lnTo>
                  <a:lnTo>
                    <a:pt x="245" y="1376"/>
                  </a:lnTo>
                  <a:lnTo>
                    <a:pt x="370" y="1363"/>
                  </a:lnTo>
                  <a:lnTo>
                    <a:pt x="509" y="1344"/>
                  </a:lnTo>
                  <a:lnTo>
                    <a:pt x="573" y="1301"/>
                  </a:lnTo>
                  <a:lnTo>
                    <a:pt x="744" y="1088"/>
                  </a:lnTo>
                  <a:lnTo>
                    <a:pt x="656" y="1149"/>
                  </a:lnTo>
                  <a:lnTo>
                    <a:pt x="598" y="1201"/>
                  </a:lnTo>
                  <a:lnTo>
                    <a:pt x="630" y="1050"/>
                  </a:lnTo>
                  <a:lnTo>
                    <a:pt x="693" y="992"/>
                  </a:lnTo>
                  <a:lnTo>
                    <a:pt x="787" y="837"/>
                  </a:lnTo>
                  <a:lnTo>
                    <a:pt x="699" y="911"/>
                  </a:lnTo>
                  <a:lnTo>
                    <a:pt x="642" y="931"/>
                  </a:lnTo>
                  <a:lnTo>
                    <a:pt x="656" y="823"/>
                  </a:lnTo>
                  <a:lnTo>
                    <a:pt x="718" y="741"/>
                  </a:lnTo>
                  <a:lnTo>
                    <a:pt x="781" y="679"/>
                  </a:lnTo>
                  <a:lnTo>
                    <a:pt x="845" y="497"/>
                  </a:lnTo>
                  <a:lnTo>
                    <a:pt x="724" y="647"/>
                  </a:lnTo>
                  <a:lnTo>
                    <a:pt x="656" y="703"/>
                  </a:lnTo>
                  <a:lnTo>
                    <a:pt x="648" y="471"/>
                  </a:lnTo>
                  <a:lnTo>
                    <a:pt x="630" y="378"/>
                  </a:lnTo>
                  <a:lnTo>
                    <a:pt x="592" y="334"/>
                  </a:lnTo>
                  <a:lnTo>
                    <a:pt x="535" y="264"/>
                  </a:lnTo>
                  <a:lnTo>
                    <a:pt x="445" y="232"/>
                  </a:lnTo>
                  <a:lnTo>
                    <a:pt x="402" y="214"/>
                  </a:lnTo>
                  <a:lnTo>
                    <a:pt x="528" y="94"/>
                  </a:lnTo>
                  <a:lnTo>
                    <a:pt x="661" y="126"/>
                  </a:lnTo>
                  <a:lnTo>
                    <a:pt x="750" y="176"/>
                  </a:lnTo>
                  <a:lnTo>
                    <a:pt x="781" y="226"/>
                  </a:lnTo>
                  <a:lnTo>
                    <a:pt x="756" y="150"/>
                  </a:lnTo>
                  <a:lnTo>
                    <a:pt x="705" y="126"/>
                  </a:lnTo>
                  <a:lnTo>
                    <a:pt x="624" y="94"/>
                  </a:lnTo>
                  <a:lnTo>
                    <a:pt x="560" y="82"/>
                  </a:lnTo>
                  <a:lnTo>
                    <a:pt x="598" y="62"/>
                  </a:lnTo>
                  <a:lnTo>
                    <a:pt x="661" y="44"/>
                  </a:lnTo>
                  <a:lnTo>
                    <a:pt x="718" y="25"/>
                  </a:lnTo>
                  <a:lnTo>
                    <a:pt x="750" y="0"/>
                  </a:lnTo>
                  <a:lnTo>
                    <a:pt x="825" y="50"/>
                  </a:lnTo>
                  <a:lnTo>
                    <a:pt x="868" y="94"/>
                  </a:lnTo>
                  <a:lnTo>
                    <a:pt x="913" y="150"/>
                  </a:lnTo>
                  <a:lnTo>
                    <a:pt x="976" y="182"/>
                  </a:lnTo>
                  <a:lnTo>
                    <a:pt x="988" y="240"/>
                  </a:lnTo>
                  <a:lnTo>
                    <a:pt x="1014" y="334"/>
                  </a:lnTo>
                  <a:lnTo>
                    <a:pt x="1014" y="478"/>
                  </a:lnTo>
                  <a:lnTo>
                    <a:pt x="1008" y="628"/>
                  </a:lnTo>
                  <a:lnTo>
                    <a:pt x="1002" y="799"/>
                  </a:lnTo>
                  <a:lnTo>
                    <a:pt x="970" y="975"/>
                  </a:lnTo>
                  <a:lnTo>
                    <a:pt x="931" y="1157"/>
                  </a:lnTo>
                  <a:lnTo>
                    <a:pt x="913" y="1314"/>
                  </a:lnTo>
                  <a:lnTo>
                    <a:pt x="882" y="1426"/>
                  </a:lnTo>
                  <a:lnTo>
                    <a:pt x="888" y="1527"/>
                  </a:lnTo>
                  <a:lnTo>
                    <a:pt x="875" y="1584"/>
                  </a:lnTo>
                  <a:lnTo>
                    <a:pt x="830" y="1627"/>
                  </a:lnTo>
                  <a:lnTo>
                    <a:pt x="775" y="1664"/>
                  </a:lnTo>
                  <a:lnTo>
                    <a:pt x="699" y="1671"/>
                  </a:lnTo>
                  <a:lnTo>
                    <a:pt x="661" y="1652"/>
                  </a:lnTo>
                  <a:lnTo>
                    <a:pt x="612" y="1648"/>
                  </a:lnTo>
                  <a:lnTo>
                    <a:pt x="490" y="1622"/>
                  </a:lnTo>
                  <a:lnTo>
                    <a:pt x="541" y="1559"/>
                  </a:lnTo>
                  <a:lnTo>
                    <a:pt x="598" y="1470"/>
                  </a:lnTo>
                  <a:lnTo>
                    <a:pt x="516" y="1534"/>
                  </a:lnTo>
                  <a:lnTo>
                    <a:pt x="452" y="1590"/>
                  </a:lnTo>
                  <a:lnTo>
                    <a:pt x="407" y="1622"/>
                  </a:lnTo>
                  <a:lnTo>
                    <a:pt x="345" y="1652"/>
                  </a:lnTo>
                  <a:lnTo>
                    <a:pt x="276" y="1652"/>
                  </a:lnTo>
                  <a:lnTo>
                    <a:pt x="208" y="1652"/>
                  </a:lnTo>
                  <a:lnTo>
                    <a:pt x="170" y="1636"/>
                  </a:lnTo>
                  <a:lnTo>
                    <a:pt x="151" y="1616"/>
                  </a:lnTo>
                  <a:lnTo>
                    <a:pt x="240" y="1565"/>
                  </a:lnTo>
                  <a:lnTo>
                    <a:pt x="327" y="1484"/>
                  </a:lnTo>
                  <a:lnTo>
                    <a:pt x="352" y="1446"/>
                  </a:lnTo>
                  <a:lnTo>
                    <a:pt x="282" y="1463"/>
                  </a:lnTo>
                  <a:lnTo>
                    <a:pt x="176" y="1546"/>
                  </a:lnTo>
                  <a:lnTo>
                    <a:pt x="132" y="1584"/>
                  </a:lnTo>
                  <a:lnTo>
                    <a:pt x="32" y="1590"/>
                  </a:lnTo>
                  <a:lnTo>
                    <a:pt x="0" y="1572"/>
                  </a:lnTo>
                  <a:lnTo>
                    <a:pt x="0" y="1527"/>
                  </a:lnTo>
                  <a:lnTo>
                    <a:pt x="0" y="1402"/>
                  </a:lnTo>
                  <a:close/>
                </a:path>
              </a:pathLst>
            </a:custGeom>
            <a:solidFill>
              <a:srgbClr val="E0E0E0">
                <a:alpha val="100000"/>
              </a:srgbClr>
            </a:solidFill>
            <a:ln w="9525">
              <a:noFill/>
            </a:ln>
          </p:spPr>
          <p:txBody>
            <a:bodyPr/>
            <a:p>
              <a:endParaRPr lang="zh-CN" altLang="en-US"/>
            </a:p>
          </p:txBody>
        </p:sp>
        <p:sp>
          <p:nvSpPr>
            <p:cNvPr id="215190" name="Freeform 296"/>
            <p:cNvSpPr/>
            <p:nvPr/>
          </p:nvSpPr>
          <p:spPr>
            <a:xfrm>
              <a:off x="5563" y="1910"/>
              <a:ext cx="50" cy="129"/>
            </a:xfrm>
            <a:custGeom>
              <a:avLst/>
              <a:gdLst>
                <a:gd name="txL" fmla="*/ 0 w 295"/>
                <a:gd name="txT" fmla="*/ 0 h 774"/>
                <a:gd name="txR" fmla="*/ 295 w 295"/>
                <a:gd name="txB" fmla="*/ 774 h 774"/>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295" h="774">
                  <a:moveTo>
                    <a:pt x="0" y="774"/>
                  </a:moveTo>
                  <a:lnTo>
                    <a:pt x="51" y="748"/>
                  </a:lnTo>
                  <a:lnTo>
                    <a:pt x="107" y="686"/>
                  </a:lnTo>
                  <a:lnTo>
                    <a:pt x="156" y="573"/>
                  </a:lnTo>
                  <a:lnTo>
                    <a:pt x="183" y="477"/>
                  </a:lnTo>
                  <a:lnTo>
                    <a:pt x="220" y="371"/>
                  </a:lnTo>
                  <a:lnTo>
                    <a:pt x="239" y="270"/>
                  </a:lnTo>
                  <a:lnTo>
                    <a:pt x="270" y="114"/>
                  </a:lnTo>
                  <a:lnTo>
                    <a:pt x="295" y="0"/>
                  </a:lnTo>
                  <a:lnTo>
                    <a:pt x="232" y="226"/>
                  </a:lnTo>
                  <a:lnTo>
                    <a:pt x="183" y="402"/>
                  </a:lnTo>
                  <a:lnTo>
                    <a:pt x="126" y="521"/>
                  </a:lnTo>
                  <a:lnTo>
                    <a:pt x="38" y="648"/>
                  </a:lnTo>
                  <a:lnTo>
                    <a:pt x="0" y="774"/>
                  </a:lnTo>
                  <a:close/>
                </a:path>
              </a:pathLst>
            </a:custGeom>
            <a:solidFill>
              <a:srgbClr val="C0C0C0">
                <a:alpha val="100000"/>
              </a:srgbClr>
            </a:solidFill>
            <a:ln w="9525">
              <a:noFill/>
            </a:ln>
          </p:spPr>
          <p:txBody>
            <a:bodyPr/>
            <a:p>
              <a:endParaRPr lang="zh-CN" altLang="en-US"/>
            </a:p>
          </p:txBody>
        </p:sp>
        <p:sp>
          <p:nvSpPr>
            <p:cNvPr id="215191" name="Freeform 297"/>
            <p:cNvSpPr/>
            <p:nvPr/>
          </p:nvSpPr>
          <p:spPr>
            <a:xfrm>
              <a:off x="5367" y="1806"/>
              <a:ext cx="195" cy="194"/>
            </a:xfrm>
            <a:custGeom>
              <a:avLst/>
              <a:gdLst>
                <a:gd name="txL" fmla="*/ 0 w 1172"/>
                <a:gd name="txT" fmla="*/ 0 h 1162"/>
                <a:gd name="txR" fmla="*/ 1172 w 1172"/>
                <a:gd name="txB" fmla="*/ 1162 h 1162"/>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1172" h="1162">
                  <a:moveTo>
                    <a:pt x="959" y="0"/>
                  </a:moveTo>
                  <a:lnTo>
                    <a:pt x="820" y="43"/>
                  </a:lnTo>
                  <a:lnTo>
                    <a:pt x="756" y="100"/>
                  </a:lnTo>
                  <a:lnTo>
                    <a:pt x="719" y="213"/>
                  </a:lnTo>
                  <a:lnTo>
                    <a:pt x="719" y="321"/>
                  </a:lnTo>
                  <a:lnTo>
                    <a:pt x="739" y="381"/>
                  </a:lnTo>
                  <a:lnTo>
                    <a:pt x="727" y="489"/>
                  </a:lnTo>
                  <a:lnTo>
                    <a:pt x="727" y="571"/>
                  </a:lnTo>
                  <a:lnTo>
                    <a:pt x="745" y="591"/>
                  </a:lnTo>
                  <a:lnTo>
                    <a:pt x="727" y="621"/>
                  </a:lnTo>
                  <a:lnTo>
                    <a:pt x="713" y="652"/>
                  </a:lnTo>
                  <a:lnTo>
                    <a:pt x="739" y="684"/>
                  </a:lnTo>
                  <a:lnTo>
                    <a:pt x="739" y="716"/>
                  </a:lnTo>
                  <a:lnTo>
                    <a:pt x="688" y="729"/>
                  </a:lnTo>
                  <a:lnTo>
                    <a:pt x="695" y="761"/>
                  </a:lnTo>
                  <a:lnTo>
                    <a:pt x="644" y="779"/>
                  </a:lnTo>
                  <a:lnTo>
                    <a:pt x="599" y="767"/>
                  </a:lnTo>
                  <a:lnTo>
                    <a:pt x="569" y="779"/>
                  </a:lnTo>
                  <a:lnTo>
                    <a:pt x="428" y="799"/>
                  </a:lnTo>
                  <a:lnTo>
                    <a:pt x="304" y="793"/>
                  </a:lnTo>
                  <a:lnTo>
                    <a:pt x="222" y="799"/>
                  </a:lnTo>
                  <a:lnTo>
                    <a:pt x="170" y="831"/>
                  </a:lnTo>
                  <a:lnTo>
                    <a:pt x="45" y="831"/>
                  </a:lnTo>
                  <a:lnTo>
                    <a:pt x="0" y="873"/>
                  </a:lnTo>
                  <a:lnTo>
                    <a:pt x="0" y="923"/>
                  </a:lnTo>
                  <a:lnTo>
                    <a:pt x="6" y="1004"/>
                  </a:lnTo>
                  <a:lnTo>
                    <a:pt x="109" y="1030"/>
                  </a:lnTo>
                  <a:lnTo>
                    <a:pt x="109" y="978"/>
                  </a:lnTo>
                  <a:lnTo>
                    <a:pt x="115" y="935"/>
                  </a:lnTo>
                  <a:lnTo>
                    <a:pt x="133" y="916"/>
                  </a:lnTo>
                  <a:lnTo>
                    <a:pt x="141" y="966"/>
                  </a:lnTo>
                  <a:lnTo>
                    <a:pt x="147" y="1030"/>
                  </a:lnTo>
                  <a:lnTo>
                    <a:pt x="170" y="1068"/>
                  </a:lnTo>
                  <a:lnTo>
                    <a:pt x="215" y="1118"/>
                  </a:lnTo>
                  <a:lnTo>
                    <a:pt x="321" y="1142"/>
                  </a:lnTo>
                  <a:lnTo>
                    <a:pt x="403" y="1155"/>
                  </a:lnTo>
                  <a:lnTo>
                    <a:pt x="499" y="1162"/>
                  </a:lnTo>
                  <a:lnTo>
                    <a:pt x="379" y="1093"/>
                  </a:lnTo>
                  <a:lnTo>
                    <a:pt x="297" y="1030"/>
                  </a:lnTo>
                  <a:lnTo>
                    <a:pt x="279" y="978"/>
                  </a:lnTo>
                  <a:lnTo>
                    <a:pt x="291" y="935"/>
                  </a:lnTo>
                  <a:lnTo>
                    <a:pt x="358" y="929"/>
                  </a:lnTo>
                  <a:lnTo>
                    <a:pt x="385" y="978"/>
                  </a:lnTo>
                  <a:lnTo>
                    <a:pt x="403" y="1036"/>
                  </a:lnTo>
                  <a:lnTo>
                    <a:pt x="467" y="1098"/>
                  </a:lnTo>
                  <a:lnTo>
                    <a:pt x="537" y="1149"/>
                  </a:lnTo>
                  <a:lnTo>
                    <a:pt x="607" y="1155"/>
                  </a:lnTo>
                  <a:lnTo>
                    <a:pt x="713" y="1149"/>
                  </a:lnTo>
                  <a:lnTo>
                    <a:pt x="599" y="1061"/>
                  </a:lnTo>
                  <a:lnTo>
                    <a:pt x="517" y="1016"/>
                  </a:lnTo>
                  <a:lnTo>
                    <a:pt x="454" y="966"/>
                  </a:lnTo>
                  <a:lnTo>
                    <a:pt x="435" y="929"/>
                  </a:lnTo>
                  <a:lnTo>
                    <a:pt x="441" y="891"/>
                  </a:lnTo>
                  <a:lnTo>
                    <a:pt x="479" y="885"/>
                  </a:lnTo>
                  <a:lnTo>
                    <a:pt x="523" y="923"/>
                  </a:lnTo>
                  <a:lnTo>
                    <a:pt x="549" y="972"/>
                  </a:lnTo>
                  <a:lnTo>
                    <a:pt x="607" y="1036"/>
                  </a:lnTo>
                  <a:lnTo>
                    <a:pt x="675" y="1068"/>
                  </a:lnTo>
                  <a:lnTo>
                    <a:pt x="727" y="1098"/>
                  </a:lnTo>
                  <a:lnTo>
                    <a:pt x="782" y="1123"/>
                  </a:lnTo>
                  <a:lnTo>
                    <a:pt x="846" y="1136"/>
                  </a:lnTo>
                  <a:lnTo>
                    <a:pt x="921" y="1136"/>
                  </a:lnTo>
                  <a:lnTo>
                    <a:pt x="994" y="1122"/>
                  </a:lnTo>
                  <a:lnTo>
                    <a:pt x="833" y="1068"/>
                  </a:lnTo>
                  <a:lnTo>
                    <a:pt x="771" y="1036"/>
                  </a:lnTo>
                  <a:lnTo>
                    <a:pt x="727" y="978"/>
                  </a:lnTo>
                  <a:lnTo>
                    <a:pt x="719" y="929"/>
                  </a:lnTo>
                  <a:lnTo>
                    <a:pt x="756" y="929"/>
                  </a:lnTo>
                  <a:lnTo>
                    <a:pt x="777" y="972"/>
                  </a:lnTo>
                  <a:lnTo>
                    <a:pt x="808" y="1010"/>
                  </a:lnTo>
                  <a:lnTo>
                    <a:pt x="859" y="1049"/>
                  </a:lnTo>
                  <a:lnTo>
                    <a:pt x="914" y="1087"/>
                  </a:lnTo>
                  <a:lnTo>
                    <a:pt x="989" y="1119"/>
                  </a:lnTo>
                  <a:lnTo>
                    <a:pt x="1046" y="1098"/>
                  </a:lnTo>
                  <a:lnTo>
                    <a:pt x="1072" y="1068"/>
                  </a:lnTo>
                  <a:lnTo>
                    <a:pt x="1117" y="991"/>
                  </a:lnTo>
                  <a:lnTo>
                    <a:pt x="1034" y="972"/>
                  </a:lnTo>
                  <a:lnTo>
                    <a:pt x="878" y="954"/>
                  </a:lnTo>
                  <a:lnTo>
                    <a:pt x="782" y="910"/>
                  </a:lnTo>
                  <a:lnTo>
                    <a:pt x="733" y="868"/>
                  </a:lnTo>
                  <a:lnTo>
                    <a:pt x="713" y="816"/>
                  </a:lnTo>
                  <a:lnTo>
                    <a:pt x="707" y="793"/>
                  </a:lnTo>
                  <a:lnTo>
                    <a:pt x="733" y="793"/>
                  </a:lnTo>
                  <a:lnTo>
                    <a:pt x="765" y="831"/>
                  </a:lnTo>
                  <a:lnTo>
                    <a:pt x="814" y="897"/>
                  </a:lnTo>
                  <a:lnTo>
                    <a:pt x="927" y="935"/>
                  </a:lnTo>
                  <a:lnTo>
                    <a:pt x="1034" y="968"/>
                  </a:lnTo>
                  <a:lnTo>
                    <a:pt x="1117" y="991"/>
                  </a:lnTo>
                  <a:lnTo>
                    <a:pt x="1149" y="861"/>
                  </a:lnTo>
                  <a:lnTo>
                    <a:pt x="1155" y="767"/>
                  </a:lnTo>
                  <a:lnTo>
                    <a:pt x="1155" y="683"/>
                  </a:lnTo>
                  <a:lnTo>
                    <a:pt x="1046" y="741"/>
                  </a:lnTo>
                  <a:lnTo>
                    <a:pt x="921" y="767"/>
                  </a:lnTo>
                  <a:lnTo>
                    <a:pt x="820" y="761"/>
                  </a:lnTo>
                  <a:lnTo>
                    <a:pt x="795" y="748"/>
                  </a:lnTo>
                  <a:lnTo>
                    <a:pt x="782" y="716"/>
                  </a:lnTo>
                  <a:lnTo>
                    <a:pt x="840" y="716"/>
                  </a:lnTo>
                  <a:lnTo>
                    <a:pt x="901" y="735"/>
                  </a:lnTo>
                  <a:lnTo>
                    <a:pt x="1049" y="741"/>
                  </a:lnTo>
                  <a:lnTo>
                    <a:pt x="1155" y="684"/>
                  </a:lnTo>
                  <a:lnTo>
                    <a:pt x="1161" y="565"/>
                  </a:lnTo>
                  <a:lnTo>
                    <a:pt x="1167" y="483"/>
                  </a:lnTo>
                  <a:lnTo>
                    <a:pt x="1172" y="401"/>
                  </a:lnTo>
                  <a:lnTo>
                    <a:pt x="1161" y="264"/>
                  </a:lnTo>
                  <a:lnTo>
                    <a:pt x="1129" y="213"/>
                  </a:lnTo>
                  <a:lnTo>
                    <a:pt x="1034" y="152"/>
                  </a:lnTo>
                  <a:lnTo>
                    <a:pt x="1065" y="158"/>
                  </a:lnTo>
                  <a:lnTo>
                    <a:pt x="1161" y="201"/>
                  </a:lnTo>
                  <a:lnTo>
                    <a:pt x="1123" y="113"/>
                  </a:lnTo>
                  <a:lnTo>
                    <a:pt x="1091" y="68"/>
                  </a:lnTo>
                  <a:lnTo>
                    <a:pt x="1065" y="38"/>
                  </a:lnTo>
                  <a:lnTo>
                    <a:pt x="959" y="0"/>
                  </a:lnTo>
                  <a:close/>
                </a:path>
              </a:pathLst>
            </a:custGeom>
            <a:solidFill>
              <a:srgbClr val="E0E0E0">
                <a:alpha val="100000"/>
              </a:srgbClr>
            </a:solidFill>
            <a:ln w="9525">
              <a:noFill/>
            </a:ln>
          </p:spPr>
          <p:txBody>
            <a:bodyPr/>
            <a:p>
              <a:endParaRPr lang="zh-CN" altLang="en-US"/>
            </a:p>
          </p:txBody>
        </p:sp>
        <p:sp>
          <p:nvSpPr>
            <p:cNvPr id="215192" name="Freeform 298"/>
            <p:cNvSpPr/>
            <p:nvPr/>
          </p:nvSpPr>
          <p:spPr>
            <a:xfrm>
              <a:off x="5500" y="1878"/>
              <a:ext cx="49" cy="44"/>
            </a:xfrm>
            <a:custGeom>
              <a:avLst/>
              <a:gdLst>
                <a:gd name="txL" fmla="*/ 0 w 295"/>
                <a:gd name="txT" fmla="*/ 0 h 263"/>
                <a:gd name="txR" fmla="*/ 295 w 295"/>
                <a:gd name="txB" fmla="*/ 263 h 263"/>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295" h="263">
                  <a:moveTo>
                    <a:pt x="0" y="0"/>
                  </a:moveTo>
                  <a:lnTo>
                    <a:pt x="0" y="21"/>
                  </a:lnTo>
                  <a:lnTo>
                    <a:pt x="38" y="71"/>
                  </a:lnTo>
                  <a:lnTo>
                    <a:pt x="75" y="99"/>
                  </a:lnTo>
                  <a:lnTo>
                    <a:pt x="152" y="158"/>
                  </a:lnTo>
                  <a:lnTo>
                    <a:pt x="184" y="182"/>
                  </a:lnTo>
                  <a:lnTo>
                    <a:pt x="260" y="239"/>
                  </a:lnTo>
                  <a:lnTo>
                    <a:pt x="178" y="213"/>
                  </a:lnTo>
                  <a:lnTo>
                    <a:pt x="97" y="188"/>
                  </a:lnTo>
                  <a:lnTo>
                    <a:pt x="16" y="182"/>
                  </a:lnTo>
                  <a:lnTo>
                    <a:pt x="22" y="207"/>
                  </a:lnTo>
                  <a:lnTo>
                    <a:pt x="152" y="231"/>
                  </a:lnTo>
                  <a:lnTo>
                    <a:pt x="222" y="257"/>
                  </a:lnTo>
                  <a:lnTo>
                    <a:pt x="260" y="263"/>
                  </a:lnTo>
                  <a:lnTo>
                    <a:pt x="292" y="252"/>
                  </a:lnTo>
                  <a:lnTo>
                    <a:pt x="295" y="222"/>
                  </a:lnTo>
                  <a:lnTo>
                    <a:pt x="269" y="199"/>
                  </a:lnTo>
                  <a:lnTo>
                    <a:pt x="232" y="162"/>
                  </a:lnTo>
                  <a:lnTo>
                    <a:pt x="188" y="112"/>
                  </a:lnTo>
                  <a:lnTo>
                    <a:pt x="144" y="56"/>
                  </a:lnTo>
                  <a:lnTo>
                    <a:pt x="91" y="17"/>
                  </a:lnTo>
                  <a:lnTo>
                    <a:pt x="35" y="3"/>
                  </a:lnTo>
                  <a:lnTo>
                    <a:pt x="0" y="0"/>
                  </a:lnTo>
                  <a:close/>
                </a:path>
              </a:pathLst>
            </a:custGeom>
            <a:solidFill>
              <a:srgbClr val="C0C0C0">
                <a:alpha val="100000"/>
              </a:srgbClr>
            </a:solidFill>
            <a:ln w="9525">
              <a:noFill/>
            </a:ln>
          </p:spPr>
          <p:txBody>
            <a:bodyPr/>
            <a:p>
              <a:endParaRPr lang="zh-CN" altLang="en-US"/>
            </a:p>
          </p:txBody>
        </p:sp>
        <p:sp>
          <p:nvSpPr>
            <p:cNvPr id="215193" name="Freeform 299"/>
            <p:cNvSpPr/>
            <p:nvPr/>
          </p:nvSpPr>
          <p:spPr>
            <a:xfrm>
              <a:off x="5503" y="1842"/>
              <a:ext cx="44" cy="57"/>
            </a:xfrm>
            <a:custGeom>
              <a:avLst/>
              <a:gdLst>
                <a:gd name="txL" fmla="*/ 0 w 270"/>
                <a:gd name="txT" fmla="*/ 0 h 345"/>
                <a:gd name="txR" fmla="*/ 270 w 270"/>
                <a:gd name="txB" fmla="*/ 345 h 345"/>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270" h="345">
                  <a:moveTo>
                    <a:pt x="51" y="0"/>
                  </a:moveTo>
                  <a:lnTo>
                    <a:pt x="13" y="7"/>
                  </a:lnTo>
                  <a:lnTo>
                    <a:pt x="0" y="39"/>
                  </a:lnTo>
                  <a:lnTo>
                    <a:pt x="3" y="65"/>
                  </a:lnTo>
                  <a:lnTo>
                    <a:pt x="26" y="101"/>
                  </a:lnTo>
                  <a:lnTo>
                    <a:pt x="57" y="112"/>
                  </a:lnTo>
                  <a:lnTo>
                    <a:pt x="116" y="149"/>
                  </a:lnTo>
                  <a:lnTo>
                    <a:pt x="172" y="195"/>
                  </a:lnTo>
                  <a:lnTo>
                    <a:pt x="212" y="259"/>
                  </a:lnTo>
                  <a:lnTo>
                    <a:pt x="257" y="325"/>
                  </a:lnTo>
                  <a:lnTo>
                    <a:pt x="270" y="345"/>
                  </a:lnTo>
                  <a:lnTo>
                    <a:pt x="257" y="267"/>
                  </a:lnTo>
                  <a:lnTo>
                    <a:pt x="247" y="198"/>
                  </a:lnTo>
                  <a:lnTo>
                    <a:pt x="225" y="140"/>
                  </a:lnTo>
                  <a:lnTo>
                    <a:pt x="188" y="86"/>
                  </a:lnTo>
                  <a:lnTo>
                    <a:pt x="90" y="10"/>
                  </a:lnTo>
                  <a:lnTo>
                    <a:pt x="51" y="0"/>
                  </a:lnTo>
                  <a:close/>
                </a:path>
              </a:pathLst>
            </a:custGeom>
            <a:solidFill>
              <a:srgbClr val="C0C0C0">
                <a:alpha val="100000"/>
              </a:srgbClr>
            </a:solidFill>
            <a:ln w="9525">
              <a:noFill/>
            </a:ln>
          </p:spPr>
          <p:txBody>
            <a:bodyPr/>
            <a:p>
              <a:endParaRPr lang="zh-CN" altLang="en-US"/>
            </a:p>
          </p:txBody>
        </p:sp>
        <p:sp>
          <p:nvSpPr>
            <p:cNvPr id="215194" name="Freeform 300"/>
            <p:cNvSpPr/>
            <p:nvPr/>
          </p:nvSpPr>
          <p:spPr>
            <a:xfrm>
              <a:off x="5494" y="1785"/>
              <a:ext cx="48" cy="34"/>
            </a:xfrm>
            <a:custGeom>
              <a:avLst/>
              <a:gdLst>
                <a:gd name="txL" fmla="*/ 0 w 287"/>
                <a:gd name="txT" fmla="*/ 0 h 199"/>
                <a:gd name="txR" fmla="*/ 287 w 287"/>
                <a:gd name="txB" fmla="*/ 199 h 199"/>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287" h="199">
                  <a:moveTo>
                    <a:pt x="0" y="199"/>
                  </a:moveTo>
                  <a:lnTo>
                    <a:pt x="49" y="156"/>
                  </a:lnTo>
                  <a:lnTo>
                    <a:pt x="130" y="125"/>
                  </a:lnTo>
                  <a:lnTo>
                    <a:pt x="185" y="111"/>
                  </a:lnTo>
                  <a:lnTo>
                    <a:pt x="287" y="0"/>
                  </a:lnTo>
                  <a:lnTo>
                    <a:pt x="211" y="44"/>
                  </a:lnTo>
                  <a:lnTo>
                    <a:pt x="142" y="74"/>
                  </a:lnTo>
                  <a:lnTo>
                    <a:pt x="93" y="99"/>
                  </a:lnTo>
                  <a:lnTo>
                    <a:pt x="68" y="125"/>
                  </a:lnTo>
                  <a:lnTo>
                    <a:pt x="0" y="199"/>
                  </a:lnTo>
                  <a:close/>
                </a:path>
              </a:pathLst>
            </a:custGeom>
            <a:solidFill>
              <a:srgbClr val="E0E0E0">
                <a:alpha val="100000"/>
              </a:srgbClr>
            </a:solidFill>
            <a:ln w="9525">
              <a:noFill/>
            </a:ln>
          </p:spPr>
          <p:txBody>
            <a:bodyPr/>
            <a:p>
              <a:endParaRPr lang="zh-CN" altLang="en-US"/>
            </a:p>
          </p:txBody>
        </p:sp>
        <p:sp>
          <p:nvSpPr>
            <p:cNvPr id="215195" name="Freeform 301"/>
            <p:cNvSpPr/>
            <p:nvPr/>
          </p:nvSpPr>
          <p:spPr>
            <a:xfrm>
              <a:off x="5458" y="1846"/>
              <a:ext cx="27" cy="86"/>
            </a:xfrm>
            <a:custGeom>
              <a:avLst/>
              <a:gdLst>
                <a:gd name="txL" fmla="*/ 0 w 162"/>
                <a:gd name="txT" fmla="*/ 0 h 514"/>
                <a:gd name="txR" fmla="*/ 162 w 162"/>
                <a:gd name="txB" fmla="*/ 514 h 514"/>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162" h="514">
                  <a:moveTo>
                    <a:pt x="0" y="514"/>
                  </a:moveTo>
                  <a:lnTo>
                    <a:pt x="81" y="514"/>
                  </a:lnTo>
                  <a:lnTo>
                    <a:pt x="106" y="508"/>
                  </a:lnTo>
                  <a:lnTo>
                    <a:pt x="106" y="489"/>
                  </a:lnTo>
                  <a:lnTo>
                    <a:pt x="124" y="470"/>
                  </a:lnTo>
                  <a:lnTo>
                    <a:pt x="150" y="451"/>
                  </a:lnTo>
                  <a:lnTo>
                    <a:pt x="137" y="433"/>
                  </a:lnTo>
                  <a:lnTo>
                    <a:pt x="137" y="407"/>
                  </a:lnTo>
                  <a:lnTo>
                    <a:pt x="156" y="376"/>
                  </a:lnTo>
                  <a:lnTo>
                    <a:pt x="156" y="344"/>
                  </a:lnTo>
                  <a:lnTo>
                    <a:pt x="144" y="306"/>
                  </a:lnTo>
                  <a:lnTo>
                    <a:pt x="144" y="224"/>
                  </a:lnTo>
                  <a:lnTo>
                    <a:pt x="162" y="150"/>
                  </a:lnTo>
                  <a:lnTo>
                    <a:pt x="156" y="94"/>
                  </a:lnTo>
                  <a:lnTo>
                    <a:pt x="156" y="0"/>
                  </a:lnTo>
                  <a:lnTo>
                    <a:pt x="106" y="142"/>
                  </a:lnTo>
                  <a:lnTo>
                    <a:pt x="62" y="275"/>
                  </a:lnTo>
                  <a:lnTo>
                    <a:pt x="32" y="419"/>
                  </a:lnTo>
                  <a:lnTo>
                    <a:pt x="0" y="514"/>
                  </a:lnTo>
                  <a:close/>
                </a:path>
              </a:pathLst>
            </a:custGeom>
            <a:solidFill>
              <a:srgbClr val="E0E0E0">
                <a:alpha val="100000"/>
              </a:srgbClr>
            </a:solidFill>
            <a:ln w="9525">
              <a:noFill/>
            </a:ln>
          </p:spPr>
          <p:txBody>
            <a:bodyPr/>
            <a:p>
              <a:endParaRPr lang="zh-CN" altLang="en-US"/>
            </a:p>
          </p:txBody>
        </p:sp>
        <p:sp>
          <p:nvSpPr>
            <p:cNvPr id="215196" name="Freeform 302"/>
            <p:cNvSpPr/>
            <p:nvPr/>
          </p:nvSpPr>
          <p:spPr>
            <a:xfrm>
              <a:off x="5498" y="1939"/>
              <a:ext cx="48" cy="16"/>
            </a:xfrm>
            <a:custGeom>
              <a:avLst/>
              <a:gdLst>
                <a:gd name="txL" fmla="*/ 0 w 289"/>
                <a:gd name="txT" fmla="*/ 0 h 97"/>
                <a:gd name="txR" fmla="*/ 289 w 289"/>
                <a:gd name="txB" fmla="*/ 97 h 97"/>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289" h="97">
                  <a:moveTo>
                    <a:pt x="232" y="47"/>
                  </a:moveTo>
                  <a:lnTo>
                    <a:pt x="168" y="19"/>
                  </a:lnTo>
                  <a:lnTo>
                    <a:pt x="110" y="4"/>
                  </a:lnTo>
                  <a:lnTo>
                    <a:pt x="32" y="0"/>
                  </a:lnTo>
                  <a:lnTo>
                    <a:pt x="0" y="6"/>
                  </a:lnTo>
                  <a:lnTo>
                    <a:pt x="15" y="37"/>
                  </a:lnTo>
                  <a:lnTo>
                    <a:pt x="45" y="61"/>
                  </a:lnTo>
                  <a:lnTo>
                    <a:pt x="113" y="79"/>
                  </a:lnTo>
                  <a:lnTo>
                    <a:pt x="219" y="97"/>
                  </a:lnTo>
                  <a:lnTo>
                    <a:pt x="289" y="91"/>
                  </a:lnTo>
                  <a:lnTo>
                    <a:pt x="232" y="47"/>
                  </a:lnTo>
                  <a:close/>
                </a:path>
              </a:pathLst>
            </a:custGeom>
            <a:solidFill>
              <a:srgbClr val="C0C0C0">
                <a:alpha val="100000"/>
              </a:srgbClr>
            </a:solidFill>
            <a:ln w="9525">
              <a:noFill/>
            </a:ln>
          </p:spPr>
          <p:txBody>
            <a:bodyPr/>
            <a:p>
              <a:endParaRPr lang="zh-CN" altLang="en-US"/>
            </a:p>
          </p:txBody>
        </p:sp>
        <p:sp>
          <p:nvSpPr>
            <p:cNvPr id="215197" name="Freeform 303"/>
            <p:cNvSpPr/>
            <p:nvPr/>
          </p:nvSpPr>
          <p:spPr>
            <a:xfrm>
              <a:off x="5458" y="1947"/>
              <a:ext cx="30" cy="36"/>
            </a:xfrm>
            <a:custGeom>
              <a:avLst/>
              <a:gdLst>
                <a:gd name="txL" fmla="*/ 0 w 176"/>
                <a:gd name="txT" fmla="*/ 0 h 216"/>
                <a:gd name="txR" fmla="*/ 176 w 176"/>
                <a:gd name="txB" fmla="*/ 216 h 216"/>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176" h="216">
                  <a:moveTo>
                    <a:pt x="81" y="59"/>
                  </a:moveTo>
                  <a:lnTo>
                    <a:pt x="59" y="14"/>
                  </a:lnTo>
                  <a:lnTo>
                    <a:pt x="26" y="0"/>
                  </a:lnTo>
                  <a:lnTo>
                    <a:pt x="3" y="11"/>
                  </a:lnTo>
                  <a:lnTo>
                    <a:pt x="0" y="35"/>
                  </a:lnTo>
                  <a:lnTo>
                    <a:pt x="15" y="76"/>
                  </a:lnTo>
                  <a:lnTo>
                    <a:pt x="40" y="115"/>
                  </a:lnTo>
                  <a:lnTo>
                    <a:pt x="71" y="150"/>
                  </a:lnTo>
                  <a:lnTo>
                    <a:pt x="113" y="185"/>
                  </a:lnTo>
                  <a:lnTo>
                    <a:pt x="176" y="216"/>
                  </a:lnTo>
                  <a:lnTo>
                    <a:pt x="119" y="153"/>
                  </a:lnTo>
                  <a:lnTo>
                    <a:pt x="100" y="108"/>
                  </a:lnTo>
                  <a:lnTo>
                    <a:pt x="81" y="59"/>
                  </a:lnTo>
                  <a:close/>
                </a:path>
              </a:pathLst>
            </a:custGeom>
            <a:solidFill>
              <a:srgbClr val="C0C0C0">
                <a:alpha val="100000"/>
              </a:srgbClr>
            </a:solidFill>
            <a:ln w="9525">
              <a:noFill/>
            </a:ln>
          </p:spPr>
          <p:txBody>
            <a:bodyPr/>
            <a:p>
              <a:endParaRPr lang="zh-CN" altLang="en-US"/>
            </a:p>
          </p:txBody>
        </p:sp>
        <p:sp>
          <p:nvSpPr>
            <p:cNvPr id="215198" name="Freeform 304"/>
            <p:cNvSpPr/>
            <p:nvPr/>
          </p:nvSpPr>
          <p:spPr>
            <a:xfrm>
              <a:off x="5506" y="1757"/>
              <a:ext cx="70" cy="44"/>
            </a:xfrm>
            <a:custGeom>
              <a:avLst/>
              <a:gdLst>
                <a:gd name="txL" fmla="*/ 0 w 418"/>
                <a:gd name="txT" fmla="*/ 0 h 260"/>
                <a:gd name="txR" fmla="*/ 418 w 418"/>
                <a:gd name="txB" fmla="*/ 260 h 260"/>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418" h="260">
                  <a:moveTo>
                    <a:pt x="0" y="260"/>
                  </a:moveTo>
                  <a:lnTo>
                    <a:pt x="13" y="153"/>
                  </a:lnTo>
                  <a:lnTo>
                    <a:pt x="101" y="116"/>
                  </a:lnTo>
                  <a:lnTo>
                    <a:pt x="220" y="69"/>
                  </a:lnTo>
                  <a:lnTo>
                    <a:pt x="304" y="35"/>
                  </a:lnTo>
                  <a:lnTo>
                    <a:pt x="386" y="0"/>
                  </a:lnTo>
                  <a:lnTo>
                    <a:pt x="418" y="76"/>
                  </a:lnTo>
                  <a:lnTo>
                    <a:pt x="341" y="119"/>
                  </a:lnTo>
                  <a:lnTo>
                    <a:pt x="252" y="150"/>
                  </a:lnTo>
                  <a:lnTo>
                    <a:pt x="182" y="170"/>
                  </a:lnTo>
                  <a:lnTo>
                    <a:pt x="98" y="216"/>
                  </a:lnTo>
                  <a:lnTo>
                    <a:pt x="0" y="260"/>
                  </a:lnTo>
                  <a:close/>
                </a:path>
              </a:pathLst>
            </a:custGeom>
            <a:solidFill>
              <a:srgbClr val="E0E0E0">
                <a:alpha val="100000"/>
              </a:srgbClr>
            </a:solidFill>
            <a:ln w="9525">
              <a:noFill/>
            </a:ln>
          </p:spPr>
          <p:txBody>
            <a:bodyPr/>
            <a:p>
              <a:endParaRPr lang="zh-CN" altLang="en-US"/>
            </a:p>
          </p:txBody>
        </p:sp>
      </p:grpSp>
      <p:grpSp>
        <p:nvGrpSpPr>
          <p:cNvPr id="215104" name="Group 305"/>
          <p:cNvGrpSpPr/>
          <p:nvPr/>
        </p:nvGrpSpPr>
        <p:grpSpPr>
          <a:xfrm>
            <a:off x="8780463" y="4067175"/>
            <a:ext cx="228600" cy="307975"/>
            <a:chOff x="5511" y="1960"/>
            <a:chExt cx="144" cy="194"/>
          </a:xfrm>
        </p:grpSpPr>
        <p:sp>
          <p:nvSpPr>
            <p:cNvPr id="215183" name="Freeform 306"/>
            <p:cNvSpPr/>
            <p:nvPr/>
          </p:nvSpPr>
          <p:spPr>
            <a:xfrm>
              <a:off x="5511" y="1960"/>
              <a:ext cx="144" cy="194"/>
            </a:xfrm>
            <a:custGeom>
              <a:avLst/>
              <a:gdLst>
                <a:gd name="txL" fmla="*/ 0 w 863"/>
                <a:gd name="txT" fmla="*/ 0 h 1164"/>
                <a:gd name="txR" fmla="*/ 863 w 863"/>
                <a:gd name="txB" fmla="*/ 1164 h 1164"/>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863" h="1164">
                  <a:moveTo>
                    <a:pt x="385" y="172"/>
                  </a:moveTo>
                  <a:lnTo>
                    <a:pt x="543" y="158"/>
                  </a:lnTo>
                  <a:lnTo>
                    <a:pt x="637" y="133"/>
                  </a:lnTo>
                  <a:lnTo>
                    <a:pt x="667" y="90"/>
                  </a:lnTo>
                  <a:lnTo>
                    <a:pt x="667" y="52"/>
                  </a:lnTo>
                  <a:lnTo>
                    <a:pt x="694" y="20"/>
                  </a:lnTo>
                  <a:lnTo>
                    <a:pt x="782" y="0"/>
                  </a:lnTo>
                  <a:lnTo>
                    <a:pt x="863" y="7"/>
                  </a:lnTo>
                  <a:lnTo>
                    <a:pt x="763" y="907"/>
                  </a:lnTo>
                  <a:lnTo>
                    <a:pt x="694" y="990"/>
                  </a:lnTo>
                  <a:lnTo>
                    <a:pt x="605" y="1071"/>
                  </a:lnTo>
                  <a:lnTo>
                    <a:pt x="481" y="1134"/>
                  </a:lnTo>
                  <a:lnTo>
                    <a:pt x="334" y="1153"/>
                  </a:lnTo>
                  <a:lnTo>
                    <a:pt x="138" y="1164"/>
                  </a:lnTo>
                  <a:lnTo>
                    <a:pt x="25" y="1147"/>
                  </a:lnTo>
                  <a:lnTo>
                    <a:pt x="0" y="1083"/>
                  </a:lnTo>
                  <a:lnTo>
                    <a:pt x="13" y="1001"/>
                  </a:lnTo>
                  <a:lnTo>
                    <a:pt x="95" y="750"/>
                  </a:lnTo>
                  <a:lnTo>
                    <a:pt x="163" y="499"/>
                  </a:lnTo>
                  <a:lnTo>
                    <a:pt x="195" y="310"/>
                  </a:lnTo>
                  <a:lnTo>
                    <a:pt x="195" y="259"/>
                  </a:lnTo>
                  <a:lnTo>
                    <a:pt x="239" y="190"/>
                  </a:lnTo>
                  <a:lnTo>
                    <a:pt x="291" y="172"/>
                  </a:lnTo>
                  <a:lnTo>
                    <a:pt x="385" y="172"/>
                  </a:lnTo>
                  <a:close/>
                </a:path>
              </a:pathLst>
            </a:custGeom>
            <a:solidFill>
              <a:srgbClr val="404040">
                <a:alpha val="100000"/>
              </a:srgbClr>
            </a:solidFill>
            <a:ln w="1588" cap="flat" cmpd="sng">
              <a:solidFill>
                <a:srgbClr val="000000">
                  <a:alpha val="100000"/>
                </a:srgbClr>
              </a:solidFill>
              <a:prstDash val="solid"/>
              <a:round/>
              <a:headEnd type="none" w="med" len="med"/>
              <a:tailEnd type="none" w="med" len="med"/>
            </a:ln>
          </p:spPr>
          <p:txBody>
            <a:bodyPr/>
            <a:p>
              <a:endParaRPr lang="zh-CN" altLang="en-US"/>
            </a:p>
          </p:txBody>
        </p:sp>
        <p:sp>
          <p:nvSpPr>
            <p:cNvPr id="215184" name="Freeform 307"/>
            <p:cNvSpPr/>
            <p:nvPr/>
          </p:nvSpPr>
          <p:spPr>
            <a:xfrm>
              <a:off x="5528" y="1970"/>
              <a:ext cx="124" cy="177"/>
            </a:xfrm>
            <a:custGeom>
              <a:avLst/>
              <a:gdLst>
                <a:gd name="txL" fmla="*/ 0 w 743"/>
                <a:gd name="txT" fmla="*/ 0 h 1068"/>
                <a:gd name="txR" fmla="*/ 743 w 743"/>
                <a:gd name="txB" fmla="*/ 1068 h 1068"/>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743" h="1068">
                  <a:moveTo>
                    <a:pt x="257" y="214"/>
                  </a:moveTo>
                  <a:lnTo>
                    <a:pt x="397" y="207"/>
                  </a:lnTo>
                  <a:lnTo>
                    <a:pt x="542" y="182"/>
                  </a:lnTo>
                  <a:lnTo>
                    <a:pt x="628" y="138"/>
                  </a:lnTo>
                  <a:lnTo>
                    <a:pt x="679" y="100"/>
                  </a:lnTo>
                  <a:lnTo>
                    <a:pt x="743" y="0"/>
                  </a:lnTo>
                  <a:lnTo>
                    <a:pt x="648" y="822"/>
                  </a:lnTo>
                  <a:lnTo>
                    <a:pt x="585" y="898"/>
                  </a:lnTo>
                  <a:lnTo>
                    <a:pt x="516" y="967"/>
                  </a:lnTo>
                  <a:lnTo>
                    <a:pt x="428" y="1016"/>
                  </a:lnTo>
                  <a:lnTo>
                    <a:pt x="353" y="1042"/>
                  </a:lnTo>
                  <a:lnTo>
                    <a:pt x="257" y="1055"/>
                  </a:lnTo>
                  <a:lnTo>
                    <a:pt x="170" y="1068"/>
                  </a:lnTo>
                  <a:lnTo>
                    <a:pt x="69" y="1068"/>
                  </a:lnTo>
                  <a:lnTo>
                    <a:pt x="24" y="1055"/>
                  </a:lnTo>
                  <a:lnTo>
                    <a:pt x="0" y="1016"/>
                  </a:lnTo>
                  <a:lnTo>
                    <a:pt x="11" y="956"/>
                  </a:lnTo>
                  <a:lnTo>
                    <a:pt x="75" y="809"/>
                  </a:lnTo>
                  <a:lnTo>
                    <a:pt x="184" y="321"/>
                  </a:lnTo>
                  <a:lnTo>
                    <a:pt x="201" y="252"/>
                  </a:lnTo>
                  <a:lnTo>
                    <a:pt x="257" y="214"/>
                  </a:lnTo>
                  <a:close/>
                </a:path>
              </a:pathLst>
            </a:custGeom>
            <a:solidFill>
              <a:srgbClr val="606060">
                <a:alpha val="100000"/>
              </a:srgbClr>
            </a:solidFill>
            <a:ln w="9525">
              <a:noFill/>
            </a:ln>
          </p:spPr>
          <p:txBody>
            <a:bodyPr/>
            <a:p>
              <a:endParaRPr lang="zh-CN" altLang="en-US"/>
            </a:p>
          </p:txBody>
        </p:sp>
      </p:grpSp>
      <p:sp>
        <p:nvSpPr>
          <p:cNvPr id="215105" name="Oval 308"/>
          <p:cNvSpPr/>
          <p:nvPr/>
        </p:nvSpPr>
        <p:spPr>
          <a:xfrm>
            <a:off x="8039100" y="3817938"/>
            <a:ext cx="298450" cy="161925"/>
          </a:xfrm>
          <a:prstGeom prst="ellipse">
            <a:avLst/>
          </a:prstGeom>
          <a:solidFill>
            <a:schemeClr val="bg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a typeface="宋体" panose="02010600030101010101" pitchFamily="2" charset="-122"/>
            </a:endParaRPr>
          </a:p>
        </p:txBody>
      </p:sp>
      <p:sp>
        <p:nvSpPr>
          <p:cNvPr id="340277" name="Oval 309"/>
          <p:cNvSpPr>
            <a:spLocks noChangeArrowheads="1"/>
          </p:cNvSpPr>
          <p:nvPr/>
        </p:nvSpPr>
        <p:spPr bwMode="auto">
          <a:xfrm>
            <a:off x="1784350" y="3546475"/>
            <a:ext cx="1296988" cy="1296988"/>
          </a:xfrm>
          <a:prstGeom prst="ellipse">
            <a:avLst/>
          </a:prstGeom>
          <a:solidFill>
            <a:srgbClr val="66FF66"/>
          </a:solidFill>
          <a:ln w="19050">
            <a:solidFill>
              <a:schemeClr val="tx1"/>
            </a:solidFill>
            <a:round/>
          </a:ln>
          <a:effectLst>
            <a:outerShdw dist="35921" dir="2700000" algn="ctr" rotWithShape="0">
              <a:schemeClr val="bg2"/>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nvGrpSpPr>
          <p:cNvPr id="215107" name="Group 310"/>
          <p:cNvGrpSpPr/>
          <p:nvPr/>
        </p:nvGrpSpPr>
        <p:grpSpPr>
          <a:xfrm>
            <a:off x="2166938" y="3656013"/>
            <a:ext cx="457200" cy="457200"/>
            <a:chOff x="2351" y="2975"/>
            <a:chExt cx="481" cy="433"/>
          </a:xfrm>
        </p:grpSpPr>
        <p:sp>
          <p:nvSpPr>
            <p:cNvPr id="340279" name="Rectangle 311"/>
            <p:cNvSpPr>
              <a:spLocks noChangeArrowheads="1"/>
            </p:cNvSpPr>
            <p:nvPr/>
          </p:nvSpPr>
          <p:spPr bwMode="auto">
            <a:xfrm rot="-5400000">
              <a:off x="2377" y="2953"/>
              <a:ext cx="431" cy="479"/>
            </a:xfrm>
            <a:prstGeom prst="rect">
              <a:avLst/>
            </a:prstGeom>
            <a:solidFill>
              <a:srgbClr val="CCECFF"/>
            </a:solidFill>
            <a:ln w="19050">
              <a:solidFill>
                <a:schemeClr val="tx1"/>
              </a:solidFill>
              <a:miter lim="800000"/>
            </a:ln>
            <a:effectLst>
              <a:outerShdw dist="35921" dir="2700000" algn="ctr" rotWithShape="0">
                <a:schemeClr val="bg2"/>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15175" name="Line 312"/>
            <p:cNvSpPr/>
            <p:nvPr/>
          </p:nvSpPr>
          <p:spPr>
            <a:xfrm rot="10800000">
              <a:off x="2351" y="3321"/>
              <a:ext cx="480" cy="0"/>
            </a:xfrm>
            <a:prstGeom prst="line">
              <a:avLst/>
            </a:prstGeom>
            <a:ln w="9525" cap="flat" cmpd="sng">
              <a:solidFill>
                <a:schemeClr val="tx1"/>
              </a:solidFill>
              <a:prstDash val="solid"/>
              <a:headEnd type="none" w="med" len="med"/>
              <a:tailEnd type="none" w="med" len="med"/>
            </a:ln>
          </p:spPr>
        </p:sp>
        <p:sp>
          <p:nvSpPr>
            <p:cNvPr id="215176" name="Line 313"/>
            <p:cNvSpPr/>
            <p:nvPr/>
          </p:nvSpPr>
          <p:spPr>
            <a:xfrm rot="10800000">
              <a:off x="2351" y="3234"/>
              <a:ext cx="480" cy="0"/>
            </a:xfrm>
            <a:prstGeom prst="line">
              <a:avLst/>
            </a:prstGeom>
            <a:ln w="9525" cap="flat" cmpd="sng">
              <a:solidFill>
                <a:schemeClr val="tx1"/>
              </a:solidFill>
              <a:prstDash val="solid"/>
              <a:headEnd type="none" w="med" len="med"/>
              <a:tailEnd type="none" w="med" len="med"/>
            </a:ln>
          </p:spPr>
        </p:sp>
        <p:sp>
          <p:nvSpPr>
            <p:cNvPr id="215177" name="Line 314"/>
            <p:cNvSpPr/>
            <p:nvPr/>
          </p:nvSpPr>
          <p:spPr>
            <a:xfrm rot="10800000">
              <a:off x="2351" y="3148"/>
              <a:ext cx="480" cy="0"/>
            </a:xfrm>
            <a:prstGeom prst="line">
              <a:avLst/>
            </a:prstGeom>
            <a:ln w="9525" cap="flat" cmpd="sng">
              <a:solidFill>
                <a:schemeClr val="tx1"/>
              </a:solidFill>
              <a:prstDash val="solid"/>
              <a:headEnd type="none" w="med" len="med"/>
              <a:tailEnd type="none" w="med" len="med"/>
            </a:ln>
          </p:spPr>
        </p:sp>
        <p:sp>
          <p:nvSpPr>
            <p:cNvPr id="215178" name="Line 315"/>
            <p:cNvSpPr/>
            <p:nvPr/>
          </p:nvSpPr>
          <p:spPr>
            <a:xfrm rot="10800000">
              <a:off x="2351" y="3061"/>
              <a:ext cx="480" cy="0"/>
            </a:xfrm>
            <a:prstGeom prst="line">
              <a:avLst/>
            </a:prstGeom>
            <a:ln w="9525" cap="flat" cmpd="sng">
              <a:solidFill>
                <a:schemeClr val="tx1"/>
              </a:solidFill>
              <a:prstDash val="solid"/>
              <a:headEnd type="none" w="med" len="med"/>
              <a:tailEnd type="none" w="med" len="med"/>
            </a:ln>
          </p:spPr>
        </p:sp>
        <p:sp>
          <p:nvSpPr>
            <p:cNvPr id="215179" name="Line 316"/>
            <p:cNvSpPr/>
            <p:nvPr/>
          </p:nvSpPr>
          <p:spPr>
            <a:xfrm rot="5400000">
              <a:off x="2519" y="3191"/>
              <a:ext cx="432" cy="0"/>
            </a:xfrm>
            <a:prstGeom prst="line">
              <a:avLst/>
            </a:prstGeom>
            <a:ln w="9525" cap="flat" cmpd="sng">
              <a:solidFill>
                <a:schemeClr val="tx1"/>
              </a:solidFill>
              <a:prstDash val="solid"/>
              <a:headEnd type="none" w="med" len="med"/>
              <a:tailEnd type="none" w="med" len="med"/>
            </a:ln>
          </p:spPr>
        </p:sp>
        <p:sp>
          <p:nvSpPr>
            <p:cNvPr id="215180" name="Line 317"/>
            <p:cNvSpPr/>
            <p:nvPr/>
          </p:nvSpPr>
          <p:spPr>
            <a:xfrm rot="5400000">
              <a:off x="2423" y="3191"/>
              <a:ext cx="432" cy="0"/>
            </a:xfrm>
            <a:prstGeom prst="line">
              <a:avLst/>
            </a:prstGeom>
            <a:ln w="9525" cap="flat" cmpd="sng">
              <a:solidFill>
                <a:schemeClr val="tx1"/>
              </a:solidFill>
              <a:prstDash val="solid"/>
              <a:headEnd type="none" w="med" len="med"/>
              <a:tailEnd type="none" w="med" len="med"/>
            </a:ln>
          </p:spPr>
        </p:sp>
        <p:sp>
          <p:nvSpPr>
            <p:cNvPr id="215181" name="Line 318"/>
            <p:cNvSpPr/>
            <p:nvPr/>
          </p:nvSpPr>
          <p:spPr>
            <a:xfrm rot="5400000">
              <a:off x="2327" y="3191"/>
              <a:ext cx="432" cy="0"/>
            </a:xfrm>
            <a:prstGeom prst="line">
              <a:avLst/>
            </a:prstGeom>
            <a:ln w="9525" cap="flat" cmpd="sng">
              <a:solidFill>
                <a:schemeClr val="tx1"/>
              </a:solidFill>
              <a:prstDash val="solid"/>
              <a:headEnd type="none" w="med" len="med"/>
              <a:tailEnd type="none" w="med" len="med"/>
            </a:ln>
          </p:spPr>
        </p:sp>
        <p:sp>
          <p:nvSpPr>
            <p:cNvPr id="215182" name="Line 319"/>
            <p:cNvSpPr/>
            <p:nvPr/>
          </p:nvSpPr>
          <p:spPr>
            <a:xfrm rot="5400000">
              <a:off x="2231" y="3191"/>
              <a:ext cx="432" cy="0"/>
            </a:xfrm>
            <a:prstGeom prst="line">
              <a:avLst/>
            </a:prstGeom>
            <a:ln w="9525" cap="flat" cmpd="sng">
              <a:solidFill>
                <a:schemeClr val="tx1"/>
              </a:solidFill>
              <a:prstDash val="solid"/>
              <a:headEnd type="none" w="med" len="med"/>
              <a:tailEnd type="none" w="med" len="med"/>
            </a:ln>
          </p:spPr>
        </p:sp>
      </p:grpSp>
      <p:grpSp>
        <p:nvGrpSpPr>
          <p:cNvPr id="215108" name="Group 320"/>
          <p:cNvGrpSpPr/>
          <p:nvPr/>
        </p:nvGrpSpPr>
        <p:grpSpPr>
          <a:xfrm>
            <a:off x="2062163" y="4208463"/>
            <a:ext cx="730250" cy="457200"/>
            <a:chOff x="1296" y="768"/>
            <a:chExt cx="556" cy="336"/>
          </a:xfrm>
        </p:grpSpPr>
        <p:sp>
          <p:nvSpPr>
            <p:cNvPr id="215151" name="Rectangle 321"/>
            <p:cNvSpPr/>
            <p:nvPr/>
          </p:nvSpPr>
          <p:spPr>
            <a:xfrm>
              <a:off x="1296" y="768"/>
              <a:ext cx="556" cy="336"/>
            </a:xfrm>
            <a:prstGeom prst="rect">
              <a:avLst/>
            </a:prstGeom>
            <a:solidFill>
              <a:srgbClr val="FFFF99"/>
            </a:solidFill>
            <a:ln w="12700" cap="flat" cmpd="sng">
              <a:solidFill>
                <a:schemeClr val="tx1"/>
              </a:solidFill>
              <a:prstDash val="solid"/>
              <a:miter/>
              <a:headEnd type="none" w="med" len="med"/>
              <a:tailEnd type="none" w="med" len="med"/>
            </a:ln>
            <a:effectLst>
              <a:outerShdw dist="35921" dir="2699999" algn="ctr" rotWithShape="0">
                <a:schemeClr val="bg2"/>
              </a:outerShdw>
            </a:effectLst>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eaLnBrk="1" hangingPunct="1">
                <a:spcBef>
                  <a:spcPct val="0"/>
                </a:spcBef>
                <a:buClrTx/>
                <a:buSzTx/>
                <a:buFontTx/>
                <a:buNone/>
              </a:pPr>
              <a:endParaRPr lang="zh-CN" altLang="en-US" sz="1800" dirty="0">
                <a:solidFill>
                  <a:srgbClr val="333399"/>
                </a:solidFill>
                <a:latin typeface="Arial" panose="020B0604020202020204" pitchFamily="34" charset="0"/>
              </a:endParaRPr>
            </a:p>
          </p:txBody>
        </p:sp>
        <p:grpSp>
          <p:nvGrpSpPr>
            <p:cNvPr id="215152" name="Group 322"/>
            <p:cNvGrpSpPr/>
            <p:nvPr/>
          </p:nvGrpSpPr>
          <p:grpSpPr>
            <a:xfrm>
              <a:off x="1367" y="829"/>
              <a:ext cx="393" cy="214"/>
              <a:chOff x="2928" y="3744"/>
              <a:chExt cx="528" cy="336"/>
            </a:xfrm>
          </p:grpSpPr>
          <p:grpSp>
            <p:nvGrpSpPr>
              <p:cNvPr id="215153" name="Group 323"/>
              <p:cNvGrpSpPr/>
              <p:nvPr/>
            </p:nvGrpSpPr>
            <p:grpSpPr>
              <a:xfrm>
                <a:off x="3024" y="3744"/>
                <a:ext cx="432" cy="240"/>
                <a:chOff x="2736" y="3648"/>
                <a:chExt cx="432" cy="240"/>
              </a:xfrm>
            </p:grpSpPr>
            <p:grpSp>
              <p:nvGrpSpPr>
                <p:cNvPr id="215168" name="Group 324"/>
                <p:cNvGrpSpPr/>
                <p:nvPr/>
              </p:nvGrpSpPr>
              <p:grpSpPr>
                <a:xfrm>
                  <a:off x="2736" y="3648"/>
                  <a:ext cx="432" cy="240"/>
                  <a:chOff x="2592" y="3504"/>
                  <a:chExt cx="576" cy="384"/>
                </a:xfrm>
              </p:grpSpPr>
              <p:sp>
                <p:nvSpPr>
                  <p:cNvPr id="215170" name="Rectangle 325"/>
                  <p:cNvSpPr/>
                  <p:nvPr/>
                </p:nvSpPr>
                <p:spPr>
                  <a:xfrm>
                    <a:off x="2592" y="3504"/>
                    <a:ext cx="576" cy="384"/>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a typeface="宋体" panose="02010600030101010101" pitchFamily="2" charset="-122"/>
                    </a:endParaRPr>
                  </a:p>
                </p:txBody>
              </p:sp>
              <p:sp>
                <p:nvSpPr>
                  <p:cNvPr id="215171" name="Freeform 326"/>
                  <p:cNvSpPr/>
                  <p:nvPr/>
                </p:nvSpPr>
                <p:spPr>
                  <a:xfrm>
                    <a:off x="2592" y="3504"/>
                    <a:ext cx="576" cy="240"/>
                  </a:xfrm>
                  <a:custGeom>
                    <a:avLst/>
                    <a:gdLst>
                      <a:gd name="txL" fmla="*/ 0 w 576"/>
                      <a:gd name="txT" fmla="*/ 0 h 240"/>
                      <a:gd name="txR" fmla="*/ 576 w 576"/>
                      <a:gd name="txB" fmla="*/ 240 h 240"/>
                    </a:gdLst>
                    <a:ahLst/>
                    <a:cxnLst>
                      <a:cxn ang="0">
                        <a:pos x="0" y="0"/>
                      </a:cxn>
                      <a:cxn ang="0">
                        <a:pos x="288" y="240"/>
                      </a:cxn>
                      <a:cxn ang="0">
                        <a:pos x="576" y="0"/>
                      </a:cxn>
                    </a:cxnLst>
                    <a:rect l="txL" t="txT" r="txR" b="txB"/>
                    <a:pathLst>
                      <a:path w="576" h="240">
                        <a:moveTo>
                          <a:pt x="0" y="0"/>
                        </a:moveTo>
                        <a:lnTo>
                          <a:pt x="288" y="240"/>
                        </a:lnTo>
                        <a:lnTo>
                          <a:pt x="576" y="0"/>
                        </a:lnTo>
                      </a:path>
                    </a:pathLst>
                  </a:custGeom>
                  <a:solidFill>
                    <a:srgbClr val="FFFF99">
                      <a:alpha val="100000"/>
                    </a:srgbClr>
                  </a:solid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215172" name="Line 327"/>
                  <p:cNvSpPr/>
                  <p:nvPr/>
                </p:nvSpPr>
                <p:spPr>
                  <a:xfrm flipV="1">
                    <a:off x="2592" y="3704"/>
                    <a:ext cx="232" cy="184"/>
                  </a:xfrm>
                  <a:prstGeom prst="line">
                    <a:avLst/>
                  </a:prstGeom>
                  <a:ln w="9525" cap="flat" cmpd="sng">
                    <a:solidFill>
                      <a:schemeClr val="tx1"/>
                    </a:solidFill>
                    <a:prstDash val="solid"/>
                    <a:headEnd type="none" w="med" len="med"/>
                    <a:tailEnd type="none" w="med" len="med"/>
                  </a:ln>
                </p:spPr>
              </p:sp>
              <p:sp>
                <p:nvSpPr>
                  <p:cNvPr id="215173" name="Line 328"/>
                  <p:cNvSpPr/>
                  <p:nvPr/>
                </p:nvSpPr>
                <p:spPr>
                  <a:xfrm flipH="1" flipV="1">
                    <a:off x="2936" y="3704"/>
                    <a:ext cx="232" cy="184"/>
                  </a:xfrm>
                  <a:prstGeom prst="line">
                    <a:avLst/>
                  </a:prstGeom>
                  <a:ln w="9525" cap="flat" cmpd="sng">
                    <a:solidFill>
                      <a:schemeClr val="tx1"/>
                    </a:solidFill>
                    <a:prstDash val="solid"/>
                    <a:headEnd type="none" w="med" len="med"/>
                    <a:tailEnd type="none" w="med" len="med"/>
                  </a:ln>
                </p:spPr>
              </p:sp>
            </p:grpSp>
            <p:sp>
              <p:nvSpPr>
                <p:cNvPr id="215169" name="Line 329"/>
                <p:cNvSpPr/>
                <p:nvPr/>
              </p:nvSpPr>
              <p:spPr>
                <a:xfrm>
                  <a:off x="2736" y="3648"/>
                  <a:ext cx="424" cy="0"/>
                </a:xfrm>
                <a:prstGeom prst="line">
                  <a:avLst/>
                </a:prstGeom>
                <a:ln w="9525" cap="flat" cmpd="sng">
                  <a:solidFill>
                    <a:schemeClr val="tx1"/>
                  </a:solidFill>
                  <a:prstDash val="solid"/>
                  <a:headEnd type="none" w="med" len="med"/>
                  <a:tailEnd type="none" w="med" len="med"/>
                </a:ln>
              </p:spPr>
            </p:sp>
          </p:grpSp>
          <p:grpSp>
            <p:nvGrpSpPr>
              <p:cNvPr id="215154" name="Group 330"/>
              <p:cNvGrpSpPr/>
              <p:nvPr/>
            </p:nvGrpSpPr>
            <p:grpSpPr>
              <a:xfrm>
                <a:off x="2976" y="3792"/>
                <a:ext cx="432" cy="240"/>
                <a:chOff x="2736" y="3648"/>
                <a:chExt cx="432" cy="240"/>
              </a:xfrm>
            </p:grpSpPr>
            <p:grpSp>
              <p:nvGrpSpPr>
                <p:cNvPr id="215162" name="Group 331"/>
                <p:cNvGrpSpPr/>
                <p:nvPr/>
              </p:nvGrpSpPr>
              <p:grpSpPr>
                <a:xfrm>
                  <a:off x="2736" y="3648"/>
                  <a:ext cx="432" cy="240"/>
                  <a:chOff x="2592" y="3504"/>
                  <a:chExt cx="576" cy="384"/>
                </a:xfrm>
              </p:grpSpPr>
              <p:sp>
                <p:nvSpPr>
                  <p:cNvPr id="215164" name="Rectangle 332"/>
                  <p:cNvSpPr/>
                  <p:nvPr/>
                </p:nvSpPr>
                <p:spPr>
                  <a:xfrm>
                    <a:off x="2592" y="3504"/>
                    <a:ext cx="576" cy="384"/>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a typeface="宋体" panose="02010600030101010101" pitchFamily="2" charset="-122"/>
                    </a:endParaRPr>
                  </a:p>
                </p:txBody>
              </p:sp>
              <p:sp>
                <p:nvSpPr>
                  <p:cNvPr id="215165" name="Freeform 333"/>
                  <p:cNvSpPr/>
                  <p:nvPr/>
                </p:nvSpPr>
                <p:spPr>
                  <a:xfrm>
                    <a:off x="2592" y="3504"/>
                    <a:ext cx="576" cy="240"/>
                  </a:xfrm>
                  <a:custGeom>
                    <a:avLst/>
                    <a:gdLst>
                      <a:gd name="txL" fmla="*/ 0 w 576"/>
                      <a:gd name="txT" fmla="*/ 0 h 240"/>
                      <a:gd name="txR" fmla="*/ 576 w 576"/>
                      <a:gd name="txB" fmla="*/ 240 h 240"/>
                    </a:gdLst>
                    <a:ahLst/>
                    <a:cxnLst>
                      <a:cxn ang="0">
                        <a:pos x="0" y="0"/>
                      </a:cxn>
                      <a:cxn ang="0">
                        <a:pos x="288" y="240"/>
                      </a:cxn>
                      <a:cxn ang="0">
                        <a:pos x="576" y="0"/>
                      </a:cxn>
                    </a:cxnLst>
                    <a:rect l="txL" t="txT" r="txR" b="txB"/>
                    <a:pathLst>
                      <a:path w="576" h="240">
                        <a:moveTo>
                          <a:pt x="0" y="0"/>
                        </a:moveTo>
                        <a:lnTo>
                          <a:pt x="288" y="240"/>
                        </a:lnTo>
                        <a:lnTo>
                          <a:pt x="576" y="0"/>
                        </a:lnTo>
                      </a:path>
                    </a:pathLst>
                  </a:custGeom>
                  <a:solidFill>
                    <a:srgbClr val="FFFF99">
                      <a:alpha val="100000"/>
                    </a:srgbClr>
                  </a:solid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215166" name="Line 334"/>
                  <p:cNvSpPr/>
                  <p:nvPr/>
                </p:nvSpPr>
                <p:spPr>
                  <a:xfrm flipV="1">
                    <a:off x="2592" y="3704"/>
                    <a:ext cx="232" cy="184"/>
                  </a:xfrm>
                  <a:prstGeom prst="line">
                    <a:avLst/>
                  </a:prstGeom>
                  <a:ln w="9525" cap="flat" cmpd="sng">
                    <a:solidFill>
                      <a:schemeClr val="tx1"/>
                    </a:solidFill>
                    <a:prstDash val="solid"/>
                    <a:headEnd type="none" w="med" len="med"/>
                    <a:tailEnd type="none" w="med" len="med"/>
                  </a:ln>
                </p:spPr>
              </p:sp>
              <p:sp>
                <p:nvSpPr>
                  <p:cNvPr id="215167" name="Line 335"/>
                  <p:cNvSpPr/>
                  <p:nvPr/>
                </p:nvSpPr>
                <p:spPr>
                  <a:xfrm flipH="1" flipV="1">
                    <a:off x="2936" y="3704"/>
                    <a:ext cx="232" cy="184"/>
                  </a:xfrm>
                  <a:prstGeom prst="line">
                    <a:avLst/>
                  </a:prstGeom>
                  <a:ln w="9525" cap="flat" cmpd="sng">
                    <a:solidFill>
                      <a:schemeClr val="tx1"/>
                    </a:solidFill>
                    <a:prstDash val="solid"/>
                    <a:headEnd type="none" w="med" len="med"/>
                    <a:tailEnd type="none" w="med" len="med"/>
                  </a:ln>
                </p:spPr>
              </p:sp>
            </p:grpSp>
            <p:sp>
              <p:nvSpPr>
                <p:cNvPr id="215163" name="Line 336"/>
                <p:cNvSpPr/>
                <p:nvPr/>
              </p:nvSpPr>
              <p:spPr>
                <a:xfrm>
                  <a:off x="2736" y="3648"/>
                  <a:ext cx="424" cy="0"/>
                </a:xfrm>
                <a:prstGeom prst="line">
                  <a:avLst/>
                </a:prstGeom>
                <a:ln w="9525" cap="flat" cmpd="sng">
                  <a:solidFill>
                    <a:schemeClr val="tx1"/>
                  </a:solidFill>
                  <a:prstDash val="solid"/>
                  <a:headEnd type="none" w="med" len="med"/>
                  <a:tailEnd type="none" w="med" len="med"/>
                </a:ln>
              </p:spPr>
            </p:sp>
          </p:grpSp>
          <p:grpSp>
            <p:nvGrpSpPr>
              <p:cNvPr id="215155" name="Group 337"/>
              <p:cNvGrpSpPr/>
              <p:nvPr/>
            </p:nvGrpSpPr>
            <p:grpSpPr>
              <a:xfrm>
                <a:off x="2928" y="3840"/>
                <a:ext cx="432" cy="240"/>
                <a:chOff x="2736" y="3648"/>
                <a:chExt cx="432" cy="240"/>
              </a:xfrm>
            </p:grpSpPr>
            <p:grpSp>
              <p:nvGrpSpPr>
                <p:cNvPr id="215156" name="Group 338"/>
                <p:cNvGrpSpPr/>
                <p:nvPr/>
              </p:nvGrpSpPr>
              <p:grpSpPr>
                <a:xfrm>
                  <a:off x="2736" y="3648"/>
                  <a:ext cx="432" cy="240"/>
                  <a:chOff x="2592" y="3504"/>
                  <a:chExt cx="576" cy="384"/>
                </a:xfrm>
              </p:grpSpPr>
              <p:sp>
                <p:nvSpPr>
                  <p:cNvPr id="215158" name="Rectangle 339"/>
                  <p:cNvSpPr/>
                  <p:nvPr/>
                </p:nvSpPr>
                <p:spPr>
                  <a:xfrm>
                    <a:off x="2592" y="3504"/>
                    <a:ext cx="576" cy="384"/>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a typeface="宋体" panose="02010600030101010101" pitchFamily="2" charset="-122"/>
                    </a:endParaRPr>
                  </a:p>
                </p:txBody>
              </p:sp>
              <p:sp>
                <p:nvSpPr>
                  <p:cNvPr id="215159" name="Freeform 340"/>
                  <p:cNvSpPr/>
                  <p:nvPr/>
                </p:nvSpPr>
                <p:spPr>
                  <a:xfrm>
                    <a:off x="2592" y="3504"/>
                    <a:ext cx="576" cy="240"/>
                  </a:xfrm>
                  <a:custGeom>
                    <a:avLst/>
                    <a:gdLst>
                      <a:gd name="txL" fmla="*/ 0 w 576"/>
                      <a:gd name="txT" fmla="*/ 0 h 240"/>
                      <a:gd name="txR" fmla="*/ 576 w 576"/>
                      <a:gd name="txB" fmla="*/ 240 h 240"/>
                    </a:gdLst>
                    <a:ahLst/>
                    <a:cxnLst>
                      <a:cxn ang="0">
                        <a:pos x="0" y="0"/>
                      </a:cxn>
                      <a:cxn ang="0">
                        <a:pos x="288" y="240"/>
                      </a:cxn>
                      <a:cxn ang="0">
                        <a:pos x="576" y="0"/>
                      </a:cxn>
                    </a:cxnLst>
                    <a:rect l="txL" t="txT" r="txR" b="txB"/>
                    <a:pathLst>
                      <a:path w="576" h="240">
                        <a:moveTo>
                          <a:pt x="0" y="0"/>
                        </a:moveTo>
                        <a:lnTo>
                          <a:pt x="288" y="240"/>
                        </a:lnTo>
                        <a:lnTo>
                          <a:pt x="576" y="0"/>
                        </a:lnTo>
                      </a:path>
                    </a:pathLst>
                  </a:custGeom>
                  <a:solidFill>
                    <a:srgbClr val="FFFF99">
                      <a:alpha val="100000"/>
                    </a:srgbClr>
                  </a:solid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215160" name="Line 341"/>
                  <p:cNvSpPr/>
                  <p:nvPr/>
                </p:nvSpPr>
                <p:spPr>
                  <a:xfrm flipV="1">
                    <a:off x="2592" y="3704"/>
                    <a:ext cx="232" cy="184"/>
                  </a:xfrm>
                  <a:prstGeom prst="line">
                    <a:avLst/>
                  </a:prstGeom>
                  <a:ln w="9525" cap="flat" cmpd="sng">
                    <a:solidFill>
                      <a:schemeClr val="tx1"/>
                    </a:solidFill>
                    <a:prstDash val="solid"/>
                    <a:headEnd type="none" w="med" len="med"/>
                    <a:tailEnd type="none" w="med" len="med"/>
                  </a:ln>
                </p:spPr>
              </p:sp>
              <p:sp>
                <p:nvSpPr>
                  <p:cNvPr id="215161" name="Line 342"/>
                  <p:cNvSpPr/>
                  <p:nvPr/>
                </p:nvSpPr>
                <p:spPr>
                  <a:xfrm flipH="1" flipV="1">
                    <a:off x="2936" y="3704"/>
                    <a:ext cx="232" cy="184"/>
                  </a:xfrm>
                  <a:prstGeom prst="line">
                    <a:avLst/>
                  </a:prstGeom>
                  <a:ln w="9525" cap="flat" cmpd="sng">
                    <a:solidFill>
                      <a:schemeClr val="tx1"/>
                    </a:solidFill>
                    <a:prstDash val="solid"/>
                    <a:headEnd type="none" w="med" len="med"/>
                    <a:tailEnd type="none" w="med" len="med"/>
                  </a:ln>
                </p:spPr>
              </p:sp>
            </p:grpSp>
            <p:sp>
              <p:nvSpPr>
                <p:cNvPr id="215157" name="Line 343"/>
                <p:cNvSpPr/>
                <p:nvPr/>
              </p:nvSpPr>
              <p:spPr>
                <a:xfrm>
                  <a:off x="2736" y="3648"/>
                  <a:ext cx="424" cy="0"/>
                </a:xfrm>
                <a:prstGeom prst="line">
                  <a:avLst/>
                </a:prstGeom>
                <a:ln w="9525" cap="flat" cmpd="sng">
                  <a:solidFill>
                    <a:schemeClr val="tx1"/>
                  </a:solidFill>
                  <a:prstDash val="solid"/>
                  <a:headEnd type="none" w="med" len="med"/>
                  <a:tailEnd type="none" w="med" len="med"/>
                </a:ln>
              </p:spPr>
            </p:sp>
          </p:grpSp>
        </p:grpSp>
      </p:grpSp>
      <p:sp>
        <p:nvSpPr>
          <p:cNvPr id="215109" name="Freeform 344"/>
          <p:cNvSpPr/>
          <p:nvPr/>
        </p:nvSpPr>
        <p:spPr>
          <a:xfrm>
            <a:off x="927100" y="3887788"/>
            <a:ext cx="1238250" cy="496887"/>
          </a:xfrm>
          <a:custGeom>
            <a:avLst/>
            <a:gdLst>
              <a:gd name="txL" fmla="*/ 0 w 780"/>
              <a:gd name="txT" fmla="*/ 0 h 313"/>
              <a:gd name="txR" fmla="*/ 780 w 780"/>
              <a:gd name="txB" fmla="*/ 313 h 313"/>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780" h="313">
                <a:moveTo>
                  <a:pt x="0" y="99"/>
                </a:moveTo>
                <a:cubicBezTo>
                  <a:pt x="38" y="85"/>
                  <a:pt x="154" y="26"/>
                  <a:pt x="228" y="13"/>
                </a:cubicBezTo>
                <a:cubicBezTo>
                  <a:pt x="302" y="0"/>
                  <a:pt x="385" y="10"/>
                  <a:pt x="444" y="19"/>
                </a:cubicBezTo>
                <a:cubicBezTo>
                  <a:pt x="503" y="28"/>
                  <a:pt x="534" y="34"/>
                  <a:pt x="582" y="67"/>
                </a:cubicBezTo>
                <a:cubicBezTo>
                  <a:pt x="630" y="100"/>
                  <a:pt x="699" y="176"/>
                  <a:pt x="732" y="217"/>
                </a:cubicBezTo>
                <a:cubicBezTo>
                  <a:pt x="765" y="258"/>
                  <a:pt x="768" y="289"/>
                  <a:pt x="780" y="313"/>
                </a:cubicBezTo>
              </a:path>
            </a:pathLst>
          </a:custGeom>
          <a:noFill/>
          <a:ln w="76200" cap="flat" cmpd="sng">
            <a:solidFill>
              <a:schemeClr val="hlink">
                <a:alpha val="100000"/>
              </a:schemeClr>
            </a:solidFill>
            <a:prstDash val="solid"/>
            <a:round/>
            <a:headEnd type="none" w="med" len="med"/>
            <a:tailEnd type="triangle" w="med" len="lg"/>
          </a:ln>
        </p:spPr>
        <p:txBody>
          <a:bodyPr/>
          <a:p>
            <a:endParaRPr lang="zh-CN" altLang="en-US"/>
          </a:p>
        </p:txBody>
      </p:sp>
      <p:sp>
        <p:nvSpPr>
          <p:cNvPr id="215110" name="Freeform 345"/>
          <p:cNvSpPr/>
          <p:nvPr/>
        </p:nvSpPr>
        <p:spPr>
          <a:xfrm>
            <a:off x="2470150" y="3286125"/>
            <a:ext cx="4462463" cy="1022350"/>
          </a:xfrm>
          <a:custGeom>
            <a:avLst/>
            <a:gdLst>
              <a:gd name="txL" fmla="*/ 0 w 2811"/>
              <a:gd name="txT" fmla="*/ 0 h 644"/>
              <a:gd name="txR" fmla="*/ 2811 w 2811"/>
              <a:gd name="txB" fmla="*/ 644 h 644"/>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811" h="644">
                <a:moveTo>
                  <a:pt x="0" y="644"/>
                </a:moveTo>
                <a:cubicBezTo>
                  <a:pt x="81" y="585"/>
                  <a:pt x="354" y="376"/>
                  <a:pt x="488" y="292"/>
                </a:cubicBezTo>
                <a:cubicBezTo>
                  <a:pt x="622" y="208"/>
                  <a:pt x="688" y="181"/>
                  <a:pt x="807" y="137"/>
                </a:cubicBezTo>
                <a:cubicBezTo>
                  <a:pt x="926" y="93"/>
                  <a:pt x="1051" y="49"/>
                  <a:pt x="1200" y="28"/>
                </a:cubicBezTo>
                <a:cubicBezTo>
                  <a:pt x="1349" y="7"/>
                  <a:pt x="1533" y="0"/>
                  <a:pt x="1704" y="12"/>
                </a:cubicBezTo>
                <a:cubicBezTo>
                  <a:pt x="1875" y="24"/>
                  <a:pt x="2042" y="45"/>
                  <a:pt x="2226" y="98"/>
                </a:cubicBezTo>
                <a:cubicBezTo>
                  <a:pt x="2410" y="151"/>
                  <a:pt x="2689" y="281"/>
                  <a:pt x="2811" y="329"/>
                </a:cubicBezTo>
              </a:path>
            </a:pathLst>
          </a:custGeom>
          <a:noFill/>
          <a:ln w="76200" cap="flat" cmpd="sng">
            <a:solidFill>
              <a:schemeClr val="hlink">
                <a:alpha val="100000"/>
              </a:schemeClr>
            </a:solidFill>
            <a:prstDash val="solid"/>
            <a:round/>
            <a:headEnd type="none" w="med" len="med"/>
            <a:tailEnd type="triangle" w="med" len="lg"/>
          </a:ln>
        </p:spPr>
        <p:txBody>
          <a:bodyPr/>
          <a:p>
            <a:endParaRPr lang="zh-CN" altLang="en-US"/>
          </a:p>
        </p:txBody>
      </p:sp>
      <p:sp>
        <p:nvSpPr>
          <p:cNvPr id="215111" name="Freeform 346"/>
          <p:cNvSpPr/>
          <p:nvPr/>
        </p:nvSpPr>
        <p:spPr>
          <a:xfrm>
            <a:off x="7031038" y="3579813"/>
            <a:ext cx="1154112" cy="347662"/>
          </a:xfrm>
          <a:custGeom>
            <a:avLst/>
            <a:gdLst>
              <a:gd name="txL" fmla="*/ 0 w 727"/>
              <a:gd name="txT" fmla="*/ 0 h 219"/>
              <a:gd name="txR" fmla="*/ 727 w 727"/>
              <a:gd name="txB" fmla="*/ 219 h 219"/>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727" h="219">
                <a:moveTo>
                  <a:pt x="0" y="129"/>
                </a:moveTo>
                <a:cubicBezTo>
                  <a:pt x="24" y="114"/>
                  <a:pt x="107" y="58"/>
                  <a:pt x="145" y="38"/>
                </a:cubicBezTo>
                <a:cubicBezTo>
                  <a:pt x="183" y="18"/>
                  <a:pt x="202" y="15"/>
                  <a:pt x="229" y="9"/>
                </a:cubicBezTo>
                <a:cubicBezTo>
                  <a:pt x="256" y="3"/>
                  <a:pt x="282" y="3"/>
                  <a:pt x="307" y="3"/>
                </a:cubicBezTo>
                <a:cubicBezTo>
                  <a:pt x="332" y="3"/>
                  <a:pt x="353" y="0"/>
                  <a:pt x="382" y="6"/>
                </a:cubicBezTo>
                <a:cubicBezTo>
                  <a:pt x="411" y="12"/>
                  <a:pt x="423" y="3"/>
                  <a:pt x="481" y="39"/>
                </a:cubicBezTo>
                <a:cubicBezTo>
                  <a:pt x="539" y="75"/>
                  <a:pt x="676" y="182"/>
                  <a:pt x="727" y="219"/>
                </a:cubicBezTo>
              </a:path>
            </a:pathLst>
          </a:custGeom>
          <a:noFill/>
          <a:ln w="76200" cap="flat" cmpd="sng">
            <a:solidFill>
              <a:schemeClr val="hlink">
                <a:alpha val="100000"/>
              </a:schemeClr>
            </a:solidFill>
            <a:prstDash val="solid"/>
            <a:round/>
            <a:headEnd type="none" w="med" len="med"/>
            <a:tailEnd type="triangle" w="med" len="lg"/>
          </a:ln>
        </p:spPr>
        <p:txBody>
          <a:bodyPr/>
          <a:p>
            <a:endParaRPr lang="zh-CN" altLang="en-US"/>
          </a:p>
        </p:txBody>
      </p:sp>
      <p:sp>
        <p:nvSpPr>
          <p:cNvPr id="215112" name="Text Box 347"/>
          <p:cNvSpPr txBox="1"/>
          <p:nvPr/>
        </p:nvSpPr>
        <p:spPr>
          <a:xfrm>
            <a:off x="4464050" y="2965450"/>
            <a:ext cx="819150"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1800" dirty="0">
                <a:solidFill>
                  <a:srgbClr val="333399"/>
                </a:solidFill>
                <a:latin typeface="Arial" panose="020B0604020202020204" pitchFamily="34" charset="0"/>
              </a:rPr>
              <a:t>SMTP</a:t>
            </a:r>
            <a:endParaRPr lang="en-US" altLang="zh-CN" sz="1800" dirty="0">
              <a:solidFill>
                <a:srgbClr val="333399"/>
              </a:solidFill>
              <a:latin typeface="Arial" panose="020B0604020202020204" pitchFamily="34" charset="0"/>
            </a:endParaRPr>
          </a:p>
        </p:txBody>
      </p:sp>
      <p:sp>
        <p:nvSpPr>
          <p:cNvPr id="215113" name="Text Box 348"/>
          <p:cNvSpPr txBox="1"/>
          <p:nvPr/>
        </p:nvSpPr>
        <p:spPr>
          <a:xfrm>
            <a:off x="1123950" y="3533775"/>
            <a:ext cx="819150"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1800" dirty="0">
                <a:solidFill>
                  <a:srgbClr val="333399"/>
                </a:solidFill>
                <a:latin typeface="Arial" panose="020B0604020202020204" pitchFamily="34" charset="0"/>
              </a:rPr>
              <a:t>SMTP</a:t>
            </a:r>
            <a:endParaRPr lang="en-US" altLang="zh-CN" sz="1800" dirty="0">
              <a:solidFill>
                <a:srgbClr val="333399"/>
              </a:solidFill>
              <a:latin typeface="Arial" panose="020B0604020202020204" pitchFamily="34" charset="0"/>
            </a:endParaRPr>
          </a:p>
        </p:txBody>
      </p:sp>
      <p:sp>
        <p:nvSpPr>
          <p:cNvPr id="215114" name="Text Box 349"/>
          <p:cNvSpPr txBox="1"/>
          <p:nvPr/>
        </p:nvSpPr>
        <p:spPr>
          <a:xfrm>
            <a:off x="7199313" y="3251200"/>
            <a:ext cx="793750"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1800" dirty="0">
                <a:solidFill>
                  <a:srgbClr val="333399"/>
                </a:solidFill>
                <a:latin typeface="Arial" panose="020B0604020202020204" pitchFamily="34" charset="0"/>
              </a:rPr>
              <a:t>POP3</a:t>
            </a:r>
            <a:endParaRPr lang="en-US" altLang="zh-CN" sz="1800" dirty="0">
              <a:solidFill>
                <a:srgbClr val="333399"/>
              </a:solidFill>
              <a:latin typeface="Arial" panose="020B0604020202020204" pitchFamily="34" charset="0"/>
            </a:endParaRPr>
          </a:p>
        </p:txBody>
      </p:sp>
      <p:sp>
        <p:nvSpPr>
          <p:cNvPr id="215115" name="Text Box 350"/>
          <p:cNvSpPr txBox="1"/>
          <p:nvPr/>
        </p:nvSpPr>
        <p:spPr>
          <a:xfrm>
            <a:off x="2546350" y="5149850"/>
            <a:ext cx="1327150"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1800" dirty="0">
                <a:solidFill>
                  <a:srgbClr val="333399"/>
                </a:solidFill>
                <a:latin typeface="Arial" panose="020B0604020202020204" pitchFamily="34" charset="0"/>
              </a:rPr>
              <a:t>   发送端</a:t>
            </a:r>
            <a:endParaRPr lang="zh-CN" altLang="en-US" sz="1800" dirty="0">
              <a:solidFill>
                <a:srgbClr val="333399"/>
              </a:solidFill>
              <a:latin typeface="Arial" panose="020B0604020202020204" pitchFamily="34" charset="0"/>
            </a:endParaRPr>
          </a:p>
          <a:p>
            <a:pPr marL="0" lvl="0" indent="0" eaLnBrk="1" hangingPunct="1">
              <a:spcBef>
                <a:spcPct val="0"/>
              </a:spcBef>
              <a:buClrTx/>
              <a:buSzTx/>
              <a:buFontTx/>
              <a:buNone/>
            </a:pPr>
            <a:r>
              <a:rPr lang="zh-CN" altLang="en-US" sz="1800" dirty="0">
                <a:solidFill>
                  <a:srgbClr val="333399"/>
                </a:solidFill>
                <a:latin typeface="Arial" panose="020B0604020202020204" pitchFamily="34" charset="0"/>
              </a:rPr>
              <a:t>邮件服务器</a:t>
            </a:r>
            <a:endParaRPr lang="zh-CN" altLang="en-US" sz="1800" dirty="0">
              <a:solidFill>
                <a:srgbClr val="333399"/>
              </a:solidFill>
              <a:latin typeface="Arial" panose="020B0604020202020204" pitchFamily="34" charset="0"/>
            </a:endParaRPr>
          </a:p>
        </p:txBody>
      </p:sp>
      <p:sp>
        <p:nvSpPr>
          <p:cNvPr id="215116" name="Line 351"/>
          <p:cNvSpPr/>
          <p:nvPr/>
        </p:nvSpPr>
        <p:spPr>
          <a:xfrm flipV="1">
            <a:off x="8108950" y="3871913"/>
            <a:ext cx="119063" cy="741362"/>
          </a:xfrm>
          <a:prstGeom prst="line">
            <a:avLst/>
          </a:prstGeom>
          <a:ln w="28575" cap="flat" cmpd="sng">
            <a:solidFill>
              <a:srgbClr val="333399"/>
            </a:solidFill>
            <a:prstDash val="solid"/>
            <a:headEnd type="none" w="med" len="med"/>
            <a:tailEnd type="triangle" w="med" len="lg"/>
          </a:ln>
        </p:spPr>
      </p:sp>
      <p:sp>
        <p:nvSpPr>
          <p:cNvPr id="215117" name="Line 352"/>
          <p:cNvSpPr/>
          <p:nvPr/>
        </p:nvSpPr>
        <p:spPr>
          <a:xfrm flipV="1">
            <a:off x="1708150" y="4537075"/>
            <a:ext cx="609600" cy="609600"/>
          </a:xfrm>
          <a:prstGeom prst="line">
            <a:avLst/>
          </a:prstGeom>
          <a:ln w="12700" cap="flat" cmpd="sng">
            <a:solidFill>
              <a:schemeClr val="tx1"/>
            </a:solidFill>
            <a:prstDash val="solid"/>
            <a:headEnd type="none" w="med" len="med"/>
            <a:tailEnd type="triangle" w="med" len="lg"/>
          </a:ln>
        </p:spPr>
      </p:sp>
      <p:sp>
        <p:nvSpPr>
          <p:cNvPr id="215118" name="Line 353"/>
          <p:cNvSpPr/>
          <p:nvPr/>
        </p:nvSpPr>
        <p:spPr>
          <a:xfrm flipV="1">
            <a:off x="768350" y="4062413"/>
            <a:ext cx="173038" cy="876300"/>
          </a:xfrm>
          <a:prstGeom prst="line">
            <a:avLst/>
          </a:prstGeom>
          <a:ln w="28575" cap="flat" cmpd="sng">
            <a:solidFill>
              <a:srgbClr val="333399"/>
            </a:solidFill>
            <a:prstDash val="solid"/>
            <a:headEnd type="none" w="med" len="med"/>
            <a:tailEnd type="triangle" w="med" len="lg"/>
          </a:ln>
        </p:spPr>
      </p:sp>
      <p:sp>
        <p:nvSpPr>
          <p:cNvPr id="215119" name="Text Box 354"/>
          <p:cNvSpPr txBox="1"/>
          <p:nvPr/>
        </p:nvSpPr>
        <p:spPr>
          <a:xfrm>
            <a:off x="260350" y="4881563"/>
            <a:ext cx="1098550" cy="3667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1800" dirty="0">
                <a:solidFill>
                  <a:srgbClr val="333399"/>
                </a:solidFill>
                <a:latin typeface="Arial" panose="020B0604020202020204" pitchFamily="34" charset="0"/>
              </a:rPr>
              <a:t>用户代理</a:t>
            </a:r>
            <a:endParaRPr lang="zh-CN" altLang="en-US" sz="1800" dirty="0">
              <a:solidFill>
                <a:srgbClr val="333399"/>
              </a:solidFill>
              <a:latin typeface="Arial" panose="020B0604020202020204" pitchFamily="34" charset="0"/>
            </a:endParaRPr>
          </a:p>
        </p:txBody>
      </p:sp>
      <p:sp>
        <p:nvSpPr>
          <p:cNvPr id="215120" name="Text Box 355"/>
          <p:cNvSpPr txBox="1"/>
          <p:nvPr/>
        </p:nvSpPr>
        <p:spPr>
          <a:xfrm>
            <a:off x="5975350" y="2833688"/>
            <a:ext cx="1098550" cy="3667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1800" dirty="0">
                <a:solidFill>
                  <a:srgbClr val="333399"/>
                </a:solidFill>
                <a:latin typeface="Arial" panose="020B0604020202020204" pitchFamily="34" charset="0"/>
              </a:rPr>
              <a:t>用户邮箱</a:t>
            </a:r>
            <a:endParaRPr lang="zh-CN" altLang="en-US" sz="1800" dirty="0">
              <a:solidFill>
                <a:srgbClr val="333399"/>
              </a:solidFill>
              <a:latin typeface="Arial" panose="020B0604020202020204" pitchFamily="34" charset="0"/>
            </a:endParaRPr>
          </a:p>
        </p:txBody>
      </p:sp>
      <p:sp>
        <p:nvSpPr>
          <p:cNvPr id="215121" name="Line 356"/>
          <p:cNvSpPr/>
          <p:nvPr/>
        </p:nvSpPr>
        <p:spPr>
          <a:xfrm rot="10800000" flipH="1" flipV="1">
            <a:off x="6508750" y="3165475"/>
            <a:ext cx="439738" cy="444500"/>
          </a:xfrm>
          <a:prstGeom prst="line">
            <a:avLst/>
          </a:prstGeom>
          <a:ln w="28575" cap="flat" cmpd="sng">
            <a:solidFill>
              <a:srgbClr val="333399"/>
            </a:solidFill>
            <a:prstDash val="solid"/>
            <a:headEnd type="none" w="med" len="med"/>
            <a:tailEnd type="triangle" w="med" len="lg"/>
          </a:ln>
        </p:spPr>
      </p:sp>
      <p:sp>
        <p:nvSpPr>
          <p:cNvPr id="215122" name="Text Box 357"/>
          <p:cNvSpPr txBox="1"/>
          <p:nvPr/>
        </p:nvSpPr>
        <p:spPr>
          <a:xfrm>
            <a:off x="8305800" y="3138488"/>
            <a:ext cx="869950" cy="3667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1800" dirty="0">
                <a:solidFill>
                  <a:srgbClr val="333399"/>
                </a:solidFill>
                <a:latin typeface="Arial" panose="020B0604020202020204" pitchFamily="34" charset="0"/>
              </a:rPr>
              <a:t>接收方</a:t>
            </a:r>
            <a:endParaRPr lang="zh-CN" altLang="en-US" sz="1800" dirty="0">
              <a:solidFill>
                <a:srgbClr val="333399"/>
              </a:solidFill>
              <a:latin typeface="Arial" panose="020B0604020202020204" pitchFamily="34" charset="0"/>
            </a:endParaRPr>
          </a:p>
        </p:txBody>
      </p:sp>
      <p:sp>
        <p:nvSpPr>
          <p:cNvPr id="215123" name="Line 358"/>
          <p:cNvSpPr/>
          <p:nvPr/>
        </p:nvSpPr>
        <p:spPr>
          <a:xfrm flipV="1">
            <a:off x="6127750" y="4799013"/>
            <a:ext cx="595313" cy="403225"/>
          </a:xfrm>
          <a:prstGeom prst="line">
            <a:avLst/>
          </a:prstGeom>
          <a:ln w="28575" cap="flat" cmpd="sng">
            <a:solidFill>
              <a:srgbClr val="333399"/>
            </a:solidFill>
            <a:prstDash val="solid"/>
            <a:headEnd type="none" w="med" len="med"/>
            <a:tailEnd type="triangle" w="med" len="lg"/>
          </a:ln>
        </p:spPr>
      </p:sp>
      <p:sp>
        <p:nvSpPr>
          <p:cNvPr id="215124" name="Line 359"/>
          <p:cNvSpPr/>
          <p:nvPr/>
        </p:nvSpPr>
        <p:spPr>
          <a:xfrm flipH="1" flipV="1">
            <a:off x="2622550" y="4841875"/>
            <a:ext cx="438150" cy="371475"/>
          </a:xfrm>
          <a:prstGeom prst="line">
            <a:avLst/>
          </a:prstGeom>
          <a:ln w="28575" cap="flat" cmpd="sng">
            <a:solidFill>
              <a:srgbClr val="333399"/>
            </a:solidFill>
            <a:prstDash val="solid"/>
            <a:headEnd type="none" w="med" len="med"/>
            <a:tailEnd type="triangle" w="med" len="lg"/>
          </a:ln>
        </p:spPr>
      </p:sp>
      <p:sp>
        <p:nvSpPr>
          <p:cNvPr id="340328" name="Rectangle 360"/>
          <p:cNvSpPr>
            <a:spLocks noChangeArrowheads="1"/>
          </p:cNvSpPr>
          <p:nvPr/>
        </p:nvSpPr>
        <p:spPr bwMode="auto">
          <a:xfrm>
            <a:off x="412750" y="1565275"/>
            <a:ext cx="381000" cy="990600"/>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15126" name="Text Box 361"/>
          <p:cNvSpPr txBox="1"/>
          <p:nvPr/>
        </p:nvSpPr>
        <p:spPr>
          <a:xfrm>
            <a:off x="414338" y="1574800"/>
            <a:ext cx="412750" cy="10255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lnSpc>
                <a:spcPct val="85000"/>
              </a:lnSpc>
              <a:spcBef>
                <a:spcPct val="0"/>
              </a:spcBef>
              <a:buClrTx/>
              <a:buSzTx/>
              <a:buFontTx/>
              <a:buNone/>
            </a:pPr>
            <a:r>
              <a:rPr lang="zh-CN" altLang="en-US" sz="1800" dirty="0">
                <a:solidFill>
                  <a:srgbClr val="333399"/>
                </a:solidFill>
                <a:latin typeface="Arial" panose="020B0604020202020204" pitchFamily="34" charset="0"/>
              </a:rPr>
              <a:t>用</a:t>
            </a:r>
            <a:endParaRPr lang="zh-CN" altLang="en-US" sz="1800" dirty="0">
              <a:solidFill>
                <a:srgbClr val="333399"/>
              </a:solidFill>
              <a:latin typeface="Arial" panose="020B0604020202020204" pitchFamily="34" charset="0"/>
            </a:endParaRPr>
          </a:p>
          <a:p>
            <a:pPr marL="0" lvl="0" indent="0" eaLnBrk="1" hangingPunct="1">
              <a:lnSpc>
                <a:spcPct val="85000"/>
              </a:lnSpc>
              <a:spcBef>
                <a:spcPct val="0"/>
              </a:spcBef>
              <a:buClrTx/>
              <a:buSzTx/>
              <a:buFontTx/>
              <a:buNone/>
            </a:pPr>
            <a:r>
              <a:rPr lang="zh-CN" altLang="en-US" sz="1800" dirty="0">
                <a:solidFill>
                  <a:srgbClr val="333399"/>
                </a:solidFill>
                <a:latin typeface="Arial" panose="020B0604020202020204" pitchFamily="34" charset="0"/>
              </a:rPr>
              <a:t>户</a:t>
            </a:r>
            <a:endParaRPr lang="zh-CN" altLang="en-US" sz="1800" dirty="0">
              <a:solidFill>
                <a:srgbClr val="333399"/>
              </a:solidFill>
              <a:latin typeface="Arial" panose="020B0604020202020204" pitchFamily="34" charset="0"/>
            </a:endParaRPr>
          </a:p>
          <a:p>
            <a:pPr marL="0" lvl="0" indent="0" eaLnBrk="1" hangingPunct="1">
              <a:lnSpc>
                <a:spcPct val="85000"/>
              </a:lnSpc>
              <a:spcBef>
                <a:spcPct val="0"/>
              </a:spcBef>
              <a:buClrTx/>
              <a:buSzTx/>
              <a:buFontTx/>
              <a:buNone/>
            </a:pPr>
            <a:r>
              <a:rPr lang="zh-CN" altLang="en-US" sz="1800" dirty="0">
                <a:solidFill>
                  <a:srgbClr val="333399"/>
                </a:solidFill>
                <a:latin typeface="Arial" panose="020B0604020202020204" pitchFamily="34" charset="0"/>
              </a:rPr>
              <a:t>代</a:t>
            </a:r>
            <a:endParaRPr lang="zh-CN" altLang="en-US" sz="1800" dirty="0">
              <a:solidFill>
                <a:srgbClr val="333399"/>
              </a:solidFill>
              <a:latin typeface="Arial" panose="020B0604020202020204" pitchFamily="34" charset="0"/>
            </a:endParaRPr>
          </a:p>
          <a:p>
            <a:pPr marL="0" lvl="0" indent="0" eaLnBrk="1" hangingPunct="1">
              <a:lnSpc>
                <a:spcPct val="85000"/>
              </a:lnSpc>
              <a:spcBef>
                <a:spcPct val="0"/>
              </a:spcBef>
              <a:buClrTx/>
              <a:buSzTx/>
              <a:buFontTx/>
              <a:buNone/>
            </a:pPr>
            <a:r>
              <a:rPr lang="zh-CN" altLang="en-US" sz="1800" dirty="0">
                <a:solidFill>
                  <a:srgbClr val="333399"/>
                </a:solidFill>
                <a:latin typeface="Arial" panose="020B0604020202020204" pitchFamily="34" charset="0"/>
              </a:rPr>
              <a:t>理</a:t>
            </a:r>
            <a:endParaRPr lang="zh-CN" altLang="en-US" sz="1800" dirty="0">
              <a:solidFill>
                <a:srgbClr val="333399"/>
              </a:solidFill>
              <a:latin typeface="Arial" panose="020B0604020202020204" pitchFamily="34" charset="0"/>
            </a:endParaRPr>
          </a:p>
        </p:txBody>
      </p:sp>
      <p:sp>
        <p:nvSpPr>
          <p:cNvPr id="340330" name="Rectangle 362"/>
          <p:cNvSpPr>
            <a:spLocks noChangeArrowheads="1"/>
          </p:cNvSpPr>
          <p:nvPr/>
        </p:nvSpPr>
        <p:spPr bwMode="auto">
          <a:xfrm>
            <a:off x="8405813" y="1565275"/>
            <a:ext cx="381000" cy="990600"/>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15128" name="Text Box 363"/>
          <p:cNvSpPr txBox="1"/>
          <p:nvPr/>
        </p:nvSpPr>
        <p:spPr>
          <a:xfrm>
            <a:off x="8407400" y="1574800"/>
            <a:ext cx="412750" cy="10255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lnSpc>
                <a:spcPct val="85000"/>
              </a:lnSpc>
              <a:spcBef>
                <a:spcPct val="0"/>
              </a:spcBef>
              <a:buClrTx/>
              <a:buSzTx/>
              <a:buFontTx/>
              <a:buNone/>
            </a:pPr>
            <a:r>
              <a:rPr lang="zh-CN" altLang="en-US" sz="1800" dirty="0">
                <a:solidFill>
                  <a:srgbClr val="333399"/>
                </a:solidFill>
                <a:latin typeface="Arial" panose="020B0604020202020204" pitchFamily="34" charset="0"/>
              </a:rPr>
              <a:t>用</a:t>
            </a:r>
            <a:endParaRPr lang="zh-CN" altLang="en-US" sz="1800" dirty="0">
              <a:solidFill>
                <a:srgbClr val="333399"/>
              </a:solidFill>
              <a:latin typeface="Arial" panose="020B0604020202020204" pitchFamily="34" charset="0"/>
            </a:endParaRPr>
          </a:p>
          <a:p>
            <a:pPr marL="0" lvl="0" indent="0" eaLnBrk="1" hangingPunct="1">
              <a:lnSpc>
                <a:spcPct val="85000"/>
              </a:lnSpc>
              <a:spcBef>
                <a:spcPct val="0"/>
              </a:spcBef>
              <a:buClrTx/>
              <a:buSzTx/>
              <a:buFontTx/>
              <a:buNone/>
            </a:pPr>
            <a:r>
              <a:rPr lang="zh-CN" altLang="en-US" sz="1800" dirty="0">
                <a:solidFill>
                  <a:srgbClr val="333399"/>
                </a:solidFill>
                <a:latin typeface="Arial" panose="020B0604020202020204" pitchFamily="34" charset="0"/>
              </a:rPr>
              <a:t>户</a:t>
            </a:r>
            <a:endParaRPr lang="zh-CN" altLang="en-US" sz="1800" dirty="0">
              <a:solidFill>
                <a:srgbClr val="333399"/>
              </a:solidFill>
              <a:latin typeface="Arial" panose="020B0604020202020204" pitchFamily="34" charset="0"/>
            </a:endParaRPr>
          </a:p>
          <a:p>
            <a:pPr marL="0" lvl="0" indent="0" eaLnBrk="1" hangingPunct="1">
              <a:lnSpc>
                <a:spcPct val="85000"/>
              </a:lnSpc>
              <a:spcBef>
                <a:spcPct val="0"/>
              </a:spcBef>
              <a:buClrTx/>
              <a:buSzTx/>
              <a:buFontTx/>
              <a:buNone/>
            </a:pPr>
            <a:r>
              <a:rPr lang="zh-CN" altLang="en-US" sz="1800" dirty="0">
                <a:solidFill>
                  <a:srgbClr val="333399"/>
                </a:solidFill>
                <a:latin typeface="Arial" panose="020B0604020202020204" pitchFamily="34" charset="0"/>
              </a:rPr>
              <a:t>代</a:t>
            </a:r>
            <a:endParaRPr lang="zh-CN" altLang="en-US" sz="1800" dirty="0">
              <a:solidFill>
                <a:srgbClr val="333399"/>
              </a:solidFill>
              <a:latin typeface="Arial" panose="020B0604020202020204" pitchFamily="34" charset="0"/>
            </a:endParaRPr>
          </a:p>
          <a:p>
            <a:pPr marL="0" lvl="0" indent="0" eaLnBrk="1" hangingPunct="1">
              <a:lnSpc>
                <a:spcPct val="85000"/>
              </a:lnSpc>
              <a:spcBef>
                <a:spcPct val="0"/>
              </a:spcBef>
              <a:buClrTx/>
              <a:buSzTx/>
              <a:buFontTx/>
              <a:buNone/>
            </a:pPr>
            <a:r>
              <a:rPr lang="zh-CN" altLang="en-US" sz="1800" dirty="0">
                <a:solidFill>
                  <a:srgbClr val="333399"/>
                </a:solidFill>
                <a:latin typeface="Arial" panose="020B0604020202020204" pitchFamily="34" charset="0"/>
              </a:rPr>
              <a:t>理</a:t>
            </a:r>
            <a:endParaRPr lang="zh-CN" altLang="en-US" sz="1800" dirty="0">
              <a:solidFill>
                <a:srgbClr val="333399"/>
              </a:solidFill>
              <a:latin typeface="Arial" panose="020B0604020202020204" pitchFamily="34" charset="0"/>
            </a:endParaRPr>
          </a:p>
        </p:txBody>
      </p:sp>
      <p:sp>
        <p:nvSpPr>
          <p:cNvPr id="340332" name="Oval 364"/>
          <p:cNvSpPr>
            <a:spLocks noChangeArrowheads="1"/>
          </p:cNvSpPr>
          <p:nvPr/>
        </p:nvSpPr>
        <p:spPr bwMode="auto">
          <a:xfrm>
            <a:off x="1990725" y="1682750"/>
            <a:ext cx="762000" cy="762000"/>
          </a:xfrm>
          <a:prstGeom prst="ellipse">
            <a:avLst/>
          </a:prstGeom>
          <a:solidFill>
            <a:srgbClr val="66FF66"/>
          </a:solidFill>
          <a:ln w="9525">
            <a:solidFill>
              <a:schemeClr val="tx1"/>
            </a:solidFill>
            <a:round/>
          </a:ln>
          <a:effectLst>
            <a:outerShdw dist="35921" dir="2700000" algn="ctr" rotWithShape="0">
              <a:schemeClr val="bg2"/>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15130" name="Text Box 365"/>
          <p:cNvSpPr txBox="1"/>
          <p:nvPr/>
        </p:nvSpPr>
        <p:spPr>
          <a:xfrm>
            <a:off x="1928813" y="1698625"/>
            <a:ext cx="869950"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1800" dirty="0">
                <a:solidFill>
                  <a:srgbClr val="333399"/>
                </a:solidFill>
                <a:latin typeface="Arial" panose="020B0604020202020204" pitchFamily="34" charset="0"/>
              </a:rPr>
              <a:t>  邮件</a:t>
            </a:r>
            <a:endParaRPr lang="zh-CN" altLang="en-US" sz="1800" dirty="0">
              <a:solidFill>
                <a:srgbClr val="333399"/>
              </a:solidFill>
              <a:latin typeface="Arial" panose="020B0604020202020204" pitchFamily="34" charset="0"/>
            </a:endParaRPr>
          </a:p>
          <a:p>
            <a:pPr marL="0" lvl="0" indent="0" eaLnBrk="1" hangingPunct="1">
              <a:spcBef>
                <a:spcPct val="0"/>
              </a:spcBef>
              <a:buClrTx/>
              <a:buSzTx/>
              <a:buFontTx/>
              <a:buNone/>
            </a:pPr>
            <a:r>
              <a:rPr lang="zh-CN" altLang="en-US" sz="1800" dirty="0">
                <a:solidFill>
                  <a:srgbClr val="333399"/>
                </a:solidFill>
                <a:latin typeface="Arial" panose="020B0604020202020204" pitchFamily="34" charset="0"/>
              </a:rPr>
              <a:t>服务器</a:t>
            </a:r>
            <a:endParaRPr lang="zh-CN" altLang="en-US" sz="1800" dirty="0">
              <a:solidFill>
                <a:srgbClr val="333399"/>
              </a:solidFill>
              <a:latin typeface="Arial" panose="020B0604020202020204" pitchFamily="34" charset="0"/>
            </a:endParaRPr>
          </a:p>
        </p:txBody>
      </p:sp>
      <p:sp>
        <p:nvSpPr>
          <p:cNvPr id="340334" name="Oval 366"/>
          <p:cNvSpPr>
            <a:spLocks noChangeArrowheads="1"/>
          </p:cNvSpPr>
          <p:nvPr/>
        </p:nvSpPr>
        <p:spPr bwMode="auto">
          <a:xfrm>
            <a:off x="6486525" y="1682750"/>
            <a:ext cx="762000" cy="762000"/>
          </a:xfrm>
          <a:prstGeom prst="ellipse">
            <a:avLst/>
          </a:prstGeom>
          <a:solidFill>
            <a:srgbClr val="66FF66"/>
          </a:solidFill>
          <a:ln w="9525">
            <a:solidFill>
              <a:schemeClr val="tx1"/>
            </a:solidFill>
            <a:round/>
          </a:ln>
          <a:effectLst>
            <a:outerShdw dist="35921" dir="2700000" algn="ctr" rotWithShape="0">
              <a:schemeClr val="bg2"/>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15132" name="Text Box 367"/>
          <p:cNvSpPr txBox="1"/>
          <p:nvPr/>
        </p:nvSpPr>
        <p:spPr>
          <a:xfrm>
            <a:off x="6440488" y="1698625"/>
            <a:ext cx="869950"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1800" dirty="0">
                <a:solidFill>
                  <a:srgbClr val="333399"/>
                </a:solidFill>
                <a:latin typeface="Arial" panose="020B0604020202020204" pitchFamily="34" charset="0"/>
              </a:rPr>
              <a:t>  邮件</a:t>
            </a:r>
            <a:endParaRPr lang="zh-CN" altLang="en-US" sz="1800" dirty="0">
              <a:solidFill>
                <a:srgbClr val="333399"/>
              </a:solidFill>
              <a:latin typeface="Arial" panose="020B0604020202020204" pitchFamily="34" charset="0"/>
            </a:endParaRPr>
          </a:p>
          <a:p>
            <a:pPr marL="0" lvl="0" indent="0" eaLnBrk="1" hangingPunct="1">
              <a:spcBef>
                <a:spcPct val="0"/>
              </a:spcBef>
              <a:buClrTx/>
              <a:buSzTx/>
              <a:buFontTx/>
              <a:buNone/>
            </a:pPr>
            <a:r>
              <a:rPr lang="zh-CN" altLang="en-US" sz="1800" dirty="0">
                <a:solidFill>
                  <a:srgbClr val="333399"/>
                </a:solidFill>
                <a:latin typeface="Arial" panose="020B0604020202020204" pitchFamily="34" charset="0"/>
              </a:rPr>
              <a:t>服务器</a:t>
            </a:r>
            <a:endParaRPr lang="zh-CN" altLang="en-US" sz="1800" dirty="0">
              <a:solidFill>
                <a:srgbClr val="333399"/>
              </a:solidFill>
              <a:latin typeface="Arial" panose="020B0604020202020204" pitchFamily="34" charset="0"/>
            </a:endParaRPr>
          </a:p>
        </p:txBody>
      </p:sp>
      <p:sp>
        <p:nvSpPr>
          <p:cNvPr id="215133" name="Line 368"/>
          <p:cNvSpPr/>
          <p:nvPr/>
        </p:nvSpPr>
        <p:spPr>
          <a:xfrm>
            <a:off x="815975" y="2055813"/>
            <a:ext cx="1169988" cy="0"/>
          </a:xfrm>
          <a:prstGeom prst="line">
            <a:avLst/>
          </a:prstGeom>
          <a:ln w="76200" cap="flat" cmpd="sng">
            <a:solidFill>
              <a:schemeClr val="hlink"/>
            </a:solidFill>
            <a:prstDash val="solid"/>
            <a:headEnd type="none" w="med" len="med"/>
            <a:tailEnd type="triangle" w="med" len="lg"/>
          </a:ln>
        </p:spPr>
      </p:sp>
      <p:sp>
        <p:nvSpPr>
          <p:cNvPr id="215134" name="Line 369"/>
          <p:cNvSpPr/>
          <p:nvPr/>
        </p:nvSpPr>
        <p:spPr>
          <a:xfrm>
            <a:off x="2774950" y="2055813"/>
            <a:ext cx="3698875" cy="0"/>
          </a:xfrm>
          <a:prstGeom prst="line">
            <a:avLst/>
          </a:prstGeom>
          <a:ln w="76200" cap="flat" cmpd="sng">
            <a:solidFill>
              <a:schemeClr val="hlink"/>
            </a:solidFill>
            <a:prstDash val="solid"/>
            <a:headEnd type="none" w="med" len="med"/>
            <a:tailEnd type="triangle" w="med" len="lg"/>
          </a:ln>
        </p:spPr>
      </p:sp>
      <p:sp>
        <p:nvSpPr>
          <p:cNvPr id="215135" name="Line 370"/>
          <p:cNvSpPr/>
          <p:nvPr/>
        </p:nvSpPr>
        <p:spPr>
          <a:xfrm flipV="1">
            <a:off x="7272338" y="2058988"/>
            <a:ext cx="1133475" cy="0"/>
          </a:xfrm>
          <a:prstGeom prst="line">
            <a:avLst/>
          </a:prstGeom>
          <a:ln w="76200" cap="flat" cmpd="sng">
            <a:solidFill>
              <a:schemeClr val="hlink"/>
            </a:solidFill>
            <a:prstDash val="solid"/>
            <a:headEnd type="none" w="med" len="med"/>
            <a:tailEnd type="triangle" w="med" len="lg"/>
          </a:ln>
        </p:spPr>
      </p:sp>
      <p:sp>
        <p:nvSpPr>
          <p:cNvPr id="215136" name="Text Box 371"/>
          <p:cNvSpPr txBox="1"/>
          <p:nvPr/>
        </p:nvSpPr>
        <p:spPr>
          <a:xfrm>
            <a:off x="989013" y="1660525"/>
            <a:ext cx="819150"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1800" dirty="0">
                <a:solidFill>
                  <a:srgbClr val="333399"/>
                </a:solidFill>
                <a:latin typeface="Arial" panose="020B0604020202020204" pitchFamily="34" charset="0"/>
              </a:rPr>
              <a:t>SMTP</a:t>
            </a:r>
            <a:endParaRPr lang="en-US" altLang="zh-CN" sz="1800" dirty="0">
              <a:solidFill>
                <a:srgbClr val="333399"/>
              </a:solidFill>
              <a:latin typeface="Arial" panose="020B0604020202020204" pitchFamily="34" charset="0"/>
            </a:endParaRPr>
          </a:p>
        </p:txBody>
      </p:sp>
      <p:sp>
        <p:nvSpPr>
          <p:cNvPr id="215137" name="Text Box 372"/>
          <p:cNvSpPr txBox="1"/>
          <p:nvPr/>
        </p:nvSpPr>
        <p:spPr>
          <a:xfrm>
            <a:off x="4127500" y="1714500"/>
            <a:ext cx="819150"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1800" dirty="0">
                <a:solidFill>
                  <a:srgbClr val="333399"/>
                </a:solidFill>
                <a:latin typeface="Arial" panose="020B0604020202020204" pitchFamily="34" charset="0"/>
              </a:rPr>
              <a:t>SMTP</a:t>
            </a:r>
            <a:endParaRPr lang="en-US" altLang="zh-CN" sz="1800" dirty="0">
              <a:solidFill>
                <a:srgbClr val="333399"/>
              </a:solidFill>
              <a:latin typeface="Arial" panose="020B0604020202020204" pitchFamily="34" charset="0"/>
            </a:endParaRPr>
          </a:p>
        </p:txBody>
      </p:sp>
      <p:sp>
        <p:nvSpPr>
          <p:cNvPr id="215138" name="Text Box 373"/>
          <p:cNvSpPr txBox="1"/>
          <p:nvPr/>
        </p:nvSpPr>
        <p:spPr>
          <a:xfrm>
            <a:off x="7423150" y="1660525"/>
            <a:ext cx="793750"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1800" dirty="0">
                <a:solidFill>
                  <a:srgbClr val="333399"/>
                </a:solidFill>
                <a:latin typeface="Arial" panose="020B0604020202020204" pitchFamily="34" charset="0"/>
              </a:rPr>
              <a:t>POP3</a:t>
            </a:r>
            <a:endParaRPr lang="en-US" altLang="zh-CN" sz="1800" dirty="0">
              <a:solidFill>
                <a:srgbClr val="333399"/>
              </a:solidFill>
              <a:latin typeface="Arial" panose="020B0604020202020204" pitchFamily="34" charset="0"/>
            </a:endParaRPr>
          </a:p>
        </p:txBody>
      </p:sp>
      <p:sp>
        <p:nvSpPr>
          <p:cNvPr id="215139" name="Text Box 374"/>
          <p:cNvSpPr txBox="1"/>
          <p:nvPr/>
        </p:nvSpPr>
        <p:spPr>
          <a:xfrm>
            <a:off x="869950" y="1400175"/>
            <a:ext cx="1250950"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1800" dirty="0">
                <a:solidFill>
                  <a:srgbClr val="333399"/>
                </a:solidFill>
                <a:latin typeface="Arial" panose="020B0604020202020204" pitchFamily="34" charset="0"/>
              </a:rPr>
              <a:t>(发送邮件)</a:t>
            </a:r>
            <a:endParaRPr lang="zh-CN" altLang="en-US" sz="1800" dirty="0">
              <a:solidFill>
                <a:srgbClr val="333399"/>
              </a:solidFill>
              <a:latin typeface="Arial" panose="020B0604020202020204" pitchFamily="34" charset="0"/>
            </a:endParaRPr>
          </a:p>
        </p:txBody>
      </p:sp>
      <p:sp>
        <p:nvSpPr>
          <p:cNvPr id="215140" name="Text Box 375"/>
          <p:cNvSpPr txBox="1"/>
          <p:nvPr/>
        </p:nvSpPr>
        <p:spPr>
          <a:xfrm>
            <a:off x="955675" y="3265488"/>
            <a:ext cx="1250950" cy="3667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1800" dirty="0">
                <a:solidFill>
                  <a:srgbClr val="333399"/>
                </a:solidFill>
                <a:latin typeface="Arial" panose="020B0604020202020204" pitchFamily="34" charset="0"/>
              </a:rPr>
              <a:t>(发送邮件)</a:t>
            </a:r>
            <a:endParaRPr lang="zh-CN" altLang="en-US" sz="1800" dirty="0">
              <a:solidFill>
                <a:srgbClr val="333399"/>
              </a:solidFill>
              <a:latin typeface="Arial" panose="020B0604020202020204" pitchFamily="34" charset="0"/>
            </a:endParaRPr>
          </a:p>
        </p:txBody>
      </p:sp>
      <p:sp>
        <p:nvSpPr>
          <p:cNvPr id="215141" name="Text Box 376"/>
          <p:cNvSpPr txBox="1"/>
          <p:nvPr/>
        </p:nvSpPr>
        <p:spPr>
          <a:xfrm>
            <a:off x="4114800" y="2649538"/>
            <a:ext cx="1555750" cy="3667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1800" dirty="0">
                <a:solidFill>
                  <a:srgbClr val="333399"/>
                </a:solidFill>
                <a:latin typeface="Arial" panose="020B0604020202020204" pitchFamily="34" charset="0"/>
              </a:rPr>
              <a:t>（发送邮件）</a:t>
            </a:r>
            <a:endParaRPr lang="zh-CN" altLang="en-US" sz="1800" dirty="0">
              <a:solidFill>
                <a:srgbClr val="333399"/>
              </a:solidFill>
              <a:latin typeface="Arial" panose="020B0604020202020204" pitchFamily="34" charset="0"/>
            </a:endParaRPr>
          </a:p>
        </p:txBody>
      </p:sp>
      <p:sp>
        <p:nvSpPr>
          <p:cNvPr id="215142" name="Text Box 377"/>
          <p:cNvSpPr txBox="1"/>
          <p:nvPr/>
        </p:nvSpPr>
        <p:spPr>
          <a:xfrm>
            <a:off x="3917950" y="1401763"/>
            <a:ext cx="1250950" cy="3667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1800" dirty="0">
                <a:solidFill>
                  <a:srgbClr val="333399"/>
                </a:solidFill>
                <a:latin typeface="Arial" panose="020B0604020202020204" pitchFamily="34" charset="0"/>
              </a:rPr>
              <a:t>(发送邮件)</a:t>
            </a:r>
            <a:endParaRPr lang="zh-CN" altLang="en-US" sz="1800" dirty="0">
              <a:solidFill>
                <a:srgbClr val="333399"/>
              </a:solidFill>
              <a:latin typeface="Arial" panose="020B0604020202020204" pitchFamily="34" charset="0"/>
            </a:endParaRPr>
          </a:p>
        </p:txBody>
      </p:sp>
      <p:sp>
        <p:nvSpPr>
          <p:cNvPr id="215143" name="Text Box 378"/>
          <p:cNvSpPr txBox="1"/>
          <p:nvPr/>
        </p:nvSpPr>
        <p:spPr>
          <a:xfrm>
            <a:off x="7170738" y="1387475"/>
            <a:ext cx="1250950"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1800" dirty="0">
                <a:solidFill>
                  <a:srgbClr val="333399"/>
                </a:solidFill>
                <a:latin typeface="Arial" panose="020B0604020202020204" pitchFamily="34" charset="0"/>
              </a:rPr>
              <a:t>(读取邮件)</a:t>
            </a:r>
            <a:endParaRPr lang="zh-CN" altLang="en-US" sz="1800" dirty="0">
              <a:solidFill>
                <a:srgbClr val="333399"/>
              </a:solidFill>
              <a:latin typeface="Arial" panose="020B0604020202020204" pitchFamily="34" charset="0"/>
            </a:endParaRPr>
          </a:p>
        </p:txBody>
      </p:sp>
      <p:sp>
        <p:nvSpPr>
          <p:cNvPr id="215144" name="Text Box 379"/>
          <p:cNvSpPr txBox="1"/>
          <p:nvPr/>
        </p:nvSpPr>
        <p:spPr>
          <a:xfrm>
            <a:off x="7019925" y="2941638"/>
            <a:ext cx="1250950" cy="3667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1800" dirty="0">
                <a:solidFill>
                  <a:srgbClr val="333399"/>
                </a:solidFill>
                <a:latin typeface="Arial" panose="020B0604020202020204" pitchFamily="34" charset="0"/>
              </a:rPr>
              <a:t>(读取邮件)</a:t>
            </a:r>
            <a:endParaRPr lang="zh-CN" altLang="en-US" sz="1800" dirty="0">
              <a:solidFill>
                <a:srgbClr val="333399"/>
              </a:solidFill>
              <a:latin typeface="Arial" panose="020B0604020202020204" pitchFamily="34" charset="0"/>
            </a:endParaRPr>
          </a:p>
        </p:txBody>
      </p:sp>
      <p:sp>
        <p:nvSpPr>
          <p:cNvPr id="215145" name="Text Box 380"/>
          <p:cNvSpPr txBox="1"/>
          <p:nvPr/>
        </p:nvSpPr>
        <p:spPr>
          <a:xfrm>
            <a:off x="827088" y="2132013"/>
            <a:ext cx="1314450" cy="3667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1800" dirty="0">
                <a:solidFill>
                  <a:srgbClr val="333399"/>
                </a:solidFill>
                <a:latin typeface="Arial" panose="020B0604020202020204" pitchFamily="34" charset="0"/>
              </a:rPr>
              <a:t>(</a:t>
            </a:r>
            <a:r>
              <a:rPr lang="en-US" altLang="zh-CN" sz="1800" dirty="0">
                <a:solidFill>
                  <a:srgbClr val="333399"/>
                </a:solidFill>
                <a:latin typeface="Arial" panose="020B0604020202020204" pitchFamily="34" charset="0"/>
              </a:rPr>
              <a:t>TCP </a:t>
            </a:r>
            <a:r>
              <a:rPr lang="zh-CN" altLang="en-US" sz="1800" dirty="0">
                <a:solidFill>
                  <a:srgbClr val="333399"/>
                </a:solidFill>
                <a:latin typeface="Arial" panose="020B0604020202020204" pitchFamily="34" charset="0"/>
              </a:rPr>
              <a:t>连接)</a:t>
            </a:r>
            <a:endParaRPr lang="zh-CN" altLang="en-US" sz="1800" dirty="0">
              <a:solidFill>
                <a:srgbClr val="333399"/>
              </a:solidFill>
              <a:latin typeface="Arial" panose="020B0604020202020204" pitchFamily="34" charset="0"/>
            </a:endParaRPr>
          </a:p>
        </p:txBody>
      </p:sp>
      <p:sp>
        <p:nvSpPr>
          <p:cNvPr id="215146" name="Text Box 381"/>
          <p:cNvSpPr txBox="1"/>
          <p:nvPr/>
        </p:nvSpPr>
        <p:spPr>
          <a:xfrm>
            <a:off x="3987800" y="2073275"/>
            <a:ext cx="1314450"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1800" dirty="0">
                <a:solidFill>
                  <a:srgbClr val="333399"/>
                </a:solidFill>
                <a:latin typeface="Arial" panose="020B0604020202020204" pitchFamily="34" charset="0"/>
              </a:rPr>
              <a:t>(</a:t>
            </a:r>
            <a:r>
              <a:rPr lang="en-US" altLang="zh-CN" sz="1800" dirty="0">
                <a:solidFill>
                  <a:srgbClr val="333399"/>
                </a:solidFill>
                <a:latin typeface="Arial" panose="020B0604020202020204" pitchFamily="34" charset="0"/>
              </a:rPr>
              <a:t>TCP </a:t>
            </a:r>
            <a:r>
              <a:rPr lang="zh-CN" altLang="en-US" sz="1800" dirty="0">
                <a:solidFill>
                  <a:srgbClr val="333399"/>
                </a:solidFill>
                <a:latin typeface="Arial" panose="020B0604020202020204" pitchFamily="34" charset="0"/>
              </a:rPr>
              <a:t>连接)</a:t>
            </a:r>
            <a:endParaRPr lang="zh-CN" altLang="en-US" sz="1800" dirty="0">
              <a:solidFill>
                <a:srgbClr val="333399"/>
              </a:solidFill>
              <a:latin typeface="Arial" panose="020B0604020202020204" pitchFamily="34" charset="0"/>
            </a:endParaRPr>
          </a:p>
        </p:txBody>
      </p:sp>
      <p:sp>
        <p:nvSpPr>
          <p:cNvPr id="215147" name="Text Box 382"/>
          <p:cNvSpPr txBox="1"/>
          <p:nvPr/>
        </p:nvSpPr>
        <p:spPr>
          <a:xfrm>
            <a:off x="7175500" y="2109788"/>
            <a:ext cx="1314450" cy="3667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1800" dirty="0">
                <a:solidFill>
                  <a:srgbClr val="333399"/>
                </a:solidFill>
                <a:latin typeface="Arial" panose="020B0604020202020204" pitchFamily="34" charset="0"/>
              </a:rPr>
              <a:t>(</a:t>
            </a:r>
            <a:r>
              <a:rPr lang="en-US" altLang="zh-CN" sz="1800" dirty="0">
                <a:solidFill>
                  <a:srgbClr val="333399"/>
                </a:solidFill>
                <a:latin typeface="Arial" panose="020B0604020202020204" pitchFamily="34" charset="0"/>
              </a:rPr>
              <a:t>TCP </a:t>
            </a:r>
            <a:r>
              <a:rPr lang="zh-CN" altLang="en-US" sz="1800" dirty="0">
                <a:solidFill>
                  <a:srgbClr val="333399"/>
                </a:solidFill>
                <a:latin typeface="Arial" panose="020B0604020202020204" pitchFamily="34" charset="0"/>
              </a:rPr>
              <a:t>连接)</a:t>
            </a:r>
            <a:endParaRPr lang="zh-CN" altLang="en-US" sz="1800" dirty="0">
              <a:solidFill>
                <a:srgbClr val="333399"/>
              </a:solidFill>
              <a:latin typeface="Arial" panose="020B0604020202020204" pitchFamily="34" charset="0"/>
            </a:endParaRPr>
          </a:p>
        </p:txBody>
      </p:sp>
      <p:graphicFrame>
        <p:nvGraphicFramePr>
          <p:cNvPr id="215148" name="Object 59"/>
          <p:cNvGraphicFramePr>
            <a:graphicFrameLocks noGrp="1" noChangeAspect="1"/>
          </p:cNvGraphicFramePr>
          <p:nvPr>
            <p:ph idx="1"/>
          </p:nvPr>
        </p:nvGraphicFramePr>
        <p:xfrm>
          <a:off x="3135313" y="3779838"/>
          <a:ext cx="2519362" cy="1439862"/>
        </p:xfrm>
        <a:graphic>
          <a:graphicData uri="http://schemas.openxmlformats.org/presentationml/2006/ole">
            <mc:AlternateContent xmlns:mc="http://schemas.openxmlformats.org/markup-compatibility/2006">
              <mc:Choice xmlns:v="urn:schemas-microsoft-com:vml" Requires="v">
                <p:oleObj spid="_x0000_s3090" name="" r:id="rId1" imgW="1687195" imgH="964565" progId="Visio.Drawing.11">
                  <p:embed/>
                </p:oleObj>
              </mc:Choice>
              <mc:Fallback>
                <p:oleObj name="" r:id="rId1" imgW="1687195" imgH="964565" progId="Visio.Drawing.11">
                  <p:embed/>
                  <p:pic>
                    <p:nvPicPr>
                      <p:cNvPr id="0" name="图片 3089"/>
                      <p:cNvPicPr/>
                      <p:nvPr/>
                    </p:nvPicPr>
                    <p:blipFill>
                      <a:blip r:embed="rId2"/>
                      <a:srcRect/>
                      <a:stretch>
                        <a:fillRect/>
                      </a:stretch>
                    </p:blipFill>
                    <p:spPr>
                      <a:xfrm>
                        <a:off x="3135313" y="3779838"/>
                        <a:ext cx="2519362" cy="1439862"/>
                      </a:xfrm>
                      <a:prstGeom prst="rect">
                        <a:avLst/>
                      </a:prstGeom>
                      <a:noFill/>
                      <a:ln w="38100">
                        <a:miter/>
                      </a:ln>
                      <a:effectLst>
                        <a:outerShdw dist="25400" dir="5400000" algn="ctr" rotWithShape="0">
                          <a:schemeClr val="bg2">
                            <a:alpha val="100000"/>
                          </a:schemeClr>
                        </a:outerShdw>
                      </a:effectLst>
                    </p:spPr>
                  </p:pic>
                </p:oleObj>
              </mc:Fallback>
            </mc:AlternateContent>
          </a:graphicData>
        </a:graphic>
      </p:graphicFrame>
      <p:sp>
        <p:nvSpPr>
          <p:cNvPr id="215149" name="Text Box 384"/>
          <p:cNvSpPr txBox="1"/>
          <p:nvPr/>
        </p:nvSpPr>
        <p:spPr>
          <a:xfrm>
            <a:off x="4354513" y="4000500"/>
            <a:ext cx="869950"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1800" dirty="0">
                <a:solidFill>
                  <a:srgbClr val="333399"/>
                </a:solidFill>
                <a:latin typeface="Arial" panose="020B0604020202020204" pitchFamily="34" charset="0"/>
              </a:rPr>
              <a:t>因特网</a:t>
            </a:r>
            <a:endParaRPr lang="zh-CN" altLang="en-US" sz="1800" dirty="0">
              <a:solidFill>
                <a:srgbClr val="333399"/>
              </a:solidFill>
              <a:latin typeface="Arial" panose="020B0604020202020204" pitchFamily="34" charset="0"/>
            </a:endParaRPr>
          </a:p>
        </p:txBody>
      </p:sp>
      <p:sp>
        <p:nvSpPr>
          <p:cNvPr id="215150" name="Text Box 385"/>
          <p:cNvSpPr txBox="1"/>
          <p:nvPr/>
        </p:nvSpPr>
        <p:spPr>
          <a:xfrm>
            <a:off x="5724525" y="6381750"/>
            <a:ext cx="3095625" cy="3048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1400" dirty="0">
                <a:solidFill>
                  <a:srgbClr val="333399"/>
                </a:solidFill>
                <a:latin typeface="Arial" panose="020B0604020202020204" pitchFamily="34" charset="0"/>
              </a:rPr>
              <a:t>POP3:Post Office Protocol Version 3</a:t>
            </a:r>
            <a:endParaRPr lang="en-US" altLang="zh-CN" sz="1400" dirty="0">
              <a:solidFill>
                <a:srgbClr val="333399"/>
              </a:solidFill>
              <a:latin typeface="Arial" panose="020B0604020202020204" pitchFamily="34" charset="0"/>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7090" name="灯片编号占位符 3"/>
          <p:cNvSpPr txBox="1">
            <a:spLocks noGrp="1"/>
          </p:cNvSpPr>
          <p:nvPr/>
        </p:nvSpPr>
        <p:spPr>
          <a:xfrm>
            <a:off x="6553200" y="6248400"/>
            <a:ext cx="1905000" cy="457200"/>
          </a:xfrm>
          <a:prstGeom prst="rect">
            <a:avLst/>
          </a:prstGeom>
          <a:noFill/>
          <a:ln w="9525">
            <a:noFill/>
          </a:ln>
        </p:spPr>
        <p:txBody>
          <a:bodyPr lIns="92075" tIns="46038" rIns="92075" bIns="46038"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r" eaLnBrk="1" hangingPunct="1">
              <a:spcBef>
                <a:spcPct val="0"/>
              </a:spcBef>
              <a:buClrTx/>
              <a:buSzTx/>
              <a:buFontTx/>
              <a:buNone/>
            </a:pPr>
            <a:fld id="{9A0DB2DC-4C9A-4742-B13C-FB6460FD3503}" type="slidenum">
              <a:rPr lang="zh-CN" altLang="en-US" sz="1400" dirty="0">
                <a:latin typeface="Times New Roman" panose="02020603050405020304" pitchFamily="18" charset="0"/>
                <a:ea typeface="宋体" panose="02010600030101010101" pitchFamily="2" charset="-122"/>
              </a:rPr>
            </a:fld>
            <a:endParaRPr lang="zh-CN" altLang="en-US" sz="1400" dirty="0">
              <a:latin typeface="Times New Roman" panose="02020603050405020304" pitchFamily="18" charset="0"/>
              <a:ea typeface="宋体" panose="02010600030101010101" pitchFamily="2" charset="-122"/>
            </a:endParaRPr>
          </a:p>
        </p:txBody>
      </p:sp>
      <p:sp>
        <p:nvSpPr>
          <p:cNvPr id="104450" name="Rectangle 2"/>
          <p:cNvSpPr>
            <a:spLocks noChangeArrowheads="1"/>
          </p:cNvSpPr>
          <p:nvPr/>
        </p:nvSpPr>
        <p:spPr bwMode="auto">
          <a:xfrm>
            <a:off x="684213" y="404813"/>
            <a:ext cx="8135938" cy="647700"/>
          </a:xfrm>
          <a:prstGeom prst="rect">
            <a:avLst/>
          </a:prstGeom>
          <a:noFill/>
          <a:ln w="9525">
            <a:noFill/>
            <a:miter lim="800000"/>
          </a:ln>
          <a:effectLst/>
        </p:spPr>
        <p:txBody>
          <a:bodyPr anchor="ct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l"/>
              <a:defRPr/>
            </a:pPr>
            <a:r>
              <a:rPr kumimoji="1" lang="zh-CN" altLang="en-US" sz="4000" b="1" i="0" u="none" strike="noStrike" kern="1200" cap="none" spc="0" normalizeH="0" baseline="0" noProof="0" dirty="0">
                <a:ln>
                  <a:noFill/>
                </a:ln>
                <a:solidFill>
                  <a:schemeClr val="tx2"/>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   多用途因特网邮件扩充 </a:t>
            </a:r>
            <a:r>
              <a:rPr kumimoji="1" lang="en-US" altLang="zh-CN" sz="4000" b="1" i="0" u="none" strike="noStrike" kern="1200" cap="none" spc="0" normalizeH="0" baseline="0" noProof="0" dirty="0">
                <a:ln>
                  <a:noFill/>
                </a:ln>
                <a:solidFill>
                  <a:schemeClr val="tx2"/>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MIME</a:t>
            </a:r>
            <a:br>
              <a:rPr kumimoji="1" lang="en-US" altLang="zh-CN" sz="4000" b="1" i="0" u="none" strike="noStrike" kern="1200" cap="none" spc="0" normalizeH="0" baseline="0" noProof="0" dirty="0">
                <a:ln>
                  <a:noFill/>
                </a:ln>
                <a:solidFill>
                  <a:schemeClr val="tx2"/>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br>
            <a:endParaRPr kumimoji="1" lang="zh-CN" altLang="en-US" sz="4000" b="1" i="0" u="none" strike="noStrike" kern="1200" cap="none" spc="0" normalizeH="0" baseline="0" noProof="0" dirty="0">
              <a:ln>
                <a:noFill/>
              </a:ln>
              <a:solidFill>
                <a:schemeClr val="tx2"/>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104451" name="Rectangle 3"/>
          <p:cNvSpPr>
            <a:spLocks noChangeArrowheads="1"/>
          </p:cNvSpPr>
          <p:nvPr/>
        </p:nvSpPr>
        <p:spPr bwMode="auto">
          <a:xfrm>
            <a:off x="827088" y="981075"/>
            <a:ext cx="7859713" cy="5327650"/>
          </a:xfrm>
          <a:prstGeom prst="rect">
            <a:avLst/>
          </a:prstGeom>
          <a:noFill/>
          <a:ln w="9525">
            <a:noFill/>
            <a:miter lim="800000"/>
          </a:ln>
          <a:effectLst/>
        </p:spPr>
        <p:txBody>
          <a:bodyPr/>
          <a:lstStyle/>
          <a:p>
            <a:pPr marL="342900" marR="0" lvl="0" indent="-34290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defRPr/>
            </a:pPr>
            <a:r>
              <a:rPr kumimoji="1" lang="en-US" altLang="zh-CN" sz="3200" b="1" i="0" u="none" strike="noStrike" kern="1200" cap="none" spc="0" normalizeH="0" baseline="0" noProof="0" dirty="0">
                <a:ln>
                  <a:noFill/>
                </a:ln>
                <a:solidFill>
                  <a:schemeClr val="tx2"/>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1.  MIME </a:t>
            </a:r>
            <a:r>
              <a:rPr kumimoji="1" lang="zh-CN" altLang="en-US" sz="3200" b="1" i="0" u="none" strike="noStrike" kern="1200" cap="none" spc="0" normalizeH="0" baseline="0" noProof="0" dirty="0">
                <a:ln>
                  <a:noFill/>
                </a:ln>
                <a:solidFill>
                  <a:schemeClr val="tx2"/>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概述</a:t>
            </a:r>
            <a:endParaRPr kumimoji="1" lang="en-US" altLang="zh-CN" sz="3200" b="1" i="0" u="none" strike="noStrike" kern="1200" cap="none" spc="0" normalizeH="0" baseline="0" noProof="0" dirty="0">
              <a:ln>
                <a:noFill/>
              </a:ln>
              <a:solidFill>
                <a:schemeClr val="folHlink"/>
              </a:solidFill>
              <a:effectLst/>
              <a:uLnTx/>
              <a:uFillTx/>
              <a:latin typeface="Times New Roman" panose="02020603050405020304" pitchFamily="18" charset="0"/>
              <a:ea typeface="宋体" panose="02010600030101010101" pitchFamily="2" charset="-122"/>
              <a:cs typeface="+mn-cs"/>
            </a:endParaRPr>
          </a:p>
          <a:p>
            <a:pPr marL="342900" marR="0" lvl="0" indent="-342900" algn="just"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defRPr/>
            </a:pPr>
            <a:r>
              <a:rPr kumimoji="1" lang="en-US" altLang="zh-CN" sz="2800" b="1" i="0" u="none" strike="noStrike" kern="1200" cap="none" spc="0" normalizeH="0" baseline="0" noProof="0" dirty="0">
                <a:ln>
                  <a:noFill/>
                </a:ln>
                <a:solidFill>
                  <a:schemeClr val="folHlink"/>
                </a:solidFill>
                <a:effectLst/>
                <a:uLnTx/>
                <a:uFillTx/>
                <a:latin typeface="Times New Roman" panose="02020603050405020304" pitchFamily="18" charset="0"/>
                <a:ea typeface="宋体" panose="02010600030101010101" pitchFamily="2" charset="-122"/>
                <a:cs typeface="+mn-cs"/>
              </a:rPr>
              <a:t>SMTP</a:t>
            </a:r>
            <a:r>
              <a:rPr kumimoji="1" lang="zh-CN" altLang="en-US" sz="2800" b="1" i="0" u="none" strike="noStrike" kern="1200" cap="none" spc="0" normalizeH="0" baseline="0" noProof="0" dirty="0">
                <a:ln>
                  <a:noFill/>
                </a:ln>
                <a:solidFill>
                  <a:schemeClr val="folHlink"/>
                </a:solidFill>
                <a:effectLst/>
                <a:uLnTx/>
                <a:uFillTx/>
                <a:latin typeface="Times New Roman" panose="02020603050405020304" pitchFamily="18" charset="0"/>
                <a:ea typeface="宋体" panose="02010600030101010101" pitchFamily="2" charset="-122"/>
                <a:cs typeface="+mn-cs"/>
              </a:rPr>
              <a:t>有以下缺点：</a:t>
            </a:r>
            <a:endParaRPr kumimoji="1" lang="zh-CN" altLang="en-US" sz="2800" b="1" i="0" u="none" strike="noStrike" kern="1200" cap="none" spc="0" normalizeH="0" baseline="0" noProof="0" dirty="0">
              <a:ln>
                <a:noFill/>
              </a:ln>
              <a:solidFill>
                <a:schemeClr val="folHlink"/>
              </a:solidFill>
              <a:effectLst/>
              <a:uLnTx/>
              <a:uFillTx/>
              <a:latin typeface="Times New Roman" panose="02020603050405020304" pitchFamily="18" charset="0"/>
              <a:ea typeface="宋体" panose="02010600030101010101" pitchFamily="2" charset="-122"/>
              <a:cs typeface="+mn-cs"/>
            </a:endParaRPr>
          </a:p>
          <a:p>
            <a:pPr marL="342900" marR="0" lvl="0" indent="-342900" algn="just"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Char char="l"/>
              <a:defRPr/>
            </a:pPr>
            <a:r>
              <a:rPr kumimoji="1"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SMTP</a:t>
            </a:r>
            <a:r>
              <a:rPr kumimoji="1"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不能传送可执行文件或其他的二进制对象。</a:t>
            </a:r>
            <a:endParaRPr kumimoji="1"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342900" marR="0" lvl="0" indent="-342900" algn="just"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Char char="l"/>
              <a:defRPr/>
            </a:pPr>
            <a:r>
              <a:rPr kumimoji="1"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SMTP</a:t>
            </a:r>
            <a:r>
              <a:rPr kumimoji="1"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限于传送7位的</a:t>
            </a:r>
            <a:r>
              <a:rPr kumimoji="1"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ASCII</a:t>
            </a:r>
            <a:r>
              <a:rPr kumimoji="1"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码。许多其他非英语国家的文字（如中文、俄文，甚至带重音符号的法文或德文）就无法传送。</a:t>
            </a:r>
            <a:endParaRPr kumimoji="1"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342900" marR="0" lvl="0" indent="-342900" algn="just"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Char char="l"/>
              <a:defRPr/>
            </a:pPr>
            <a:r>
              <a:rPr kumimoji="1"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SMTP</a:t>
            </a:r>
            <a:r>
              <a:rPr kumimoji="1"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服务器会拒绝超过一定长度的邮件。</a:t>
            </a:r>
            <a:endParaRPr kumimoji="1"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342900" marR="0" lvl="0" indent="-342900" algn="just"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Char char="l"/>
              <a:defRPr/>
            </a:pPr>
            <a:r>
              <a:rPr kumimoji="1"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某些</a:t>
            </a:r>
            <a:r>
              <a:rPr kumimoji="1"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SMTP</a:t>
            </a:r>
            <a:r>
              <a:rPr kumimoji="1"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的实现并没有完全按照[</a:t>
            </a:r>
            <a:r>
              <a:rPr kumimoji="1"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RFC 821]</a:t>
            </a:r>
            <a:r>
              <a:rPr kumimoji="1"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的</a:t>
            </a:r>
            <a:r>
              <a:rPr kumimoji="1"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SMTP</a:t>
            </a:r>
            <a:r>
              <a:rPr kumimoji="1"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标准。</a:t>
            </a:r>
            <a:r>
              <a:rPr kumimoji="1" lang="zh-CN" altLang="en-US" sz="32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  </a:t>
            </a:r>
            <a:endParaRPr kumimoji="1" lang="zh-CN" altLang="en-US" sz="32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4451">
                                            <p:txEl>
                                              <p:charRg st="0" end="1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4451">
                                            <p:txEl>
                                              <p:charRg st="12" end="2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4451">
                                            <p:txEl>
                                              <p:charRg st="23" end="4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04451">
                                            <p:txEl>
                                              <p:charRg st="47" end="10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04451">
                                            <p:txEl>
                                              <p:charRg st="106" end="12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04451">
                                            <p:txEl>
                                              <p:charRg st="127" end="16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1" grpId="0" build="p"/>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8114" name="灯片编号占位符 3"/>
          <p:cNvSpPr txBox="1">
            <a:spLocks noGrp="1"/>
          </p:cNvSpPr>
          <p:nvPr/>
        </p:nvSpPr>
        <p:spPr>
          <a:xfrm>
            <a:off x="6553200" y="6248400"/>
            <a:ext cx="1905000" cy="457200"/>
          </a:xfrm>
          <a:prstGeom prst="rect">
            <a:avLst/>
          </a:prstGeom>
          <a:noFill/>
          <a:ln w="9525">
            <a:noFill/>
          </a:ln>
        </p:spPr>
        <p:txBody>
          <a:bodyPr lIns="92075" tIns="46038" rIns="92075" bIns="46038"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r" eaLnBrk="1" hangingPunct="1">
              <a:spcBef>
                <a:spcPct val="0"/>
              </a:spcBef>
              <a:buClrTx/>
              <a:buSzTx/>
              <a:buFontTx/>
              <a:buNone/>
            </a:pPr>
            <a:fld id="{9A0DB2DC-4C9A-4742-B13C-FB6460FD3503}" type="slidenum">
              <a:rPr lang="zh-CN" altLang="en-US" sz="1400" dirty="0">
                <a:latin typeface="Times New Roman" panose="02020603050405020304" pitchFamily="18" charset="0"/>
                <a:ea typeface="宋体" panose="02010600030101010101" pitchFamily="2" charset="-122"/>
              </a:rPr>
            </a:fld>
            <a:endParaRPr lang="zh-CN" altLang="en-US" sz="1400" dirty="0">
              <a:latin typeface="Times New Roman" panose="02020603050405020304" pitchFamily="18" charset="0"/>
              <a:ea typeface="宋体" panose="02010600030101010101" pitchFamily="2" charset="-122"/>
            </a:endParaRPr>
          </a:p>
        </p:txBody>
      </p:sp>
      <p:sp>
        <p:nvSpPr>
          <p:cNvPr id="105474" name="Rectangle 2"/>
          <p:cNvSpPr>
            <a:spLocks noChangeArrowheads="1"/>
          </p:cNvSpPr>
          <p:nvPr/>
        </p:nvSpPr>
        <p:spPr bwMode="auto">
          <a:xfrm>
            <a:off x="838200" y="214313"/>
            <a:ext cx="7793038" cy="1462088"/>
          </a:xfrm>
          <a:prstGeom prst="rect">
            <a:avLst/>
          </a:prstGeom>
          <a:noFill/>
          <a:ln w="9525">
            <a:noFill/>
            <a:miter lim="800000"/>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4000" b="0" i="0" u="none" strike="noStrike" kern="1200" cap="none" spc="0" normalizeH="0" baseline="0" noProof="0" dirty="0">
                <a:ln>
                  <a:noFill/>
                </a:ln>
                <a:solidFill>
                  <a:schemeClr val="tx2"/>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MIME</a:t>
            </a:r>
            <a:r>
              <a:rPr kumimoji="1" lang="zh-CN" altLang="en-US" sz="4000" b="0" i="0" u="none" strike="noStrike" kern="1200" cap="none" spc="0" normalizeH="0" baseline="0" noProof="0" dirty="0">
                <a:ln>
                  <a:noFill/>
                </a:ln>
                <a:solidFill>
                  <a:schemeClr val="tx2"/>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的特点</a:t>
            </a:r>
            <a:endParaRPr kumimoji="1" lang="zh-CN" altLang="en-US" sz="4000" b="0" i="0" u="none" strike="noStrike" kern="1200" cap="none" spc="0" normalizeH="0" baseline="0" noProof="0" dirty="0">
              <a:ln>
                <a:noFill/>
              </a:ln>
              <a:solidFill>
                <a:schemeClr val="tx2"/>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218116" name="Rectangle 3"/>
          <p:cNvSpPr/>
          <p:nvPr/>
        </p:nvSpPr>
        <p:spPr>
          <a:xfrm>
            <a:off x="685800" y="1752600"/>
            <a:ext cx="7934325" cy="4248150"/>
          </a:xfrm>
          <a:prstGeom prst="rect">
            <a:avLst/>
          </a:prstGeom>
          <a:noFill/>
          <a:ln w="9525">
            <a:noFill/>
          </a:ln>
        </p:spPr>
        <p:txBody>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342900" lvl="0" indent="-342900" algn="just" eaLnBrk="1" hangingPunct="1">
              <a:buClr>
                <a:schemeClr val="accent2"/>
              </a:buClr>
              <a:buSzPct val="80000"/>
              <a:buFont typeface="Wingdings" panose="05000000000000000000" pitchFamily="2" charset="2"/>
              <a:buChar char="l"/>
            </a:pPr>
            <a:r>
              <a:rPr lang="en-US" altLang="zh-CN" sz="3600" b="1" dirty="0">
                <a:latin typeface="Times New Roman" panose="02020603050405020304" pitchFamily="18" charset="0"/>
                <a:ea typeface="宋体" panose="02010600030101010101" pitchFamily="2" charset="-122"/>
              </a:rPr>
              <a:t>MIME</a:t>
            </a:r>
            <a:r>
              <a:rPr lang="zh-CN" altLang="en-US" sz="3600" b="1" dirty="0">
                <a:latin typeface="Times New Roman" panose="02020603050405020304" pitchFamily="18" charset="0"/>
                <a:ea typeface="宋体" panose="02010600030101010101" pitchFamily="2" charset="-122"/>
              </a:rPr>
              <a:t>并没有改动</a:t>
            </a:r>
            <a:r>
              <a:rPr lang="en-US" altLang="zh-CN" sz="3600" b="1" dirty="0">
                <a:latin typeface="Times New Roman" panose="02020603050405020304" pitchFamily="18" charset="0"/>
                <a:ea typeface="宋体" panose="02010600030101010101" pitchFamily="2" charset="-122"/>
              </a:rPr>
              <a:t>SMTP</a:t>
            </a:r>
            <a:r>
              <a:rPr lang="zh-CN" altLang="en-US" sz="3600" b="1" dirty="0">
                <a:latin typeface="Times New Roman" panose="02020603050405020304" pitchFamily="18" charset="0"/>
                <a:ea typeface="宋体" panose="02010600030101010101" pitchFamily="2" charset="-122"/>
              </a:rPr>
              <a:t>或取代它。</a:t>
            </a:r>
            <a:endParaRPr lang="zh-CN" altLang="en-US" sz="3600" b="1" dirty="0">
              <a:latin typeface="Times New Roman" panose="02020603050405020304" pitchFamily="18" charset="0"/>
              <a:ea typeface="宋体" panose="02010600030101010101" pitchFamily="2" charset="-122"/>
            </a:endParaRPr>
          </a:p>
          <a:p>
            <a:pPr marL="342900" lvl="0" indent="-342900" algn="just" eaLnBrk="1" hangingPunct="1">
              <a:buClr>
                <a:schemeClr val="accent2"/>
              </a:buClr>
              <a:buSzPct val="80000"/>
              <a:buFont typeface="Wingdings" panose="05000000000000000000" pitchFamily="2" charset="2"/>
              <a:buChar char="l"/>
            </a:pPr>
            <a:endParaRPr lang="en-US" altLang="zh-CN" sz="3600" b="1" dirty="0">
              <a:latin typeface="Times New Roman" panose="02020603050405020304" pitchFamily="18" charset="0"/>
              <a:ea typeface="宋体" panose="02010600030101010101" pitchFamily="2" charset="-122"/>
            </a:endParaRPr>
          </a:p>
          <a:p>
            <a:pPr marL="342900" lvl="0" indent="-342900" algn="just" eaLnBrk="1" hangingPunct="1">
              <a:buClr>
                <a:schemeClr val="accent2"/>
              </a:buClr>
              <a:buSzPct val="80000"/>
              <a:buFont typeface="Wingdings" panose="05000000000000000000" pitchFamily="2" charset="2"/>
              <a:buChar char="l"/>
            </a:pPr>
            <a:r>
              <a:rPr lang="en-US" altLang="zh-CN" sz="3600" b="1" dirty="0">
                <a:latin typeface="Times New Roman" panose="02020603050405020304" pitchFamily="18" charset="0"/>
                <a:ea typeface="宋体" panose="02010600030101010101" pitchFamily="2" charset="-122"/>
              </a:rPr>
              <a:t>MIME</a:t>
            </a:r>
            <a:r>
              <a:rPr lang="zh-CN" altLang="en-US" sz="3600" b="1" dirty="0">
                <a:latin typeface="Times New Roman" panose="02020603050405020304" pitchFamily="18" charset="0"/>
                <a:ea typeface="宋体" panose="02010600030101010101" pitchFamily="2" charset="-122"/>
              </a:rPr>
              <a:t>的意图是继续使用目前的[</a:t>
            </a:r>
            <a:r>
              <a:rPr lang="en-US" altLang="zh-CN" sz="3600" b="1" dirty="0">
                <a:latin typeface="Times New Roman" panose="02020603050405020304" pitchFamily="18" charset="0"/>
                <a:ea typeface="宋体" panose="02010600030101010101" pitchFamily="2" charset="-122"/>
              </a:rPr>
              <a:t>RFC 822]</a:t>
            </a:r>
            <a:r>
              <a:rPr lang="zh-CN" altLang="en-US" sz="3600" b="1" dirty="0">
                <a:latin typeface="Times New Roman" panose="02020603050405020304" pitchFamily="18" charset="0"/>
                <a:ea typeface="宋体" panose="02010600030101010101" pitchFamily="2" charset="-122"/>
              </a:rPr>
              <a:t>格式，但增加了邮件主体的结构，并定义了传送非 </a:t>
            </a:r>
            <a:r>
              <a:rPr lang="en-US" altLang="zh-CN" sz="3600" b="1" dirty="0">
                <a:latin typeface="Times New Roman" panose="02020603050405020304" pitchFamily="18" charset="0"/>
                <a:ea typeface="宋体" panose="02010600030101010101" pitchFamily="2" charset="-122"/>
              </a:rPr>
              <a:t>ASCII </a:t>
            </a:r>
            <a:r>
              <a:rPr lang="zh-CN" altLang="en-US" sz="3600" b="1" dirty="0">
                <a:latin typeface="Times New Roman" panose="02020603050405020304" pitchFamily="18" charset="0"/>
                <a:ea typeface="宋体" panose="02010600030101010101" pitchFamily="2" charset="-122"/>
              </a:rPr>
              <a:t>码的编码规则。  </a:t>
            </a:r>
            <a:endParaRPr lang="zh-CN" altLang="en-US" sz="3600" b="1" dirty="0">
              <a:latin typeface="Times New Roman" panose="02020603050405020304" pitchFamily="18" charset="0"/>
              <a:ea typeface="宋体" panose="02010600030101010101" pitchFamily="2" charset="-122"/>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6498" name="Rectangle 2"/>
          <p:cNvSpPr>
            <a:spLocks noChangeArrowheads="1"/>
          </p:cNvSpPr>
          <p:nvPr/>
        </p:nvSpPr>
        <p:spPr bwMode="auto">
          <a:xfrm>
            <a:off x="762000" y="762000"/>
            <a:ext cx="7793038" cy="695325"/>
          </a:xfrm>
          <a:prstGeom prst="rect">
            <a:avLst/>
          </a:prstGeom>
          <a:noFill/>
          <a:ln w="9525">
            <a:noFill/>
            <a:miter lim="800000"/>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4400" b="0" i="0" u="none" strike="noStrike" kern="1200" cap="none" spc="0" normalizeH="0" baseline="0" noProof="0">
                <a:ln>
                  <a:noFill/>
                </a:ln>
                <a:solidFill>
                  <a:schemeClr val="bg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MIME </a:t>
            </a:r>
            <a:r>
              <a:rPr kumimoji="1" lang="zh-CN" altLang="en-US" sz="4400" b="0" i="0" u="none" strike="noStrike" kern="1200" cap="none" spc="0" normalizeH="0" baseline="0" noProof="0">
                <a:ln>
                  <a:noFill/>
                </a:ln>
                <a:solidFill>
                  <a:schemeClr val="bg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和 </a:t>
            </a:r>
            <a:r>
              <a:rPr kumimoji="1" lang="en-US" altLang="zh-CN" sz="4400" b="0" i="0" u="none" strike="noStrike" kern="1200" cap="none" spc="0" normalizeH="0" baseline="0" noProof="0">
                <a:ln>
                  <a:noFill/>
                </a:ln>
                <a:solidFill>
                  <a:schemeClr val="bg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SMTP </a:t>
            </a:r>
            <a:r>
              <a:rPr kumimoji="1" lang="zh-CN" altLang="en-US" sz="4400" b="0" i="0" u="none" strike="noStrike" kern="1200" cap="none" spc="0" normalizeH="0" baseline="0" noProof="0">
                <a:ln>
                  <a:noFill/>
                </a:ln>
                <a:solidFill>
                  <a:schemeClr val="bg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的关系 </a:t>
            </a:r>
            <a:endParaRPr kumimoji="1" lang="zh-CN" altLang="en-US" sz="4400" b="0" i="0" u="none" strike="noStrike" kern="1200" cap="none" spc="0" normalizeH="0" baseline="0" noProof="0">
              <a:ln>
                <a:noFill/>
              </a:ln>
              <a:solidFill>
                <a:schemeClr val="bg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219139" name="Text Box 3"/>
          <p:cNvSpPr txBox="1"/>
          <p:nvPr/>
        </p:nvSpPr>
        <p:spPr>
          <a:xfrm>
            <a:off x="1647825" y="2887663"/>
            <a:ext cx="1495425"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000" dirty="0">
                <a:solidFill>
                  <a:srgbClr val="333399"/>
                </a:solidFill>
                <a:latin typeface="Arial" panose="020B0604020202020204" pitchFamily="34" charset="0"/>
              </a:rPr>
              <a:t>非 </a:t>
            </a:r>
            <a:r>
              <a:rPr lang="en-US" altLang="zh-CN" sz="2000" dirty="0">
                <a:solidFill>
                  <a:srgbClr val="333399"/>
                </a:solidFill>
                <a:latin typeface="Arial" panose="020B0604020202020204" pitchFamily="34" charset="0"/>
              </a:rPr>
              <a:t>ASCII </a:t>
            </a:r>
            <a:r>
              <a:rPr lang="zh-CN" altLang="en-US" sz="2000" dirty="0">
                <a:solidFill>
                  <a:srgbClr val="333399"/>
                </a:solidFill>
                <a:latin typeface="Arial" panose="020B0604020202020204" pitchFamily="34" charset="0"/>
              </a:rPr>
              <a:t>码</a:t>
            </a:r>
            <a:endParaRPr lang="zh-CN" altLang="en-US" sz="2000" dirty="0">
              <a:solidFill>
                <a:srgbClr val="333399"/>
              </a:solidFill>
              <a:latin typeface="Arial" panose="020B0604020202020204" pitchFamily="34" charset="0"/>
            </a:endParaRPr>
          </a:p>
        </p:txBody>
      </p:sp>
      <p:sp>
        <p:nvSpPr>
          <p:cNvPr id="219140" name="Text Box 4"/>
          <p:cNvSpPr txBox="1"/>
          <p:nvPr/>
        </p:nvSpPr>
        <p:spPr>
          <a:xfrm>
            <a:off x="1662113" y="4400550"/>
            <a:ext cx="1706562"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000" dirty="0">
                <a:solidFill>
                  <a:srgbClr val="333399"/>
                </a:solidFill>
                <a:latin typeface="Arial" panose="020B0604020202020204" pitchFamily="34" charset="0"/>
              </a:rPr>
              <a:t>7 位 </a:t>
            </a:r>
            <a:r>
              <a:rPr lang="en-US" altLang="zh-CN" sz="2000" dirty="0">
                <a:solidFill>
                  <a:srgbClr val="333399"/>
                </a:solidFill>
                <a:latin typeface="Arial" panose="020B0604020202020204" pitchFamily="34" charset="0"/>
              </a:rPr>
              <a:t>ASCII </a:t>
            </a:r>
            <a:r>
              <a:rPr lang="zh-CN" altLang="en-US" sz="2000" dirty="0">
                <a:solidFill>
                  <a:srgbClr val="333399"/>
                </a:solidFill>
                <a:latin typeface="Arial" panose="020B0604020202020204" pitchFamily="34" charset="0"/>
              </a:rPr>
              <a:t>码</a:t>
            </a:r>
            <a:endParaRPr lang="zh-CN" altLang="en-US" sz="2000" dirty="0">
              <a:solidFill>
                <a:srgbClr val="333399"/>
              </a:solidFill>
              <a:latin typeface="Arial" panose="020B0604020202020204" pitchFamily="34" charset="0"/>
            </a:endParaRPr>
          </a:p>
        </p:txBody>
      </p:sp>
      <p:sp>
        <p:nvSpPr>
          <p:cNvPr id="219141" name="Rectangle 5"/>
          <p:cNvSpPr/>
          <p:nvPr/>
        </p:nvSpPr>
        <p:spPr>
          <a:xfrm>
            <a:off x="1042988" y="3465513"/>
            <a:ext cx="1182687" cy="596900"/>
          </a:xfrm>
          <a:prstGeom prst="rect">
            <a:avLst/>
          </a:prstGeom>
          <a:solidFill>
            <a:srgbClr val="FFCCFF"/>
          </a:solidFill>
          <a:ln w="9525" cap="flat" cmpd="sng">
            <a:solidFill>
              <a:srgbClr val="333399"/>
            </a:solidFill>
            <a:prstDash val="solid"/>
            <a:miter/>
            <a:headEnd type="none" w="med" len="med"/>
            <a:tailEnd type="none" w="med" len="med"/>
          </a:ln>
          <a:effectLst>
            <a:outerShdw dist="53882" dir="2699999" algn="ctr" rotWithShape="0">
              <a:schemeClr val="bg2"/>
            </a:outerShdw>
          </a:effectLst>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000" dirty="0">
                <a:solidFill>
                  <a:srgbClr val="333399"/>
                </a:solidFill>
                <a:latin typeface="Arial" panose="020B0604020202020204" pitchFamily="34" charset="0"/>
              </a:rPr>
              <a:t>MIME</a:t>
            </a:r>
            <a:endParaRPr lang="en-US" altLang="zh-CN" sz="2000" dirty="0">
              <a:solidFill>
                <a:srgbClr val="333399"/>
              </a:solidFill>
              <a:latin typeface="Arial" panose="020B0604020202020204" pitchFamily="34" charset="0"/>
            </a:endParaRPr>
          </a:p>
        </p:txBody>
      </p:sp>
      <p:sp>
        <p:nvSpPr>
          <p:cNvPr id="219142" name="Rectangle 6"/>
          <p:cNvSpPr/>
          <p:nvPr/>
        </p:nvSpPr>
        <p:spPr>
          <a:xfrm>
            <a:off x="1042988" y="5137150"/>
            <a:ext cx="1182687" cy="596900"/>
          </a:xfrm>
          <a:prstGeom prst="rect">
            <a:avLst/>
          </a:prstGeom>
          <a:solidFill>
            <a:srgbClr val="CCECFF"/>
          </a:solidFill>
          <a:ln w="9525" cap="flat" cmpd="sng">
            <a:solidFill>
              <a:srgbClr val="333399"/>
            </a:solidFill>
            <a:prstDash val="solid"/>
            <a:miter/>
            <a:headEnd type="none" w="med" len="med"/>
            <a:tailEnd type="none" w="med" len="med"/>
          </a:ln>
          <a:effectLst>
            <a:outerShdw dist="45791" dir="2021404" algn="ctr" rotWithShape="0">
              <a:schemeClr val="bg2"/>
            </a:outerShdw>
          </a:effectLst>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000" dirty="0">
                <a:solidFill>
                  <a:srgbClr val="333399"/>
                </a:solidFill>
                <a:latin typeface="Arial" panose="020B0604020202020204" pitchFamily="34" charset="0"/>
              </a:rPr>
              <a:t>SMTP</a:t>
            </a:r>
            <a:endParaRPr lang="en-US" altLang="zh-CN" sz="2000" dirty="0">
              <a:solidFill>
                <a:srgbClr val="333399"/>
              </a:solidFill>
              <a:latin typeface="Arial" panose="020B0604020202020204" pitchFamily="34" charset="0"/>
            </a:endParaRPr>
          </a:p>
        </p:txBody>
      </p:sp>
      <p:sp>
        <p:nvSpPr>
          <p:cNvPr id="219143" name="Rectangle 7"/>
          <p:cNvSpPr/>
          <p:nvPr/>
        </p:nvSpPr>
        <p:spPr>
          <a:xfrm>
            <a:off x="7061200" y="3465513"/>
            <a:ext cx="1182688" cy="596900"/>
          </a:xfrm>
          <a:prstGeom prst="rect">
            <a:avLst/>
          </a:prstGeom>
          <a:solidFill>
            <a:srgbClr val="FFCCFF"/>
          </a:solidFill>
          <a:ln w="9525" cap="flat" cmpd="sng">
            <a:solidFill>
              <a:srgbClr val="333399"/>
            </a:solidFill>
            <a:prstDash val="solid"/>
            <a:miter/>
            <a:headEnd type="none" w="med" len="med"/>
            <a:tailEnd type="none" w="med" len="med"/>
          </a:ln>
          <a:effectLst>
            <a:outerShdw dist="53882" dir="2699999" algn="ctr" rotWithShape="0">
              <a:schemeClr val="bg2"/>
            </a:outerShdw>
          </a:effectLst>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000" dirty="0">
                <a:solidFill>
                  <a:srgbClr val="333399"/>
                </a:solidFill>
                <a:latin typeface="Arial" panose="020B0604020202020204" pitchFamily="34" charset="0"/>
              </a:rPr>
              <a:t>MIME</a:t>
            </a:r>
            <a:endParaRPr lang="en-US" altLang="zh-CN" sz="2000" dirty="0">
              <a:solidFill>
                <a:srgbClr val="333399"/>
              </a:solidFill>
              <a:latin typeface="Arial" panose="020B0604020202020204" pitchFamily="34" charset="0"/>
            </a:endParaRPr>
          </a:p>
        </p:txBody>
      </p:sp>
      <p:sp>
        <p:nvSpPr>
          <p:cNvPr id="219144" name="Rectangle 8"/>
          <p:cNvSpPr/>
          <p:nvPr/>
        </p:nvSpPr>
        <p:spPr>
          <a:xfrm>
            <a:off x="7061200" y="5137150"/>
            <a:ext cx="1182688" cy="596900"/>
          </a:xfrm>
          <a:prstGeom prst="rect">
            <a:avLst/>
          </a:prstGeom>
          <a:solidFill>
            <a:srgbClr val="CCECFF"/>
          </a:solidFill>
          <a:ln w="9525" cap="flat" cmpd="sng">
            <a:solidFill>
              <a:srgbClr val="333399"/>
            </a:solidFill>
            <a:prstDash val="solid"/>
            <a:miter/>
            <a:headEnd type="none" w="med" len="med"/>
            <a:tailEnd type="none" w="med" len="med"/>
          </a:ln>
          <a:effectLst>
            <a:outerShdw dist="45791" dir="2021404" algn="ctr" rotWithShape="0">
              <a:schemeClr val="bg2"/>
            </a:outerShdw>
          </a:effectLst>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000" dirty="0">
                <a:solidFill>
                  <a:srgbClr val="333399"/>
                </a:solidFill>
                <a:latin typeface="Arial" panose="020B0604020202020204" pitchFamily="34" charset="0"/>
              </a:rPr>
              <a:t>SMTP</a:t>
            </a:r>
            <a:endParaRPr lang="en-US" altLang="zh-CN" sz="2000" dirty="0">
              <a:solidFill>
                <a:srgbClr val="333399"/>
              </a:solidFill>
              <a:latin typeface="Arial" panose="020B0604020202020204" pitchFamily="34" charset="0"/>
            </a:endParaRPr>
          </a:p>
        </p:txBody>
      </p:sp>
      <p:sp>
        <p:nvSpPr>
          <p:cNvPr id="219145" name="Line 9"/>
          <p:cNvSpPr/>
          <p:nvPr/>
        </p:nvSpPr>
        <p:spPr>
          <a:xfrm>
            <a:off x="2243138" y="5435600"/>
            <a:ext cx="4837112" cy="0"/>
          </a:xfrm>
          <a:prstGeom prst="line">
            <a:avLst/>
          </a:prstGeom>
          <a:ln w="28575" cap="flat" cmpd="sng">
            <a:solidFill>
              <a:srgbClr val="333399"/>
            </a:solidFill>
            <a:prstDash val="solid"/>
            <a:headEnd type="triangle" w="med" len="lg"/>
            <a:tailEnd type="triangle" w="med" len="lg"/>
          </a:ln>
        </p:spPr>
      </p:sp>
      <p:sp>
        <p:nvSpPr>
          <p:cNvPr id="219146" name="Line 10"/>
          <p:cNvSpPr/>
          <p:nvPr/>
        </p:nvSpPr>
        <p:spPr>
          <a:xfrm rot="5400000" flipH="1" flipV="1">
            <a:off x="1095375" y="4598988"/>
            <a:ext cx="1074738" cy="0"/>
          </a:xfrm>
          <a:prstGeom prst="line">
            <a:avLst/>
          </a:prstGeom>
          <a:ln w="28575" cap="flat" cmpd="sng">
            <a:solidFill>
              <a:srgbClr val="333399"/>
            </a:solidFill>
            <a:prstDash val="solid"/>
            <a:headEnd type="triangle" w="med" len="lg"/>
            <a:tailEnd type="triangle" w="med" len="lg"/>
          </a:ln>
        </p:spPr>
      </p:sp>
      <p:sp>
        <p:nvSpPr>
          <p:cNvPr id="219147" name="Line 11"/>
          <p:cNvSpPr/>
          <p:nvPr/>
        </p:nvSpPr>
        <p:spPr>
          <a:xfrm rot="5400000" flipH="1" flipV="1">
            <a:off x="7115175" y="4598988"/>
            <a:ext cx="1074738" cy="0"/>
          </a:xfrm>
          <a:prstGeom prst="line">
            <a:avLst/>
          </a:prstGeom>
          <a:ln w="28575" cap="flat" cmpd="sng">
            <a:solidFill>
              <a:srgbClr val="333399"/>
            </a:solidFill>
            <a:prstDash val="solid"/>
            <a:headEnd type="triangle" w="med" len="lg"/>
            <a:tailEnd type="triangle" w="med" len="lg"/>
          </a:ln>
        </p:spPr>
      </p:sp>
      <p:sp>
        <p:nvSpPr>
          <p:cNvPr id="219148" name="Line 12"/>
          <p:cNvSpPr/>
          <p:nvPr/>
        </p:nvSpPr>
        <p:spPr>
          <a:xfrm rot="-5400000" flipV="1">
            <a:off x="1247775" y="3079750"/>
            <a:ext cx="769938" cy="0"/>
          </a:xfrm>
          <a:prstGeom prst="line">
            <a:avLst/>
          </a:prstGeom>
          <a:ln w="28575" cap="flat" cmpd="sng">
            <a:solidFill>
              <a:srgbClr val="333399"/>
            </a:solidFill>
            <a:prstDash val="solid"/>
            <a:headEnd type="triangle" w="med" len="lg"/>
            <a:tailEnd type="triangle" w="med" len="lg"/>
          </a:ln>
        </p:spPr>
      </p:sp>
      <p:sp>
        <p:nvSpPr>
          <p:cNvPr id="219149" name="Line 13"/>
          <p:cNvSpPr/>
          <p:nvPr/>
        </p:nvSpPr>
        <p:spPr>
          <a:xfrm rot="-5400000" flipV="1">
            <a:off x="7267575" y="3079750"/>
            <a:ext cx="769938" cy="0"/>
          </a:xfrm>
          <a:prstGeom prst="line">
            <a:avLst/>
          </a:prstGeom>
          <a:ln w="28575" cap="flat" cmpd="sng">
            <a:solidFill>
              <a:srgbClr val="333399"/>
            </a:solidFill>
            <a:prstDash val="solid"/>
            <a:headEnd type="triangle" w="med" len="lg"/>
            <a:tailEnd type="triangle" w="med" len="lg"/>
          </a:ln>
        </p:spPr>
      </p:sp>
      <p:sp>
        <p:nvSpPr>
          <p:cNvPr id="219150" name="Text Box 14"/>
          <p:cNvSpPr txBox="1"/>
          <p:nvPr/>
        </p:nvSpPr>
        <p:spPr>
          <a:xfrm>
            <a:off x="5940425" y="4371975"/>
            <a:ext cx="1706563" cy="395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000" dirty="0">
                <a:solidFill>
                  <a:srgbClr val="333399"/>
                </a:solidFill>
                <a:latin typeface="Arial" panose="020B0604020202020204" pitchFamily="34" charset="0"/>
              </a:rPr>
              <a:t>7 位 </a:t>
            </a:r>
            <a:r>
              <a:rPr lang="en-US" altLang="zh-CN" sz="2000" dirty="0">
                <a:solidFill>
                  <a:srgbClr val="333399"/>
                </a:solidFill>
                <a:latin typeface="Arial" panose="020B0604020202020204" pitchFamily="34" charset="0"/>
              </a:rPr>
              <a:t>ASCII </a:t>
            </a:r>
            <a:r>
              <a:rPr lang="zh-CN" altLang="en-US" sz="2000" dirty="0">
                <a:solidFill>
                  <a:srgbClr val="333399"/>
                </a:solidFill>
                <a:latin typeface="Arial" panose="020B0604020202020204" pitchFamily="34" charset="0"/>
              </a:rPr>
              <a:t>码</a:t>
            </a:r>
            <a:endParaRPr lang="zh-CN" altLang="en-US" sz="2000" dirty="0">
              <a:solidFill>
                <a:srgbClr val="333399"/>
              </a:solidFill>
              <a:latin typeface="Arial" panose="020B0604020202020204" pitchFamily="34" charset="0"/>
            </a:endParaRPr>
          </a:p>
        </p:txBody>
      </p:sp>
      <p:sp>
        <p:nvSpPr>
          <p:cNvPr id="219151" name="Text Box 15"/>
          <p:cNvSpPr txBox="1"/>
          <p:nvPr/>
        </p:nvSpPr>
        <p:spPr>
          <a:xfrm>
            <a:off x="3600450" y="5013325"/>
            <a:ext cx="1704975" cy="395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000" dirty="0">
                <a:solidFill>
                  <a:srgbClr val="333399"/>
                </a:solidFill>
                <a:latin typeface="Arial" panose="020B0604020202020204" pitchFamily="34" charset="0"/>
              </a:rPr>
              <a:t>7 位 </a:t>
            </a:r>
            <a:r>
              <a:rPr lang="en-US" altLang="zh-CN" sz="2000" dirty="0">
                <a:solidFill>
                  <a:srgbClr val="333399"/>
                </a:solidFill>
                <a:latin typeface="Arial" panose="020B0604020202020204" pitchFamily="34" charset="0"/>
              </a:rPr>
              <a:t>ASCII </a:t>
            </a:r>
            <a:r>
              <a:rPr lang="zh-CN" altLang="en-US" sz="2000" dirty="0">
                <a:solidFill>
                  <a:srgbClr val="333399"/>
                </a:solidFill>
                <a:latin typeface="Arial" panose="020B0604020202020204" pitchFamily="34" charset="0"/>
              </a:rPr>
              <a:t>码</a:t>
            </a:r>
            <a:endParaRPr lang="zh-CN" altLang="en-US" sz="2000" dirty="0">
              <a:solidFill>
                <a:srgbClr val="333399"/>
              </a:solidFill>
              <a:latin typeface="Arial" panose="020B0604020202020204" pitchFamily="34" charset="0"/>
            </a:endParaRPr>
          </a:p>
        </p:txBody>
      </p:sp>
      <p:sp>
        <p:nvSpPr>
          <p:cNvPr id="219152" name="Text Box 16"/>
          <p:cNvSpPr txBox="1"/>
          <p:nvPr/>
        </p:nvSpPr>
        <p:spPr>
          <a:xfrm>
            <a:off x="6099175" y="2887663"/>
            <a:ext cx="1497013"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000" dirty="0">
                <a:solidFill>
                  <a:srgbClr val="333399"/>
                </a:solidFill>
                <a:latin typeface="Arial" panose="020B0604020202020204" pitchFamily="34" charset="0"/>
              </a:rPr>
              <a:t>非 </a:t>
            </a:r>
            <a:r>
              <a:rPr lang="en-US" altLang="zh-CN" sz="2000" dirty="0">
                <a:solidFill>
                  <a:srgbClr val="333399"/>
                </a:solidFill>
                <a:latin typeface="Arial" panose="020B0604020202020204" pitchFamily="34" charset="0"/>
              </a:rPr>
              <a:t>ASCII </a:t>
            </a:r>
            <a:r>
              <a:rPr lang="zh-CN" altLang="en-US" sz="2000" dirty="0">
                <a:solidFill>
                  <a:srgbClr val="333399"/>
                </a:solidFill>
                <a:latin typeface="Arial" panose="020B0604020202020204" pitchFamily="34" charset="0"/>
              </a:rPr>
              <a:t>码</a:t>
            </a:r>
            <a:endParaRPr lang="zh-CN" altLang="en-US" sz="2000" dirty="0">
              <a:solidFill>
                <a:srgbClr val="333399"/>
              </a:solidFill>
              <a:latin typeface="Arial" panose="020B0604020202020204" pitchFamily="34" charset="0"/>
            </a:endParaRPr>
          </a:p>
        </p:txBody>
      </p:sp>
      <p:sp>
        <p:nvSpPr>
          <p:cNvPr id="219153" name="Rectangle 17"/>
          <p:cNvSpPr/>
          <p:nvPr/>
        </p:nvSpPr>
        <p:spPr>
          <a:xfrm>
            <a:off x="1150938" y="2230438"/>
            <a:ext cx="966787" cy="477837"/>
          </a:xfrm>
          <a:prstGeom prst="rect">
            <a:avLst/>
          </a:prstGeom>
          <a:solidFill>
            <a:srgbClr val="FFFF99"/>
          </a:solidFill>
          <a:ln w="9525" cap="flat" cmpd="sng">
            <a:solidFill>
              <a:srgbClr val="333399"/>
            </a:solidFill>
            <a:prstDash val="solid"/>
            <a:miter/>
            <a:headEnd type="none" w="med" len="med"/>
            <a:tailEnd type="none" w="med" len="med"/>
          </a:ln>
          <a:effectLst>
            <a:outerShdw dist="45791" dir="2021404" algn="ctr" rotWithShape="0">
              <a:schemeClr val="bg2"/>
            </a:outerShdw>
          </a:effectLst>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zh-CN" altLang="en-US" sz="2000" dirty="0">
                <a:solidFill>
                  <a:srgbClr val="333399"/>
                </a:solidFill>
                <a:latin typeface="Arial" panose="020B0604020202020204" pitchFamily="34" charset="0"/>
              </a:rPr>
              <a:t>用户</a:t>
            </a:r>
            <a:endParaRPr lang="zh-CN" altLang="en-US" sz="2000" dirty="0">
              <a:solidFill>
                <a:srgbClr val="333399"/>
              </a:solidFill>
              <a:latin typeface="Arial" panose="020B0604020202020204" pitchFamily="34" charset="0"/>
            </a:endParaRPr>
          </a:p>
        </p:txBody>
      </p:sp>
      <p:sp>
        <p:nvSpPr>
          <p:cNvPr id="219154" name="Rectangle 18"/>
          <p:cNvSpPr/>
          <p:nvPr/>
        </p:nvSpPr>
        <p:spPr>
          <a:xfrm>
            <a:off x="7169150" y="2230438"/>
            <a:ext cx="966788" cy="477837"/>
          </a:xfrm>
          <a:prstGeom prst="rect">
            <a:avLst/>
          </a:prstGeom>
          <a:solidFill>
            <a:srgbClr val="FFFF99"/>
          </a:solidFill>
          <a:ln w="9525" cap="flat" cmpd="sng">
            <a:solidFill>
              <a:srgbClr val="333399"/>
            </a:solidFill>
            <a:prstDash val="solid"/>
            <a:miter/>
            <a:headEnd type="none" w="med" len="med"/>
            <a:tailEnd type="none" w="med" len="med"/>
          </a:ln>
          <a:effectLst>
            <a:outerShdw dist="45791" dir="2021404" algn="ctr" rotWithShape="0">
              <a:schemeClr val="bg2"/>
            </a:outerShdw>
          </a:effectLst>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zh-CN" altLang="en-US" sz="2000" dirty="0">
                <a:solidFill>
                  <a:srgbClr val="333399"/>
                </a:solidFill>
                <a:latin typeface="Arial" panose="020B0604020202020204" pitchFamily="34" charset="0"/>
              </a:rPr>
              <a:t>用户</a:t>
            </a:r>
            <a:endParaRPr lang="zh-CN" altLang="en-US" sz="2000" dirty="0">
              <a:solidFill>
                <a:srgbClr val="333399"/>
              </a:solidFill>
              <a:latin typeface="Arial" panose="020B0604020202020204" pitchFamily="34" charset="0"/>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0162" name="灯片编号占位符 3"/>
          <p:cNvSpPr txBox="1">
            <a:spLocks noGrp="1"/>
          </p:cNvSpPr>
          <p:nvPr/>
        </p:nvSpPr>
        <p:spPr>
          <a:xfrm>
            <a:off x="6553200" y="6248400"/>
            <a:ext cx="1905000" cy="457200"/>
          </a:xfrm>
          <a:prstGeom prst="rect">
            <a:avLst/>
          </a:prstGeom>
          <a:noFill/>
          <a:ln w="9525">
            <a:noFill/>
          </a:ln>
        </p:spPr>
        <p:txBody>
          <a:bodyPr lIns="92075" tIns="46038" rIns="92075" bIns="46038"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r" eaLnBrk="1" hangingPunct="1">
              <a:spcBef>
                <a:spcPct val="0"/>
              </a:spcBef>
              <a:buClrTx/>
              <a:buSzTx/>
              <a:buFontTx/>
              <a:buNone/>
            </a:pPr>
            <a:fld id="{9A0DB2DC-4C9A-4742-B13C-FB6460FD3503}" type="slidenum">
              <a:rPr lang="zh-CN" altLang="en-US" sz="1400" dirty="0">
                <a:latin typeface="Times New Roman" panose="02020603050405020304" pitchFamily="18" charset="0"/>
                <a:ea typeface="宋体" panose="02010600030101010101" pitchFamily="2" charset="-122"/>
              </a:rPr>
            </a:fld>
            <a:endParaRPr lang="zh-CN" altLang="en-US" sz="1400" dirty="0">
              <a:latin typeface="Times New Roman" panose="02020603050405020304" pitchFamily="18" charset="0"/>
              <a:ea typeface="宋体" panose="02010600030101010101" pitchFamily="2" charset="-122"/>
            </a:endParaRPr>
          </a:p>
        </p:txBody>
      </p:sp>
      <p:sp>
        <p:nvSpPr>
          <p:cNvPr id="112642" name="Rectangle 2"/>
          <p:cNvSpPr>
            <a:spLocks noChangeArrowheads="1"/>
          </p:cNvSpPr>
          <p:nvPr/>
        </p:nvSpPr>
        <p:spPr bwMode="auto">
          <a:xfrm>
            <a:off x="762000" y="304800"/>
            <a:ext cx="7793038" cy="1066800"/>
          </a:xfrm>
          <a:prstGeom prst="rect">
            <a:avLst/>
          </a:prstGeom>
          <a:noFill/>
          <a:ln w="9525">
            <a:noFill/>
            <a:miter lim="800000"/>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1" i="0" u="none" strike="noStrike" kern="1200" cap="none" spc="0" normalizeH="0" baseline="0" noProof="0" dirty="0">
                <a:ln>
                  <a:noFill/>
                </a:ln>
                <a:solidFill>
                  <a:schemeClr val="tx2"/>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7.2.</a:t>
            </a:r>
            <a:r>
              <a:rPr kumimoji="1" lang="en-US" altLang="zh-CN" sz="4400" b="1" i="0" u="none" strike="noStrike" kern="1200" cap="none" spc="0" normalizeH="0" baseline="0" noProof="0" dirty="0">
                <a:ln>
                  <a:noFill/>
                </a:ln>
                <a:solidFill>
                  <a:schemeClr val="tx2"/>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5 Final Delivery</a:t>
            </a:r>
            <a:r>
              <a:rPr kumimoji="1" lang="zh-CN" altLang="en-US" sz="4400" b="1" i="0" u="none" strike="noStrike" kern="1200" cap="none" spc="0" normalizeH="0" baseline="0" noProof="0" dirty="0">
                <a:ln>
                  <a:noFill/>
                </a:ln>
                <a:solidFill>
                  <a:schemeClr val="tx2"/>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 </a:t>
            </a:r>
            <a:endParaRPr kumimoji="1" lang="zh-CN" altLang="en-US" sz="4400" b="1" i="0" u="none" strike="noStrike" kern="1200" cap="none" spc="0" normalizeH="0" baseline="0" noProof="0" dirty="0">
              <a:ln>
                <a:noFill/>
              </a:ln>
              <a:solidFill>
                <a:schemeClr val="tx2"/>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220164" name="Rectangle 3"/>
          <p:cNvSpPr/>
          <p:nvPr/>
        </p:nvSpPr>
        <p:spPr>
          <a:xfrm>
            <a:off x="785813" y="1524000"/>
            <a:ext cx="8053387" cy="4572000"/>
          </a:xfrm>
          <a:prstGeom prst="rect">
            <a:avLst/>
          </a:prstGeom>
          <a:noFill/>
          <a:ln w="9525">
            <a:noFill/>
          </a:ln>
        </p:spPr>
        <p:txBody>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342900" lvl="0" indent="-342900" eaLnBrk="1" hangingPunct="1">
              <a:buClr>
                <a:schemeClr val="tx1"/>
              </a:buClr>
              <a:buSzPct val="80000"/>
              <a:buFont typeface="Wingdings" panose="05000000000000000000" pitchFamily="2" charset="2"/>
              <a:buChar char="l"/>
            </a:pPr>
            <a:r>
              <a:rPr lang="en-US" altLang="zh-CN" sz="4000" b="1" dirty="0">
                <a:latin typeface="Times New Roman" panose="02020603050405020304" pitchFamily="18" charset="0"/>
                <a:ea typeface="宋体" panose="02010600030101010101" pitchFamily="2" charset="-122"/>
              </a:rPr>
              <a:t>  POP3</a:t>
            </a:r>
            <a:endParaRPr lang="en-US" altLang="zh-CN" sz="4000" b="1" dirty="0">
              <a:latin typeface="Times New Roman" panose="02020603050405020304" pitchFamily="18" charset="0"/>
              <a:ea typeface="宋体" panose="02010600030101010101" pitchFamily="2" charset="-122"/>
            </a:endParaRPr>
          </a:p>
          <a:p>
            <a:pPr marL="342900" lvl="0" indent="-342900" eaLnBrk="1" hangingPunct="1">
              <a:buClr>
                <a:schemeClr val="accent2"/>
              </a:buClr>
              <a:buSzPct val="80000"/>
              <a:buFont typeface="Wingdings" panose="05000000000000000000" pitchFamily="2" charset="2"/>
              <a:buChar char="l"/>
            </a:pPr>
            <a:endParaRPr lang="zh-CN" altLang="en-US" sz="4000" b="1" dirty="0">
              <a:latin typeface="Times New Roman" panose="02020603050405020304" pitchFamily="18" charset="0"/>
              <a:ea typeface="宋体" panose="02010600030101010101" pitchFamily="2" charset="-122"/>
            </a:endParaRPr>
          </a:p>
          <a:p>
            <a:pPr marL="342900" lvl="0" indent="-342900" eaLnBrk="1" hangingPunct="1">
              <a:buClr>
                <a:schemeClr val="tx1"/>
              </a:buClr>
              <a:buSzPct val="80000"/>
              <a:buFont typeface="Wingdings" panose="05000000000000000000" pitchFamily="2" charset="2"/>
              <a:buChar char="l"/>
            </a:pPr>
            <a:r>
              <a:rPr lang="en-US" altLang="zh-CN" sz="4000" b="1" dirty="0">
                <a:latin typeface="Times New Roman" panose="02020603050405020304" pitchFamily="18" charset="0"/>
                <a:ea typeface="宋体" panose="02010600030101010101" pitchFamily="2" charset="-122"/>
              </a:rPr>
              <a:t>  IMAP</a:t>
            </a:r>
            <a:endParaRPr lang="zh-CN" altLang="en-US" sz="4000" b="1" dirty="0">
              <a:latin typeface="Times New Roman" panose="02020603050405020304" pitchFamily="18" charset="0"/>
              <a:ea typeface="宋体" panose="02010600030101010101" pitchFamily="2" charset="-122"/>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1186" name="灯片编号占位符 4"/>
          <p:cNvSpPr txBox="1">
            <a:spLocks noGrp="1"/>
          </p:cNvSpPr>
          <p:nvPr/>
        </p:nvSpPr>
        <p:spPr>
          <a:xfrm>
            <a:off x="6553200" y="6248400"/>
            <a:ext cx="1905000" cy="457200"/>
          </a:xfrm>
          <a:prstGeom prst="rect">
            <a:avLst/>
          </a:prstGeom>
          <a:noFill/>
          <a:ln w="9525">
            <a:noFill/>
          </a:ln>
        </p:spPr>
        <p:txBody>
          <a:bodyPr lIns="92075" tIns="46038" rIns="92075" bIns="46038"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r" eaLnBrk="1" hangingPunct="1">
              <a:spcBef>
                <a:spcPct val="0"/>
              </a:spcBef>
              <a:buClrTx/>
              <a:buSzTx/>
              <a:buFontTx/>
              <a:buNone/>
            </a:pPr>
            <a:fld id="{9A0DB2DC-4C9A-4742-B13C-FB6460FD3503}" type="slidenum">
              <a:rPr lang="zh-CN" altLang="en-US" sz="1400" dirty="0">
                <a:latin typeface="Times New Roman" panose="02020603050405020304" pitchFamily="18" charset="0"/>
                <a:ea typeface="宋体" panose="02010600030101010101" pitchFamily="2" charset="-122"/>
              </a:rPr>
            </a:fld>
            <a:endParaRPr lang="zh-CN" altLang="en-US" sz="1400" dirty="0">
              <a:latin typeface="Times New Roman" panose="02020603050405020304" pitchFamily="18" charset="0"/>
              <a:ea typeface="宋体" panose="02010600030101010101" pitchFamily="2" charset="-122"/>
            </a:endParaRPr>
          </a:p>
        </p:txBody>
      </p:sp>
      <p:sp>
        <p:nvSpPr>
          <p:cNvPr id="114690" name="Rectangle 2"/>
          <p:cNvSpPr>
            <a:spLocks noGrp="1" noChangeArrowheads="1"/>
          </p:cNvSpPr>
          <p:nvPr>
            <p:ph type="title" idx="4294967295"/>
          </p:nvPr>
        </p:nvSpPr>
        <p:spPr>
          <a:xfrm>
            <a:off x="685800" y="152400"/>
            <a:ext cx="7772400" cy="914400"/>
          </a:xfrm>
          <a:noFill/>
          <a:ln>
            <a:noFill/>
          </a:ln>
          <a:effectLst/>
          <a:sp3d prstMaterial="plastic"/>
        </p:spPr>
        <p:txBody>
          <a:bodyPr wrap="square" lIns="92075" tIns="46038" rIns="92075" bIns="46038" numCol="1" rtlCol="0" anchor="ctr" anchorCtr="0" compatLnSpc="1">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50" normalizeH="0" baseline="0" noProof="0">
                <a:ln>
                  <a:noFill/>
                </a:ln>
                <a:solidFill>
                  <a:schemeClr val="tx2"/>
                </a:solidFill>
                <a:effectLst>
                  <a:outerShdw blurRad="38100" dist="38100" dir="2700000" algn="tl">
                    <a:srgbClr val="C0C0C0"/>
                  </a:outerShdw>
                </a:effectLst>
                <a:uLnTx/>
                <a:uFillTx/>
                <a:latin typeface="+mj-lt"/>
                <a:ea typeface="+mj-ea"/>
                <a:cs typeface="+mj-cs"/>
              </a:rPr>
              <a:t>POP3</a:t>
            </a:r>
            <a:endParaRPr kumimoji="0" lang="en-US" altLang="zh-CN" sz="4000" b="1" i="0" u="none" strike="noStrike" kern="1200" cap="none" spc="50" normalizeH="0" baseline="0" noProof="0">
              <a:ln>
                <a:noFill/>
              </a:ln>
              <a:solidFill>
                <a:schemeClr val="tx2"/>
              </a:solidFill>
              <a:effectLst>
                <a:outerShdw blurRad="38100" dist="38100" dir="2700000" algn="tl">
                  <a:srgbClr val="C0C0C0"/>
                </a:outerShdw>
              </a:effectLst>
              <a:uLnTx/>
              <a:uFillTx/>
              <a:latin typeface="+mj-lt"/>
              <a:ea typeface="+mj-ea"/>
              <a:cs typeface="+mj-cs"/>
            </a:endParaRPr>
          </a:p>
        </p:txBody>
      </p:sp>
      <p:sp>
        <p:nvSpPr>
          <p:cNvPr id="114691" name="Rectangle 3"/>
          <p:cNvSpPr/>
          <p:nvPr/>
        </p:nvSpPr>
        <p:spPr>
          <a:xfrm>
            <a:off x="609600" y="1166813"/>
            <a:ext cx="8137525" cy="4776787"/>
          </a:xfrm>
          <a:prstGeom prst="rect">
            <a:avLst/>
          </a:prstGeom>
          <a:noFill/>
          <a:ln w="9525">
            <a:noFill/>
          </a:ln>
        </p:spPr>
        <p:txBody>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609600" lvl="0" indent="-609600" algn="just" eaLnBrk="1" hangingPunct="1">
              <a:buClr>
                <a:schemeClr val="accent2"/>
              </a:buClr>
              <a:buSzPct val="80000"/>
              <a:buFont typeface="Wingdings" panose="05000000000000000000" pitchFamily="2" charset="2"/>
              <a:buChar char="l"/>
            </a:pPr>
            <a:r>
              <a:rPr lang="zh-CN" altLang="en-US" sz="3600" b="1" dirty="0">
                <a:latin typeface="Times New Roman" panose="02020603050405020304" pitchFamily="18" charset="0"/>
                <a:ea typeface="宋体" panose="02010600030101010101" pitchFamily="2" charset="-122"/>
              </a:rPr>
              <a:t>邮局协议</a:t>
            </a:r>
            <a:r>
              <a:rPr lang="en-US" altLang="zh-CN" sz="3600" b="1" dirty="0">
                <a:latin typeface="Times New Roman" panose="02020603050405020304" pitchFamily="18" charset="0"/>
                <a:ea typeface="宋体" panose="02010600030101010101" pitchFamily="2" charset="-122"/>
              </a:rPr>
              <a:t>POP</a:t>
            </a:r>
            <a:r>
              <a:rPr lang="zh-CN" altLang="en-US" sz="3600" b="1" dirty="0">
                <a:latin typeface="Times New Roman" panose="02020603050405020304" pitchFamily="18" charset="0"/>
                <a:ea typeface="宋体" panose="02010600030101010101" pitchFamily="2" charset="-122"/>
              </a:rPr>
              <a:t>是一个非常简单、但功能有限的邮件读取协议，现在使用的是它的第三个版本 </a:t>
            </a:r>
            <a:r>
              <a:rPr lang="en-US" altLang="zh-CN" sz="3600" b="1" dirty="0">
                <a:latin typeface="Times New Roman" panose="02020603050405020304" pitchFamily="18" charset="0"/>
                <a:ea typeface="宋体" panose="02010600030101010101" pitchFamily="2" charset="-122"/>
              </a:rPr>
              <a:t>POP3。</a:t>
            </a:r>
            <a:endParaRPr lang="en-US" altLang="zh-CN" sz="3600" b="1" dirty="0">
              <a:latin typeface="Times New Roman" panose="02020603050405020304" pitchFamily="18" charset="0"/>
              <a:ea typeface="宋体" panose="02010600030101010101" pitchFamily="2" charset="-122"/>
            </a:endParaRPr>
          </a:p>
          <a:p>
            <a:pPr marL="609600" lvl="0" indent="-609600" algn="just" eaLnBrk="1" hangingPunct="1">
              <a:buClr>
                <a:schemeClr val="accent2"/>
              </a:buClr>
              <a:buSzPct val="80000"/>
              <a:buFont typeface="Wingdings" panose="05000000000000000000" pitchFamily="2" charset="2"/>
              <a:buChar char="l"/>
            </a:pPr>
            <a:r>
              <a:rPr lang="en-US" altLang="zh-CN" sz="3600" b="1" dirty="0">
                <a:latin typeface="Times New Roman" panose="02020603050405020304" pitchFamily="18" charset="0"/>
                <a:ea typeface="宋体" panose="02010600030101010101" pitchFamily="2" charset="-122"/>
              </a:rPr>
              <a:t>POP</a:t>
            </a:r>
            <a:r>
              <a:rPr lang="zh-CN" altLang="en-US" sz="3600" b="1" dirty="0">
                <a:latin typeface="Times New Roman" panose="02020603050405020304" pitchFamily="18" charset="0"/>
                <a:ea typeface="宋体" panose="02010600030101010101" pitchFamily="2" charset="-122"/>
              </a:rPr>
              <a:t>也使用客户/服务器的工作方式。</a:t>
            </a:r>
            <a:endParaRPr lang="zh-CN" altLang="en-US" sz="3600" b="1" dirty="0">
              <a:latin typeface="Times New Roman" panose="02020603050405020304" pitchFamily="18" charset="0"/>
              <a:ea typeface="宋体" panose="02010600030101010101" pitchFamily="2" charset="-122"/>
            </a:endParaRPr>
          </a:p>
          <a:p>
            <a:pPr marL="609600" lvl="0" indent="-609600" algn="just" eaLnBrk="1" hangingPunct="1">
              <a:buClr>
                <a:schemeClr val="accent2"/>
              </a:buClr>
              <a:buSzPct val="80000"/>
              <a:buFont typeface="Wingdings" panose="05000000000000000000" pitchFamily="2" charset="2"/>
              <a:buChar char="l"/>
            </a:pPr>
            <a:r>
              <a:rPr lang="zh-CN" altLang="en-US" sz="3600" b="1" dirty="0">
                <a:latin typeface="Times New Roman" panose="02020603050405020304" pitchFamily="18" charset="0"/>
                <a:ea typeface="宋体" panose="02010600030101010101" pitchFamily="2" charset="-122"/>
              </a:rPr>
              <a:t>在接收邮件的用户</a:t>
            </a:r>
            <a:r>
              <a:rPr lang="en-US" altLang="zh-CN" sz="3600" b="1" dirty="0">
                <a:latin typeface="Times New Roman" panose="02020603050405020304" pitchFamily="18" charset="0"/>
                <a:ea typeface="宋体" panose="02010600030101010101" pitchFamily="2" charset="-122"/>
              </a:rPr>
              <a:t>PC</a:t>
            </a:r>
            <a:r>
              <a:rPr lang="zh-CN" altLang="en-US" sz="3600" b="1" dirty="0">
                <a:latin typeface="Times New Roman" panose="02020603050405020304" pitchFamily="18" charset="0"/>
                <a:ea typeface="宋体" panose="02010600030101010101" pitchFamily="2" charset="-122"/>
              </a:rPr>
              <a:t>机中必须运行 </a:t>
            </a:r>
            <a:r>
              <a:rPr lang="en-US" altLang="zh-CN" sz="3600" b="1" dirty="0">
                <a:latin typeface="Times New Roman" panose="02020603050405020304" pitchFamily="18" charset="0"/>
                <a:ea typeface="宋体" panose="02010600030101010101" pitchFamily="2" charset="-122"/>
              </a:rPr>
              <a:t>POP</a:t>
            </a:r>
            <a:r>
              <a:rPr lang="zh-CN" altLang="en-US" sz="3600" b="1" dirty="0">
                <a:latin typeface="Times New Roman" panose="02020603050405020304" pitchFamily="18" charset="0"/>
                <a:ea typeface="宋体" panose="02010600030101010101" pitchFamily="2" charset="-122"/>
              </a:rPr>
              <a:t>客户程序，而在用户所连接的 </a:t>
            </a:r>
            <a:r>
              <a:rPr lang="en-US" altLang="zh-CN" sz="3600" b="1" dirty="0">
                <a:latin typeface="Times New Roman" panose="02020603050405020304" pitchFamily="18" charset="0"/>
                <a:ea typeface="宋体" panose="02010600030101010101" pitchFamily="2" charset="-122"/>
              </a:rPr>
              <a:t>ISP</a:t>
            </a:r>
            <a:r>
              <a:rPr lang="zh-CN" altLang="en-US" sz="3600" b="1" dirty="0">
                <a:latin typeface="Times New Roman" panose="02020603050405020304" pitchFamily="18" charset="0"/>
                <a:ea typeface="宋体" panose="02010600030101010101" pitchFamily="2" charset="-122"/>
              </a:rPr>
              <a:t>的邮件服务器中则运行</a:t>
            </a:r>
            <a:r>
              <a:rPr lang="en-US" altLang="zh-CN" sz="3600" b="1" dirty="0">
                <a:latin typeface="Times New Roman" panose="02020603050405020304" pitchFamily="18" charset="0"/>
                <a:ea typeface="宋体" panose="02010600030101010101" pitchFamily="2" charset="-122"/>
              </a:rPr>
              <a:t>POP</a:t>
            </a:r>
            <a:r>
              <a:rPr lang="zh-CN" altLang="en-US" sz="3600" b="1" dirty="0">
                <a:latin typeface="Times New Roman" panose="02020603050405020304" pitchFamily="18" charset="0"/>
                <a:ea typeface="宋体" panose="02010600030101010101" pitchFamily="2" charset="-122"/>
              </a:rPr>
              <a:t>服务器程序。   </a:t>
            </a:r>
            <a:endParaRPr lang="zh-CN" altLang="en-US" sz="3600" b="1"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4691">
                                            <p:txEl>
                                              <p:charRg st="0" end="4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4691">
                                            <p:txEl>
                                              <p:charRg st="48" end="6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4691">
                                            <p:txEl>
                                              <p:charRg st="67" end="12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1" grpId="0" build="p"/>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2210" name="灯片编号占位符 3"/>
          <p:cNvSpPr txBox="1">
            <a:spLocks noGrp="1"/>
          </p:cNvSpPr>
          <p:nvPr/>
        </p:nvSpPr>
        <p:spPr>
          <a:xfrm>
            <a:off x="6553200" y="6248400"/>
            <a:ext cx="1905000" cy="457200"/>
          </a:xfrm>
          <a:prstGeom prst="rect">
            <a:avLst/>
          </a:prstGeom>
          <a:noFill/>
          <a:ln w="9525">
            <a:noFill/>
          </a:ln>
        </p:spPr>
        <p:txBody>
          <a:bodyPr lIns="92075" tIns="46038" rIns="92075" bIns="46038"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r" eaLnBrk="1" hangingPunct="1">
              <a:spcBef>
                <a:spcPct val="0"/>
              </a:spcBef>
              <a:buClrTx/>
              <a:buSzTx/>
              <a:buFontTx/>
              <a:buNone/>
            </a:pPr>
            <a:fld id="{9A0DB2DC-4C9A-4742-B13C-FB6460FD3503}" type="slidenum">
              <a:rPr lang="zh-CN" altLang="en-US" sz="1400" dirty="0">
                <a:latin typeface="Times New Roman" panose="02020603050405020304" pitchFamily="18" charset="0"/>
                <a:ea typeface="宋体" panose="02010600030101010101" pitchFamily="2" charset="-122"/>
              </a:rPr>
            </a:fld>
            <a:endParaRPr lang="zh-CN" altLang="en-US" sz="1400" dirty="0">
              <a:latin typeface="Times New Roman" panose="02020603050405020304" pitchFamily="18" charset="0"/>
              <a:ea typeface="宋体" panose="02010600030101010101" pitchFamily="2" charset="-122"/>
            </a:endParaRPr>
          </a:p>
        </p:txBody>
      </p:sp>
      <p:sp>
        <p:nvSpPr>
          <p:cNvPr id="115714" name="Rectangle 2"/>
          <p:cNvSpPr>
            <a:spLocks noChangeArrowheads="1"/>
          </p:cNvSpPr>
          <p:nvPr/>
        </p:nvSpPr>
        <p:spPr bwMode="auto">
          <a:xfrm>
            <a:off x="609600" y="152400"/>
            <a:ext cx="7793038" cy="1006475"/>
          </a:xfrm>
          <a:prstGeom prst="rect">
            <a:avLst/>
          </a:prstGeom>
          <a:noFill/>
          <a:ln w="9525">
            <a:noFill/>
            <a:miter lim="800000"/>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4000" b="0" i="0" u="none" strike="noStrike" kern="1200" cap="none" spc="0" normalizeH="0" baseline="0" noProof="0" dirty="0">
                <a:ln>
                  <a:noFill/>
                </a:ln>
                <a:solidFill>
                  <a:schemeClr val="tx2"/>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IMAP </a:t>
            </a:r>
            <a:r>
              <a:rPr kumimoji="1" lang="en-US" altLang="zh-CN" sz="2800" b="0" i="0" u="none" strike="noStrike" kern="1200" cap="none" spc="0" normalizeH="0" baseline="0" noProof="0" dirty="0">
                <a:ln>
                  <a:noFill/>
                </a:ln>
                <a:solidFill>
                  <a:schemeClr val="tx2"/>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(Internet Message Access Protocol)</a:t>
            </a:r>
            <a:endParaRPr kumimoji="1" lang="en-US" altLang="zh-CN" sz="2800" b="0" i="0" u="none" strike="noStrike" kern="1200" cap="none" spc="0" normalizeH="0" baseline="0" noProof="0" dirty="0">
              <a:ln>
                <a:noFill/>
              </a:ln>
              <a:solidFill>
                <a:schemeClr val="tx2"/>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115715" name="Rectangle 3"/>
          <p:cNvSpPr/>
          <p:nvPr/>
        </p:nvSpPr>
        <p:spPr>
          <a:xfrm>
            <a:off x="685800" y="1066800"/>
            <a:ext cx="7772400" cy="5181600"/>
          </a:xfrm>
          <a:prstGeom prst="rect">
            <a:avLst/>
          </a:prstGeom>
          <a:noFill/>
          <a:ln w="9525">
            <a:noFill/>
          </a:ln>
        </p:spPr>
        <p:txBody>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342900" lvl="0" indent="-342900" eaLnBrk="1" hangingPunct="1">
              <a:buClr>
                <a:schemeClr val="accent2"/>
              </a:buClr>
              <a:buSzPct val="80000"/>
              <a:buFont typeface="Wingdings" panose="05000000000000000000" pitchFamily="2" charset="2"/>
              <a:buChar char="l"/>
            </a:pPr>
            <a:r>
              <a:rPr lang="en-US" altLang="zh-CN" b="1" dirty="0">
                <a:latin typeface="Times New Roman" panose="02020603050405020304" pitchFamily="18" charset="0"/>
                <a:ea typeface="宋体" panose="02010600030101010101" pitchFamily="2" charset="-122"/>
              </a:rPr>
              <a:t>IMAP </a:t>
            </a:r>
            <a:r>
              <a:rPr lang="zh-CN" altLang="en-US" b="1" dirty="0">
                <a:latin typeface="Times New Roman" panose="02020603050405020304" pitchFamily="18" charset="0"/>
                <a:ea typeface="宋体" panose="02010600030101010101" pitchFamily="2" charset="-122"/>
              </a:rPr>
              <a:t>也是按客户/服务器方式工作，现在较新的版本是 </a:t>
            </a:r>
            <a:r>
              <a:rPr lang="en-US" altLang="zh-CN" b="1" dirty="0">
                <a:latin typeface="Times New Roman" panose="02020603050405020304" pitchFamily="18" charset="0"/>
                <a:ea typeface="宋体" panose="02010600030101010101" pitchFamily="2" charset="-122"/>
              </a:rPr>
              <a:t>IMAP4。</a:t>
            </a:r>
            <a:endParaRPr lang="en-US" altLang="zh-CN" b="1" dirty="0">
              <a:latin typeface="Times New Roman" panose="02020603050405020304" pitchFamily="18" charset="0"/>
              <a:ea typeface="宋体" panose="02010600030101010101" pitchFamily="2" charset="-122"/>
            </a:endParaRPr>
          </a:p>
          <a:p>
            <a:pPr marL="342900" lvl="0" indent="-342900" eaLnBrk="1" hangingPunct="1">
              <a:buClr>
                <a:schemeClr val="accent2"/>
              </a:buClr>
              <a:buSzPct val="80000"/>
              <a:buFont typeface="Wingdings" panose="05000000000000000000" pitchFamily="2" charset="2"/>
              <a:buChar char="l"/>
            </a:pPr>
            <a:r>
              <a:rPr lang="zh-CN" altLang="en-US" b="1" dirty="0">
                <a:latin typeface="Times New Roman" panose="02020603050405020304" pitchFamily="18" charset="0"/>
                <a:ea typeface="宋体" panose="02010600030101010101" pitchFamily="2" charset="-122"/>
              </a:rPr>
              <a:t>用户在自己的 </a:t>
            </a:r>
            <a:r>
              <a:rPr lang="en-US" altLang="zh-CN" b="1" dirty="0">
                <a:latin typeface="Times New Roman" panose="02020603050405020304" pitchFamily="18" charset="0"/>
                <a:ea typeface="宋体" panose="02010600030101010101" pitchFamily="2" charset="-122"/>
              </a:rPr>
              <a:t>PC</a:t>
            </a:r>
            <a:r>
              <a:rPr lang="zh-CN" altLang="en-US" b="1" dirty="0">
                <a:latin typeface="Times New Roman" panose="02020603050405020304" pitchFamily="18" charset="0"/>
                <a:ea typeface="宋体" panose="02010600030101010101" pitchFamily="2" charset="-122"/>
              </a:rPr>
              <a:t>机上就可以操纵</a:t>
            </a:r>
            <a:r>
              <a:rPr lang="en-US" altLang="zh-CN" b="1" dirty="0">
                <a:latin typeface="Times New Roman" panose="02020603050405020304" pitchFamily="18" charset="0"/>
                <a:ea typeface="宋体" panose="02010600030101010101" pitchFamily="2" charset="-122"/>
              </a:rPr>
              <a:t>ISP</a:t>
            </a:r>
            <a:r>
              <a:rPr lang="zh-CN" altLang="en-US" b="1" dirty="0">
                <a:latin typeface="Times New Roman" panose="02020603050405020304" pitchFamily="18" charset="0"/>
                <a:ea typeface="宋体" panose="02010600030101010101" pitchFamily="2" charset="-122"/>
              </a:rPr>
              <a:t>的邮件服务器的邮箱，就像在本地操纵一样。</a:t>
            </a:r>
            <a:endParaRPr lang="zh-CN" altLang="en-US" b="1" dirty="0">
              <a:latin typeface="Times New Roman" panose="02020603050405020304" pitchFamily="18" charset="0"/>
              <a:ea typeface="宋体" panose="02010600030101010101" pitchFamily="2" charset="-122"/>
            </a:endParaRPr>
          </a:p>
          <a:p>
            <a:pPr marL="342900" lvl="0" indent="-342900" eaLnBrk="1" hangingPunct="1">
              <a:buClr>
                <a:schemeClr val="accent2"/>
              </a:buClr>
              <a:buSzPct val="80000"/>
              <a:buFont typeface="Wingdings" panose="05000000000000000000" pitchFamily="2" charset="2"/>
              <a:buChar char="l"/>
            </a:pPr>
            <a:r>
              <a:rPr lang="zh-CN" altLang="en-US" b="1" dirty="0">
                <a:latin typeface="Times New Roman" panose="02020603050405020304" pitchFamily="18" charset="0"/>
                <a:ea typeface="宋体" panose="02010600030101010101" pitchFamily="2" charset="-122"/>
              </a:rPr>
              <a:t>因此</a:t>
            </a:r>
            <a:r>
              <a:rPr lang="en-US" altLang="zh-CN" b="1" dirty="0">
                <a:latin typeface="Times New Roman" panose="02020603050405020304" pitchFamily="18" charset="0"/>
                <a:ea typeface="宋体" panose="02010600030101010101" pitchFamily="2" charset="-122"/>
              </a:rPr>
              <a:t>IMAP</a:t>
            </a:r>
            <a:r>
              <a:rPr lang="zh-CN" altLang="en-US" b="1" dirty="0">
                <a:latin typeface="Times New Roman" panose="02020603050405020304" pitchFamily="18" charset="0"/>
                <a:ea typeface="宋体" panose="02010600030101010101" pitchFamily="2" charset="-122"/>
              </a:rPr>
              <a:t>是一个联机协议。当用户</a:t>
            </a:r>
            <a:r>
              <a:rPr lang="en-US" altLang="zh-CN" b="1" dirty="0">
                <a:latin typeface="Times New Roman" panose="02020603050405020304" pitchFamily="18" charset="0"/>
                <a:ea typeface="宋体" panose="02010600030101010101" pitchFamily="2" charset="-122"/>
              </a:rPr>
              <a:t>PC</a:t>
            </a:r>
            <a:r>
              <a:rPr lang="zh-CN" altLang="en-US" b="1" dirty="0">
                <a:latin typeface="Times New Roman" panose="02020603050405020304" pitchFamily="18" charset="0"/>
                <a:ea typeface="宋体" panose="02010600030101010101" pitchFamily="2" charset="-122"/>
              </a:rPr>
              <a:t>机上的 </a:t>
            </a:r>
            <a:r>
              <a:rPr lang="en-US" altLang="zh-CN" b="1" dirty="0">
                <a:latin typeface="Times New Roman" panose="02020603050405020304" pitchFamily="18" charset="0"/>
                <a:ea typeface="宋体" panose="02010600030101010101" pitchFamily="2" charset="-122"/>
              </a:rPr>
              <a:t>IMAP</a:t>
            </a:r>
            <a:r>
              <a:rPr lang="zh-CN" altLang="en-US" b="1" dirty="0">
                <a:latin typeface="Times New Roman" panose="02020603050405020304" pitchFamily="18" charset="0"/>
                <a:ea typeface="宋体" panose="02010600030101010101" pitchFamily="2" charset="-122"/>
              </a:rPr>
              <a:t>客户程序打开</a:t>
            </a:r>
            <a:r>
              <a:rPr lang="en-US" altLang="zh-CN" b="1" dirty="0">
                <a:latin typeface="Times New Roman" panose="02020603050405020304" pitchFamily="18" charset="0"/>
                <a:ea typeface="宋体" panose="02010600030101010101" pitchFamily="2" charset="-122"/>
              </a:rPr>
              <a:t>IMAP</a:t>
            </a:r>
            <a:r>
              <a:rPr lang="zh-CN" altLang="en-US" b="1" dirty="0">
                <a:latin typeface="Times New Roman" panose="02020603050405020304" pitchFamily="18" charset="0"/>
                <a:ea typeface="宋体" panose="02010600030101010101" pitchFamily="2" charset="-122"/>
              </a:rPr>
              <a:t>服务器的邮箱时，用户就可看到邮件的首部。若用户需要打开某个邮件，则该邮件才传到用户的计算机上。 </a:t>
            </a:r>
            <a:endParaRPr lang="zh-CN" altLang="en-US" b="1"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57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5"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3234" name="灯片编号占位符 4"/>
          <p:cNvSpPr txBox="1">
            <a:spLocks noGrp="1"/>
          </p:cNvSpPr>
          <p:nvPr/>
        </p:nvSpPr>
        <p:spPr>
          <a:xfrm>
            <a:off x="6553200" y="6248400"/>
            <a:ext cx="1905000" cy="457200"/>
          </a:xfrm>
          <a:prstGeom prst="rect">
            <a:avLst/>
          </a:prstGeom>
          <a:noFill/>
          <a:ln w="9525">
            <a:noFill/>
          </a:ln>
        </p:spPr>
        <p:txBody>
          <a:bodyPr lIns="92075" tIns="46038" rIns="92075" bIns="46038"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r" eaLnBrk="1" hangingPunct="1">
              <a:spcBef>
                <a:spcPct val="0"/>
              </a:spcBef>
              <a:buClrTx/>
              <a:buSzTx/>
              <a:buFontTx/>
              <a:buNone/>
            </a:pPr>
            <a:fld id="{9A0DB2DC-4C9A-4742-B13C-FB6460FD3503}" type="slidenum">
              <a:rPr lang="zh-CN" altLang="en-US" sz="1400" dirty="0">
                <a:latin typeface="Times New Roman" panose="02020603050405020304" pitchFamily="18" charset="0"/>
                <a:ea typeface="宋体" panose="02010600030101010101" pitchFamily="2" charset="-122"/>
              </a:rPr>
            </a:fld>
            <a:endParaRPr lang="zh-CN" altLang="en-US" sz="1400" dirty="0">
              <a:latin typeface="Times New Roman" panose="02020603050405020304" pitchFamily="18" charset="0"/>
              <a:ea typeface="宋体" panose="02010600030101010101" pitchFamily="2" charset="-122"/>
            </a:endParaRPr>
          </a:p>
        </p:txBody>
      </p:sp>
      <p:sp>
        <p:nvSpPr>
          <p:cNvPr id="118786" name="Rectangle 2"/>
          <p:cNvSpPr>
            <a:spLocks noGrp="1" noChangeArrowheads="1"/>
          </p:cNvSpPr>
          <p:nvPr>
            <p:ph type="title" idx="4294967295"/>
          </p:nvPr>
        </p:nvSpPr>
        <p:spPr>
          <a:xfrm>
            <a:off x="685800" y="152400"/>
            <a:ext cx="7772400" cy="990600"/>
          </a:xfrm>
          <a:noFill/>
          <a:ln>
            <a:noFill/>
          </a:ln>
          <a:effectLst/>
          <a:sp3d prstMaterial="plastic"/>
        </p:spPr>
        <p:txBody>
          <a:bodyPr wrap="square" lIns="92075" tIns="46038" rIns="92075" bIns="46038" numCol="1" rtlCol="0" anchor="ctr" anchorCtr="0" compatLnSpc="1">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000" b="0" i="0" u="none" strike="noStrike" kern="1200" cap="none" spc="50" normalizeH="0" baseline="0" noProof="0">
                <a:ln>
                  <a:noFill/>
                </a:ln>
                <a:solidFill>
                  <a:schemeClr val="tx2"/>
                </a:solidFill>
                <a:effectLst>
                  <a:outerShdw blurRad="38100" dist="38100" dir="2700000" algn="tl">
                    <a:srgbClr val="C0C0C0"/>
                  </a:outerShdw>
                </a:effectLst>
                <a:uLnTx/>
                <a:uFillTx/>
                <a:latin typeface="+mj-lt"/>
                <a:ea typeface="+mj-ea"/>
                <a:cs typeface="+mj-cs"/>
              </a:rPr>
              <a:t>7.3 </a:t>
            </a:r>
            <a:r>
              <a:rPr kumimoji="0" lang="en-US" altLang="zh-CN" sz="4000" b="0" i="0" u="none" strike="noStrike" kern="1200" cap="none" spc="50" normalizeH="0" baseline="0" noProof="0">
                <a:ln>
                  <a:noFill/>
                </a:ln>
                <a:solidFill>
                  <a:schemeClr val="tx2"/>
                </a:solidFill>
                <a:effectLst>
                  <a:outerShdw blurRad="38100" dist="38100" dir="2700000" algn="tl">
                    <a:srgbClr val="C0C0C0"/>
                  </a:outerShdw>
                </a:effectLst>
                <a:uLnTx/>
                <a:uFillTx/>
                <a:latin typeface="+mj-lt"/>
                <a:ea typeface="+mj-ea"/>
                <a:cs typeface="+mj-cs"/>
              </a:rPr>
              <a:t>The World Wide Web</a:t>
            </a:r>
            <a:endParaRPr kumimoji="0" lang="zh-CN" altLang="en-US" sz="4000" b="0" i="0" u="none" strike="noStrike" kern="1200" cap="none" spc="50" normalizeH="0" baseline="0" noProof="0">
              <a:ln>
                <a:noFill/>
              </a:ln>
              <a:solidFill>
                <a:schemeClr val="tx2"/>
              </a:solidFill>
              <a:effectLst>
                <a:outerShdw blurRad="38100" dist="38100" dir="2700000" algn="tl">
                  <a:srgbClr val="C0C0C0"/>
                </a:outerShdw>
              </a:effectLst>
              <a:uLnTx/>
              <a:uFillTx/>
              <a:latin typeface="+mj-lt"/>
              <a:ea typeface="+mj-ea"/>
              <a:cs typeface="+mj-cs"/>
            </a:endParaRPr>
          </a:p>
        </p:txBody>
      </p:sp>
      <p:sp>
        <p:nvSpPr>
          <p:cNvPr id="118787" name="Rectangle 3"/>
          <p:cNvSpPr/>
          <p:nvPr/>
        </p:nvSpPr>
        <p:spPr>
          <a:xfrm>
            <a:off x="304800" y="1143000"/>
            <a:ext cx="8610600" cy="5313363"/>
          </a:xfrm>
          <a:prstGeom prst="rect">
            <a:avLst/>
          </a:prstGeom>
          <a:noFill/>
          <a:ln w="9525">
            <a:noFill/>
          </a:ln>
        </p:spPr>
        <p:txBody>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342900" lvl="0" indent="-342900" algn="just" eaLnBrk="1" hangingPunct="1">
              <a:buClr>
                <a:schemeClr val="accent2"/>
              </a:buClr>
              <a:buSzPct val="80000"/>
              <a:buFont typeface="Wingdings" panose="05000000000000000000" pitchFamily="2" charset="2"/>
              <a:buChar char="l"/>
            </a:pPr>
            <a:r>
              <a:rPr lang="zh-CN" altLang="en-US" sz="2800" b="1" dirty="0">
                <a:latin typeface="Times New Roman" panose="02020603050405020304" pitchFamily="18" charset="0"/>
                <a:ea typeface="宋体" panose="02010600030101010101" pitchFamily="2" charset="-122"/>
              </a:rPr>
              <a:t>万维网 </a:t>
            </a:r>
            <a:r>
              <a:rPr lang="en-US" altLang="zh-CN" sz="2800" b="1" dirty="0">
                <a:latin typeface="Times New Roman" panose="02020603050405020304" pitchFamily="18" charset="0"/>
                <a:ea typeface="宋体" panose="02010600030101010101" pitchFamily="2" charset="-122"/>
              </a:rPr>
              <a:t>WWW (World Wide Web)</a:t>
            </a:r>
            <a:r>
              <a:rPr lang="zh-CN" altLang="en-US" sz="2800" b="1" dirty="0">
                <a:latin typeface="Times New Roman" panose="02020603050405020304" pitchFamily="18" charset="0"/>
                <a:ea typeface="宋体" panose="02010600030101010101" pitchFamily="2" charset="-122"/>
              </a:rPr>
              <a:t>并非某种特殊的计算机网络。</a:t>
            </a:r>
            <a:endParaRPr lang="zh-CN" altLang="en-US" sz="2800" b="1" dirty="0">
              <a:latin typeface="Times New Roman" panose="02020603050405020304" pitchFamily="18" charset="0"/>
              <a:ea typeface="宋体" panose="02010600030101010101" pitchFamily="2" charset="-122"/>
            </a:endParaRPr>
          </a:p>
          <a:p>
            <a:pPr marL="342900" lvl="0" indent="-342900" algn="just" eaLnBrk="1" hangingPunct="1">
              <a:buClr>
                <a:schemeClr val="accent2"/>
              </a:buClr>
              <a:buSzPct val="80000"/>
              <a:buFont typeface="Wingdings" panose="05000000000000000000" pitchFamily="2" charset="2"/>
              <a:buChar char="l"/>
            </a:pPr>
            <a:r>
              <a:rPr lang="en-US" altLang="zh-CN" sz="2800" b="1" dirty="0">
                <a:latin typeface="Comic Sans MS" panose="030F0702030302020204" pitchFamily="66" charset="0"/>
                <a:ea typeface="宋体" panose="02010600030101010101" pitchFamily="2" charset="-122"/>
              </a:rPr>
              <a:t>WWW</a:t>
            </a:r>
            <a:r>
              <a:rPr lang="zh-CN" altLang="en-US" sz="2800" b="1" dirty="0">
                <a:latin typeface="Comic Sans MS" panose="030F0702030302020204" pitchFamily="66" charset="0"/>
                <a:ea typeface="宋体" panose="02010600030101010101" pitchFamily="2" charset="-122"/>
              </a:rPr>
              <a:t>的历史</a:t>
            </a:r>
            <a:endParaRPr lang="zh-CN" altLang="en-US" sz="2800" b="1" dirty="0">
              <a:latin typeface="Comic Sans MS" panose="030F0702030302020204" pitchFamily="66" charset="0"/>
              <a:ea typeface="宋体" panose="02010600030101010101" pitchFamily="2" charset="-122"/>
            </a:endParaRPr>
          </a:p>
          <a:p>
            <a:pPr marL="742950" lvl="1" indent="-285750">
              <a:buClr>
                <a:srgbClr val="5BD17A"/>
              </a:buClr>
              <a:buSzTx/>
              <a:buFont typeface="ZapfDingbats" pitchFamily="82" charset="2"/>
              <a:buChar char="m"/>
            </a:pPr>
            <a:r>
              <a:rPr lang="en-US" altLang="zh-CN" b="1" dirty="0">
                <a:latin typeface="Comic Sans MS" panose="030F0702030302020204" pitchFamily="66" charset="0"/>
                <a:ea typeface="宋体" panose="02010600030101010101" pitchFamily="2" charset="-122"/>
              </a:rPr>
              <a:t>WWW</a:t>
            </a:r>
            <a:r>
              <a:rPr lang="zh-CN" altLang="en-US" b="1" dirty="0">
                <a:latin typeface="Comic Sans MS" panose="030F0702030302020204" pitchFamily="66" charset="0"/>
                <a:ea typeface="宋体" panose="02010600030101010101" pitchFamily="2" charset="-122"/>
              </a:rPr>
              <a:t>的发展</a:t>
            </a:r>
            <a:endParaRPr lang="zh-CN" altLang="en-US" b="1" dirty="0">
              <a:latin typeface="Comic Sans MS" panose="030F0702030302020204" pitchFamily="66" charset="0"/>
              <a:ea typeface="宋体" panose="02010600030101010101" pitchFamily="2" charset="-122"/>
            </a:endParaRPr>
          </a:p>
          <a:p>
            <a:pPr marL="1143000" lvl="2" indent="-228600">
              <a:buClr>
                <a:srgbClr val="5BD17A"/>
              </a:buClr>
              <a:buSzTx/>
              <a:buFont typeface="Wingdings" panose="05000000000000000000" pitchFamily="2" charset="2"/>
              <a:buChar char="ü"/>
            </a:pPr>
            <a:r>
              <a:rPr lang="en-US" altLang="zh-CN" sz="2800" b="1" dirty="0">
                <a:latin typeface="Comic Sans MS" panose="030F0702030302020204" pitchFamily="66" charset="0"/>
                <a:ea typeface="宋体" panose="02010600030101010101" pitchFamily="2" charset="-122"/>
              </a:rPr>
              <a:t>Andreessen</a:t>
            </a:r>
            <a:r>
              <a:rPr lang="zh-CN" altLang="en-US" sz="2800" b="1" dirty="0">
                <a:latin typeface="Comic Sans MS" panose="030F0702030302020204" pitchFamily="66" charset="0"/>
                <a:ea typeface="宋体" panose="02010600030101010101" pitchFamily="2" charset="-122"/>
              </a:rPr>
              <a:t>建立</a:t>
            </a:r>
            <a:r>
              <a:rPr lang="en-US" altLang="zh-CN" sz="2800" b="1" dirty="0">
                <a:latin typeface="Comic Sans MS" panose="030F0702030302020204" pitchFamily="66" charset="0"/>
                <a:ea typeface="宋体" panose="02010600030101010101" pitchFamily="2" charset="-122"/>
              </a:rPr>
              <a:t>Netscape</a:t>
            </a:r>
            <a:r>
              <a:rPr lang="zh-CN" altLang="en-US" sz="2800" b="1" dirty="0">
                <a:latin typeface="Comic Sans MS" panose="030F0702030302020204" pitchFamily="66" charset="0"/>
                <a:ea typeface="宋体" panose="02010600030101010101" pitchFamily="2" charset="-122"/>
              </a:rPr>
              <a:t>公司，生产一系列的</a:t>
            </a:r>
            <a:r>
              <a:rPr lang="en-US" altLang="zh-CN" sz="2800" b="1" dirty="0">
                <a:latin typeface="Comic Sans MS" panose="030F0702030302020204" pitchFamily="66" charset="0"/>
                <a:ea typeface="宋体" panose="02010600030101010101" pitchFamily="2" charset="-122"/>
              </a:rPr>
              <a:t>WWW</a:t>
            </a:r>
            <a:r>
              <a:rPr lang="zh-CN" altLang="en-US" sz="2800" b="1" dirty="0">
                <a:latin typeface="Comic Sans MS" panose="030F0702030302020204" pitchFamily="66" charset="0"/>
                <a:ea typeface="宋体" panose="02010600030101010101" pitchFamily="2" charset="-122"/>
              </a:rPr>
              <a:t>产品</a:t>
            </a:r>
            <a:endParaRPr lang="zh-CN" altLang="en-US" sz="2800" b="1" dirty="0">
              <a:latin typeface="Comic Sans MS" panose="030F0702030302020204" pitchFamily="66" charset="0"/>
              <a:ea typeface="宋体" panose="02010600030101010101" pitchFamily="2" charset="-122"/>
            </a:endParaRPr>
          </a:p>
          <a:p>
            <a:pPr marL="1143000" lvl="2" indent="-228600">
              <a:buClr>
                <a:srgbClr val="5BD17A"/>
              </a:buClr>
              <a:buSzTx/>
              <a:buFont typeface="Wingdings" panose="05000000000000000000" pitchFamily="2" charset="2"/>
              <a:buChar char="ü"/>
            </a:pPr>
            <a:r>
              <a:rPr lang="en-US" altLang="zh-CN" sz="2800" b="1" dirty="0">
                <a:latin typeface="Comic Sans MS" panose="030F0702030302020204" pitchFamily="66" charset="0"/>
                <a:ea typeface="宋体" panose="02010600030101010101" pitchFamily="2" charset="-122"/>
              </a:rPr>
              <a:t>Netscape</a:t>
            </a:r>
            <a:r>
              <a:rPr lang="zh-CN" altLang="en-US" sz="2800" b="1" dirty="0">
                <a:latin typeface="Comic Sans MS" panose="030F0702030302020204" pitchFamily="66" charset="0"/>
                <a:ea typeface="宋体" panose="02010600030101010101" pitchFamily="2" charset="-122"/>
              </a:rPr>
              <a:t>公司与</a:t>
            </a:r>
            <a:r>
              <a:rPr lang="en-US" altLang="zh-CN" sz="2800" b="1" dirty="0">
                <a:latin typeface="Comic Sans MS" panose="030F0702030302020204" pitchFamily="66" charset="0"/>
                <a:ea typeface="宋体" panose="02010600030101010101" pitchFamily="2" charset="-122"/>
              </a:rPr>
              <a:t>Microsoft</a:t>
            </a:r>
            <a:r>
              <a:rPr lang="zh-CN" altLang="en-US" sz="2800" b="1" dirty="0">
                <a:latin typeface="Comic Sans MS" panose="030F0702030302020204" pitchFamily="66" charset="0"/>
                <a:ea typeface="宋体" panose="02010600030101010101" pitchFamily="2" charset="-122"/>
              </a:rPr>
              <a:t>公司的浏览器之争</a:t>
            </a:r>
            <a:endParaRPr lang="zh-CN" altLang="en-US" sz="2800" b="1" dirty="0">
              <a:latin typeface="Comic Sans MS" panose="030F0702030302020204" pitchFamily="66" charset="0"/>
              <a:ea typeface="宋体" panose="02010600030101010101" pitchFamily="2" charset="-122"/>
            </a:endParaRPr>
          </a:p>
          <a:p>
            <a:pPr marL="1143000" lvl="2" indent="-228600">
              <a:buClr>
                <a:srgbClr val="5BD17A"/>
              </a:buClr>
              <a:buSzTx/>
              <a:buFont typeface="Wingdings" panose="05000000000000000000" pitchFamily="2" charset="2"/>
              <a:buChar char="ü"/>
            </a:pPr>
            <a:r>
              <a:rPr lang="zh-CN" altLang="en-US" sz="2800" b="1" dirty="0">
                <a:latin typeface="Comic Sans MS" panose="030F0702030302020204" pitchFamily="66" charset="0"/>
                <a:ea typeface="宋体" panose="02010600030101010101" pitchFamily="2" charset="-122"/>
              </a:rPr>
              <a:t>世纪诉讼</a:t>
            </a:r>
            <a:endParaRPr lang="zh-CN" altLang="en-US" sz="2800" b="1" dirty="0">
              <a:latin typeface="Comic Sans MS" panose="030F0702030302020204" pitchFamily="66" charset="0"/>
              <a:ea typeface="宋体" panose="02010600030101010101" pitchFamily="2" charset="-122"/>
            </a:endParaRPr>
          </a:p>
          <a:p>
            <a:pPr marL="742950" lvl="1" indent="-285750">
              <a:buClr>
                <a:srgbClr val="5BD17A"/>
              </a:buClr>
              <a:buSzTx/>
              <a:buFont typeface="ZapfDingbats" pitchFamily="82" charset="2"/>
              <a:buChar char="m"/>
            </a:pPr>
            <a:r>
              <a:rPr lang="en-US" altLang="zh-CN" b="1" dirty="0">
                <a:latin typeface="Comic Sans MS" panose="030F0702030302020204" pitchFamily="66" charset="0"/>
                <a:ea typeface="宋体" panose="02010600030101010101" pitchFamily="2" charset="-122"/>
              </a:rPr>
              <a:t>WWW</a:t>
            </a:r>
            <a:r>
              <a:rPr lang="zh-CN" altLang="en-US" b="1" dirty="0">
                <a:latin typeface="Comic Sans MS" panose="030F0702030302020204" pitchFamily="66" charset="0"/>
                <a:ea typeface="宋体" panose="02010600030101010101" pitchFamily="2" charset="-122"/>
              </a:rPr>
              <a:t>的现状</a:t>
            </a:r>
            <a:endParaRPr lang="zh-CN" altLang="en-US" b="1" dirty="0">
              <a:latin typeface="Comic Sans MS" panose="030F0702030302020204" pitchFamily="66" charset="0"/>
              <a:ea typeface="宋体" panose="02010600030101010101" pitchFamily="2" charset="-122"/>
            </a:endParaRPr>
          </a:p>
          <a:p>
            <a:pPr marL="1143000" lvl="2" indent="-228600">
              <a:buClr>
                <a:srgbClr val="5BD17A"/>
              </a:buClr>
              <a:buSzTx/>
              <a:buFont typeface="Wingdings" panose="05000000000000000000" pitchFamily="2" charset="2"/>
              <a:buChar char="ü"/>
            </a:pPr>
            <a:r>
              <a:rPr lang="zh-CN" altLang="en-US" sz="2800" b="1" dirty="0">
                <a:latin typeface="Comic Sans MS" panose="030F0702030302020204" pitchFamily="66" charset="0"/>
                <a:ea typeface="宋体" panose="02010600030101010101" pitchFamily="2" charset="-122"/>
              </a:rPr>
              <a:t>成为</a:t>
            </a:r>
            <a:r>
              <a:rPr lang="en-US" altLang="zh-CN" sz="2800" b="1" dirty="0">
                <a:latin typeface="Comic Sans MS" panose="030F0702030302020204" pitchFamily="66" charset="0"/>
                <a:ea typeface="宋体" panose="02010600030101010101" pitchFamily="2" charset="-122"/>
              </a:rPr>
              <a:t>Internet</a:t>
            </a:r>
            <a:r>
              <a:rPr lang="zh-CN" altLang="en-US" sz="2800" b="1" dirty="0">
                <a:latin typeface="Comic Sans MS" panose="030F0702030302020204" pitchFamily="66" charset="0"/>
                <a:ea typeface="宋体" panose="02010600030101010101" pitchFamily="2" charset="-122"/>
              </a:rPr>
              <a:t>上最主要的应用，很多人心中的</a:t>
            </a:r>
            <a:r>
              <a:rPr lang="en-US" altLang="zh-CN" sz="2800" b="1" dirty="0">
                <a:latin typeface="Comic Sans MS" panose="030F0702030302020204" pitchFamily="66" charset="0"/>
                <a:ea typeface="宋体" panose="02010600030101010101" pitchFamily="2" charset="-122"/>
              </a:rPr>
              <a:t>Internet</a:t>
            </a:r>
            <a:endParaRPr lang="zh-CN" altLang="en-US" sz="2800" b="1"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87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7" grpId="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4258" name="灯片编号占位符 3"/>
          <p:cNvSpPr txBox="1">
            <a:spLocks noGrp="1"/>
          </p:cNvSpPr>
          <p:nvPr/>
        </p:nvSpPr>
        <p:spPr>
          <a:xfrm>
            <a:off x="6553200" y="6248400"/>
            <a:ext cx="1905000" cy="457200"/>
          </a:xfrm>
          <a:prstGeom prst="rect">
            <a:avLst/>
          </a:prstGeom>
          <a:noFill/>
          <a:ln w="9525">
            <a:noFill/>
          </a:ln>
        </p:spPr>
        <p:txBody>
          <a:bodyPr lIns="92075" tIns="46038" rIns="92075" bIns="46038"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r" eaLnBrk="1" hangingPunct="1">
              <a:spcBef>
                <a:spcPct val="0"/>
              </a:spcBef>
              <a:buClrTx/>
              <a:buSzTx/>
              <a:buFontTx/>
              <a:buNone/>
            </a:pPr>
            <a:fld id="{9A0DB2DC-4C9A-4742-B13C-FB6460FD3503}" type="slidenum">
              <a:rPr lang="zh-CN" altLang="en-US" sz="1400" dirty="0">
                <a:latin typeface="Times New Roman" panose="02020603050405020304" pitchFamily="18" charset="0"/>
                <a:ea typeface="宋体" panose="02010600030101010101" pitchFamily="2" charset="-122"/>
              </a:rPr>
            </a:fld>
            <a:endParaRPr lang="zh-CN" altLang="en-US" sz="1400" dirty="0">
              <a:latin typeface="Times New Roman" panose="02020603050405020304" pitchFamily="18" charset="0"/>
              <a:ea typeface="宋体" panose="02010600030101010101" pitchFamily="2" charset="-122"/>
            </a:endParaRPr>
          </a:p>
        </p:txBody>
      </p:sp>
      <p:sp>
        <p:nvSpPr>
          <p:cNvPr id="124930" name="Rectangle 2"/>
          <p:cNvSpPr>
            <a:spLocks noChangeArrowheads="1"/>
          </p:cNvSpPr>
          <p:nvPr/>
        </p:nvSpPr>
        <p:spPr bwMode="auto">
          <a:xfrm>
            <a:off x="838200" y="228600"/>
            <a:ext cx="7467600" cy="911225"/>
          </a:xfrm>
          <a:prstGeom prst="rect">
            <a:avLst/>
          </a:prstGeom>
          <a:noFill/>
          <a:ln w="9525">
            <a:noFill/>
            <a:miter lim="800000"/>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000" b="1" i="0" u="none" strike="noStrike" kern="1200" cap="none" spc="0" normalizeH="0" baseline="0" noProof="0">
                <a:ln>
                  <a:noFill/>
                </a:ln>
                <a:solidFill>
                  <a:schemeClr val="tx2"/>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7.3.1 </a:t>
            </a:r>
            <a:r>
              <a:rPr kumimoji="1" lang="en-US" altLang="zh-CN" sz="4000" b="1" i="0" u="none" strike="noStrike" kern="1200" cap="none" spc="0" normalizeH="0" baseline="0" noProof="0">
                <a:ln>
                  <a:noFill/>
                </a:ln>
                <a:solidFill>
                  <a:schemeClr val="tx2"/>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Architectural Overview</a:t>
            </a:r>
            <a:r>
              <a:rPr kumimoji="1" lang="zh-CN" altLang="en-US" sz="4000" b="0" i="0" u="none" strike="noStrike" kern="1200" cap="none" spc="0" normalizeH="0" baseline="0" noProof="0">
                <a:ln>
                  <a:noFill/>
                </a:ln>
                <a:solidFill>
                  <a:schemeClr val="tx2"/>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 </a:t>
            </a:r>
            <a:endParaRPr kumimoji="1" lang="zh-CN" altLang="en-US" sz="4000" b="0" i="0" u="none" strike="noStrike" kern="1200" cap="none" spc="0" normalizeH="0" baseline="0" noProof="0">
              <a:ln>
                <a:noFill/>
              </a:ln>
              <a:solidFill>
                <a:schemeClr val="tx2"/>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124931" name="Rectangle 3"/>
          <p:cNvSpPr>
            <a:spLocks noChangeArrowheads="1"/>
          </p:cNvSpPr>
          <p:nvPr/>
        </p:nvSpPr>
        <p:spPr bwMode="auto">
          <a:xfrm>
            <a:off x="684213" y="1125538"/>
            <a:ext cx="7848600" cy="4953000"/>
          </a:xfrm>
          <a:prstGeom prst="rect">
            <a:avLst/>
          </a:prstGeom>
          <a:noFill/>
          <a:ln w="9525">
            <a:noFill/>
            <a:miter lim="800000"/>
          </a:ln>
          <a:effectLst/>
        </p:spPr>
        <p:txBody>
          <a:bodyPr/>
          <a:lstStyle/>
          <a:p>
            <a:pPr marL="342900" marR="0" lvl="0" indent="-34290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defRPr/>
            </a:pPr>
            <a:r>
              <a:rPr kumimoji="1" lang="zh-CN" altLang="en-US" sz="36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万维网必须解决的问题</a:t>
            </a:r>
            <a:endParaRPr kumimoji="1" lang="zh-CN" altLang="en-US" sz="36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defRPr/>
            </a:pPr>
            <a:r>
              <a:rPr kumimoji="1" lang="zh-CN" altLang="en-US" sz="36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(1) 怎样标志分布在整个因特网上的万维网文档？ </a:t>
            </a:r>
            <a:endParaRPr kumimoji="1" lang="zh-CN" altLang="en-US" sz="36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Char char="l"/>
              <a:defRPr/>
            </a:pPr>
            <a:r>
              <a:rPr kumimoji="1" lang="zh-CN" altLang="en-US" sz="36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使用</a:t>
            </a:r>
            <a:r>
              <a:rPr kumimoji="1" lang="zh-CN" altLang="en-US" sz="3600" b="1" i="0" u="none" strike="noStrike" kern="1200" cap="none" spc="0" normalizeH="0" baseline="0" noProof="0">
                <a:ln>
                  <a:noFill/>
                </a:ln>
                <a:solidFill>
                  <a:schemeClr val="folHlink"/>
                </a:solidFill>
                <a:effectLst/>
                <a:uLnTx/>
                <a:uFillTx/>
                <a:latin typeface="Times New Roman" panose="02020603050405020304" pitchFamily="18" charset="0"/>
                <a:ea typeface="宋体" panose="02010600030101010101" pitchFamily="2" charset="-122"/>
                <a:cs typeface="+mn-cs"/>
              </a:rPr>
              <a:t>统一资源定位符</a:t>
            </a:r>
            <a:r>
              <a:rPr kumimoji="1" lang="zh-CN" altLang="en-US" sz="3600" b="1" i="0" u="none" strike="noStrike" kern="1200" cap="none" spc="0" normalizeH="0" baseline="0" noProof="0">
                <a:ln>
                  <a:noFill/>
                </a:ln>
                <a:solidFill>
                  <a:srgbClr val="FFFF00"/>
                </a:solidFill>
                <a:effectLst/>
                <a:uLnTx/>
                <a:uFillTx/>
                <a:latin typeface="Times New Roman" panose="02020603050405020304" pitchFamily="18" charset="0"/>
                <a:ea typeface="宋体" panose="02010600030101010101" pitchFamily="2" charset="-122"/>
                <a:cs typeface="+mn-cs"/>
              </a:rPr>
              <a:t> </a:t>
            </a:r>
            <a:r>
              <a:rPr kumimoji="1" lang="en-US" altLang="zh-CN" sz="3600" b="1" i="0" u="none" strike="noStrike" kern="1200" cap="none" spc="0" normalizeH="0" baseline="0" noProof="0">
                <a:ln>
                  <a:noFill/>
                </a:ln>
                <a:solidFill>
                  <a:schemeClr val="folHlink"/>
                </a:solidFill>
                <a:effectLst/>
                <a:uLnTx/>
                <a:uFillTx/>
                <a:latin typeface="Times New Roman" panose="02020603050405020304" pitchFamily="18" charset="0"/>
                <a:ea typeface="宋体" panose="02010600030101010101" pitchFamily="2" charset="-122"/>
                <a:cs typeface="+mn-cs"/>
              </a:rPr>
              <a:t>URL (Uniform Resource Locator)</a:t>
            </a:r>
            <a:r>
              <a:rPr kumimoji="1" lang="zh-CN" altLang="en-US" sz="36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来标志万维网上的各种文档。</a:t>
            </a:r>
            <a:endParaRPr kumimoji="1" lang="zh-CN" altLang="en-US" sz="36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Char char="l"/>
              <a:defRPr/>
            </a:pPr>
            <a:r>
              <a:rPr kumimoji="1" lang="zh-CN" altLang="en-US" sz="36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使每一个文档在整个因特网的范围内具有惟一的标识符 </a:t>
            </a:r>
            <a:r>
              <a:rPr kumimoji="1" lang="en-US" altLang="zh-CN" sz="36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URL。 </a:t>
            </a:r>
            <a:endParaRPr kumimoji="1" lang="en-US" altLang="zh-CN" sz="36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82" name="灯片编号占位符 3"/>
          <p:cNvSpPr txBox="1">
            <a:spLocks noGrp="1"/>
          </p:cNvSpPr>
          <p:nvPr/>
        </p:nvSpPr>
        <p:spPr>
          <a:xfrm>
            <a:off x="6553200" y="6248400"/>
            <a:ext cx="1905000" cy="457200"/>
          </a:xfrm>
          <a:prstGeom prst="rect">
            <a:avLst/>
          </a:prstGeom>
          <a:noFill/>
          <a:ln w="9525">
            <a:noFill/>
          </a:ln>
        </p:spPr>
        <p:txBody>
          <a:bodyPr lIns="92075" tIns="46038" rIns="92075" bIns="46038"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r" eaLnBrk="1" hangingPunct="1">
              <a:spcBef>
                <a:spcPct val="0"/>
              </a:spcBef>
              <a:buClrTx/>
              <a:buSzTx/>
              <a:buFontTx/>
              <a:buNone/>
            </a:pPr>
            <a:fld id="{9A0DB2DC-4C9A-4742-B13C-FB6460FD3503}" type="slidenum">
              <a:rPr lang="zh-CN" altLang="en-US" sz="1400" dirty="0">
                <a:latin typeface="Times New Roman" panose="02020603050405020304" pitchFamily="18" charset="0"/>
                <a:ea typeface="宋体" panose="02010600030101010101" pitchFamily="2" charset="-122"/>
              </a:rPr>
            </a:fld>
            <a:endParaRPr lang="zh-CN" altLang="en-US" sz="1400" dirty="0">
              <a:latin typeface="Times New Roman" panose="02020603050405020304" pitchFamily="18" charset="0"/>
              <a:ea typeface="宋体" panose="02010600030101010101" pitchFamily="2" charset="-122"/>
            </a:endParaRPr>
          </a:p>
        </p:txBody>
      </p:sp>
      <p:sp>
        <p:nvSpPr>
          <p:cNvPr id="125954" name="Rectangle 2"/>
          <p:cNvSpPr>
            <a:spLocks noChangeArrowheads="1"/>
          </p:cNvSpPr>
          <p:nvPr/>
        </p:nvSpPr>
        <p:spPr bwMode="auto">
          <a:xfrm>
            <a:off x="914400" y="152400"/>
            <a:ext cx="7391400" cy="1066800"/>
          </a:xfrm>
          <a:prstGeom prst="rect">
            <a:avLst/>
          </a:prstGeom>
          <a:noFill/>
          <a:ln w="9525">
            <a:noFill/>
            <a:miter lim="800000"/>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000" b="1" i="0" u="none" strike="noStrike" kern="1200" cap="none" spc="0" normalizeH="0" baseline="0" noProof="0">
                <a:ln>
                  <a:noFill/>
                </a:ln>
                <a:solidFill>
                  <a:schemeClr val="tx2"/>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7.3.1 </a:t>
            </a:r>
            <a:r>
              <a:rPr kumimoji="1" lang="en-US" altLang="zh-CN" sz="4000" b="1" i="0" u="none" strike="noStrike" kern="1200" cap="none" spc="0" normalizeH="0" baseline="0" noProof="0">
                <a:ln>
                  <a:noFill/>
                </a:ln>
                <a:solidFill>
                  <a:schemeClr val="tx2"/>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Architectural Overview</a:t>
            </a:r>
            <a:r>
              <a:rPr kumimoji="1" lang="zh-CN" altLang="en-US" sz="4000" b="0" i="0" u="none" strike="noStrike" kern="1200" cap="none" spc="0" normalizeH="0" baseline="0" noProof="0">
                <a:ln>
                  <a:noFill/>
                </a:ln>
                <a:solidFill>
                  <a:schemeClr val="tx2"/>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 </a:t>
            </a:r>
            <a:endParaRPr kumimoji="1" lang="zh-CN" altLang="en-US" sz="4400" b="0" i="0" u="none" strike="noStrike" kern="1200" cap="none" spc="0" normalizeH="0" baseline="0" noProof="0">
              <a:ln>
                <a:noFill/>
              </a:ln>
              <a:solidFill>
                <a:schemeClr val="tx2"/>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125955" name="Rectangle 3"/>
          <p:cNvSpPr>
            <a:spLocks noChangeArrowheads="1"/>
          </p:cNvSpPr>
          <p:nvPr/>
        </p:nvSpPr>
        <p:spPr bwMode="auto">
          <a:xfrm>
            <a:off x="609600" y="1219200"/>
            <a:ext cx="8355013" cy="4876800"/>
          </a:xfrm>
          <a:prstGeom prst="rect">
            <a:avLst/>
          </a:prstGeom>
          <a:noFill/>
          <a:ln w="9525">
            <a:noFill/>
            <a:miter lim="800000"/>
          </a:ln>
          <a:effectLst/>
        </p:spPr>
        <p:txBody>
          <a:bodyPr/>
          <a:lstStyle/>
          <a:p>
            <a:pPr marL="342900" marR="0" lvl="0" indent="-342900" algn="just"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defRPr/>
            </a:pPr>
            <a:r>
              <a:rPr kumimoji="1" lang="zh-CN" altLang="en-US" sz="40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万维网必须解决的问题</a:t>
            </a:r>
            <a:endParaRPr kumimoji="1" lang="zh-CN" altLang="en-US" sz="40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a:p>
            <a:pPr marL="342900" marR="0" lvl="0" indent="-342900" algn="just"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defRPr/>
            </a:pPr>
            <a:r>
              <a:rPr kumimoji="1" lang="zh-CN" altLang="en-US" sz="36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(2)用何协议实现万维网上各种超链的链接？ </a:t>
            </a:r>
            <a:endParaRPr kumimoji="1" lang="zh-CN" altLang="en-US" sz="36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342900" marR="0" lvl="0" indent="-342900" algn="just"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Char char="l"/>
              <a:defRPr/>
            </a:pPr>
            <a:r>
              <a:rPr kumimoji="1" lang="zh-CN" altLang="en-US" sz="36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在万维网客户程序与万维网服务器程序之间进行交互所使用的协议，是</a:t>
            </a:r>
            <a:r>
              <a:rPr kumimoji="1" lang="en-US" altLang="zh-CN" sz="3600" b="1" i="0" u="none" strike="noStrike" kern="1200" cap="none" spc="0" normalizeH="0" baseline="0" noProof="0">
                <a:ln>
                  <a:noFill/>
                </a:ln>
                <a:solidFill>
                  <a:schemeClr val="folHlink"/>
                </a:solidFill>
                <a:effectLst/>
                <a:uLnTx/>
                <a:uFillTx/>
                <a:latin typeface="Times New Roman" panose="02020603050405020304" pitchFamily="18" charset="0"/>
                <a:ea typeface="宋体" panose="02010600030101010101" pitchFamily="2" charset="-122"/>
                <a:cs typeface="+mn-cs"/>
              </a:rPr>
              <a:t>HTTP</a:t>
            </a:r>
            <a:r>
              <a:rPr kumimoji="1" lang="en-US" altLang="zh-CN" sz="36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a:t>
            </a:r>
            <a:endParaRPr kumimoji="1" lang="en-US" altLang="zh-CN" sz="36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342900" marR="0" lvl="0" indent="-342900" algn="just"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Char char="l"/>
              <a:defRPr/>
            </a:pPr>
            <a:r>
              <a:rPr kumimoji="1" lang="en-US" altLang="zh-CN" sz="3600" b="1" i="0" u="none" strike="noStrike" kern="1200" cap="none" spc="0" normalizeH="0" baseline="0" noProof="0">
                <a:ln>
                  <a:noFill/>
                </a:ln>
                <a:solidFill>
                  <a:schemeClr val="folHlink"/>
                </a:solidFill>
                <a:effectLst/>
                <a:uLnTx/>
                <a:uFillTx/>
                <a:latin typeface="Times New Roman" panose="02020603050405020304" pitchFamily="18" charset="0"/>
                <a:ea typeface="宋体" panose="02010600030101010101" pitchFamily="2" charset="-122"/>
                <a:cs typeface="+mn-cs"/>
              </a:rPr>
              <a:t>HTTP</a:t>
            </a:r>
            <a:r>
              <a:rPr kumimoji="1" lang="zh-CN" altLang="en-US" sz="3600" b="1" i="0" u="none" strike="noStrike" kern="1200" cap="none" spc="0" normalizeH="0" baseline="0" noProof="0">
                <a:ln>
                  <a:noFill/>
                </a:ln>
                <a:solidFill>
                  <a:schemeClr val="folHlink"/>
                </a:solidFill>
                <a:effectLst/>
                <a:uLnTx/>
                <a:uFillTx/>
                <a:latin typeface="Times New Roman" panose="02020603050405020304" pitchFamily="18" charset="0"/>
                <a:ea typeface="宋体" panose="02010600030101010101" pitchFamily="2" charset="-122"/>
                <a:cs typeface="+mn-cs"/>
              </a:rPr>
              <a:t>（</a:t>
            </a:r>
            <a:r>
              <a:rPr kumimoji="1" lang="en-US" altLang="zh-CN" sz="3600" b="1" i="0" u="none" strike="noStrike" kern="1200" cap="none" spc="0" normalizeH="0" baseline="0" noProof="0">
                <a:ln>
                  <a:noFill/>
                </a:ln>
                <a:solidFill>
                  <a:schemeClr val="folHlink"/>
                </a:solidFill>
                <a:effectLst/>
                <a:uLnTx/>
                <a:uFillTx/>
                <a:latin typeface="Times New Roman" panose="02020603050405020304" pitchFamily="18" charset="0"/>
                <a:ea typeface="宋体" panose="02010600030101010101" pitchFamily="2" charset="-122"/>
                <a:cs typeface="+mn-cs"/>
              </a:rPr>
              <a:t>HyperText Transfer Protocol,</a:t>
            </a:r>
            <a:r>
              <a:rPr kumimoji="1" lang="zh-CN" altLang="en-US" sz="3600" b="1" i="0" u="none" strike="noStrike" kern="1200" cap="none" spc="0" normalizeH="0" baseline="0" noProof="0">
                <a:ln>
                  <a:noFill/>
                </a:ln>
                <a:solidFill>
                  <a:schemeClr val="folHlink"/>
                </a:solidFill>
                <a:effectLst/>
                <a:uLnTx/>
                <a:uFillTx/>
                <a:latin typeface="Times New Roman" panose="02020603050405020304" pitchFamily="18" charset="0"/>
                <a:ea typeface="宋体" panose="02010600030101010101" pitchFamily="2" charset="-122"/>
                <a:cs typeface="+mn-cs"/>
              </a:rPr>
              <a:t>超文本传输协议）</a:t>
            </a:r>
            <a:r>
              <a:rPr kumimoji="1" lang="zh-CN" altLang="en-US" sz="36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是一个应用层协议，它使用 </a:t>
            </a:r>
            <a:r>
              <a:rPr kumimoji="1" lang="en-US" altLang="zh-CN" sz="36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TCP </a:t>
            </a:r>
            <a:r>
              <a:rPr kumimoji="1" lang="zh-CN" altLang="en-US" sz="36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连接进行可靠的传送。 </a:t>
            </a:r>
            <a:endParaRPr kumimoji="1" lang="zh-CN" altLang="en-US" sz="36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1426" name="Rectangle 2"/>
          <p:cNvSpPr>
            <a:spLocks noGrp="1" noChangeArrowheads="1"/>
          </p:cNvSpPr>
          <p:nvPr>
            <p:ph type="title"/>
          </p:nvPr>
        </p:nvSpPr>
        <p:spPr>
          <a:xfrm>
            <a:off x="685800" y="457200"/>
            <a:ext cx="8001000" cy="11430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1200" cap="all" spc="50" normalizeH="0" baseline="0" noProof="0">
                <a:ln w="15875">
                  <a:noFill/>
                </a:ln>
                <a:solidFill>
                  <a:schemeClr val="tx2"/>
                </a:solidFill>
                <a:effectLst/>
                <a:uLnTx/>
                <a:uFillTx/>
                <a:latin typeface="+mj-lt"/>
                <a:ea typeface="+mj-ea"/>
                <a:cs typeface="+mj-cs"/>
              </a:rPr>
              <a:t>Guided Transmission Media</a:t>
            </a:r>
            <a:endParaRPr kumimoji="0" lang="zh-CN" altLang="en-US" sz="4000" b="1" i="0" u="none" strike="noStrike" kern="1200" cap="all" spc="50" normalizeH="0" baseline="0" noProof="0">
              <a:ln w="15875">
                <a:noFill/>
              </a:ln>
              <a:solidFill>
                <a:schemeClr val="tx2"/>
              </a:solidFill>
              <a:effectLst/>
              <a:uLnTx/>
              <a:uFillTx/>
              <a:latin typeface="+mj-lt"/>
              <a:ea typeface="+mj-ea"/>
              <a:cs typeface="+mj-cs"/>
            </a:endParaRPr>
          </a:p>
        </p:txBody>
      </p:sp>
      <p:sp>
        <p:nvSpPr>
          <p:cNvPr id="32771" name="Rectangle 3"/>
          <p:cNvSpPr>
            <a:spLocks noGrp="1"/>
          </p:cNvSpPr>
          <p:nvPr>
            <p:ph idx="1"/>
          </p:nvPr>
        </p:nvSpPr>
        <p:spPr>
          <a:xfrm>
            <a:off x="1447800" y="1981200"/>
            <a:ext cx="6869113" cy="609600"/>
          </a:xfrm>
          <a:ln/>
        </p:spPr>
        <p:txBody>
          <a:bodyPr vert="horz" wrap="square" lIns="91440" tIns="45720" rIns="91440" bIns="45720" anchor="t" anchorCtr="0"/>
          <a:p>
            <a:pPr marL="0" indent="0" eaLnBrk="1" hangingPunct="1">
              <a:spcBef>
                <a:spcPct val="0"/>
              </a:spcBef>
              <a:buClrTx/>
              <a:buSzTx/>
              <a:buFont typeface="Wingdings" panose="05000000000000000000" pitchFamily="2" charset="2"/>
              <a:buNone/>
            </a:pPr>
            <a:r>
              <a:rPr lang="zh-CN" altLang="en-GB" b="1" kern="1200" dirty="0">
                <a:solidFill>
                  <a:schemeClr val="folHlink"/>
                </a:solidFill>
                <a:latin typeface="Times New Roman" panose="02020603050405020304" pitchFamily="18" charset="0"/>
                <a:ea typeface="宋体" panose="02010600030101010101" pitchFamily="2" charset="-122"/>
                <a:cs typeface="+mn-cs"/>
              </a:rPr>
              <a:t>2.2.2 </a:t>
            </a:r>
            <a:r>
              <a:rPr lang="en-GB" altLang="zh-CN" b="1" kern="1200" dirty="0">
                <a:solidFill>
                  <a:schemeClr val="folHlink"/>
                </a:solidFill>
                <a:latin typeface="Times New Roman" panose="02020603050405020304" pitchFamily="18" charset="0"/>
                <a:ea typeface="宋体" panose="02010600030101010101" pitchFamily="2" charset="-122"/>
                <a:cs typeface="+mn-cs"/>
              </a:rPr>
              <a:t>Twisted Pair (UTP</a:t>
            </a:r>
            <a:r>
              <a:rPr lang="zh-CN" altLang="en-US" b="1" kern="1200" dirty="0">
                <a:solidFill>
                  <a:schemeClr val="folHlink"/>
                </a:solidFill>
                <a:latin typeface="Times New Roman" panose="02020603050405020304" pitchFamily="18" charset="0"/>
                <a:ea typeface="宋体" panose="02010600030101010101" pitchFamily="2" charset="-122"/>
                <a:cs typeface="+mn-cs"/>
              </a:rPr>
              <a:t>、</a:t>
            </a:r>
            <a:r>
              <a:rPr lang="en-US" altLang="zh-CN" b="1" kern="1200" dirty="0">
                <a:solidFill>
                  <a:schemeClr val="folHlink"/>
                </a:solidFill>
                <a:latin typeface="Times New Roman" panose="02020603050405020304" pitchFamily="18" charset="0"/>
                <a:ea typeface="宋体" panose="02010600030101010101" pitchFamily="2" charset="-122"/>
                <a:cs typeface="+mn-cs"/>
              </a:rPr>
              <a:t>STP)</a:t>
            </a:r>
            <a:endParaRPr lang="zh-CN" altLang="en-US" b="1" kern="1200" dirty="0">
              <a:solidFill>
                <a:schemeClr val="folHlink"/>
              </a:solidFill>
              <a:latin typeface="Times New Roman" panose="02020603050405020304" pitchFamily="18" charset="0"/>
              <a:ea typeface="宋体" panose="02010600030101010101" pitchFamily="2" charset="-122"/>
              <a:cs typeface="+mn-cs"/>
            </a:endParaRPr>
          </a:p>
        </p:txBody>
      </p:sp>
      <p:sp>
        <p:nvSpPr>
          <p:cNvPr id="32772" name="Text Box 4"/>
          <p:cNvSpPr txBox="1"/>
          <p:nvPr/>
        </p:nvSpPr>
        <p:spPr>
          <a:xfrm>
            <a:off x="1403350" y="3573463"/>
            <a:ext cx="6113463"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GB" altLang="zh-CN" b="1" dirty="0">
                <a:solidFill>
                  <a:schemeClr val="folHlink"/>
                </a:solidFill>
                <a:latin typeface="Times New Roman" panose="02020603050405020304" pitchFamily="18" charset="0"/>
                <a:ea typeface="宋体" panose="02010600030101010101" pitchFamily="2" charset="-122"/>
              </a:rPr>
              <a:t>2.2.4 Fiber Optics  (</a:t>
            </a:r>
            <a:r>
              <a:rPr lang="zh-CN" altLang="en-US" b="1" dirty="0">
                <a:solidFill>
                  <a:schemeClr val="folHlink"/>
                </a:solidFill>
                <a:latin typeface="Times New Roman" panose="02020603050405020304" pitchFamily="18" charset="0"/>
                <a:ea typeface="宋体" panose="02010600030101010101" pitchFamily="2" charset="-122"/>
              </a:rPr>
              <a:t>多模和单模）</a:t>
            </a:r>
            <a:endParaRPr lang="zh-CN" altLang="en-US" b="1" dirty="0">
              <a:solidFill>
                <a:schemeClr val="folHlink"/>
              </a:solidFill>
              <a:latin typeface="Times New Roman" panose="02020603050405020304" pitchFamily="18" charset="0"/>
              <a:ea typeface="宋体" panose="02010600030101010101" pitchFamily="2" charset="-122"/>
            </a:endParaRPr>
          </a:p>
        </p:txBody>
      </p:sp>
      <p:sp>
        <p:nvSpPr>
          <p:cNvPr id="32773" name="Text Box 5"/>
          <p:cNvSpPr txBox="1"/>
          <p:nvPr/>
        </p:nvSpPr>
        <p:spPr>
          <a:xfrm>
            <a:off x="1403350" y="2781300"/>
            <a:ext cx="4587875"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b="1" dirty="0">
                <a:solidFill>
                  <a:schemeClr val="folHlink"/>
                </a:solidFill>
                <a:latin typeface="Times New Roman" panose="02020603050405020304" pitchFamily="18" charset="0"/>
                <a:ea typeface="宋体" panose="02010600030101010101" pitchFamily="2" charset="-122"/>
              </a:rPr>
              <a:t>2.2.3 </a:t>
            </a:r>
            <a:r>
              <a:rPr lang="en-US" altLang="zh-CN" b="1" dirty="0">
                <a:solidFill>
                  <a:schemeClr val="folHlink"/>
                </a:solidFill>
                <a:latin typeface="Times New Roman" panose="02020603050405020304" pitchFamily="18" charset="0"/>
                <a:ea typeface="宋体" panose="02010600030101010101" pitchFamily="2" charset="-122"/>
              </a:rPr>
              <a:t>Coaxial Cable</a:t>
            </a:r>
            <a:endParaRPr lang="zh-CN" altLang="en-US" b="1" dirty="0">
              <a:solidFill>
                <a:schemeClr val="folHlink"/>
              </a:solidFill>
              <a:latin typeface="Times New Roman" panose="02020603050405020304" pitchFamily="18" charset="0"/>
              <a:ea typeface="宋体" panose="02010600030101010101" pitchFamily="2" charset="-122"/>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6306" name="灯片编号占位符 3"/>
          <p:cNvSpPr txBox="1">
            <a:spLocks noGrp="1"/>
          </p:cNvSpPr>
          <p:nvPr/>
        </p:nvSpPr>
        <p:spPr>
          <a:xfrm>
            <a:off x="6553200" y="6248400"/>
            <a:ext cx="1905000" cy="457200"/>
          </a:xfrm>
          <a:prstGeom prst="rect">
            <a:avLst/>
          </a:prstGeom>
          <a:noFill/>
          <a:ln w="9525">
            <a:noFill/>
          </a:ln>
        </p:spPr>
        <p:txBody>
          <a:bodyPr lIns="92075" tIns="46038" rIns="92075" bIns="46038"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r" eaLnBrk="1" hangingPunct="1">
              <a:spcBef>
                <a:spcPct val="0"/>
              </a:spcBef>
              <a:buClrTx/>
              <a:buSzTx/>
              <a:buFontTx/>
              <a:buNone/>
            </a:pPr>
            <a:fld id="{9A0DB2DC-4C9A-4742-B13C-FB6460FD3503}" type="slidenum">
              <a:rPr lang="zh-CN" altLang="en-US" sz="1400" dirty="0">
                <a:latin typeface="Times New Roman" panose="02020603050405020304" pitchFamily="18" charset="0"/>
                <a:ea typeface="宋体" panose="02010600030101010101" pitchFamily="2" charset="-122"/>
              </a:rPr>
            </a:fld>
            <a:endParaRPr lang="zh-CN" altLang="en-US" sz="1400" dirty="0">
              <a:latin typeface="Times New Roman" panose="02020603050405020304" pitchFamily="18" charset="0"/>
              <a:ea typeface="宋体" panose="02010600030101010101" pitchFamily="2" charset="-122"/>
            </a:endParaRPr>
          </a:p>
        </p:txBody>
      </p:sp>
      <p:sp>
        <p:nvSpPr>
          <p:cNvPr id="126978" name="Rectangle 2"/>
          <p:cNvSpPr>
            <a:spLocks noChangeArrowheads="1"/>
          </p:cNvSpPr>
          <p:nvPr/>
        </p:nvSpPr>
        <p:spPr bwMode="auto">
          <a:xfrm>
            <a:off x="179388" y="1143000"/>
            <a:ext cx="8964613" cy="5257800"/>
          </a:xfrm>
          <a:prstGeom prst="rect">
            <a:avLst/>
          </a:prstGeom>
          <a:noFill/>
          <a:ln w="9525">
            <a:noFill/>
            <a:miter lim="800000"/>
          </a:ln>
          <a:effectLst/>
        </p:spPr>
        <p:txBody>
          <a:bodyPr/>
          <a:lstStyle/>
          <a:p>
            <a:pPr marL="342900" marR="0" lvl="0" indent="-342900" algn="just"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defRPr/>
            </a:pPr>
            <a:r>
              <a:rPr kumimoji="1" lang="zh-CN" altLang="en-US" sz="40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万维网必须解决的问题</a:t>
            </a:r>
            <a:endParaRPr kumimoji="1" lang="zh-CN" altLang="en-US" sz="40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a:p>
            <a:pPr marL="342900" marR="0" lvl="0" indent="-342900" algn="just"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defRPr/>
            </a:pPr>
            <a:r>
              <a:rPr kumimoji="1" lang="zh-CN" altLang="en-US" sz="36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(3)怎样使各种万维网文档都能在因特网上的各种计算机上显示出来，同时使用户清楚地知道在什么地方存在着超链？ </a:t>
            </a:r>
            <a:endParaRPr kumimoji="1" lang="zh-CN" altLang="en-US" sz="36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342900" marR="0" lvl="0" indent="-342900" algn="just"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Char char="l"/>
              <a:defRPr/>
            </a:pPr>
            <a:r>
              <a:rPr kumimoji="1" lang="en-US" altLang="zh-CN" sz="3600" b="1" i="0" u="none" strike="noStrike" kern="1200" cap="none" spc="0" normalizeH="0" baseline="0" noProof="0">
                <a:ln>
                  <a:noFill/>
                </a:ln>
                <a:solidFill>
                  <a:schemeClr val="folHlink"/>
                </a:solidFill>
                <a:effectLst/>
                <a:uLnTx/>
                <a:uFillTx/>
                <a:latin typeface="Times New Roman" panose="02020603050405020304" pitchFamily="18" charset="0"/>
                <a:ea typeface="宋体" panose="02010600030101010101" pitchFamily="2" charset="-122"/>
                <a:cs typeface="+mn-cs"/>
              </a:rPr>
              <a:t>HTML </a:t>
            </a:r>
            <a:r>
              <a:rPr kumimoji="1" lang="zh-CN" altLang="en-US" sz="2400" b="1" i="0" u="none" strike="noStrike" kern="1200" cap="none" spc="0" normalizeH="0" baseline="0" noProof="0">
                <a:ln>
                  <a:noFill/>
                </a:ln>
                <a:solidFill>
                  <a:schemeClr val="folHlink"/>
                </a:solidFill>
                <a:effectLst/>
                <a:uLnTx/>
                <a:uFillTx/>
                <a:latin typeface="Times New Roman" panose="02020603050405020304" pitchFamily="18" charset="0"/>
                <a:ea typeface="宋体" panose="02010600030101010101" pitchFamily="2" charset="-122"/>
                <a:cs typeface="+mn-cs"/>
              </a:rPr>
              <a:t>（</a:t>
            </a:r>
            <a:r>
              <a:rPr kumimoji="1" lang="en-US" altLang="zh-CN" sz="2400" b="1" i="0" u="none" strike="noStrike" kern="1200" cap="none" spc="0" normalizeH="0" baseline="0" noProof="0">
                <a:ln>
                  <a:noFill/>
                </a:ln>
                <a:solidFill>
                  <a:schemeClr val="folHlink"/>
                </a:solidFill>
                <a:effectLst/>
                <a:uLnTx/>
                <a:uFillTx/>
                <a:latin typeface="Times New Roman" panose="02020603050405020304" pitchFamily="18" charset="0"/>
                <a:ea typeface="宋体" panose="02010600030101010101" pitchFamily="2" charset="-122"/>
                <a:cs typeface="+mn-cs"/>
              </a:rPr>
              <a:t>HyperText Markup Language,</a:t>
            </a:r>
            <a:r>
              <a:rPr kumimoji="1" lang="zh-CN" altLang="en-US" sz="2400" b="1" i="0" u="none" strike="noStrike" kern="1200" cap="none" spc="0" normalizeH="0" baseline="0" noProof="0">
                <a:ln>
                  <a:noFill/>
                </a:ln>
                <a:solidFill>
                  <a:schemeClr val="folHlink"/>
                </a:solidFill>
                <a:effectLst/>
                <a:uLnTx/>
                <a:uFillTx/>
                <a:latin typeface="Times New Roman" panose="02020603050405020304" pitchFamily="18" charset="0"/>
                <a:ea typeface="宋体" panose="02010600030101010101" pitchFamily="2" charset="-122"/>
                <a:cs typeface="+mn-cs"/>
              </a:rPr>
              <a:t>超文本标记语言）</a:t>
            </a:r>
            <a:r>
              <a:rPr kumimoji="1" lang="zh-CN" altLang="en-US" sz="36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使得万维网页面的设计者可以很方便地用一个超链从本页面的某处链接到因特网上的任何一个万维网页面，并且能够在自己的计算机屏幕上将这些页面显示出来。</a:t>
            </a:r>
            <a:r>
              <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 </a:t>
            </a:r>
            <a:endPar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26979" name="Rectangle 3"/>
          <p:cNvSpPr>
            <a:spLocks noChangeArrowheads="1"/>
          </p:cNvSpPr>
          <p:nvPr/>
        </p:nvSpPr>
        <p:spPr bwMode="auto">
          <a:xfrm>
            <a:off x="914400" y="152400"/>
            <a:ext cx="7391400" cy="1066800"/>
          </a:xfrm>
          <a:prstGeom prst="rect">
            <a:avLst/>
          </a:prstGeom>
          <a:noFill/>
          <a:ln w="9525">
            <a:noFill/>
            <a:miter lim="800000"/>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000" b="1" i="0" u="none" strike="noStrike" kern="1200" cap="none" spc="0" normalizeH="0" baseline="0" noProof="0">
                <a:ln>
                  <a:noFill/>
                </a:ln>
                <a:solidFill>
                  <a:schemeClr val="tx2"/>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7.3.1 </a:t>
            </a:r>
            <a:r>
              <a:rPr kumimoji="1" lang="en-US" altLang="zh-CN" sz="4000" b="1" i="0" u="none" strike="noStrike" kern="1200" cap="none" spc="0" normalizeH="0" baseline="0" noProof="0">
                <a:ln>
                  <a:noFill/>
                </a:ln>
                <a:solidFill>
                  <a:schemeClr val="tx2"/>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Architectural Overview</a:t>
            </a:r>
            <a:r>
              <a:rPr kumimoji="1" lang="zh-CN" altLang="en-US" sz="4000" b="0" i="0" u="none" strike="noStrike" kern="1200" cap="none" spc="0" normalizeH="0" baseline="0" noProof="0">
                <a:ln>
                  <a:noFill/>
                </a:ln>
                <a:solidFill>
                  <a:schemeClr val="tx2"/>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 </a:t>
            </a:r>
            <a:endParaRPr kumimoji="1" lang="zh-CN" altLang="en-US" sz="4400" b="0" i="0" u="none" strike="noStrike" kern="1200" cap="none" spc="0" normalizeH="0" baseline="0" noProof="0">
              <a:ln>
                <a:noFill/>
              </a:ln>
              <a:solidFill>
                <a:schemeClr val="tx2"/>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7330" name="灯片编号占位符 3"/>
          <p:cNvSpPr txBox="1">
            <a:spLocks noGrp="1"/>
          </p:cNvSpPr>
          <p:nvPr/>
        </p:nvSpPr>
        <p:spPr>
          <a:xfrm>
            <a:off x="6553200" y="6248400"/>
            <a:ext cx="1905000" cy="457200"/>
          </a:xfrm>
          <a:prstGeom prst="rect">
            <a:avLst/>
          </a:prstGeom>
          <a:noFill/>
          <a:ln w="9525">
            <a:noFill/>
          </a:ln>
        </p:spPr>
        <p:txBody>
          <a:bodyPr lIns="92075" tIns="46038" rIns="92075" bIns="46038"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r" eaLnBrk="1" hangingPunct="1">
              <a:spcBef>
                <a:spcPct val="0"/>
              </a:spcBef>
              <a:buClrTx/>
              <a:buSzTx/>
              <a:buFontTx/>
              <a:buNone/>
            </a:pPr>
            <a:fld id="{9A0DB2DC-4C9A-4742-B13C-FB6460FD3503}" type="slidenum">
              <a:rPr lang="zh-CN" altLang="en-US" sz="1400" dirty="0">
                <a:latin typeface="Times New Roman" panose="02020603050405020304" pitchFamily="18" charset="0"/>
                <a:ea typeface="宋体" panose="02010600030101010101" pitchFamily="2" charset="-122"/>
              </a:rPr>
            </a:fld>
            <a:endParaRPr lang="zh-CN" altLang="en-US" sz="1400" dirty="0">
              <a:latin typeface="Times New Roman" panose="02020603050405020304" pitchFamily="18" charset="0"/>
              <a:ea typeface="宋体" panose="02010600030101010101" pitchFamily="2" charset="-122"/>
            </a:endParaRPr>
          </a:p>
        </p:txBody>
      </p:sp>
      <p:sp>
        <p:nvSpPr>
          <p:cNvPr id="128002" name="Rectangle 2"/>
          <p:cNvSpPr>
            <a:spLocks noChangeArrowheads="1"/>
          </p:cNvSpPr>
          <p:nvPr/>
        </p:nvSpPr>
        <p:spPr bwMode="auto">
          <a:xfrm>
            <a:off x="533400" y="1600200"/>
            <a:ext cx="8229600" cy="4114800"/>
          </a:xfrm>
          <a:prstGeom prst="rect">
            <a:avLst/>
          </a:prstGeom>
          <a:noFill/>
          <a:ln w="9525">
            <a:noFill/>
            <a:miter lim="800000"/>
          </a:ln>
          <a:effectLst/>
        </p:spPr>
        <p:txBody>
          <a:bodyPr/>
          <a:lstStyle/>
          <a:p>
            <a:pPr marL="342900" marR="0" lvl="0" indent="-342900" algn="just"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defRPr/>
            </a:pPr>
            <a:r>
              <a:rPr kumimoji="1" lang="zh-CN" altLang="en-US" sz="4000" b="1" i="0" u="none" strike="noStrike" kern="1200" cap="none" spc="0" normalizeH="0" baseline="0" noProof="0" dirty="0">
                <a:ln>
                  <a:noFill/>
                </a:ln>
                <a:solidFill>
                  <a:schemeClr val="tx2"/>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万维网必须解决的问题</a:t>
            </a:r>
            <a:endParaRPr kumimoji="1" lang="zh-CN" altLang="en-US" sz="4000" b="1" i="0" u="none" strike="noStrike" kern="1200" cap="none" spc="0" normalizeH="0" baseline="0" noProof="0" dirty="0">
              <a:ln>
                <a:noFill/>
              </a:ln>
              <a:solidFill>
                <a:schemeClr val="tx2"/>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a:p>
            <a:pPr marL="342900" marR="0" lvl="0" indent="-342900" algn="just"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defRPr/>
            </a:pPr>
            <a:r>
              <a:rPr kumimoji="1" lang="zh-CN" altLang="en-US" sz="36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(4) 怎样使用户能够很方便地找到所需的信息？ </a:t>
            </a:r>
            <a:endParaRPr kumimoji="1" lang="zh-CN" altLang="en-US" sz="36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342900" marR="0" lvl="0" indent="-342900" algn="just"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Char char="l"/>
              <a:defRPr/>
            </a:pPr>
            <a:r>
              <a:rPr kumimoji="1" lang="zh-CN" altLang="en-US" sz="36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为了在万维网上方便地查找信息，用户可使用各种的搜索工具（即</a:t>
            </a:r>
            <a:r>
              <a:rPr kumimoji="1" lang="zh-CN" altLang="en-US" sz="36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搜索引擎</a:t>
            </a:r>
            <a:r>
              <a:rPr kumimoji="1" lang="zh-CN" altLang="en-US" sz="36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 </a:t>
            </a:r>
            <a:endParaRPr kumimoji="1" lang="zh-CN" altLang="en-US" sz="36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28003" name="Rectangle 3"/>
          <p:cNvSpPr>
            <a:spLocks noChangeArrowheads="1"/>
          </p:cNvSpPr>
          <p:nvPr/>
        </p:nvSpPr>
        <p:spPr bwMode="auto">
          <a:xfrm>
            <a:off x="914400" y="152400"/>
            <a:ext cx="7391400" cy="1066800"/>
          </a:xfrm>
          <a:prstGeom prst="rect">
            <a:avLst/>
          </a:prstGeom>
          <a:noFill/>
          <a:ln w="9525">
            <a:noFill/>
            <a:miter lim="800000"/>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000" b="1" i="0" u="none" strike="noStrike" kern="1200" cap="none" spc="0" normalizeH="0" baseline="0" noProof="0">
                <a:ln>
                  <a:noFill/>
                </a:ln>
                <a:solidFill>
                  <a:schemeClr val="tx2"/>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7.3.1 </a:t>
            </a:r>
            <a:r>
              <a:rPr kumimoji="1" lang="en-US" altLang="zh-CN" sz="4000" b="1" i="0" u="none" strike="noStrike" kern="1200" cap="none" spc="0" normalizeH="0" baseline="0" noProof="0">
                <a:ln>
                  <a:noFill/>
                </a:ln>
                <a:solidFill>
                  <a:schemeClr val="tx2"/>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Architectural Overview</a:t>
            </a:r>
            <a:r>
              <a:rPr kumimoji="1" lang="zh-CN" altLang="en-US" sz="4000" b="0" i="0" u="none" strike="noStrike" kern="1200" cap="none" spc="0" normalizeH="0" baseline="0" noProof="0">
                <a:ln>
                  <a:noFill/>
                </a:ln>
                <a:solidFill>
                  <a:schemeClr val="tx2"/>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 </a:t>
            </a:r>
            <a:endParaRPr kumimoji="1" lang="zh-CN" altLang="en-US" sz="4400" b="0" i="0" u="none" strike="noStrike" kern="1200" cap="none" spc="0" normalizeH="0" baseline="0" noProof="0">
              <a:ln>
                <a:noFill/>
              </a:ln>
              <a:solidFill>
                <a:schemeClr val="tx2"/>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Rectangle 2"/>
          <p:cNvSpPr>
            <a:spLocks noGrp="1" noRot="1" noChangeArrowheads="1"/>
          </p:cNvSpPr>
          <p:nvPr>
            <p:ph type="title" idx="4294967295"/>
          </p:nvPr>
        </p:nvSpPr>
        <p:spPr bwMode="auto">
          <a:xfrm>
            <a:off x="533400" y="838200"/>
            <a:ext cx="7543800" cy="838200"/>
          </a:xfrm>
        </p:spPr>
        <p:txBody>
          <a:bodyPr wrap="square" lIns="91440" tIns="45720" rIns="91440" bIns="45720" numCol="1" rtlCol="0" anchor="ctr" anchorCtr="0" compatLnSpc="1">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50" normalizeH="0" baseline="0" noProof="0">
              <a:ln>
                <a:noFill/>
              </a:ln>
              <a:solidFill>
                <a:schemeClr val="tx2"/>
              </a:solidFill>
              <a:effectLst>
                <a:outerShdw blurRad="38100" dist="38100" dir="2700000" algn="tl">
                  <a:srgbClr val="C0C0C0"/>
                </a:outerShdw>
              </a:effectLst>
              <a:uLnTx/>
              <a:uFillTx/>
              <a:latin typeface="+mj-lt"/>
              <a:ea typeface="+mj-ea"/>
              <a:cs typeface="+mj-cs"/>
            </a:endParaRPr>
          </a:p>
        </p:txBody>
      </p:sp>
      <p:sp>
        <p:nvSpPr>
          <p:cNvPr id="21507" name="Rectangle 4"/>
          <p:cNvSpPr>
            <a:spLocks noChangeArrowheads="1"/>
          </p:cNvSpPr>
          <p:nvPr/>
        </p:nvSpPr>
        <p:spPr bwMode="auto">
          <a:xfrm>
            <a:off x="971550" y="2060575"/>
            <a:ext cx="3232150" cy="701675"/>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4000" b="1" i="0" u="none" strike="noStrike" kern="1200" cap="none" spc="0" normalizeH="0" baseline="0" noProof="0">
                <a:ln>
                  <a:noFill/>
                </a:ln>
                <a:solidFill>
                  <a:srgbClr val="6E2619"/>
                </a:solidFill>
                <a:effectLst>
                  <a:outerShdw blurRad="38100" dist="38100" dir="2700000" algn="tl">
                    <a:srgbClr val="C0C0C0"/>
                  </a:outerShdw>
                </a:effectLst>
                <a:uLnTx/>
                <a:uFillTx/>
                <a:latin typeface="华文楷体" panose="02010600040101010101" pitchFamily="2" charset="-122"/>
                <a:ea typeface="华文楷体" panose="02010600040101010101" pitchFamily="2" charset="-122"/>
                <a:cs typeface="+mn-cs"/>
              </a:rPr>
              <a:t>复习资料邮箱</a:t>
            </a:r>
            <a:endParaRPr kumimoji="0" lang="zh-CN" altLang="en-US" sz="4000" b="1" i="0" u="none" strike="noStrike" kern="1200" cap="none" spc="0" normalizeH="0" baseline="0" noProof="0">
              <a:ln>
                <a:noFill/>
              </a:ln>
              <a:solidFill>
                <a:srgbClr val="6E2619"/>
              </a:solidFill>
              <a:effectLst>
                <a:outerShdw blurRad="38100" dist="38100" dir="2700000" algn="tl">
                  <a:srgbClr val="C0C0C0"/>
                </a:outerShdw>
              </a:effectLst>
              <a:uLnTx/>
              <a:uFillTx/>
              <a:latin typeface="华文楷体" panose="02010600040101010101" pitchFamily="2" charset="-122"/>
              <a:ea typeface="华文楷体" panose="02010600040101010101" pitchFamily="2" charset="-122"/>
              <a:cs typeface="+mn-cs"/>
            </a:endParaRPr>
          </a:p>
        </p:txBody>
      </p:sp>
      <p:sp>
        <p:nvSpPr>
          <p:cNvPr id="21508" name="Rectangle 5"/>
          <p:cNvSpPr>
            <a:spLocks noChangeArrowheads="1"/>
          </p:cNvSpPr>
          <p:nvPr/>
        </p:nvSpPr>
        <p:spPr bwMode="auto">
          <a:xfrm>
            <a:off x="1042988" y="2924175"/>
            <a:ext cx="5545138" cy="1920875"/>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4000" b="1" i="0" u="none" strike="noStrike" kern="1200" cap="none" spc="0" normalizeH="0" baseline="0" noProof="0" dirty="0">
                <a:ln>
                  <a:noFill/>
                </a:ln>
                <a:solidFill>
                  <a:srgbClr val="6E2619"/>
                </a:solidFill>
                <a:effectLst>
                  <a:outerShdw blurRad="38100" dist="38100" dir="2700000" algn="tl">
                    <a:srgbClr val="C0C0C0"/>
                  </a:outerShdw>
                </a:effectLst>
                <a:uLnTx/>
                <a:uFillTx/>
                <a:latin typeface="华文楷体" panose="02010600040101010101" pitchFamily="2" charset="-122"/>
                <a:ea typeface="华文楷体" panose="02010600040101010101" pitchFamily="2" charset="-122"/>
                <a:cs typeface="+mn-cs"/>
              </a:rPr>
              <a:t>用户名：</a:t>
            </a:r>
            <a:r>
              <a:rPr kumimoji="0" lang="en-US" altLang="zh-CN" sz="4000" b="1" i="0" u="none" strike="noStrike" kern="1200" cap="none" spc="0" normalizeH="0" baseline="0" noProof="0" dirty="0">
                <a:ln>
                  <a:noFill/>
                </a:ln>
                <a:solidFill>
                  <a:srgbClr val="6E2619"/>
                </a:solidFill>
                <a:effectLst>
                  <a:outerShdw blurRad="38100" dist="38100" dir="2700000" algn="tl">
                    <a:srgbClr val="C0C0C0"/>
                  </a:outerShdw>
                </a:effectLst>
                <a:uLnTx/>
                <a:uFillTx/>
                <a:latin typeface="华文楷体" panose="02010600040101010101" pitchFamily="2" charset="-122"/>
                <a:ea typeface="华文楷体" panose="02010600040101010101" pitchFamily="2" charset="-122"/>
                <a:cs typeface="+mn-cs"/>
              </a:rPr>
              <a:t>guet_sjjg2012@163.com</a:t>
            </a:r>
            <a:endParaRPr kumimoji="0" lang="en-US" altLang="zh-CN" sz="4000" b="1" i="0" u="none" strike="noStrike" kern="1200" cap="none" spc="0" normalizeH="0" baseline="0" noProof="0" dirty="0">
              <a:ln>
                <a:noFill/>
              </a:ln>
              <a:solidFill>
                <a:srgbClr val="6E2619"/>
              </a:solidFill>
              <a:effectLst>
                <a:outerShdw blurRad="38100" dist="38100" dir="2700000" algn="tl">
                  <a:srgbClr val="C0C0C0"/>
                </a:outerShdw>
              </a:effectLst>
              <a:uLnTx/>
              <a:uFillTx/>
              <a:latin typeface="华文楷体" panose="02010600040101010101" pitchFamily="2" charset="-122"/>
              <a:ea typeface="华文楷体" panose="0201060004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4000" b="1" i="0" u="none" strike="noStrike" kern="1200" cap="none" spc="0" normalizeH="0" baseline="0" noProof="0" dirty="0">
                <a:ln>
                  <a:noFill/>
                </a:ln>
                <a:solidFill>
                  <a:srgbClr val="6E2619"/>
                </a:solidFill>
                <a:effectLst>
                  <a:outerShdw blurRad="38100" dist="38100" dir="2700000" algn="tl">
                    <a:srgbClr val="C0C0C0"/>
                  </a:outerShdw>
                </a:effectLst>
                <a:uLnTx/>
                <a:uFillTx/>
                <a:latin typeface="华文楷体" panose="02010600040101010101" pitchFamily="2" charset="-122"/>
                <a:ea typeface="华文楷体" panose="02010600040101010101" pitchFamily="2" charset="-122"/>
                <a:cs typeface="+mn-cs"/>
              </a:rPr>
              <a:t>密码：</a:t>
            </a:r>
            <a:r>
              <a:rPr kumimoji="0" lang="en-US" altLang="zh-CN" sz="4000" b="1" i="0" u="none" strike="noStrike" kern="1200" cap="none" spc="0" normalizeH="0" baseline="0" noProof="0" dirty="0">
                <a:ln>
                  <a:noFill/>
                </a:ln>
                <a:solidFill>
                  <a:srgbClr val="6E2619"/>
                </a:solidFill>
                <a:effectLst>
                  <a:outerShdw blurRad="38100" dist="38100" dir="2700000" algn="tl">
                    <a:srgbClr val="C0C0C0"/>
                  </a:outerShdw>
                </a:effectLst>
                <a:uLnTx/>
                <a:uFillTx/>
                <a:latin typeface="华文楷体" panose="02010600040101010101" pitchFamily="2" charset="-122"/>
                <a:ea typeface="华文楷体" panose="02010600040101010101" pitchFamily="2" charset="-122"/>
                <a:cs typeface="+mn-cs"/>
              </a:rPr>
              <a:t>sjjg2012</a:t>
            </a:r>
            <a:endParaRPr kumimoji="0" lang="en-US" altLang="zh-CN" sz="4000" b="1" i="0" u="none" strike="noStrike" kern="1200" cap="none" spc="0" normalizeH="0" baseline="0" noProof="0" dirty="0">
              <a:ln>
                <a:noFill/>
              </a:ln>
              <a:solidFill>
                <a:srgbClr val="6E2619"/>
              </a:solidFill>
              <a:effectLst>
                <a:outerShdw blurRad="38100" dist="38100" dir="2700000" algn="tl">
                  <a:srgbClr val="C0C0C0"/>
                </a:outerShdw>
              </a:effectLst>
              <a:uLnTx/>
              <a:uFillTx/>
              <a:latin typeface="华文楷体" panose="02010600040101010101" pitchFamily="2" charset="-122"/>
              <a:ea typeface="华文楷体" panose="0201060004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21506"/>
                                        </p:tgtEl>
                                        <p:attrNameLst>
                                          <p:attrName>style.visibility</p:attrName>
                                        </p:attrNameLst>
                                      </p:cBhvr>
                                      <p:to>
                                        <p:strVal val="visible"/>
                                      </p:to>
                                    </p:set>
                                    <p:animEffect transition="in" filter="fade">
                                      <p:cBhvr>
                                        <p:cTn id="7" dur="1000"/>
                                        <p:tgtEl>
                                          <p:spTgt spid="21506"/>
                                        </p:tgtEl>
                                      </p:cBhvr>
                                    </p:animEffect>
                                    <p:anim calcmode="lin" valueType="num">
                                      <p:cBhvr>
                                        <p:cTn id="8" dur="1000" fill="hold"/>
                                        <p:tgtEl>
                                          <p:spTgt spid="21506"/>
                                        </p:tgtEl>
                                        <p:attrNameLst>
                                          <p:attrName>ppt_x</p:attrName>
                                        </p:attrNameLst>
                                      </p:cBhvr>
                                      <p:tavLst>
                                        <p:tav tm="0">
                                          <p:val>
                                            <p:strVal val="#ppt_x"/>
                                          </p:val>
                                        </p:tav>
                                        <p:tav tm="100000">
                                          <p:val>
                                            <p:strVal val="#ppt_x"/>
                                          </p:val>
                                        </p:tav>
                                      </p:tavLst>
                                    </p:anim>
                                    <p:anim calcmode="lin" valueType="num">
                                      <p:cBhvr>
                                        <p:cTn id="9" dur="1000" fill="hold"/>
                                        <p:tgtEl>
                                          <p:spTgt spid="2150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1507"/>
                                        </p:tgtEl>
                                        <p:attrNameLst>
                                          <p:attrName>style.visibility</p:attrName>
                                        </p:attrNameLst>
                                      </p:cBhvr>
                                      <p:to>
                                        <p:strVal val="visible"/>
                                      </p:to>
                                    </p:set>
                                    <p:animEffect transition="in" filter="barn(inVertical)">
                                      <p:cBhvr>
                                        <p:cTn id="14" dur="500"/>
                                        <p:tgtEl>
                                          <p:spTgt spid="2150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21508"/>
                                        </p:tgtEl>
                                        <p:attrNameLst>
                                          <p:attrName>style.visibility</p:attrName>
                                        </p:attrNameLst>
                                      </p:cBhvr>
                                      <p:to>
                                        <p:strVal val="visible"/>
                                      </p:to>
                                    </p:set>
                                    <p:animEffect transition="in" filter="wipe(down)">
                                      <p:cBhvr>
                                        <p:cTn id="19" dur="5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p:bldP spid="21507" grpId="0"/>
      <p:bldP spid="2150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TextBox 1"/>
          <p:cNvSpPr txBox="1"/>
          <p:nvPr/>
        </p:nvSpPr>
        <p:spPr>
          <a:xfrm>
            <a:off x="468313" y="476250"/>
            <a:ext cx="8424862" cy="62484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4000" b="1" dirty="0">
                <a:solidFill>
                  <a:srgbClr val="002060"/>
                </a:solidFill>
              </a:rPr>
              <a:t>需掌握的缩写词：</a:t>
            </a:r>
            <a:endParaRPr lang="en-US" altLang="zh-CN" sz="4000" b="1" dirty="0">
              <a:solidFill>
                <a:srgbClr val="002060"/>
              </a:solidFill>
            </a:endParaRPr>
          </a:p>
          <a:p>
            <a:pPr marL="0" lvl="0" indent="0" eaLnBrk="1" hangingPunct="1">
              <a:spcBef>
                <a:spcPct val="0"/>
              </a:spcBef>
              <a:buClrTx/>
              <a:buSzTx/>
              <a:buFontTx/>
              <a:buNone/>
            </a:pPr>
            <a:r>
              <a:rPr lang="en-US" altLang="zh-CN" sz="3600" dirty="0"/>
              <a:t>ISP</a:t>
            </a:r>
            <a:r>
              <a:rPr lang="zh-CN" altLang="en-US" sz="3600" dirty="0"/>
              <a:t>、</a:t>
            </a:r>
            <a:r>
              <a:rPr lang="en-US" altLang="zh-CN" sz="3600" dirty="0"/>
              <a:t>OSI</a:t>
            </a:r>
            <a:r>
              <a:rPr lang="zh-CN" altLang="en-US" sz="3600" dirty="0"/>
              <a:t>、</a:t>
            </a:r>
            <a:r>
              <a:rPr lang="en-US" altLang="zh-CN" sz="3600" dirty="0"/>
              <a:t>TCP/IP</a:t>
            </a:r>
            <a:r>
              <a:rPr lang="zh-CN" altLang="en-US" sz="3600" dirty="0"/>
              <a:t>、</a:t>
            </a:r>
            <a:r>
              <a:rPr lang="en-US" altLang="zh-CN" sz="3600" dirty="0"/>
              <a:t>C/S</a:t>
            </a:r>
            <a:r>
              <a:rPr lang="zh-CN" altLang="en-US" sz="3600" dirty="0"/>
              <a:t>、</a:t>
            </a:r>
            <a:r>
              <a:rPr lang="en-US" altLang="zh-CN" sz="3600" dirty="0"/>
              <a:t>B/S</a:t>
            </a:r>
            <a:r>
              <a:rPr lang="zh-CN" altLang="en-US" sz="3600" dirty="0"/>
              <a:t>、</a:t>
            </a:r>
            <a:r>
              <a:rPr lang="en-US" altLang="zh-CN" sz="3600" dirty="0"/>
              <a:t>LAN</a:t>
            </a:r>
            <a:r>
              <a:rPr lang="zh-CN" altLang="en-US" sz="3600" dirty="0"/>
              <a:t>、</a:t>
            </a:r>
            <a:r>
              <a:rPr lang="en-US" altLang="zh-CN" sz="3600" dirty="0"/>
              <a:t>WLAN</a:t>
            </a:r>
            <a:r>
              <a:rPr lang="zh-CN" altLang="en-US" sz="3600" dirty="0"/>
              <a:t>、</a:t>
            </a:r>
            <a:r>
              <a:rPr lang="en-US" altLang="zh-CN" sz="3600" dirty="0"/>
              <a:t>VLAN</a:t>
            </a:r>
            <a:r>
              <a:rPr lang="zh-CN" altLang="en-US" sz="3600" dirty="0"/>
              <a:t>、</a:t>
            </a:r>
            <a:r>
              <a:rPr lang="en-US" altLang="zh-CN" sz="3600" dirty="0"/>
              <a:t>STP</a:t>
            </a:r>
            <a:r>
              <a:rPr lang="zh-CN" altLang="en-US" sz="3600" dirty="0"/>
              <a:t>、</a:t>
            </a:r>
            <a:r>
              <a:rPr lang="en-US" altLang="zh-CN" sz="3600" dirty="0"/>
              <a:t>UTP</a:t>
            </a:r>
            <a:r>
              <a:rPr lang="zh-CN" altLang="en-US" sz="3600" dirty="0"/>
              <a:t>、</a:t>
            </a:r>
            <a:r>
              <a:rPr lang="en-US" altLang="zh-CN" sz="3600" dirty="0"/>
              <a:t>ADSL</a:t>
            </a:r>
            <a:r>
              <a:rPr lang="zh-CN" altLang="en-US" sz="3600" dirty="0"/>
              <a:t>、</a:t>
            </a:r>
            <a:r>
              <a:rPr lang="en-US" altLang="zh-CN" sz="3600" dirty="0"/>
              <a:t>FDM</a:t>
            </a:r>
            <a:r>
              <a:rPr lang="zh-CN" altLang="en-US" sz="3600" dirty="0"/>
              <a:t>、</a:t>
            </a:r>
            <a:r>
              <a:rPr lang="en-US" altLang="zh-CN" sz="3600" dirty="0"/>
              <a:t>WDM</a:t>
            </a:r>
            <a:r>
              <a:rPr lang="zh-CN" altLang="en-US" sz="3600" dirty="0"/>
              <a:t>、</a:t>
            </a:r>
            <a:r>
              <a:rPr lang="en-US" altLang="zh-CN" sz="3600" dirty="0"/>
              <a:t>TDM</a:t>
            </a:r>
            <a:r>
              <a:rPr lang="zh-CN" altLang="en-US" sz="3600" dirty="0"/>
              <a:t>、</a:t>
            </a:r>
            <a:r>
              <a:rPr lang="en-US" altLang="zh-CN" sz="3600" dirty="0"/>
              <a:t>HDLC</a:t>
            </a:r>
            <a:r>
              <a:rPr lang="zh-CN" altLang="en-US" sz="3600" dirty="0"/>
              <a:t>、</a:t>
            </a:r>
            <a:r>
              <a:rPr lang="en-US" altLang="zh-CN" sz="3600" dirty="0"/>
              <a:t>PPP</a:t>
            </a:r>
            <a:r>
              <a:rPr lang="zh-CN" altLang="en-US" sz="3600" dirty="0"/>
              <a:t>、</a:t>
            </a:r>
            <a:r>
              <a:rPr lang="en-US" altLang="zh-CN" sz="3600" dirty="0"/>
              <a:t>CRC</a:t>
            </a:r>
            <a:r>
              <a:rPr lang="zh-CN" altLang="en-US" sz="3600" dirty="0"/>
              <a:t>、</a:t>
            </a:r>
            <a:r>
              <a:rPr lang="en-US" altLang="zh-CN" sz="3600" dirty="0"/>
              <a:t>MAC</a:t>
            </a:r>
            <a:r>
              <a:rPr lang="zh-CN" altLang="en-US" sz="3600" dirty="0"/>
              <a:t>、</a:t>
            </a:r>
            <a:r>
              <a:rPr lang="en-US" altLang="zh-CN" sz="3600" dirty="0"/>
              <a:t>CSMA/CD</a:t>
            </a:r>
            <a:r>
              <a:rPr lang="zh-CN" altLang="en-US" sz="3600" dirty="0"/>
              <a:t>、</a:t>
            </a:r>
            <a:r>
              <a:rPr lang="en-US" altLang="zh-CN" sz="3600" dirty="0"/>
              <a:t>MACA</a:t>
            </a:r>
            <a:r>
              <a:rPr lang="zh-CN" altLang="en-US" sz="3600" dirty="0"/>
              <a:t>、</a:t>
            </a:r>
            <a:r>
              <a:rPr lang="en-US" altLang="zh-CN" sz="3600" dirty="0"/>
              <a:t>LLC</a:t>
            </a:r>
            <a:r>
              <a:rPr lang="zh-CN" altLang="en-US" sz="3600" dirty="0"/>
              <a:t>、</a:t>
            </a:r>
            <a:r>
              <a:rPr lang="en-US" altLang="zh-CN" sz="3600" dirty="0"/>
              <a:t>CSMA/CA</a:t>
            </a:r>
            <a:r>
              <a:rPr lang="zh-CN" altLang="en-US" sz="3600" dirty="0"/>
              <a:t>、</a:t>
            </a:r>
            <a:r>
              <a:rPr lang="en-US" altLang="zh-CN" sz="3600" dirty="0"/>
              <a:t>AS</a:t>
            </a:r>
            <a:r>
              <a:rPr lang="zh-CN" altLang="en-US" sz="3600" dirty="0"/>
              <a:t>、</a:t>
            </a:r>
            <a:r>
              <a:rPr lang="en-US" altLang="zh-CN" sz="3600" dirty="0"/>
              <a:t>IGP</a:t>
            </a:r>
            <a:r>
              <a:rPr lang="zh-CN" altLang="en-US" sz="3600" dirty="0"/>
              <a:t>、</a:t>
            </a:r>
            <a:r>
              <a:rPr lang="en-US" altLang="zh-CN" sz="3600" dirty="0"/>
              <a:t>EGP</a:t>
            </a:r>
            <a:r>
              <a:rPr lang="zh-CN" altLang="en-US" sz="3600" dirty="0"/>
              <a:t>、</a:t>
            </a:r>
            <a:r>
              <a:rPr lang="en-US" altLang="zh-CN" sz="3600" dirty="0"/>
              <a:t>CIDR</a:t>
            </a:r>
            <a:r>
              <a:rPr lang="zh-CN" altLang="en-US" sz="3600" dirty="0"/>
              <a:t>、</a:t>
            </a:r>
            <a:r>
              <a:rPr lang="en-US" altLang="zh-CN" sz="3600" dirty="0"/>
              <a:t>NAT</a:t>
            </a:r>
            <a:r>
              <a:rPr lang="zh-CN" altLang="en-US" sz="3600" dirty="0"/>
              <a:t>、</a:t>
            </a:r>
            <a:r>
              <a:rPr lang="en-US" altLang="zh-CN" sz="3600" dirty="0"/>
              <a:t>ICMP</a:t>
            </a:r>
            <a:r>
              <a:rPr lang="zh-CN" altLang="en-US" sz="3600" dirty="0"/>
              <a:t>、</a:t>
            </a:r>
            <a:r>
              <a:rPr lang="en-US" altLang="zh-CN" sz="3600" dirty="0"/>
              <a:t>ARP</a:t>
            </a:r>
            <a:r>
              <a:rPr lang="zh-CN" altLang="en-US" sz="3600" dirty="0"/>
              <a:t>、</a:t>
            </a:r>
            <a:r>
              <a:rPr lang="en-US" altLang="zh-CN" sz="3600" dirty="0"/>
              <a:t>RARP</a:t>
            </a:r>
            <a:r>
              <a:rPr lang="zh-CN" altLang="en-US" sz="3600" dirty="0"/>
              <a:t>、</a:t>
            </a:r>
            <a:r>
              <a:rPr lang="en-US" altLang="zh-CN" sz="3600" dirty="0"/>
              <a:t>DHCP</a:t>
            </a:r>
            <a:r>
              <a:rPr lang="zh-CN" altLang="en-US" sz="3600" dirty="0"/>
              <a:t>、</a:t>
            </a:r>
            <a:r>
              <a:rPr lang="en-US" altLang="zh-CN" sz="3600" dirty="0"/>
              <a:t>RTP</a:t>
            </a:r>
            <a:r>
              <a:rPr lang="zh-CN" altLang="en-US" sz="3600" dirty="0"/>
              <a:t>、</a:t>
            </a:r>
            <a:r>
              <a:rPr lang="en-US" altLang="zh-CN" sz="3600" dirty="0"/>
              <a:t>OSPF</a:t>
            </a:r>
            <a:r>
              <a:rPr lang="zh-CN" altLang="en-US" sz="3600" dirty="0"/>
              <a:t>、</a:t>
            </a:r>
            <a:r>
              <a:rPr lang="en-US" altLang="zh-CN" sz="3600" dirty="0"/>
              <a:t>BGP</a:t>
            </a:r>
            <a:r>
              <a:rPr lang="zh-CN" altLang="en-US" sz="3600" dirty="0"/>
              <a:t>、</a:t>
            </a:r>
            <a:r>
              <a:rPr lang="en-US" altLang="zh-CN" sz="3600" dirty="0"/>
              <a:t>TSAP</a:t>
            </a:r>
            <a:r>
              <a:rPr lang="zh-CN" altLang="en-US" sz="3600" dirty="0"/>
              <a:t>、</a:t>
            </a:r>
            <a:r>
              <a:rPr lang="en-US" altLang="zh-CN" sz="3600" dirty="0"/>
              <a:t>NSAP</a:t>
            </a:r>
            <a:r>
              <a:rPr lang="zh-CN" altLang="en-US" sz="3600" dirty="0"/>
              <a:t>、</a:t>
            </a:r>
            <a:r>
              <a:rPr lang="en-US" altLang="zh-CN" sz="3600" dirty="0"/>
              <a:t>TCP</a:t>
            </a:r>
            <a:r>
              <a:rPr lang="zh-CN" altLang="en-US" sz="3600" dirty="0"/>
              <a:t>、</a:t>
            </a:r>
            <a:r>
              <a:rPr lang="en-US" altLang="zh-CN" sz="3600" dirty="0"/>
              <a:t>UDP</a:t>
            </a:r>
            <a:r>
              <a:rPr lang="zh-CN" altLang="en-US" sz="3600" dirty="0"/>
              <a:t>、</a:t>
            </a:r>
            <a:r>
              <a:rPr lang="en-US" altLang="zh-CN" sz="3600" dirty="0"/>
              <a:t>RPC</a:t>
            </a:r>
            <a:r>
              <a:rPr lang="zh-CN" altLang="en-US" sz="3600" dirty="0"/>
              <a:t>、</a:t>
            </a:r>
            <a:r>
              <a:rPr lang="en-US" altLang="zh-CN" sz="3600" dirty="0"/>
              <a:t>RTP</a:t>
            </a:r>
            <a:r>
              <a:rPr lang="zh-CN" altLang="en-US" sz="3600" dirty="0"/>
              <a:t>、</a:t>
            </a:r>
            <a:r>
              <a:rPr lang="en-US" altLang="zh-CN" sz="3600" dirty="0"/>
              <a:t>DNS</a:t>
            </a:r>
            <a:r>
              <a:rPr lang="zh-CN" altLang="en-US" sz="3600" dirty="0"/>
              <a:t>、</a:t>
            </a:r>
            <a:r>
              <a:rPr lang="en-US" altLang="zh-CN" sz="3600" dirty="0"/>
              <a:t>SNMP</a:t>
            </a:r>
            <a:r>
              <a:rPr lang="zh-CN" altLang="en-US" sz="3600" dirty="0"/>
              <a:t>、</a:t>
            </a:r>
            <a:r>
              <a:rPr lang="en-US" altLang="zh-CN" sz="3600" dirty="0"/>
              <a:t>FTP</a:t>
            </a:r>
            <a:r>
              <a:rPr lang="zh-CN" altLang="en-US" sz="3600" dirty="0"/>
              <a:t>、</a:t>
            </a:r>
            <a:r>
              <a:rPr lang="en-US" altLang="zh-CN" sz="3600" dirty="0"/>
              <a:t>SMTP</a:t>
            </a:r>
            <a:r>
              <a:rPr lang="zh-CN" altLang="en-US" sz="3600" dirty="0"/>
              <a:t>、</a:t>
            </a:r>
            <a:r>
              <a:rPr lang="en-US" altLang="zh-CN" sz="3600" dirty="0"/>
              <a:t>HTTP</a:t>
            </a:r>
            <a:r>
              <a:rPr lang="zh-CN" altLang="en-US" sz="3600" dirty="0"/>
              <a:t>、</a:t>
            </a:r>
            <a:r>
              <a:rPr lang="en-US" altLang="zh-CN" sz="3600" dirty="0"/>
              <a:t>POP3</a:t>
            </a:r>
            <a:r>
              <a:rPr lang="zh-CN" altLang="en-US" sz="3600" dirty="0"/>
              <a:t>、</a:t>
            </a:r>
            <a:r>
              <a:rPr lang="en-US" altLang="zh-CN" sz="3600" dirty="0"/>
              <a:t>Email</a:t>
            </a:r>
            <a:r>
              <a:rPr lang="zh-CN" altLang="en-US" sz="3600" dirty="0"/>
              <a:t>、</a:t>
            </a:r>
            <a:r>
              <a:rPr lang="en-US" altLang="zh-CN" sz="3600" dirty="0"/>
              <a:t>WWW</a:t>
            </a:r>
            <a:r>
              <a:rPr lang="zh-CN" altLang="en-US" sz="3600" dirty="0"/>
              <a:t>、</a:t>
            </a:r>
            <a:r>
              <a:rPr lang="en-US" altLang="zh-CN" sz="3600" dirty="0"/>
              <a:t>IMAP</a:t>
            </a:r>
            <a:r>
              <a:rPr lang="zh-CN" altLang="en-US" sz="3600" dirty="0"/>
              <a:t>、</a:t>
            </a:r>
            <a:r>
              <a:rPr lang="en-US" altLang="zh-CN" sz="3600" dirty="0"/>
              <a:t>HTML</a:t>
            </a:r>
            <a:r>
              <a:rPr lang="zh-CN" altLang="en-US" sz="3600" dirty="0"/>
              <a:t>、</a:t>
            </a:r>
            <a:r>
              <a:rPr lang="en-US" altLang="zh-CN" sz="3600" dirty="0"/>
              <a:t>URL</a:t>
            </a:r>
            <a:r>
              <a:rPr lang="zh-CN" altLang="en-US" sz="3600" dirty="0"/>
              <a:t>、</a:t>
            </a:r>
            <a:r>
              <a:rPr lang="en-US" altLang="zh-CN" sz="3600" dirty="0"/>
              <a:t>MIME</a:t>
            </a:r>
            <a:r>
              <a:rPr lang="zh-CN" altLang="en-US" sz="3600" dirty="0"/>
              <a:t>、</a:t>
            </a:r>
            <a:r>
              <a:rPr lang="en-US" altLang="zh-CN" sz="3600" dirty="0"/>
              <a:t>XML</a:t>
            </a:r>
            <a:endParaRPr lang="zh-CN" altLang="zh-CN" sz="3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8" name="Text Box 2"/>
          <p:cNvSpPr txBox="1"/>
          <p:nvPr/>
        </p:nvSpPr>
        <p:spPr>
          <a:xfrm>
            <a:off x="266700" y="1508125"/>
            <a:ext cx="8534400" cy="10668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dirty="0">
                <a:solidFill>
                  <a:srgbClr val="FF0000"/>
                </a:solidFill>
                <a:latin typeface="Arial" panose="020B0604020202020204" pitchFamily="34" charset="0"/>
                <a:ea typeface="宋体" panose="02010600030101010101" pitchFamily="2" charset="-122"/>
              </a:rPr>
              <a:t>The telephone system consists of three major components:</a:t>
            </a:r>
            <a:endParaRPr lang="zh-CN" altLang="en-US" dirty="0">
              <a:solidFill>
                <a:srgbClr val="FF0000"/>
              </a:solidFill>
              <a:latin typeface="Arial" panose="020B0604020202020204" pitchFamily="34" charset="0"/>
              <a:ea typeface="宋体" panose="02010600030101010101" pitchFamily="2" charset="-122"/>
            </a:endParaRPr>
          </a:p>
        </p:txBody>
      </p:sp>
      <p:sp>
        <p:nvSpPr>
          <p:cNvPr id="73731" name="Rectangle 3"/>
          <p:cNvSpPr>
            <a:spLocks noGrp="1" noChangeArrowheads="1"/>
          </p:cNvSpPr>
          <p:nvPr>
            <p:ph type="title"/>
          </p:nvPr>
        </p:nvSpPr>
        <p:spPr>
          <a:xfrm>
            <a:off x="-577850" y="548680"/>
            <a:ext cx="10223499" cy="763588"/>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000" b="1" i="0" u="none" strike="noStrike" kern="1200" cap="all" spc="50" normalizeH="0" baseline="0" noProof="0">
                <a:ln w="15875">
                  <a:noFill/>
                </a:ln>
                <a:solidFill>
                  <a:schemeClr val="tx2"/>
                </a:solidFill>
                <a:effectLst/>
                <a:uLnTx/>
                <a:uFillTx/>
                <a:latin typeface="+mj-lt"/>
                <a:ea typeface="+mj-ea"/>
                <a:cs typeface="+mj-cs"/>
              </a:rPr>
              <a:t>2.5.1 </a:t>
            </a:r>
            <a:r>
              <a:rPr kumimoji="0" lang="en-US" altLang="zh-CN" sz="4000" b="1" i="0" u="none" strike="noStrike" kern="1200" cap="all" spc="50" normalizeH="0" baseline="0" noProof="0">
                <a:ln w="15875">
                  <a:noFill/>
                </a:ln>
                <a:solidFill>
                  <a:schemeClr val="tx2"/>
                </a:solidFill>
                <a:effectLst/>
                <a:uLnTx/>
                <a:uFillTx/>
                <a:latin typeface="+mj-lt"/>
                <a:ea typeface="+mj-ea"/>
                <a:cs typeface="+mj-cs"/>
              </a:rPr>
              <a:t>Structure of the Telephone System</a:t>
            </a:r>
            <a:endParaRPr kumimoji="0" lang="zh-CN" altLang="en-US" sz="4000" b="1" i="0" u="none" strike="noStrike" kern="1200" cap="all" spc="50" normalizeH="0" baseline="0" noProof="0">
              <a:ln w="15875">
                <a:noFill/>
              </a:ln>
              <a:solidFill>
                <a:schemeClr val="tx2"/>
              </a:solidFill>
              <a:effectLst/>
              <a:uLnTx/>
              <a:uFillTx/>
              <a:latin typeface="+mj-lt"/>
              <a:ea typeface="+mj-ea"/>
              <a:cs typeface="+mj-cs"/>
            </a:endParaRPr>
          </a:p>
        </p:txBody>
      </p:sp>
      <p:sp>
        <p:nvSpPr>
          <p:cNvPr id="34820" name="灯片编号占位符 1"/>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2000" dirty="0">
                <a:solidFill>
                  <a:srgbClr val="898989"/>
                </a:solidFill>
                <a:latin typeface="Times New Roman" panose="02020603050405020304" pitchFamily="18" charset="0"/>
                <a:ea typeface="宋体" panose="02010600030101010101" pitchFamily="2" charset="-122"/>
              </a:rPr>
            </a:fld>
            <a:endParaRPr lang="zh-CN" altLang="en-US" sz="2000" dirty="0">
              <a:solidFill>
                <a:srgbClr val="898989"/>
              </a:solidFill>
              <a:latin typeface="Times New Roman" panose="02020603050405020304" pitchFamily="18" charset="0"/>
              <a:ea typeface="宋体" panose="02010600030101010101" pitchFamily="2" charset="-122"/>
            </a:endParaRPr>
          </a:p>
        </p:txBody>
      </p:sp>
      <p:sp>
        <p:nvSpPr>
          <p:cNvPr id="55300" name="Text Box 4"/>
          <p:cNvSpPr txBox="1"/>
          <p:nvPr/>
        </p:nvSpPr>
        <p:spPr>
          <a:xfrm>
            <a:off x="395288" y="2636838"/>
            <a:ext cx="8675687" cy="9461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457200" lvl="0" indent="-457200" eaLnBrk="1" hangingPunct="1">
              <a:spcBef>
                <a:spcPct val="0"/>
              </a:spcBef>
              <a:buClrTx/>
              <a:buSzTx/>
              <a:buFontTx/>
              <a:buNone/>
            </a:pPr>
            <a:r>
              <a:rPr lang="en-US" altLang="zh-CN" sz="2800" dirty="0">
                <a:latin typeface="Times New Roman" panose="02020603050405020304" pitchFamily="18" charset="0"/>
                <a:ea typeface="宋体" panose="02010600030101010101" pitchFamily="2" charset="-122"/>
              </a:rPr>
              <a:t>1. </a:t>
            </a:r>
            <a:r>
              <a:rPr lang="en-US" altLang="zh-CN" sz="2800" b="1" dirty="0">
                <a:solidFill>
                  <a:srgbClr val="0070C0"/>
                </a:solidFill>
                <a:latin typeface="Times New Roman" panose="02020603050405020304" pitchFamily="18" charset="0"/>
                <a:ea typeface="宋体" panose="02010600030101010101" pitchFamily="2" charset="-122"/>
              </a:rPr>
              <a:t>Local loops </a:t>
            </a:r>
            <a:r>
              <a:rPr lang="en-US" altLang="zh-CN" sz="2800" dirty="0">
                <a:latin typeface="Times New Roman" panose="02020603050405020304" pitchFamily="18" charset="0"/>
                <a:ea typeface="宋体" panose="02010600030101010101" pitchFamily="2" charset="-122"/>
              </a:rPr>
              <a:t>(analog, twisted pairs going into houses and businesses).</a:t>
            </a:r>
            <a:endParaRPr lang="zh-CN" altLang="en-US" sz="2800" dirty="0">
              <a:latin typeface="Times New Roman" panose="02020603050405020304" pitchFamily="18" charset="0"/>
              <a:ea typeface="宋体" panose="02010600030101010101" pitchFamily="2" charset="-122"/>
            </a:endParaRPr>
          </a:p>
        </p:txBody>
      </p:sp>
      <p:sp>
        <p:nvSpPr>
          <p:cNvPr id="55301" name="Text Box 5"/>
          <p:cNvSpPr txBox="1"/>
          <p:nvPr/>
        </p:nvSpPr>
        <p:spPr>
          <a:xfrm>
            <a:off x="395288" y="3748088"/>
            <a:ext cx="8675687" cy="9461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457200" lvl="0" indent="-457200" eaLnBrk="1" hangingPunct="1">
              <a:spcBef>
                <a:spcPct val="0"/>
              </a:spcBef>
              <a:buClrTx/>
              <a:buSzTx/>
              <a:buFontTx/>
              <a:buNone/>
            </a:pPr>
            <a:r>
              <a:rPr lang="en-US" altLang="zh-CN" sz="2800" dirty="0">
                <a:latin typeface="Times New Roman" panose="02020603050405020304" pitchFamily="18" charset="0"/>
                <a:ea typeface="宋体" panose="02010600030101010101" pitchFamily="2" charset="-122"/>
              </a:rPr>
              <a:t>2. </a:t>
            </a:r>
            <a:r>
              <a:rPr lang="en-US" altLang="zh-CN" sz="2800" b="1" dirty="0">
                <a:solidFill>
                  <a:srgbClr val="0070C0"/>
                </a:solidFill>
                <a:latin typeface="Times New Roman" panose="02020603050405020304" pitchFamily="18" charset="0"/>
                <a:ea typeface="宋体" panose="02010600030101010101" pitchFamily="2" charset="-122"/>
              </a:rPr>
              <a:t>Trunks</a:t>
            </a:r>
            <a:r>
              <a:rPr lang="en-US" altLang="zh-CN" sz="2800" dirty="0">
                <a:solidFill>
                  <a:schemeClr val="hlink"/>
                </a:solidFill>
                <a:latin typeface="Times New Roman" panose="02020603050405020304" pitchFamily="18" charset="0"/>
                <a:ea typeface="宋体" panose="02010600030101010101" pitchFamily="2" charset="-122"/>
              </a:rPr>
              <a:t> </a:t>
            </a:r>
            <a:r>
              <a:rPr lang="en-US" altLang="zh-CN" sz="2800" dirty="0">
                <a:latin typeface="Times New Roman" panose="02020603050405020304" pitchFamily="18" charset="0"/>
                <a:ea typeface="宋体" panose="02010600030101010101" pitchFamily="2" charset="-122"/>
              </a:rPr>
              <a:t>(digital, fiber optics connecting the switching offices).</a:t>
            </a:r>
            <a:endParaRPr lang="zh-CN" altLang="en-US" sz="2800" dirty="0">
              <a:latin typeface="Times New Roman" panose="02020603050405020304" pitchFamily="18" charset="0"/>
              <a:ea typeface="宋体" panose="02010600030101010101" pitchFamily="2" charset="-122"/>
            </a:endParaRPr>
          </a:p>
        </p:txBody>
      </p:sp>
      <p:sp>
        <p:nvSpPr>
          <p:cNvPr id="55302" name="Text Box 6"/>
          <p:cNvSpPr txBox="1"/>
          <p:nvPr/>
        </p:nvSpPr>
        <p:spPr>
          <a:xfrm>
            <a:off x="395288" y="4999038"/>
            <a:ext cx="8675687" cy="9461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457200" lvl="0" indent="-457200" eaLnBrk="1" hangingPunct="1">
              <a:spcBef>
                <a:spcPct val="0"/>
              </a:spcBef>
              <a:buClrTx/>
              <a:buSzTx/>
              <a:buFontTx/>
              <a:buNone/>
            </a:pPr>
            <a:r>
              <a:rPr lang="en-US" altLang="zh-CN" sz="2800" dirty="0">
                <a:latin typeface="Times New Roman" panose="02020603050405020304" pitchFamily="18" charset="0"/>
                <a:ea typeface="宋体" panose="02010600030101010101" pitchFamily="2" charset="-122"/>
              </a:rPr>
              <a:t>3. </a:t>
            </a:r>
            <a:r>
              <a:rPr lang="en-US" altLang="zh-CN" sz="2800" b="1" dirty="0">
                <a:solidFill>
                  <a:srgbClr val="0070C0"/>
                </a:solidFill>
                <a:latin typeface="Times New Roman" panose="02020603050405020304" pitchFamily="18" charset="0"/>
                <a:ea typeface="宋体" panose="02010600030101010101" pitchFamily="2" charset="-122"/>
              </a:rPr>
              <a:t>Switching offices </a:t>
            </a:r>
            <a:r>
              <a:rPr lang="en-US" altLang="zh-CN" sz="2800" dirty="0">
                <a:latin typeface="Times New Roman" panose="02020603050405020304" pitchFamily="18" charset="0"/>
                <a:ea typeface="宋体" panose="02010600030101010101" pitchFamily="2" charset="-122"/>
              </a:rPr>
              <a:t>(where calls are moved from one trunk to another).</a:t>
            </a:r>
            <a:endParaRPr lang="zh-CN" altLang="en-US" sz="2800"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5298">
                                            <p:txEl>
                                              <p:charRg st="0" end="57"/>
                                            </p:txEl>
                                          </p:spTgt>
                                        </p:tgtEl>
                                        <p:attrNameLst>
                                          <p:attrName>style.visibility</p:attrName>
                                        </p:attrNameLst>
                                      </p:cBhvr>
                                      <p:to>
                                        <p:strVal val="visible"/>
                                      </p:to>
                                    </p:set>
                                    <p:anim calcmode="lin" valueType="num">
                                      <p:cBhvr additive="base">
                                        <p:cTn id="7" dur="500" fill="hold"/>
                                        <p:tgtEl>
                                          <p:spTgt spid="55298">
                                            <p:txEl>
                                              <p:charRg st="0" end="57"/>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5298">
                                            <p:txEl>
                                              <p:charRg st="0" end="57"/>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55300"/>
                                        </p:tgtEl>
                                        <p:attrNameLst>
                                          <p:attrName>style.visibility</p:attrName>
                                        </p:attrNameLst>
                                      </p:cBhvr>
                                      <p:to>
                                        <p:strVal val="visible"/>
                                      </p:to>
                                    </p:set>
                                    <p:animEffect transition="in" filter="slide(fromBottom)">
                                      <p:cBhvr>
                                        <p:cTn id="13" dur="500"/>
                                        <p:tgtEl>
                                          <p:spTgt spid="55300"/>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42" fill="hold" grpId="0" nodeType="clickEffect">
                                  <p:stCondLst>
                                    <p:cond delay="0"/>
                                  </p:stCondLst>
                                  <p:childTnLst>
                                    <p:set>
                                      <p:cBhvr>
                                        <p:cTn id="17" dur="1" fill="hold">
                                          <p:stCondLst>
                                            <p:cond delay="0"/>
                                          </p:stCondLst>
                                        </p:cTn>
                                        <p:tgtEl>
                                          <p:spTgt spid="55301"/>
                                        </p:tgtEl>
                                        <p:attrNameLst>
                                          <p:attrName>style.visibility</p:attrName>
                                        </p:attrNameLst>
                                      </p:cBhvr>
                                      <p:to>
                                        <p:strVal val="visible"/>
                                      </p:to>
                                    </p:set>
                                    <p:animEffect transition="in" filter="barn(outHorizontal)">
                                      <p:cBhvr>
                                        <p:cTn id="18" dur="500"/>
                                        <p:tgtEl>
                                          <p:spTgt spid="55301"/>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55302"/>
                                        </p:tgtEl>
                                        <p:attrNameLst>
                                          <p:attrName>style.visibility</p:attrName>
                                        </p:attrNameLst>
                                      </p:cBhvr>
                                      <p:to>
                                        <p:strVal val="visible"/>
                                      </p:to>
                                    </p:set>
                                    <p:animEffect transition="in" filter="blinds(horizontal)">
                                      <p:cBhvr>
                                        <p:cTn id="23" dur="500"/>
                                        <p:tgtEl>
                                          <p:spTgt spid="553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0" grpId="0"/>
      <p:bldP spid="55301" grpId="0"/>
      <p:bldP spid="5530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6" name="Rectangle 2"/>
          <p:cNvSpPr>
            <a:spLocks noGrp="1" noChangeArrowheads="1"/>
          </p:cNvSpPr>
          <p:nvPr>
            <p:ph type="title"/>
          </p:nvPr>
        </p:nvSpPr>
        <p:spPr>
          <a:xfrm>
            <a:off x="-180528" y="476672"/>
            <a:ext cx="9647238" cy="979488"/>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000" b="1" i="0" u="none" strike="noStrike" kern="1200" cap="all" spc="50" normalizeH="0" baseline="0" noProof="0">
                <a:ln w="15875">
                  <a:noFill/>
                </a:ln>
                <a:solidFill>
                  <a:schemeClr val="tx2"/>
                </a:solidFill>
                <a:effectLst/>
                <a:uLnTx/>
                <a:uFillTx/>
                <a:latin typeface="+mj-lt"/>
                <a:ea typeface="+mj-ea"/>
                <a:cs typeface="+mj-cs"/>
              </a:rPr>
              <a:t>2.5.1 </a:t>
            </a:r>
            <a:r>
              <a:rPr kumimoji="0" lang="en-US" altLang="zh-CN" sz="4000" b="1" i="0" u="none" strike="noStrike" kern="1200" cap="all" spc="50" normalizeH="0" baseline="0" noProof="0">
                <a:ln w="15875">
                  <a:noFill/>
                </a:ln>
                <a:solidFill>
                  <a:schemeClr val="tx2"/>
                </a:solidFill>
                <a:effectLst/>
                <a:uLnTx/>
                <a:uFillTx/>
                <a:latin typeface="+mj-lt"/>
                <a:ea typeface="+mj-ea"/>
                <a:cs typeface="+mj-cs"/>
              </a:rPr>
              <a:t>Structure of the Telephone System</a:t>
            </a:r>
            <a:endParaRPr kumimoji="0" lang="zh-CN" altLang="en-US" sz="4000" b="1" i="0" u="none" strike="noStrike" kern="1200" cap="all" spc="50" normalizeH="0" baseline="0" noProof="0">
              <a:ln w="15875">
                <a:noFill/>
              </a:ln>
              <a:solidFill>
                <a:schemeClr val="tx2"/>
              </a:solidFill>
              <a:effectLst/>
              <a:uLnTx/>
              <a:uFillTx/>
              <a:latin typeface="+mj-lt"/>
              <a:ea typeface="+mj-ea"/>
              <a:cs typeface="+mj-cs"/>
            </a:endParaRPr>
          </a:p>
        </p:txBody>
      </p:sp>
      <p:sp>
        <p:nvSpPr>
          <p:cNvPr id="35843" name="灯片编号占位符 1"/>
          <p:cNvSpPr txBox="1">
            <a:spLocks noGrp="1"/>
          </p:cNvSpPr>
          <p:nvPr>
            <p:ph type="sldNum" sz="quarter" idx="12"/>
          </p:nvPr>
        </p:nvSpPr>
        <p:spPr>
          <a:xfrm>
            <a:off x="7092950" y="6453188"/>
            <a:ext cx="2133600" cy="365125"/>
          </a:xfrm>
          <a:noFill/>
          <a:ln>
            <a:noFill/>
          </a:ln>
        </p:spPr>
        <p:txBody>
          <a:bodyPr anchor="ctr" anchorCtr="0"/>
          <a:p>
            <a:pPr marL="0" indent="0" algn="r" eaLnBrk="1" hangingPunct="1">
              <a:spcBef>
                <a:spcPct val="0"/>
              </a:spcBef>
              <a:buClrTx/>
              <a:buSzTx/>
              <a:buFontTx/>
              <a:buNone/>
            </a:pPr>
            <a:fld id="{9A0DB2DC-4C9A-4742-B13C-FB6460FD3503}" type="slidenum">
              <a:rPr lang="zh-CN" altLang="en-US" sz="2000" dirty="0">
                <a:solidFill>
                  <a:srgbClr val="898989"/>
                </a:solidFill>
                <a:latin typeface="Times New Roman" panose="02020603050405020304" pitchFamily="18" charset="0"/>
                <a:ea typeface="宋体" panose="02010600030101010101" pitchFamily="2" charset="-122"/>
              </a:rPr>
            </a:fld>
            <a:endParaRPr lang="zh-CN" altLang="en-US" sz="2000" dirty="0">
              <a:solidFill>
                <a:srgbClr val="898989"/>
              </a:solidFill>
              <a:latin typeface="Times New Roman" panose="02020603050405020304" pitchFamily="18" charset="0"/>
              <a:ea typeface="宋体" panose="02010600030101010101" pitchFamily="2" charset="-122"/>
            </a:endParaRPr>
          </a:p>
        </p:txBody>
      </p:sp>
      <p:pic>
        <p:nvPicPr>
          <p:cNvPr id="54275" name="Picture 3" descr="2-21"/>
          <p:cNvPicPr>
            <a:picLocks noChangeAspect="1"/>
          </p:cNvPicPr>
          <p:nvPr/>
        </p:nvPicPr>
        <p:blipFill>
          <a:blip r:embed="rId1"/>
          <a:stretch>
            <a:fillRect/>
          </a:stretch>
        </p:blipFill>
        <p:spPr>
          <a:xfrm>
            <a:off x="298450" y="1701800"/>
            <a:ext cx="8534400" cy="2727325"/>
          </a:xfrm>
          <a:prstGeom prst="rect">
            <a:avLst/>
          </a:prstGeom>
          <a:noFill/>
          <a:ln w="9525">
            <a:noFill/>
          </a:ln>
        </p:spPr>
      </p:pic>
      <p:sp>
        <p:nvSpPr>
          <p:cNvPr id="54276" name="Text Box 4"/>
          <p:cNvSpPr txBox="1"/>
          <p:nvPr/>
        </p:nvSpPr>
        <p:spPr>
          <a:xfrm>
            <a:off x="581025" y="4868863"/>
            <a:ext cx="7969250" cy="46196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400" dirty="0">
                <a:latin typeface="Times New Roman" panose="02020603050405020304" pitchFamily="18" charset="0"/>
                <a:ea typeface="宋体" panose="02010600030101010101" pitchFamily="2" charset="-122"/>
              </a:rPr>
              <a:t>Figure 2-21. A typical circuit route for a medium-distance call.</a:t>
            </a:r>
            <a:endParaRPr lang="zh-CN" altLang="en-US" sz="2400"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275"/>
                                        </p:tgtEl>
                                        <p:attrNameLst>
                                          <p:attrName>style.visibility</p:attrName>
                                        </p:attrNameLst>
                                      </p:cBhvr>
                                      <p:to>
                                        <p:strVal val="visible"/>
                                      </p:to>
                                    </p:set>
                                    <p:anim calcmode="lin" valueType="num">
                                      <p:cBhvr additive="base">
                                        <p:cTn id="7" dur="500" fill="hold"/>
                                        <p:tgtEl>
                                          <p:spTgt spid="54275"/>
                                        </p:tgtEl>
                                        <p:attrNameLst>
                                          <p:attrName>ppt_x</p:attrName>
                                        </p:attrNameLst>
                                      </p:cBhvr>
                                      <p:tavLst>
                                        <p:tav tm="0">
                                          <p:val>
                                            <p:strVal val="0-#ppt_w/2"/>
                                          </p:val>
                                        </p:tav>
                                        <p:tav tm="100000">
                                          <p:val>
                                            <p:strVal val="#ppt_x"/>
                                          </p:val>
                                        </p:tav>
                                      </p:tavLst>
                                    </p:anim>
                                    <p:anim calcmode="lin" valueType="num">
                                      <p:cBhvr additive="base">
                                        <p:cTn id="8" dur="500" fill="hold"/>
                                        <p:tgtEl>
                                          <p:spTgt spid="5427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4276">
                                            <p:txEl>
                                              <p:charRg st="0" end="65"/>
                                            </p:txEl>
                                          </p:spTgt>
                                        </p:tgtEl>
                                        <p:attrNameLst>
                                          <p:attrName>style.visibility</p:attrName>
                                        </p:attrNameLst>
                                      </p:cBhvr>
                                      <p:to>
                                        <p:strVal val="visible"/>
                                      </p:to>
                                    </p:set>
                                    <p:anim calcmode="lin" valueType="num">
                                      <p:cBhvr additive="base">
                                        <p:cTn id="13" dur="500" fill="hold"/>
                                        <p:tgtEl>
                                          <p:spTgt spid="54276">
                                            <p:txEl>
                                              <p:charRg st="0" end="65"/>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4276">
                                            <p:txEl>
                                              <p:charRg st="0" end="6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2" name="Rectangle 2"/>
          <p:cNvSpPr>
            <a:spLocks noGrp="1" noChangeArrowheads="1"/>
          </p:cNvSpPr>
          <p:nvPr>
            <p:ph type="title"/>
          </p:nvPr>
        </p:nvSpPr>
        <p:spPr>
          <a:xfrm>
            <a:off x="441325" y="87313"/>
            <a:ext cx="8001000" cy="823912"/>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1200" cap="all" spc="50" normalizeH="0" baseline="0" noProof="0">
                <a:ln w="15875">
                  <a:noFill/>
                </a:ln>
                <a:solidFill>
                  <a:schemeClr val="tx2"/>
                </a:solidFill>
                <a:effectLst/>
                <a:uLnTx/>
                <a:uFillTx/>
                <a:latin typeface="+mj-lt"/>
                <a:ea typeface="+mj-ea"/>
                <a:cs typeface="+mj-cs"/>
              </a:rPr>
              <a:t>ADSL</a:t>
            </a:r>
            <a:endParaRPr kumimoji="0" lang="zh-CN" altLang="en-US" sz="4000" b="1" i="0" u="none" strike="noStrike" kern="1200" cap="all" spc="50" normalizeH="0" baseline="0" noProof="0">
              <a:ln w="15875">
                <a:noFill/>
              </a:ln>
              <a:solidFill>
                <a:schemeClr val="tx2"/>
              </a:solidFill>
              <a:effectLst/>
              <a:uLnTx/>
              <a:uFillTx/>
              <a:latin typeface="+mj-lt"/>
              <a:ea typeface="+mj-ea"/>
              <a:cs typeface="+mj-cs"/>
            </a:endParaRPr>
          </a:p>
        </p:txBody>
      </p:sp>
      <p:sp>
        <p:nvSpPr>
          <p:cNvPr id="132099" name="Text Box 3"/>
          <p:cNvSpPr txBox="1">
            <a:spLocks noChangeArrowheads="1"/>
          </p:cNvSpPr>
          <p:nvPr/>
        </p:nvSpPr>
        <p:spPr bwMode="auto">
          <a:xfrm>
            <a:off x="365125" y="906463"/>
            <a:ext cx="3043238" cy="579438"/>
          </a:xfrm>
          <a:prstGeom prst="rect">
            <a:avLst/>
          </a:prstGeom>
          <a:noFill/>
          <a:ln>
            <a:noFill/>
          </a:ln>
        </p:spPr>
        <p:txBody>
          <a:bodyPr wrap="none">
            <a:spAutoFit/>
          </a:bodyPr>
          <a:lstStyle>
            <a:lvl1pPr algn="l" eaLnBrk="0" hangingPunct="0">
              <a:spcBef>
                <a:spcPct val="20000"/>
              </a:spcBef>
              <a:buClr>
                <a:srgbClr val="A8CDD7"/>
              </a:buClr>
              <a:buSzPct val="95000"/>
              <a:buFont typeface="Wingdings 2" panose="05020102010507070707" pitchFamily="18" charset="2"/>
              <a:buChar char=""/>
              <a:defRPr sz="2600">
                <a:solidFill>
                  <a:schemeClr val="tx1"/>
                </a:solidFill>
                <a:latin typeface="Arial" panose="020B0604020202020204" pitchFamily="34" charset="0"/>
              </a:defRPr>
            </a:lvl1pPr>
            <a:lvl2pPr marL="742950" indent="-285750" algn="l" eaLnBrk="0" hangingPunct="0">
              <a:spcBef>
                <a:spcPct val="20000"/>
              </a:spcBef>
              <a:buClr>
                <a:schemeClr val="accent1"/>
              </a:buClr>
              <a:buSzPct val="85000"/>
              <a:buFont typeface="Wingdings 2" panose="05020102010507070707" pitchFamily="18" charset="2"/>
              <a:buChar char=""/>
              <a:defRPr sz="2400">
                <a:solidFill>
                  <a:schemeClr val="tx1"/>
                </a:solidFill>
                <a:latin typeface="Arial" panose="020B0604020202020204" pitchFamily="34" charset="0"/>
              </a:defRPr>
            </a:lvl2pPr>
            <a:lvl3pPr marL="1143000" indent="-228600" algn="l" eaLnBrk="0" hangingPunct="0">
              <a:spcBef>
                <a:spcPct val="20000"/>
              </a:spcBef>
              <a:buClr>
                <a:schemeClr val="accent2"/>
              </a:buClr>
              <a:buSzPct val="70000"/>
              <a:buFont typeface="Wingdings 2" panose="05020102010507070707" pitchFamily="18" charset="2"/>
              <a:buChar char=""/>
              <a:defRPr sz="2100">
                <a:solidFill>
                  <a:schemeClr val="tx1"/>
                </a:solidFill>
                <a:latin typeface="Arial" panose="020B0604020202020204" pitchFamily="34" charset="0"/>
              </a:defRPr>
            </a:lvl3pPr>
            <a:lvl4pPr marL="1600200" indent="-228600" algn="l" eaLnBrk="0" hangingPunct="0">
              <a:spcBef>
                <a:spcPct val="20000"/>
              </a:spcBef>
              <a:buClr>
                <a:srgbClr val="A8CDD7"/>
              </a:buClr>
              <a:buSzPct val="65000"/>
              <a:buFont typeface="Wingdings 2" panose="05020102010507070707" pitchFamily="18" charset="2"/>
              <a:buChar char=""/>
              <a:defRPr sz="2000">
                <a:solidFill>
                  <a:schemeClr val="tx1"/>
                </a:solidFill>
                <a:latin typeface="Arial" panose="020B0604020202020204" pitchFamily="34" charset="0"/>
              </a:defRPr>
            </a:lvl4pPr>
            <a:lvl5pPr marL="2057400" indent="-228600" algn="l" eaLnBrk="0" hangingPunct="0">
              <a:spcBef>
                <a:spcPct val="20000"/>
              </a:spcBef>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200" b="1" i="0" u="none" strike="noStrike" kern="1200" cap="none" spc="0" normalizeH="0" baseline="0" noProof="0" dirty="0">
                <a:ln>
                  <a:noFill/>
                </a:ln>
                <a:solidFill>
                  <a:schemeClr val="folHlink"/>
                </a:solidFill>
                <a:effectLst/>
                <a:uLnTx/>
                <a:uFillTx/>
                <a:latin typeface="+mn-ea"/>
                <a:ea typeface="+mn-ea"/>
                <a:cs typeface="+mn-cs"/>
              </a:rPr>
              <a:t>什么是</a:t>
            </a:r>
            <a:r>
              <a:rPr kumimoji="0" lang="en-US" altLang="zh-CN" sz="3200" b="1" i="0" u="none" strike="noStrike" kern="1200" cap="none" spc="0" normalizeH="0" baseline="0" noProof="0" dirty="0">
                <a:ln>
                  <a:noFill/>
                </a:ln>
                <a:solidFill>
                  <a:schemeClr val="folHlink"/>
                </a:solidFill>
                <a:effectLst/>
                <a:uLnTx/>
                <a:uFillTx/>
                <a:latin typeface="+mn-ea"/>
                <a:ea typeface="+mn-ea"/>
                <a:cs typeface="+mn-cs"/>
              </a:rPr>
              <a:t>ADSL</a:t>
            </a:r>
            <a:r>
              <a:rPr kumimoji="0" lang="zh-CN" altLang="en-US" sz="3200" b="1" i="0" u="none" strike="noStrike" kern="1200" cap="none" spc="0" normalizeH="0" baseline="0" noProof="0" dirty="0">
                <a:ln>
                  <a:noFill/>
                </a:ln>
                <a:solidFill>
                  <a:schemeClr val="folHlink"/>
                </a:solidFill>
                <a:effectLst/>
                <a:uLnTx/>
                <a:uFillTx/>
                <a:latin typeface="+mn-ea"/>
                <a:ea typeface="+mn-ea"/>
                <a:cs typeface="+mn-cs"/>
              </a:rPr>
              <a:t>技术</a:t>
            </a:r>
            <a:endParaRPr kumimoji="0" lang="zh-CN" altLang="en-US" sz="3200" b="1" i="0" u="none" strike="noStrike" kern="1200" cap="none" spc="0" normalizeH="0" baseline="0" noProof="0" dirty="0">
              <a:ln>
                <a:noFill/>
              </a:ln>
              <a:solidFill>
                <a:schemeClr val="folHlink"/>
              </a:solidFill>
              <a:effectLst/>
              <a:uLnTx/>
              <a:uFillTx/>
              <a:latin typeface="+mn-ea"/>
              <a:ea typeface="+mn-ea"/>
              <a:cs typeface="+mn-cs"/>
            </a:endParaRPr>
          </a:p>
        </p:txBody>
      </p:sp>
      <p:sp>
        <p:nvSpPr>
          <p:cNvPr id="132100" name="Text Box 4"/>
          <p:cNvSpPr txBox="1">
            <a:spLocks noChangeArrowheads="1"/>
          </p:cNvSpPr>
          <p:nvPr/>
        </p:nvSpPr>
        <p:spPr bwMode="auto">
          <a:xfrm>
            <a:off x="441325" y="1620838"/>
            <a:ext cx="8091488" cy="4229100"/>
          </a:xfrm>
          <a:prstGeom prst="rect">
            <a:avLst/>
          </a:prstGeom>
          <a:noFill/>
          <a:ln>
            <a:noFill/>
          </a:ln>
        </p:spPr>
        <p:txBody>
          <a:bodyPr>
            <a:spAutoFit/>
          </a:bodyPr>
          <a:lstStyle>
            <a:lvl1pPr algn="l" eaLnBrk="0" hangingPunct="0">
              <a:spcBef>
                <a:spcPct val="20000"/>
              </a:spcBef>
              <a:buClr>
                <a:srgbClr val="A8CDD7"/>
              </a:buClr>
              <a:buSzPct val="95000"/>
              <a:buFont typeface="Wingdings 2" panose="05020102010507070707" pitchFamily="18" charset="2"/>
              <a:buChar char=""/>
              <a:defRPr sz="2600">
                <a:solidFill>
                  <a:schemeClr val="tx1"/>
                </a:solidFill>
                <a:latin typeface="Arial" panose="020B0604020202020204" pitchFamily="34" charset="0"/>
              </a:defRPr>
            </a:lvl1pPr>
            <a:lvl2pPr marL="742950" indent="-285750" algn="l" eaLnBrk="0" hangingPunct="0">
              <a:spcBef>
                <a:spcPct val="20000"/>
              </a:spcBef>
              <a:buClr>
                <a:schemeClr val="accent1"/>
              </a:buClr>
              <a:buSzPct val="85000"/>
              <a:buFont typeface="Wingdings 2" panose="05020102010507070707" pitchFamily="18" charset="2"/>
              <a:buChar char=""/>
              <a:defRPr sz="2400">
                <a:solidFill>
                  <a:schemeClr val="tx1"/>
                </a:solidFill>
                <a:latin typeface="Arial" panose="020B0604020202020204" pitchFamily="34" charset="0"/>
              </a:defRPr>
            </a:lvl2pPr>
            <a:lvl3pPr marL="1143000" indent="-228600" algn="l" eaLnBrk="0" hangingPunct="0">
              <a:spcBef>
                <a:spcPct val="20000"/>
              </a:spcBef>
              <a:buClr>
                <a:schemeClr val="accent2"/>
              </a:buClr>
              <a:buSzPct val="70000"/>
              <a:buFont typeface="Wingdings 2" panose="05020102010507070707" pitchFamily="18" charset="2"/>
              <a:buChar char=""/>
              <a:defRPr sz="2100">
                <a:solidFill>
                  <a:schemeClr val="tx1"/>
                </a:solidFill>
                <a:latin typeface="Arial" panose="020B0604020202020204" pitchFamily="34" charset="0"/>
              </a:defRPr>
            </a:lvl3pPr>
            <a:lvl4pPr marL="1600200" indent="-228600" algn="l" eaLnBrk="0" hangingPunct="0">
              <a:spcBef>
                <a:spcPct val="20000"/>
              </a:spcBef>
              <a:buClr>
                <a:srgbClr val="A8CDD7"/>
              </a:buClr>
              <a:buSzPct val="65000"/>
              <a:buFont typeface="Wingdings 2" panose="05020102010507070707" pitchFamily="18" charset="2"/>
              <a:buChar char=""/>
              <a:defRPr sz="2000">
                <a:solidFill>
                  <a:schemeClr val="tx1"/>
                </a:solidFill>
                <a:latin typeface="Arial" panose="020B0604020202020204" pitchFamily="34" charset="0"/>
              </a:defRPr>
            </a:lvl4pPr>
            <a:lvl5pPr marL="2057400" indent="-228600" algn="l" eaLnBrk="0" hangingPunct="0">
              <a:spcBef>
                <a:spcPct val="20000"/>
              </a:spcBef>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9pPr>
          </a:lstStyle>
          <a:p>
            <a:pPr marL="0" marR="0" lvl="0" indent="0" algn="just" defTabSz="914400" rtl="0" eaLnBrk="1" fontAlgn="auto" latinLnBrk="0" hangingPunct="1">
              <a:lnSpc>
                <a:spcPct val="140000"/>
              </a:lnSpc>
              <a:spcBef>
                <a:spcPct val="0"/>
              </a:spcBef>
              <a:spcAft>
                <a:spcPts val="0"/>
              </a:spcAft>
              <a:buClrTx/>
              <a:buSzTx/>
              <a:buFontTx/>
              <a:buNone/>
              <a:defRPr/>
            </a:pPr>
            <a:r>
              <a:rPr kumimoji="0" lang="en-US" altLang="zh-CN" sz="2400" b="1" i="0" u="none" strike="noStrike" kern="1200" cap="none" spc="0" normalizeH="0" baseline="0" noProof="0" dirty="0">
                <a:ln>
                  <a:noFill/>
                </a:ln>
                <a:solidFill>
                  <a:schemeClr val="tx1"/>
                </a:solidFill>
                <a:effectLst/>
                <a:uLnTx/>
                <a:uFillTx/>
                <a:latin typeface="+mn-ea"/>
                <a:ea typeface="+mn-ea"/>
                <a:cs typeface="+mn-cs"/>
              </a:rPr>
              <a:t>     </a:t>
            </a:r>
            <a:r>
              <a:rPr kumimoji="0" lang="en-US" altLang="zh-CN" sz="3200" b="1" i="0" u="none" strike="noStrike" kern="1200" cap="none" spc="0" normalizeH="0" baseline="0" noProof="0" dirty="0">
                <a:ln>
                  <a:noFill/>
                </a:ln>
                <a:solidFill>
                  <a:schemeClr val="tx1"/>
                </a:solidFill>
                <a:effectLst/>
                <a:uLnTx/>
                <a:uFillTx/>
                <a:latin typeface="+mn-ea"/>
                <a:ea typeface="+mn-ea"/>
                <a:cs typeface="+mn-cs"/>
              </a:rPr>
              <a:t>ADSL</a:t>
            </a:r>
            <a:r>
              <a:rPr kumimoji="0" lang="zh-CN" altLang="en-US" sz="3200" b="1" i="0" u="none" strike="noStrike" kern="1200" cap="none" spc="0" normalizeH="0" baseline="0" noProof="0" dirty="0">
                <a:ln>
                  <a:noFill/>
                </a:ln>
                <a:solidFill>
                  <a:schemeClr val="tx1"/>
                </a:solidFill>
                <a:effectLst/>
                <a:uLnTx/>
                <a:uFillTx/>
                <a:latin typeface="+mn-ea"/>
                <a:ea typeface="+mn-ea"/>
                <a:cs typeface="+mn-cs"/>
              </a:rPr>
              <a:t>技术是一种</a:t>
            </a:r>
            <a:r>
              <a:rPr kumimoji="0" lang="zh-CN" altLang="en-US" sz="3200" b="1" i="0" u="none" strike="noStrike" kern="1200" cap="none" spc="0" normalizeH="0" baseline="0" noProof="0" dirty="0">
                <a:ln>
                  <a:noFill/>
                </a:ln>
                <a:solidFill>
                  <a:srgbClr val="903638"/>
                </a:solidFill>
                <a:effectLst/>
                <a:uLnTx/>
                <a:uFillTx/>
                <a:latin typeface="+mn-ea"/>
                <a:ea typeface="+mn-ea"/>
                <a:cs typeface="+mn-cs"/>
              </a:rPr>
              <a:t>非对称数字用户线路</a:t>
            </a:r>
            <a:r>
              <a:rPr kumimoji="0" lang="zh-CN" altLang="en-US" sz="3200" b="1" i="0" u="none" strike="noStrike" kern="1200" cap="none" spc="0" normalizeH="0" baseline="0" noProof="0" dirty="0">
                <a:ln>
                  <a:noFill/>
                </a:ln>
                <a:solidFill>
                  <a:schemeClr val="tx1"/>
                </a:solidFill>
                <a:effectLst/>
                <a:uLnTx/>
                <a:uFillTx/>
                <a:latin typeface="+mn-ea"/>
                <a:ea typeface="+mn-ea"/>
                <a:cs typeface="+mn-cs"/>
              </a:rPr>
              <a:t>实现宽带接入互连网的技术，充分利用现有的铜线资源，在一对双绞线上提供上行1</a:t>
            </a:r>
            <a:r>
              <a:rPr kumimoji="0" lang="en-US" altLang="zh-CN" sz="3200" b="1" i="0" u="none" strike="noStrike" kern="1200" cap="none" spc="0" normalizeH="0" baseline="0" noProof="0" dirty="0">
                <a:ln>
                  <a:noFill/>
                </a:ln>
                <a:solidFill>
                  <a:schemeClr val="tx1"/>
                </a:solidFill>
                <a:effectLst/>
                <a:uLnTx/>
                <a:uFillTx/>
                <a:latin typeface="+mn-ea"/>
                <a:ea typeface="+mn-ea"/>
                <a:cs typeface="+mn-cs"/>
              </a:rPr>
              <a:t>Mbps,</a:t>
            </a:r>
            <a:r>
              <a:rPr kumimoji="0" lang="zh-CN" altLang="en-US" sz="3200" b="1" i="0" u="none" strike="noStrike" kern="1200" cap="none" spc="0" normalizeH="0" baseline="0" noProof="0" dirty="0">
                <a:ln>
                  <a:noFill/>
                </a:ln>
                <a:solidFill>
                  <a:schemeClr val="tx1"/>
                </a:solidFill>
                <a:effectLst/>
                <a:uLnTx/>
                <a:uFillTx/>
                <a:latin typeface="+mn-ea"/>
                <a:ea typeface="+mn-ea"/>
                <a:cs typeface="+mn-cs"/>
              </a:rPr>
              <a:t>下行8</a:t>
            </a:r>
            <a:r>
              <a:rPr kumimoji="0" lang="en-US" altLang="zh-CN" sz="3200" b="1" i="0" u="none" strike="noStrike" kern="1200" cap="none" spc="0" normalizeH="0" baseline="0" noProof="0" dirty="0">
                <a:ln>
                  <a:noFill/>
                </a:ln>
                <a:solidFill>
                  <a:schemeClr val="tx1"/>
                </a:solidFill>
                <a:effectLst/>
                <a:uLnTx/>
                <a:uFillTx/>
                <a:latin typeface="+mn-ea"/>
                <a:ea typeface="+mn-ea"/>
                <a:cs typeface="+mn-cs"/>
              </a:rPr>
              <a:t>Mbps</a:t>
            </a:r>
            <a:r>
              <a:rPr kumimoji="0" lang="zh-CN" altLang="en-US" sz="3200" b="1" i="0" u="none" strike="noStrike" kern="1200" cap="none" spc="0" normalizeH="0" baseline="0" noProof="0" dirty="0">
                <a:ln>
                  <a:noFill/>
                </a:ln>
                <a:solidFill>
                  <a:schemeClr val="tx1"/>
                </a:solidFill>
                <a:effectLst/>
                <a:uLnTx/>
                <a:uFillTx/>
                <a:latin typeface="+mn-ea"/>
                <a:ea typeface="+mn-ea"/>
                <a:cs typeface="+mn-cs"/>
              </a:rPr>
              <a:t>的带宽，从而克服了传统用户在"最后一公里"的"瓶颈"，实现了真正意义上的宽带接入。</a:t>
            </a:r>
            <a:r>
              <a:rPr kumimoji="0" lang="zh-CN" altLang="en-US" sz="2400" b="1" i="0" u="none" strike="noStrike" kern="1200" cap="none" spc="0" normalizeH="0" baseline="0" noProof="0" dirty="0">
                <a:ln>
                  <a:noFill/>
                </a:ln>
                <a:solidFill>
                  <a:schemeClr val="tx1"/>
                </a:solidFill>
                <a:effectLst/>
                <a:uLnTx/>
                <a:uFillTx/>
                <a:latin typeface="+mn-ea"/>
                <a:ea typeface="+mn-ea"/>
                <a:cs typeface="+mn-cs"/>
              </a:rPr>
              <a:t> </a:t>
            </a:r>
            <a:endParaRPr kumimoji="0" lang="zh-CN" altLang="en-US" sz="2400" b="1" i="0" u="none" strike="noStrike" kern="1200" cap="none" spc="0" normalizeH="0" baseline="0" noProof="0" dirty="0">
              <a:ln>
                <a:noFill/>
              </a:ln>
              <a:solidFill>
                <a:schemeClr val="tx1"/>
              </a:solidFill>
              <a:effectLst/>
              <a:uLnTx/>
              <a:uFillTx/>
              <a:latin typeface="+mn-ea"/>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32099">
                                            <p:txEl>
                                              <p:charRg st="0" end="10"/>
                                            </p:txEl>
                                          </p:spTgt>
                                        </p:tgtEl>
                                        <p:attrNameLst>
                                          <p:attrName>style.visibility</p:attrName>
                                        </p:attrNameLst>
                                      </p:cBhvr>
                                      <p:to>
                                        <p:strVal val="visible"/>
                                      </p:to>
                                    </p:set>
                                    <p:anim calcmode="lin" valueType="num">
                                      <p:cBhvr additive="base">
                                        <p:cTn id="7" dur="500" fill="hold"/>
                                        <p:tgtEl>
                                          <p:spTgt spid="132099">
                                            <p:txEl>
                                              <p:charRg st="0" end="1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32099">
                                            <p:txEl>
                                              <p:charRg st="0" end="1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2100">
                                            <p:txEl>
                                              <p:charRg st="0" end="115"/>
                                            </p:txEl>
                                          </p:spTgt>
                                        </p:tgtEl>
                                        <p:attrNameLst>
                                          <p:attrName>style.visibility</p:attrName>
                                        </p:attrNameLst>
                                      </p:cBhvr>
                                      <p:to>
                                        <p:strVal val="visible"/>
                                      </p:to>
                                    </p:set>
                                    <p:anim calcmode="lin" valueType="num">
                                      <p:cBhvr additive="base">
                                        <p:cTn id="13" dur="500" fill="hold"/>
                                        <p:tgtEl>
                                          <p:spTgt spid="132100">
                                            <p:txEl>
                                              <p:charRg st="0" end="11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2100">
                                            <p:txEl>
                                              <p:charRg st="0" end="1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6" name="Rectangle 2"/>
          <p:cNvSpPr>
            <a:spLocks noGrp="1" noChangeArrowheads="1"/>
          </p:cNvSpPr>
          <p:nvPr>
            <p:ph type="title"/>
          </p:nvPr>
        </p:nvSpPr>
        <p:spPr>
          <a:xfrm>
            <a:off x="468313" y="0"/>
            <a:ext cx="8001000" cy="9144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1200" cap="all" spc="50" normalizeH="0" baseline="0" noProof="0">
                <a:ln w="15875">
                  <a:noFill/>
                </a:ln>
                <a:solidFill>
                  <a:schemeClr val="tx2"/>
                </a:solidFill>
                <a:effectLst/>
                <a:uLnTx/>
                <a:uFillTx/>
                <a:latin typeface="+mj-lt"/>
                <a:ea typeface="+mj-ea"/>
                <a:cs typeface="+mj-cs"/>
              </a:rPr>
              <a:t>ADSL</a:t>
            </a:r>
            <a:endParaRPr kumimoji="0" lang="zh-CN" altLang="en-US" sz="4000" b="1" i="0" u="none" strike="noStrike" kern="1200" cap="all" spc="50" normalizeH="0" baseline="0" noProof="0">
              <a:ln w="15875">
                <a:noFill/>
              </a:ln>
              <a:solidFill>
                <a:schemeClr val="tx2"/>
              </a:solidFill>
              <a:effectLst/>
              <a:uLnTx/>
              <a:uFillTx/>
              <a:latin typeface="+mj-lt"/>
              <a:ea typeface="+mj-ea"/>
              <a:cs typeface="+mj-cs"/>
            </a:endParaRPr>
          </a:p>
        </p:txBody>
      </p:sp>
      <p:sp>
        <p:nvSpPr>
          <p:cNvPr id="133123" name="Text Box 3"/>
          <p:cNvSpPr txBox="1">
            <a:spLocks noChangeArrowheads="1"/>
          </p:cNvSpPr>
          <p:nvPr/>
        </p:nvSpPr>
        <p:spPr bwMode="auto">
          <a:xfrm>
            <a:off x="250825" y="908050"/>
            <a:ext cx="2635250" cy="579438"/>
          </a:xfrm>
          <a:prstGeom prst="rect">
            <a:avLst/>
          </a:prstGeom>
          <a:noFill/>
          <a:ln>
            <a:noFill/>
          </a:ln>
        </p:spPr>
        <p:txBody>
          <a:bodyPr wrap="none">
            <a:spAutoFit/>
          </a:bodyPr>
          <a:lstStyle>
            <a:lvl1pPr algn="l" eaLnBrk="0" hangingPunct="0">
              <a:spcBef>
                <a:spcPct val="20000"/>
              </a:spcBef>
              <a:buClr>
                <a:srgbClr val="A8CDD7"/>
              </a:buClr>
              <a:buSzPct val="95000"/>
              <a:buFont typeface="Wingdings 2" panose="05020102010507070707" pitchFamily="18" charset="2"/>
              <a:buChar char=""/>
              <a:defRPr sz="2600">
                <a:solidFill>
                  <a:schemeClr val="tx1"/>
                </a:solidFill>
                <a:latin typeface="Arial" panose="020B0604020202020204" pitchFamily="34" charset="0"/>
              </a:defRPr>
            </a:lvl1pPr>
            <a:lvl2pPr marL="742950" indent="-285750" algn="l" eaLnBrk="0" hangingPunct="0">
              <a:spcBef>
                <a:spcPct val="20000"/>
              </a:spcBef>
              <a:buClr>
                <a:schemeClr val="accent1"/>
              </a:buClr>
              <a:buSzPct val="85000"/>
              <a:buFont typeface="Wingdings 2" panose="05020102010507070707" pitchFamily="18" charset="2"/>
              <a:buChar char=""/>
              <a:defRPr sz="2400">
                <a:solidFill>
                  <a:schemeClr val="tx1"/>
                </a:solidFill>
                <a:latin typeface="Arial" panose="020B0604020202020204" pitchFamily="34" charset="0"/>
              </a:defRPr>
            </a:lvl2pPr>
            <a:lvl3pPr marL="1143000" indent="-228600" algn="l" eaLnBrk="0" hangingPunct="0">
              <a:spcBef>
                <a:spcPct val="20000"/>
              </a:spcBef>
              <a:buClr>
                <a:schemeClr val="accent2"/>
              </a:buClr>
              <a:buSzPct val="70000"/>
              <a:buFont typeface="Wingdings 2" panose="05020102010507070707" pitchFamily="18" charset="2"/>
              <a:buChar char=""/>
              <a:defRPr sz="2100">
                <a:solidFill>
                  <a:schemeClr val="tx1"/>
                </a:solidFill>
                <a:latin typeface="Arial" panose="020B0604020202020204" pitchFamily="34" charset="0"/>
              </a:defRPr>
            </a:lvl3pPr>
            <a:lvl4pPr marL="1600200" indent="-228600" algn="l" eaLnBrk="0" hangingPunct="0">
              <a:spcBef>
                <a:spcPct val="20000"/>
              </a:spcBef>
              <a:buClr>
                <a:srgbClr val="A8CDD7"/>
              </a:buClr>
              <a:buSzPct val="65000"/>
              <a:buFont typeface="Wingdings 2" panose="05020102010507070707" pitchFamily="18" charset="2"/>
              <a:buChar char=""/>
              <a:defRPr sz="2000">
                <a:solidFill>
                  <a:schemeClr val="tx1"/>
                </a:solidFill>
                <a:latin typeface="Arial" panose="020B0604020202020204" pitchFamily="34" charset="0"/>
              </a:defRPr>
            </a:lvl4pPr>
            <a:lvl5pPr marL="2057400" indent="-228600" algn="l" eaLnBrk="0" hangingPunct="0">
              <a:spcBef>
                <a:spcPct val="20000"/>
              </a:spcBef>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3200" b="1" i="0" u="none" strike="noStrike" kern="1200" cap="none" spc="0" normalizeH="0" baseline="0" noProof="0">
                <a:ln>
                  <a:noFill/>
                </a:ln>
                <a:solidFill>
                  <a:schemeClr val="folHlink"/>
                </a:solidFill>
                <a:effectLst/>
                <a:uLnTx/>
                <a:uFillTx/>
                <a:latin typeface="+mn-ea"/>
                <a:ea typeface="+mn-ea"/>
                <a:cs typeface="+mn-cs"/>
              </a:rPr>
              <a:t>ADSL</a:t>
            </a:r>
            <a:r>
              <a:rPr kumimoji="0" lang="zh-CN" altLang="en-US" sz="3200" b="1" i="0" u="none" strike="noStrike" kern="1200" cap="none" spc="0" normalizeH="0" baseline="0" noProof="0">
                <a:ln>
                  <a:noFill/>
                </a:ln>
                <a:solidFill>
                  <a:schemeClr val="folHlink"/>
                </a:solidFill>
                <a:effectLst/>
                <a:uLnTx/>
                <a:uFillTx/>
                <a:latin typeface="+mn-ea"/>
                <a:ea typeface="+mn-ea"/>
                <a:cs typeface="+mn-cs"/>
              </a:rPr>
              <a:t>的原理：</a:t>
            </a:r>
            <a:endParaRPr kumimoji="0" lang="zh-CN" altLang="en-US" sz="3200" b="1" i="0" u="none" strike="noStrike" kern="1200" cap="none" spc="0" normalizeH="0" baseline="0" noProof="0">
              <a:ln>
                <a:noFill/>
              </a:ln>
              <a:solidFill>
                <a:schemeClr val="folHlink"/>
              </a:solidFill>
              <a:effectLst/>
              <a:uLnTx/>
              <a:uFillTx/>
              <a:latin typeface="+mn-ea"/>
              <a:ea typeface="+mn-ea"/>
              <a:cs typeface="+mn-cs"/>
            </a:endParaRPr>
          </a:p>
        </p:txBody>
      </p:sp>
      <p:sp>
        <p:nvSpPr>
          <p:cNvPr id="133124" name="Text Box 4"/>
          <p:cNvSpPr txBox="1">
            <a:spLocks noChangeArrowheads="1"/>
          </p:cNvSpPr>
          <p:nvPr/>
        </p:nvSpPr>
        <p:spPr bwMode="auto">
          <a:xfrm>
            <a:off x="517525" y="1700213"/>
            <a:ext cx="8302625" cy="4524375"/>
          </a:xfrm>
          <a:prstGeom prst="rect">
            <a:avLst/>
          </a:prstGeom>
          <a:noFill/>
          <a:ln>
            <a:noFill/>
          </a:ln>
        </p:spPr>
        <p:txBody>
          <a:bodyPr>
            <a:spAutoFit/>
          </a:bodyPr>
          <a:lstStyle>
            <a:lvl1pPr algn="l"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auto" latinLnBrk="0" hangingPunct="1">
              <a:lnSpc>
                <a:spcPct val="100000"/>
              </a:lnSpc>
              <a:spcBef>
                <a:spcPct val="0"/>
              </a:spcBef>
              <a:spcAft>
                <a:spcPts val="0"/>
              </a:spcAft>
              <a:buClrTx/>
              <a:buSzTx/>
              <a:buFontTx/>
              <a:buNone/>
              <a:defRPr/>
            </a:pPr>
            <a:r>
              <a:rPr kumimoji="1" lang="zh-CN" altLang="en-US" sz="3200" b="1" i="0" u="none" strike="noStrike" kern="1200" cap="none" spc="0" normalizeH="0" baseline="0" noProof="0" dirty="0">
                <a:ln>
                  <a:noFill/>
                </a:ln>
                <a:solidFill>
                  <a:schemeClr val="tx1"/>
                </a:solidFill>
                <a:effectLst/>
                <a:uLnTx/>
                <a:uFillTx/>
                <a:latin typeface="+mn-ea"/>
                <a:ea typeface="+mn-ea"/>
                <a:cs typeface="+mn-cs"/>
              </a:rPr>
              <a:t>    传统的电话系统使用的是铜线的低频部分（4</a:t>
            </a:r>
            <a:r>
              <a:rPr kumimoji="1" lang="en-US" altLang="zh-CN" sz="3200" b="1" i="0" u="none" strike="noStrike" kern="1200" cap="none" spc="0" normalizeH="0" baseline="0" noProof="0" dirty="0">
                <a:ln>
                  <a:noFill/>
                </a:ln>
                <a:solidFill>
                  <a:schemeClr val="tx1"/>
                </a:solidFill>
                <a:effectLst/>
                <a:uLnTx/>
                <a:uFillTx/>
                <a:latin typeface="+mn-ea"/>
                <a:ea typeface="+mn-ea"/>
                <a:cs typeface="+mn-cs"/>
              </a:rPr>
              <a:t>kHz</a:t>
            </a:r>
            <a:r>
              <a:rPr kumimoji="1" lang="zh-CN" altLang="en-US" sz="3200" b="1" i="0" u="none" strike="noStrike" kern="1200" cap="none" spc="0" normalizeH="0" baseline="0" noProof="0" dirty="0">
                <a:ln>
                  <a:noFill/>
                </a:ln>
                <a:solidFill>
                  <a:schemeClr val="tx1"/>
                </a:solidFill>
                <a:effectLst/>
                <a:uLnTx/>
                <a:uFillTx/>
                <a:latin typeface="+mn-ea"/>
                <a:ea typeface="+mn-ea"/>
                <a:cs typeface="+mn-cs"/>
              </a:rPr>
              <a:t>以下频段）。而</a:t>
            </a:r>
            <a:r>
              <a:rPr kumimoji="1" lang="en-US" altLang="zh-CN" sz="3200" b="1" i="0" u="none" strike="noStrike" kern="1200" cap="none" spc="0" normalizeH="0" baseline="0" noProof="0" dirty="0">
                <a:ln>
                  <a:noFill/>
                </a:ln>
                <a:solidFill>
                  <a:schemeClr val="tx1"/>
                </a:solidFill>
                <a:effectLst/>
                <a:uLnTx/>
                <a:uFillTx/>
                <a:latin typeface="+mn-ea"/>
                <a:ea typeface="+mn-ea"/>
                <a:cs typeface="+mn-cs"/>
              </a:rPr>
              <a:t>ADSL</a:t>
            </a:r>
            <a:r>
              <a:rPr kumimoji="1" lang="zh-CN" altLang="en-US" sz="3200" b="1" i="0" u="none" strike="noStrike" kern="1200" cap="none" spc="0" normalizeH="0" baseline="0" noProof="0" dirty="0">
                <a:ln>
                  <a:noFill/>
                </a:ln>
                <a:solidFill>
                  <a:schemeClr val="tx1"/>
                </a:solidFill>
                <a:effectLst/>
                <a:uLnTx/>
                <a:uFillTx/>
                <a:latin typeface="+mn-ea"/>
                <a:ea typeface="+mn-ea"/>
                <a:cs typeface="+mn-cs"/>
              </a:rPr>
              <a:t>采用</a:t>
            </a:r>
            <a:r>
              <a:rPr kumimoji="1" lang="en-US" altLang="zh-CN" sz="3200" b="1" i="0" u="none" strike="noStrike" kern="1200" cap="none" spc="0" normalizeH="0" baseline="0" noProof="0" dirty="0">
                <a:ln>
                  <a:noFill/>
                </a:ln>
                <a:solidFill>
                  <a:schemeClr val="tx1"/>
                </a:solidFill>
                <a:effectLst/>
                <a:uLnTx/>
                <a:uFillTx/>
                <a:latin typeface="+mn-ea"/>
                <a:ea typeface="+mn-ea"/>
                <a:cs typeface="+mn-cs"/>
              </a:rPr>
              <a:t>DMT（</a:t>
            </a:r>
            <a:r>
              <a:rPr kumimoji="1" lang="zh-CN" altLang="en-US" sz="3200" b="1" i="0" u="none" strike="noStrike" kern="1200" cap="none" spc="0" normalizeH="0" baseline="0" noProof="0" dirty="0">
                <a:ln>
                  <a:noFill/>
                </a:ln>
                <a:solidFill>
                  <a:schemeClr val="accent6">
                    <a:lumMod val="50000"/>
                  </a:schemeClr>
                </a:solidFill>
                <a:effectLst/>
                <a:uLnTx/>
                <a:uFillTx/>
                <a:latin typeface="+mn-ea"/>
                <a:ea typeface="+mn-ea"/>
                <a:cs typeface="+mn-cs"/>
              </a:rPr>
              <a:t>离散的多信道调制</a:t>
            </a:r>
            <a:r>
              <a:rPr kumimoji="1" lang="zh-CN" altLang="en-US" sz="3200" b="1" i="0" u="none" strike="noStrike" kern="1200" cap="none" spc="0" normalizeH="0" baseline="0" noProof="0" dirty="0">
                <a:ln>
                  <a:noFill/>
                </a:ln>
                <a:solidFill>
                  <a:schemeClr val="tx1"/>
                </a:solidFill>
                <a:effectLst/>
                <a:uLnTx/>
                <a:uFillTx/>
                <a:latin typeface="+mn-ea"/>
                <a:ea typeface="+mn-ea"/>
                <a:cs typeface="+mn-cs"/>
              </a:rPr>
              <a:t>）技术，将原先电话线路</a:t>
            </a:r>
            <a:r>
              <a:rPr kumimoji="1" lang="zh-CN" altLang="en-US" sz="3200" b="1" i="0" u="none" strike="noStrike" kern="1200" cap="none" spc="0" normalizeH="0" baseline="0" noProof="0" dirty="0">
                <a:ln>
                  <a:noFill/>
                </a:ln>
                <a:solidFill>
                  <a:schemeClr val="accent6">
                    <a:lumMod val="50000"/>
                  </a:schemeClr>
                </a:solidFill>
                <a:effectLst/>
                <a:uLnTx/>
                <a:uFillTx/>
                <a:latin typeface="+mn-ea"/>
                <a:ea typeface="+mn-ea"/>
                <a:cs typeface="+mn-cs"/>
              </a:rPr>
              <a:t>0</a:t>
            </a:r>
            <a:r>
              <a:rPr kumimoji="1" lang="en-US" altLang="zh-CN" sz="3200" b="1" i="0" u="none" strike="noStrike" kern="1200" cap="none" spc="0" normalizeH="0" baseline="0" noProof="0" dirty="0">
                <a:ln>
                  <a:noFill/>
                </a:ln>
                <a:solidFill>
                  <a:schemeClr val="accent6">
                    <a:lumMod val="50000"/>
                  </a:schemeClr>
                </a:solidFill>
                <a:effectLst/>
                <a:uLnTx/>
                <a:uFillTx/>
                <a:latin typeface="+mn-ea"/>
                <a:ea typeface="+mn-ea"/>
                <a:cs typeface="+mn-cs"/>
              </a:rPr>
              <a:t>Hz</a:t>
            </a:r>
            <a:r>
              <a:rPr kumimoji="1" lang="zh-CN" altLang="en-US" sz="3200" b="1" i="0" u="none" strike="noStrike" kern="1200" cap="none" spc="0" normalizeH="0" baseline="0" noProof="0" dirty="0">
                <a:ln>
                  <a:noFill/>
                </a:ln>
                <a:solidFill>
                  <a:schemeClr val="accent6">
                    <a:lumMod val="50000"/>
                  </a:schemeClr>
                </a:solidFill>
                <a:effectLst/>
                <a:uLnTx/>
                <a:uFillTx/>
                <a:latin typeface="+mn-ea"/>
                <a:ea typeface="+mn-ea"/>
                <a:cs typeface="+mn-cs"/>
              </a:rPr>
              <a:t>到1.1</a:t>
            </a:r>
            <a:r>
              <a:rPr kumimoji="1" lang="en-US" altLang="zh-CN" sz="3200" b="1" i="0" u="none" strike="noStrike" kern="1200" cap="none" spc="0" normalizeH="0" baseline="0" noProof="0" dirty="0">
                <a:ln>
                  <a:noFill/>
                </a:ln>
                <a:solidFill>
                  <a:schemeClr val="accent6">
                    <a:lumMod val="50000"/>
                  </a:schemeClr>
                </a:solidFill>
                <a:effectLst/>
                <a:uLnTx/>
                <a:uFillTx/>
                <a:latin typeface="+mn-ea"/>
                <a:ea typeface="+mn-ea"/>
                <a:cs typeface="+mn-cs"/>
              </a:rPr>
              <a:t>MHz</a:t>
            </a:r>
            <a:r>
              <a:rPr kumimoji="1" lang="zh-CN" altLang="en-US" sz="3200" b="1" i="0" u="none" strike="noStrike" kern="1200" cap="none" spc="0" normalizeH="0" baseline="0" noProof="0" dirty="0">
                <a:ln>
                  <a:noFill/>
                </a:ln>
                <a:solidFill>
                  <a:schemeClr val="tx1"/>
                </a:solidFill>
                <a:effectLst/>
                <a:uLnTx/>
                <a:uFillTx/>
                <a:latin typeface="+mn-ea"/>
                <a:ea typeface="+mn-ea"/>
                <a:cs typeface="+mn-cs"/>
              </a:rPr>
              <a:t>频段划分成</a:t>
            </a:r>
            <a:r>
              <a:rPr kumimoji="1" lang="zh-CN" altLang="en-US" sz="3200" b="1" i="0" u="none" strike="noStrike" kern="1200" cap="none" spc="0" normalizeH="0" baseline="0" noProof="0" dirty="0">
                <a:ln>
                  <a:noFill/>
                </a:ln>
                <a:solidFill>
                  <a:schemeClr val="accent6">
                    <a:lumMod val="50000"/>
                  </a:schemeClr>
                </a:solidFill>
                <a:effectLst/>
                <a:uLnTx/>
                <a:uFillTx/>
                <a:latin typeface="+mn-ea"/>
                <a:ea typeface="+mn-ea"/>
                <a:cs typeface="+mn-cs"/>
              </a:rPr>
              <a:t>256个</a:t>
            </a:r>
            <a:r>
              <a:rPr kumimoji="1" lang="zh-CN" altLang="en-US" sz="3200" b="1" i="0" u="none" strike="noStrike" kern="1200" cap="none" spc="0" normalizeH="0" baseline="0" noProof="0" dirty="0">
                <a:ln>
                  <a:noFill/>
                </a:ln>
                <a:solidFill>
                  <a:schemeClr val="tx1"/>
                </a:solidFill>
                <a:effectLst/>
                <a:uLnTx/>
                <a:uFillTx/>
                <a:latin typeface="+mn-ea"/>
                <a:ea typeface="+mn-ea"/>
                <a:cs typeface="+mn-cs"/>
              </a:rPr>
              <a:t>频宽为</a:t>
            </a:r>
            <a:r>
              <a:rPr kumimoji="1" lang="zh-CN" altLang="en-US" sz="3200" b="1" i="0" u="none" strike="noStrike" kern="1200" cap="none" spc="0" normalizeH="0" baseline="0" noProof="0" dirty="0">
                <a:ln>
                  <a:noFill/>
                </a:ln>
                <a:solidFill>
                  <a:schemeClr val="accent6">
                    <a:lumMod val="50000"/>
                  </a:schemeClr>
                </a:solidFill>
                <a:effectLst/>
                <a:uLnTx/>
                <a:uFillTx/>
                <a:latin typeface="+mn-ea"/>
                <a:ea typeface="+mn-ea"/>
                <a:cs typeface="+mn-cs"/>
              </a:rPr>
              <a:t>4.3</a:t>
            </a:r>
            <a:r>
              <a:rPr kumimoji="1" lang="en-US" altLang="zh-CN" sz="3200" b="1" i="0" u="none" strike="noStrike" kern="1200" cap="none" spc="0" normalizeH="0" baseline="0" noProof="0" dirty="0">
                <a:ln>
                  <a:noFill/>
                </a:ln>
                <a:solidFill>
                  <a:schemeClr val="accent6">
                    <a:lumMod val="50000"/>
                  </a:schemeClr>
                </a:solidFill>
                <a:effectLst/>
                <a:uLnTx/>
                <a:uFillTx/>
                <a:latin typeface="+mn-ea"/>
                <a:ea typeface="+mn-ea"/>
                <a:cs typeface="+mn-cs"/>
              </a:rPr>
              <a:t>kHz</a:t>
            </a:r>
            <a:r>
              <a:rPr kumimoji="1" lang="zh-CN" altLang="en-US" sz="3200" b="1" i="0" u="none" strike="noStrike" kern="1200" cap="none" spc="0" normalizeH="0" baseline="0" noProof="0" dirty="0">
                <a:ln>
                  <a:noFill/>
                </a:ln>
                <a:solidFill>
                  <a:schemeClr val="tx1"/>
                </a:solidFill>
                <a:effectLst/>
                <a:uLnTx/>
                <a:uFillTx/>
                <a:latin typeface="+mn-ea"/>
                <a:ea typeface="+mn-ea"/>
                <a:cs typeface="+mn-cs"/>
              </a:rPr>
              <a:t>的子频带。其中，4</a:t>
            </a:r>
            <a:r>
              <a:rPr kumimoji="1" lang="en-US" altLang="zh-CN" sz="3200" b="1" i="0" u="none" strike="noStrike" kern="1200" cap="none" spc="0" normalizeH="0" baseline="0" noProof="0" dirty="0">
                <a:ln>
                  <a:noFill/>
                </a:ln>
                <a:solidFill>
                  <a:schemeClr val="tx1"/>
                </a:solidFill>
                <a:effectLst/>
                <a:uLnTx/>
                <a:uFillTx/>
                <a:latin typeface="+mn-ea"/>
                <a:ea typeface="+mn-ea"/>
                <a:cs typeface="+mn-cs"/>
              </a:rPr>
              <a:t>kHz</a:t>
            </a:r>
            <a:r>
              <a:rPr kumimoji="1" lang="zh-CN" altLang="en-US" sz="3200" b="1" i="0" u="none" strike="noStrike" kern="1200" cap="none" spc="0" normalizeH="0" baseline="0" noProof="0" dirty="0">
                <a:ln>
                  <a:noFill/>
                </a:ln>
                <a:solidFill>
                  <a:schemeClr val="tx1"/>
                </a:solidFill>
                <a:effectLst/>
                <a:uLnTx/>
                <a:uFillTx/>
                <a:latin typeface="+mn-ea"/>
                <a:ea typeface="+mn-ea"/>
                <a:cs typeface="+mn-cs"/>
              </a:rPr>
              <a:t>以下频段仍用于传送</a:t>
            </a:r>
            <a:r>
              <a:rPr kumimoji="1" lang="en-US" altLang="zh-CN" sz="3200" b="1" i="0" u="none" strike="noStrike" kern="1200" cap="none" spc="0" normalizeH="0" baseline="0" noProof="0" dirty="0">
                <a:ln>
                  <a:noFill/>
                </a:ln>
                <a:solidFill>
                  <a:schemeClr val="accent6">
                    <a:lumMod val="50000"/>
                  </a:schemeClr>
                </a:solidFill>
                <a:effectLst/>
                <a:uLnTx/>
                <a:uFillTx/>
                <a:latin typeface="+mn-ea"/>
                <a:ea typeface="+mn-ea"/>
                <a:cs typeface="+mn-cs"/>
              </a:rPr>
              <a:t>POTS（</a:t>
            </a:r>
            <a:r>
              <a:rPr kumimoji="1" lang="zh-CN" altLang="en-US" sz="3200" b="1" i="0" u="none" strike="noStrike" kern="1200" cap="none" spc="0" normalizeH="0" baseline="0" noProof="0" dirty="0">
                <a:ln>
                  <a:noFill/>
                </a:ln>
                <a:solidFill>
                  <a:schemeClr val="accent6">
                    <a:lumMod val="50000"/>
                  </a:schemeClr>
                </a:solidFill>
                <a:effectLst/>
                <a:uLnTx/>
                <a:uFillTx/>
                <a:latin typeface="+mn-ea"/>
                <a:ea typeface="+mn-ea"/>
                <a:cs typeface="+mn-cs"/>
              </a:rPr>
              <a:t>传统电话业务），信道1－5</a:t>
            </a:r>
            <a:r>
              <a:rPr kumimoji="1" lang="zh-CN" altLang="en-US" sz="3200" b="1" i="0" u="none" strike="noStrike" kern="1200" cap="none" spc="0" normalizeH="0" baseline="0" noProof="0" dirty="0">
                <a:ln>
                  <a:noFill/>
                </a:ln>
                <a:solidFill>
                  <a:schemeClr val="tx1"/>
                </a:solidFill>
                <a:effectLst/>
                <a:uLnTx/>
                <a:uFillTx/>
                <a:latin typeface="+mn-ea"/>
                <a:ea typeface="+mn-ea"/>
                <a:cs typeface="+mn-cs"/>
              </a:rPr>
              <a:t>没有被使用，目的是让语音信号与数据信号避免相互干扰。剩余</a:t>
            </a:r>
            <a:r>
              <a:rPr kumimoji="1" lang="zh-CN" altLang="en-US" sz="3200" b="1" i="0" u="none" strike="noStrike" kern="1200" cap="none" spc="0" normalizeH="0" baseline="0" noProof="0" dirty="0">
                <a:ln>
                  <a:noFill/>
                </a:ln>
                <a:solidFill>
                  <a:schemeClr val="accent6">
                    <a:lumMod val="50000"/>
                  </a:schemeClr>
                </a:solidFill>
                <a:effectLst/>
                <a:uLnTx/>
                <a:uFillTx/>
                <a:latin typeface="+mn-ea"/>
                <a:ea typeface="+mn-ea"/>
                <a:cs typeface="+mn-cs"/>
              </a:rPr>
              <a:t>250条信道</a:t>
            </a:r>
            <a:r>
              <a:rPr kumimoji="1" lang="zh-CN" altLang="en-US" sz="3200" b="1" i="0" u="none" strike="noStrike" kern="1200" cap="none" spc="0" normalizeH="0" baseline="0" noProof="0" dirty="0">
                <a:ln>
                  <a:noFill/>
                </a:ln>
                <a:solidFill>
                  <a:schemeClr val="tx1"/>
                </a:solidFill>
                <a:effectLst/>
                <a:uLnTx/>
                <a:uFillTx/>
                <a:latin typeface="+mn-ea"/>
                <a:ea typeface="+mn-ea"/>
                <a:cs typeface="+mn-cs"/>
              </a:rPr>
              <a:t>用来传送上行信号(</a:t>
            </a:r>
            <a:r>
              <a:rPr kumimoji="1" lang="en-US" altLang="zh-CN" sz="3200" b="1" i="0" u="none" strike="noStrike" kern="1200" cap="none" spc="0" normalizeH="0" baseline="0" noProof="0" dirty="0">
                <a:ln>
                  <a:noFill/>
                </a:ln>
                <a:solidFill>
                  <a:schemeClr val="tx1"/>
                </a:solidFill>
                <a:effectLst/>
                <a:uLnTx/>
                <a:uFillTx/>
                <a:latin typeface="+mn-ea"/>
                <a:ea typeface="+mn-ea"/>
                <a:cs typeface="+mn-cs"/>
              </a:rPr>
              <a:t>upstream )</a:t>
            </a:r>
            <a:r>
              <a:rPr kumimoji="1" lang="zh-CN" altLang="en-US" sz="3200" b="1" i="0" u="none" strike="noStrike" kern="1200" cap="none" spc="0" normalizeH="0" baseline="0" noProof="0" dirty="0">
                <a:ln>
                  <a:noFill/>
                </a:ln>
                <a:solidFill>
                  <a:schemeClr val="tx1"/>
                </a:solidFill>
                <a:effectLst/>
                <a:uLnTx/>
                <a:uFillTx/>
                <a:latin typeface="+mn-ea"/>
                <a:ea typeface="+mn-ea"/>
                <a:cs typeface="+mn-cs"/>
              </a:rPr>
              <a:t>和下行信号(</a:t>
            </a:r>
            <a:r>
              <a:rPr kumimoji="1" lang="en-US" altLang="zh-CN" sz="3200" b="1" i="0" u="none" strike="noStrike" kern="1200" cap="none" spc="0" normalizeH="0" baseline="0" noProof="0" dirty="0">
                <a:ln>
                  <a:noFill/>
                </a:ln>
                <a:solidFill>
                  <a:schemeClr val="tx1"/>
                </a:solidFill>
                <a:effectLst/>
                <a:uLnTx/>
                <a:uFillTx/>
                <a:latin typeface="+mn-ea"/>
                <a:ea typeface="+mn-ea"/>
                <a:cs typeface="+mn-cs"/>
              </a:rPr>
              <a:t>downstream )</a:t>
            </a:r>
            <a:r>
              <a:rPr kumimoji="1" lang="zh-CN" altLang="en-US" sz="3200" b="1" i="0" u="none" strike="noStrike" kern="1200" cap="none" spc="0" normalizeH="0" baseline="0" noProof="0" dirty="0">
                <a:ln>
                  <a:noFill/>
                </a:ln>
                <a:solidFill>
                  <a:schemeClr val="tx1"/>
                </a:solidFill>
                <a:effectLst/>
                <a:uLnTx/>
                <a:uFillTx/>
                <a:latin typeface="+mn-ea"/>
                <a:ea typeface="+mn-ea"/>
                <a:cs typeface="+mn-cs"/>
              </a:rPr>
              <a:t>。</a:t>
            </a:r>
            <a:endParaRPr kumimoji="1" lang="zh-CN" altLang="en-US" sz="3200" b="1" i="0" u="none" strike="noStrike" kern="1200" cap="none" spc="0" normalizeH="0" baseline="0" noProof="0" dirty="0">
              <a:ln>
                <a:noFill/>
              </a:ln>
              <a:solidFill>
                <a:schemeClr val="tx1"/>
              </a:solidFill>
              <a:effectLst/>
              <a:uLnTx/>
              <a:uFillTx/>
              <a:latin typeface="+mn-ea"/>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33123">
                                            <p:txEl>
                                              <p:charRg st="0" end="9"/>
                                            </p:txEl>
                                          </p:spTgt>
                                        </p:tgtEl>
                                        <p:attrNameLst>
                                          <p:attrName>style.visibility</p:attrName>
                                        </p:attrNameLst>
                                      </p:cBhvr>
                                      <p:to>
                                        <p:strVal val="visible"/>
                                      </p:to>
                                    </p:set>
                                    <p:anim calcmode="lin" valueType="num">
                                      <p:cBhvr additive="base">
                                        <p:cTn id="7" dur="500" fill="hold"/>
                                        <p:tgtEl>
                                          <p:spTgt spid="133123">
                                            <p:txEl>
                                              <p:charRg st="0" end="9"/>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33123">
                                            <p:txEl>
                                              <p:charRg st="0" end="9"/>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33124">
                                            <p:txEl>
                                              <p:charRg st="0" end="203"/>
                                            </p:txEl>
                                          </p:spTgt>
                                        </p:tgtEl>
                                        <p:attrNameLst>
                                          <p:attrName>style.visibility</p:attrName>
                                        </p:attrNameLst>
                                      </p:cBhvr>
                                      <p:to>
                                        <p:strVal val="visible"/>
                                      </p:to>
                                    </p:set>
                                    <p:anim calcmode="lin" valueType="num">
                                      <p:cBhvr additive="base">
                                        <p:cTn id="13" dur="500" fill="hold"/>
                                        <p:tgtEl>
                                          <p:spTgt spid="133124">
                                            <p:txEl>
                                              <p:charRg st="0" end="203"/>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33124">
                                            <p:txEl>
                                              <p:charRg st="0" end="20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5828" name="Text Box 4"/>
          <p:cNvSpPr txBox="1">
            <a:spLocks noChangeArrowheads="1"/>
          </p:cNvSpPr>
          <p:nvPr/>
        </p:nvSpPr>
        <p:spPr bwMode="auto">
          <a:xfrm>
            <a:off x="0" y="4652963"/>
            <a:ext cx="8820150" cy="2246313"/>
          </a:xfrm>
          <a:prstGeom prst="rect">
            <a:avLst/>
          </a:prstGeom>
          <a:noFill/>
          <a:ln>
            <a:noFill/>
          </a:ln>
        </p:spPr>
        <p:txBody>
          <a:bodyPr>
            <a:spAutoFit/>
          </a:bodyPr>
          <a:lstStyle>
            <a:lvl1pPr algn="l" eaLnBrk="0" hangingPunct="0">
              <a:spcBef>
                <a:spcPct val="20000"/>
              </a:spcBef>
              <a:buClr>
                <a:srgbClr val="A8CDD7"/>
              </a:buClr>
              <a:buSzPct val="95000"/>
              <a:buFont typeface="Wingdings 2" panose="05020102010507070707" pitchFamily="18" charset="2"/>
              <a:buChar char=""/>
              <a:defRPr sz="2600">
                <a:solidFill>
                  <a:schemeClr val="tx1"/>
                </a:solidFill>
                <a:latin typeface="Arial" panose="020B0604020202020204" pitchFamily="34" charset="0"/>
              </a:defRPr>
            </a:lvl1pPr>
            <a:lvl2pPr marL="742950" indent="-285750" algn="l" eaLnBrk="0" hangingPunct="0">
              <a:spcBef>
                <a:spcPct val="20000"/>
              </a:spcBef>
              <a:buClr>
                <a:schemeClr val="accent1"/>
              </a:buClr>
              <a:buSzPct val="85000"/>
              <a:buFont typeface="Wingdings 2" panose="05020102010507070707" pitchFamily="18" charset="2"/>
              <a:buChar char=""/>
              <a:defRPr sz="2400">
                <a:solidFill>
                  <a:schemeClr val="tx1"/>
                </a:solidFill>
                <a:latin typeface="Arial" panose="020B0604020202020204" pitchFamily="34" charset="0"/>
              </a:defRPr>
            </a:lvl2pPr>
            <a:lvl3pPr marL="1143000" indent="-228600" algn="l" eaLnBrk="0" hangingPunct="0">
              <a:spcBef>
                <a:spcPct val="20000"/>
              </a:spcBef>
              <a:buClr>
                <a:schemeClr val="accent2"/>
              </a:buClr>
              <a:buSzPct val="70000"/>
              <a:buFont typeface="Wingdings 2" panose="05020102010507070707" pitchFamily="18" charset="2"/>
              <a:buChar char=""/>
              <a:defRPr sz="2100">
                <a:solidFill>
                  <a:schemeClr val="tx1"/>
                </a:solidFill>
                <a:latin typeface="Arial" panose="020B0604020202020204" pitchFamily="34" charset="0"/>
              </a:defRPr>
            </a:lvl3pPr>
            <a:lvl4pPr marL="1600200" indent="-228600" algn="l" eaLnBrk="0" hangingPunct="0">
              <a:spcBef>
                <a:spcPct val="20000"/>
              </a:spcBef>
              <a:buClr>
                <a:srgbClr val="A8CDD7"/>
              </a:buClr>
              <a:buSzPct val="65000"/>
              <a:buFont typeface="Wingdings 2" panose="05020102010507070707" pitchFamily="18" charset="2"/>
              <a:buChar char=""/>
              <a:defRPr sz="2000">
                <a:solidFill>
                  <a:schemeClr val="tx1"/>
                </a:solidFill>
                <a:latin typeface="Arial" panose="020B0604020202020204" pitchFamily="34" charset="0"/>
              </a:defRPr>
            </a:lvl4pPr>
            <a:lvl5pPr marL="2057400" indent="-228600" algn="l" eaLnBrk="0" hangingPunct="0">
              <a:spcBef>
                <a:spcPct val="20000"/>
              </a:spcBef>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chemeClr val="tx1"/>
                </a:solidFill>
                <a:effectLst/>
                <a:uLnTx/>
                <a:uFillTx/>
                <a:latin typeface="+mn-ea"/>
                <a:ea typeface="+mn-ea"/>
                <a:cs typeface="+mn-cs"/>
              </a:rPr>
              <a:t>     例：假设共有</a:t>
            </a:r>
            <a:r>
              <a:rPr kumimoji="0" lang="en-US" altLang="zh-CN" sz="2800" b="1" i="0" u="none" strike="noStrike" kern="1200" cap="none" spc="0" normalizeH="0" baseline="0" noProof="0" dirty="0">
                <a:ln>
                  <a:noFill/>
                </a:ln>
                <a:solidFill>
                  <a:schemeClr val="tx1"/>
                </a:solidFill>
                <a:effectLst/>
                <a:uLnTx/>
                <a:uFillTx/>
                <a:latin typeface="+mn-ea"/>
                <a:ea typeface="+mn-ea"/>
                <a:cs typeface="+mn-cs"/>
              </a:rPr>
              <a:t>224</a:t>
            </a:r>
            <a:r>
              <a:rPr kumimoji="0" lang="zh-CN" altLang="en-US" sz="2800" b="1" i="0" u="none" strike="noStrike" kern="1200" cap="none" spc="0" normalizeH="0" baseline="0" noProof="0" dirty="0">
                <a:ln>
                  <a:noFill/>
                </a:ln>
                <a:solidFill>
                  <a:schemeClr val="tx1"/>
                </a:solidFill>
                <a:effectLst/>
                <a:uLnTx/>
                <a:uFillTx/>
                <a:latin typeface="+mn-ea"/>
                <a:ea typeface="+mn-ea"/>
                <a:cs typeface="+mn-cs"/>
              </a:rPr>
              <a:t>条下行信道，每条信道工作在</a:t>
            </a:r>
            <a:r>
              <a:rPr kumimoji="0" lang="en-US" altLang="zh-CN" sz="2800" b="1" i="0" u="none" strike="noStrike" kern="1200" cap="none" spc="0" normalizeH="0" baseline="0" noProof="0" dirty="0">
                <a:ln>
                  <a:noFill/>
                </a:ln>
                <a:solidFill>
                  <a:schemeClr val="tx1"/>
                </a:solidFill>
                <a:effectLst/>
                <a:uLnTx/>
                <a:uFillTx/>
                <a:latin typeface="+mn-ea"/>
                <a:ea typeface="+mn-ea"/>
                <a:cs typeface="+mn-cs"/>
              </a:rPr>
              <a:t>4000</a:t>
            </a:r>
            <a:r>
              <a:rPr kumimoji="0" lang="zh-CN" altLang="en-US" sz="2800" b="1" i="0" u="none" strike="noStrike" kern="1200" cap="none" spc="0" normalizeH="0" baseline="0" noProof="0" dirty="0">
                <a:ln>
                  <a:noFill/>
                </a:ln>
                <a:solidFill>
                  <a:schemeClr val="tx1"/>
                </a:solidFill>
                <a:effectLst/>
                <a:uLnTx/>
                <a:uFillTx/>
                <a:latin typeface="+mn-ea"/>
                <a:ea typeface="+mn-ea"/>
                <a:cs typeface="+mn-cs"/>
              </a:rPr>
              <a:t>波特，并且每个波特传输</a:t>
            </a:r>
            <a:r>
              <a:rPr kumimoji="0" lang="en-US" altLang="zh-CN" sz="2800" b="1" i="0" u="none" strike="noStrike" kern="1200" cap="none" spc="0" normalizeH="0" baseline="0" noProof="0" dirty="0">
                <a:ln>
                  <a:noFill/>
                </a:ln>
                <a:solidFill>
                  <a:schemeClr val="tx1"/>
                </a:solidFill>
                <a:effectLst/>
                <a:uLnTx/>
                <a:uFillTx/>
                <a:latin typeface="+mn-ea"/>
                <a:ea typeface="+mn-ea"/>
                <a:cs typeface="+mn-cs"/>
              </a:rPr>
              <a:t>15</a:t>
            </a:r>
            <a:r>
              <a:rPr kumimoji="0" lang="zh-CN" altLang="en-US" sz="2800" b="1" i="0" u="none" strike="noStrike" kern="1200" cap="none" spc="0" normalizeH="0" baseline="0" noProof="0" dirty="0">
                <a:ln>
                  <a:noFill/>
                </a:ln>
                <a:solidFill>
                  <a:schemeClr val="tx1"/>
                </a:solidFill>
                <a:effectLst/>
                <a:uLnTx/>
                <a:uFillTx/>
                <a:latin typeface="+mn-ea"/>
                <a:ea typeface="+mn-ea"/>
                <a:cs typeface="+mn-cs"/>
              </a:rPr>
              <a:t>位数据，则：</a:t>
            </a:r>
            <a:endParaRPr kumimoji="0" lang="en-US" altLang="zh-CN" sz="2800" b="1" i="0" u="none" strike="noStrike" kern="1200" cap="none" spc="0" normalizeH="0" baseline="0" noProof="0" dirty="0">
              <a:ln>
                <a:noFill/>
              </a:ln>
              <a:solidFill>
                <a:schemeClr val="tx1"/>
              </a:solidFill>
              <a:effectLst/>
              <a:uLnTx/>
              <a:uFillTx/>
              <a:latin typeface="+mn-ea"/>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2800" b="1" i="0" u="none" strike="noStrike" kern="1200" cap="none" spc="0" normalizeH="0" baseline="0" noProof="0" dirty="0">
                <a:ln>
                  <a:noFill/>
                </a:ln>
                <a:solidFill>
                  <a:schemeClr val="tx1"/>
                </a:solidFill>
                <a:effectLst/>
                <a:uLnTx/>
                <a:uFillTx/>
                <a:latin typeface="+mn-ea"/>
                <a:ea typeface="+mn-ea"/>
                <a:cs typeface="+mn-cs"/>
              </a:rPr>
              <a:t>       </a:t>
            </a:r>
            <a:r>
              <a:rPr kumimoji="0" lang="zh-CN" altLang="en-US" sz="2800" b="1" i="0" u="none" strike="noStrike" kern="1200" cap="none" spc="0" normalizeH="0" baseline="0" noProof="0" dirty="0">
                <a:ln>
                  <a:noFill/>
                </a:ln>
                <a:solidFill>
                  <a:schemeClr val="tx1"/>
                </a:solidFill>
                <a:effectLst/>
                <a:uLnTx/>
                <a:uFillTx/>
                <a:latin typeface="+mn-ea"/>
                <a:ea typeface="+mn-ea"/>
                <a:cs typeface="+mn-cs"/>
              </a:rPr>
              <a:t>上行数据流带宽：26*4000*15＝1.44</a:t>
            </a:r>
            <a:r>
              <a:rPr kumimoji="0" lang="en-US" altLang="zh-CN" sz="2800" b="1" i="0" u="none" strike="noStrike" kern="1200" cap="none" spc="0" normalizeH="0" baseline="0" noProof="0" dirty="0">
                <a:ln>
                  <a:noFill/>
                </a:ln>
                <a:solidFill>
                  <a:schemeClr val="tx1"/>
                </a:solidFill>
                <a:effectLst/>
                <a:uLnTx/>
                <a:uFillTx/>
                <a:latin typeface="+mn-ea"/>
                <a:ea typeface="+mn-ea"/>
                <a:cs typeface="+mn-cs"/>
              </a:rPr>
              <a:t>Mbps</a:t>
            </a:r>
            <a:endParaRPr kumimoji="0" lang="en-US" altLang="zh-CN" sz="2800" b="1" i="0" u="none" strike="noStrike" kern="1200" cap="none" spc="0" normalizeH="0" baseline="0" noProof="0" dirty="0">
              <a:ln>
                <a:noFill/>
              </a:ln>
              <a:solidFill>
                <a:schemeClr val="tx1"/>
              </a:solidFill>
              <a:effectLst/>
              <a:uLnTx/>
              <a:uFillTx/>
              <a:latin typeface="+mn-ea"/>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chemeClr val="tx1"/>
                </a:solidFill>
                <a:effectLst/>
                <a:uLnTx/>
                <a:uFillTx/>
                <a:latin typeface="+mn-ea"/>
                <a:ea typeface="+mn-ea"/>
                <a:cs typeface="+mn-cs"/>
              </a:rPr>
              <a:t>       下行数据流带宽：224*4000*15＝13.44</a:t>
            </a:r>
            <a:r>
              <a:rPr kumimoji="0" lang="en-US" altLang="zh-CN" sz="2800" b="1" i="0" u="none" strike="noStrike" kern="1200" cap="none" spc="0" normalizeH="0" baseline="0" noProof="0" dirty="0">
                <a:ln>
                  <a:noFill/>
                </a:ln>
                <a:solidFill>
                  <a:schemeClr val="tx1"/>
                </a:solidFill>
                <a:effectLst/>
                <a:uLnTx/>
                <a:uFillTx/>
                <a:latin typeface="+mn-ea"/>
                <a:ea typeface="+mn-ea"/>
                <a:cs typeface="+mn-cs"/>
              </a:rPr>
              <a:t>Mbps</a:t>
            </a:r>
            <a:endParaRPr kumimoji="0" lang="en-US" altLang="zh-CN" sz="2800" b="1" i="0" u="none" strike="noStrike" kern="1200" cap="none" spc="0" normalizeH="0" baseline="0" noProof="0" dirty="0">
              <a:ln>
                <a:noFill/>
              </a:ln>
              <a:solidFill>
                <a:schemeClr val="tx1"/>
              </a:solidFill>
              <a:effectLst/>
              <a:uLnTx/>
              <a:uFillTx/>
              <a:latin typeface="+mn-ea"/>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2800" b="1" i="0" u="none" strike="noStrike" kern="1200" cap="none" spc="0" normalizeH="0" baseline="0" noProof="0" dirty="0">
              <a:ln>
                <a:noFill/>
              </a:ln>
              <a:solidFill>
                <a:schemeClr val="tx1"/>
              </a:solidFill>
              <a:effectLst/>
              <a:uLnTx/>
              <a:uFillTx/>
              <a:latin typeface="+mn-ea"/>
              <a:ea typeface="+mn-ea"/>
              <a:cs typeface="+mn-cs"/>
            </a:endParaRPr>
          </a:p>
        </p:txBody>
      </p:sp>
      <p:sp>
        <p:nvSpPr>
          <p:cNvPr id="73731" name="Rectangle 8"/>
          <p:cNvSpPr>
            <a:spLocks noGrp="1" noChangeArrowheads="1"/>
          </p:cNvSpPr>
          <p:nvPr>
            <p:ph type="title"/>
          </p:nvPr>
        </p:nvSpPr>
        <p:spPr>
          <a:xfrm>
            <a:off x="684213" y="188913"/>
            <a:ext cx="8001000" cy="9144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1200" cap="all" spc="50" normalizeH="0" baseline="0" noProof="0">
                <a:ln w="15875">
                  <a:noFill/>
                </a:ln>
                <a:solidFill>
                  <a:schemeClr val="tx2"/>
                </a:solidFill>
                <a:effectLst/>
                <a:uLnTx/>
                <a:uFillTx/>
                <a:latin typeface="+mj-lt"/>
                <a:ea typeface="+mj-ea"/>
                <a:cs typeface="+mj-cs"/>
              </a:rPr>
              <a:t>ADSL</a:t>
            </a:r>
            <a:endParaRPr kumimoji="0" lang="zh-CN" altLang="en-US" sz="4000" b="1" i="0" u="none" strike="noStrike" kern="1200" cap="all" spc="50" normalizeH="0" baseline="0" noProof="0">
              <a:ln w="15875">
                <a:noFill/>
              </a:ln>
              <a:solidFill>
                <a:schemeClr val="tx2"/>
              </a:solidFill>
              <a:effectLst/>
              <a:uLnTx/>
              <a:uFillTx/>
              <a:latin typeface="+mj-lt"/>
              <a:ea typeface="+mj-ea"/>
              <a:cs typeface="+mj-cs"/>
            </a:endParaRPr>
          </a:p>
        </p:txBody>
      </p:sp>
      <p:pic>
        <p:nvPicPr>
          <p:cNvPr id="205830" name="Picture 6" descr="2-28"/>
          <p:cNvPicPr>
            <a:picLocks noGrp="1" noChangeAspect="1"/>
          </p:cNvPicPr>
          <p:nvPr>
            <p:ph idx="1"/>
          </p:nvPr>
        </p:nvPicPr>
        <p:blipFill>
          <a:blip r:embed="rId1"/>
          <a:srcRect/>
          <a:stretch>
            <a:fillRect/>
          </a:stretch>
        </p:blipFill>
        <p:spPr>
          <a:xfrm>
            <a:off x="827088" y="1773238"/>
            <a:ext cx="7632700" cy="2016125"/>
          </a:xfrm>
          <a:ln/>
        </p:spPr>
      </p:pic>
      <p:sp>
        <p:nvSpPr>
          <p:cNvPr id="205831" name="Text Box 7"/>
          <p:cNvSpPr txBox="1"/>
          <p:nvPr/>
        </p:nvSpPr>
        <p:spPr>
          <a:xfrm>
            <a:off x="0" y="4005263"/>
            <a:ext cx="9224963"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400" b="1" dirty="0">
                <a:solidFill>
                  <a:schemeClr val="folHlink"/>
                </a:solidFill>
                <a:latin typeface="Times New Roman" panose="02020603050405020304" pitchFamily="18" charset="0"/>
              </a:rPr>
              <a:t>Figure 2-28. Operation of ADSL using discrete multitone modulation.</a:t>
            </a:r>
            <a:endParaRPr lang="zh-CN" altLang="en-US" sz="2400" b="1" dirty="0">
              <a:solidFill>
                <a:schemeClr val="folHlink"/>
              </a:solidFill>
              <a:latin typeface="Times New Roman" panose="02020603050405020304" pitchFamily="18" charset="0"/>
            </a:endParaRPr>
          </a:p>
        </p:txBody>
      </p:sp>
      <p:sp>
        <p:nvSpPr>
          <p:cNvPr id="38918" name="Text Box 9"/>
          <p:cNvSpPr txBox="1"/>
          <p:nvPr/>
        </p:nvSpPr>
        <p:spPr>
          <a:xfrm>
            <a:off x="611188" y="1052513"/>
            <a:ext cx="3527425" cy="519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eaLnBrk="1" hangingPunct="1">
              <a:spcBef>
                <a:spcPct val="50000"/>
              </a:spcBef>
              <a:buClrTx/>
              <a:buSzTx/>
              <a:buFontTx/>
              <a:buNone/>
            </a:pPr>
            <a:endParaRPr lang="zh-CN" altLang="en-US" sz="2800" dirty="0">
              <a:latin typeface="Times New Roman" panose="02020603050405020304" pitchFamily="18" charset="0"/>
            </a:endParaRPr>
          </a:p>
        </p:txBody>
      </p:sp>
      <p:sp>
        <p:nvSpPr>
          <p:cNvPr id="205834" name="Text Box 10"/>
          <p:cNvSpPr txBox="1">
            <a:spLocks noChangeArrowheads="1"/>
          </p:cNvSpPr>
          <p:nvPr/>
        </p:nvSpPr>
        <p:spPr bwMode="auto">
          <a:xfrm>
            <a:off x="0" y="1052513"/>
            <a:ext cx="4897438" cy="519113"/>
          </a:xfrm>
          <a:prstGeom prst="rect">
            <a:avLst/>
          </a:prstGeom>
          <a:noFill/>
          <a:ln>
            <a:noFill/>
          </a:ln>
        </p:spPr>
        <p:txBody>
          <a:bodyPr>
            <a:spAutoFit/>
          </a:bodyPr>
          <a:lstStyle>
            <a:lvl1pPr algn="l" eaLnBrk="0" hangingPunct="0">
              <a:spcBef>
                <a:spcPct val="20000"/>
              </a:spcBef>
              <a:buClr>
                <a:srgbClr val="A8CDD7"/>
              </a:buClr>
              <a:buSzPct val="95000"/>
              <a:buFont typeface="Wingdings 2" panose="05020102010507070707" pitchFamily="18" charset="2"/>
              <a:buChar char=""/>
              <a:defRPr sz="2600">
                <a:solidFill>
                  <a:schemeClr val="tx1"/>
                </a:solidFill>
                <a:latin typeface="Arial" panose="020B0604020202020204" pitchFamily="34" charset="0"/>
              </a:defRPr>
            </a:lvl1pPr>
            <a:lvl2pPr marL="742950" indent="-285750" algn="l" eaLnBrk="0" hangingPunct="0">
              <a:spcBef>
                <a:spcPct val="20000"/>
              </a:spcBef>
              <a:buClr>
                <a:schemeClr val="accent1"/>
              </a:buClr>
              <a:buSzPct val="85000"/>
              <a:buFont typeface="Wingdings 2" panose="05020102010507070707" pitchFamily="18" charset="2"/>
              <a:buChar char=""/>
              <a:defRPr sz="2400">
                <a:solidFill>
                  <a:schemeClr val="tx1"/>
                </a:solidFill>
                <a:latin typeface="Arial" panose="020B0604020202020204" pitchFamily="34" charset="0"/>
              </a:defRPr>
            </a:lvl2pPr>
            <a:lvl3pPr marL="1143000" indent="-228600" algn="l" eaLnBrk="0" hangingPunct="0">
              <a:spcBef>
                <a:spcPct val="20000"/>
              </a:spcBef>
              <a:buClr>
                <a:schemeClr val="accent2"/>
              </a:buClr>
              <a:buSzPct val="70000"/>
              <a:buFont typeface="Wingdings 2" panose="05020102010507070707" pitchFamily="18" charset="2"/>
              <a:buChar char=""/>
              <a:defRPr sz="2100">
                <a:solidFill>
                  <a:schemeClr val="tx1"/>
                </a:solidFill>
                <a:latin typeface="Arial" panose="020B0604020202020204" pitchFamily="34" charset="0"/>
              </a:defRPr>
            </a:lvl3pPr>
            <a:lvl4pPr marL="1600200" indent="-228600" algn="l" eaLnBrk="0" hangingPunct="0">
              <a:spcBef>
                <a:spcPct val="20000"/>
              </a:spcBef>
              <a:buClr>
                <a:srgbClr val="A8CDD7"/>
              </a:buClr>
              <a:buSzPct val="65000"/>
              <a:buFont typeface="Wingdings 2" panose="05020102010507070707" pitchFamily="18" charset="2"/>
              <a:buChar char=""/>
              <a:defRPr sz="2000">
                <a:solidFill>
                  <a:schemeClr val="tx1"/>
                </a:solidFill>
                <a:latin typeface="Arial" panose="020B0604020202020204" pitchFamily="34" charset="0"/>
              </a:defRPr>
            </a:lvl4pPr>
            <a:lvl5pPr marL="2057400" indent="-228600" algn="l" eaLnBrk="0" hangingPunct="0">
              <a:spcBef>
                <a:spcPct val="20000"/>
              </a:spcBef>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DMT</a:t>
            </a:r>
            <a:r>
              <a:rPr kumimoji="0" lang="zh-CN" altLang="en-US" sz="2800" b="1" i="0" u="none" strike="noStrike" kern="1200" cap="none" spc="0" normalizeH="0" baseline="0" noProof="0" dirty="0">
                <a:ln>
                  <a:noFill/>
                </a:ln>
                <a:solidFill>
                  <a:schemeClr val="tx1"/>
                </a:solidFill>
                <a:effectLst/>
                <a:uLnTx/>
                <a:uFillTx/>
                <a:latin typeface="+mn-ea"/>
                <a:ea typeface="+mn-ea"/>
                <a:cs typeface="+mn-cs"/>
              </a:rPr>
              <a:t>方案的频段划分方法：</a:t>
            </a:r>
            <a:endParaRPr kumimoji="0" lang="zh-CN" altLang="en-US" sz="2800" b="1" i="0" u="none" strike="noStrike" kern="1200" cap="none" spc="0" normalizeH="0" baseline="0" noProof="0" dirty="0">
              <a:ln>
                <a:noFill/>
              </a:ln>
              <a:solidFill>
                <a:schemeClr val="tx1"/>
              </a:solidFill>
              <a:effectLst/>
              <a:uLnTx/>
              <a:uFillTx/>
              <a:latin typeface="+mn-ea"/>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5834"/>
                                        </p:tgtEl>
                                        <p:attrNameLst>
                                          <p:attrName>style.visibility</p:attrName>
                                        </p:attrNameLst>
                                      </p:cBhvr>
                                      <p:to>
                                        <p:strVal val="visible"/>
                                      </p:to>
                                    </p:set>
                                    <p:anim calcmode="lin" valueType="num">
                                      <p:cBhvr additive="base">
                                        <p:cTn id="7" dur="500" fill="hold"/>
                                        <p:tgtEl>
                                          <p:spTgt spid="205834"/>
                                        </p:tgtEl>
                                        <p:attrNameLst>
                                          <p:attrName>ppt_x</p:attrName>
                                        </p:attrNameLst>
                                      </p:cBhvr>
                                      <p:tavLst>
                                        <p:tav tm="0">
                                          <p:val>
                                            <p:strVal val="0-#ppt_w/2"/>
                                          </p:val>
                                        </p:tav>
                                        <p:tav tm="100000">
                                          <p:val>
                                            <p:strVal val="#ppt_x"/>
                                          </p:val>
                                        </p:tav>
                                      </p:tavLst>
                                    </p:anim>
                                    <p:anim calcmode="lin" valueType="num">
                                      <p:cBhvr additive="base">
                                        <p:cTn id="8" dur="500" fill="hold"/>
                                        <p:tgtEl>
                                          <p:spTgt spid="20583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05830"/>
                                        </p:tgtEl>
                                        <p:attrNameLst>
                                          <p:attrName>style.visibility</p:attrName>
                                        </p:attrNameLst>
                                      </p:cBhvr>
                                      <p:to>
                                        <p:strVal val="visible"/>
                                      </p:to>
                                    </p:set>
                                    <p:animEffect transition="in" filter="blinds(horizontal)">
                                      <p:cBhvr>
                                        <p:cTn id="13" dur="500"/>
                                        <p:tgtEl>
                                          <p:spTgt spid="205830"/>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05831"/>
                                        </p:tgtEl>
                                        <p:attrNameLst>
                                          <p:attrName>style.visibility</p:attrName>
                                        </p:attrNameLst>
                                      </p:cBhvr>
                                      <p:to>
                                        <p:strVal val="visible"/>
                                      </p:to>
                                    </p:set>
                                    <p:anim calcmode="lin" valueType="num">
                                      <p:cBhvr additive="base">
                                        <p:cTn id="18" dur="500" fill="hold"/>
                                        <p:tgtEl>
                                          <p:spTgt spid="205831"/>
                                        </p:tgtEl>
                                        <p:attrNameLst>
                                          <p:attrName>ppt_x</p:attrName>
                                        </p:attrNameLst>
                                      </p:cBhvr>
                                      <p:tavLst>
                                        <p:tav tm="0">
                                          <p:val>
                                            <p:strVal val="#ppt_x"/>
                                          </p:val>
                                        </p:tav>
                                        <p:tav tm="100000">
                                          <p:val>
                                            <p:strVal val="#ppt_x"/>
                                          </p:val>
                                        </p:tav>
                                      </p:tavLst>
                                    </p:anim>
                                    <p:anim calcmode="lin" valueType="num">
                                      <p:cBhvr additive="base">
                                        <p:cTn id="19" dur="500" fill="hold"/>
                                        <p:tgtEl>
                                          <p:spTgt spid="20583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205828"/>
                                        </p:tgtEl>
                                        <p:attrNameLst>
                                          <p:attrName>style.visibility</p:attrName>
                                        </p:attrNameLst>
                                      </p:cBhvr>
                                      <p:to>
                                        <p:strVal val="visible"/>
                                      </p:to>
                                    </p:set>
                                    <p:animEffect transition="in" filter="blinds(horizontal)">
                                      <p:cBhvr>
                                        <p:cTn id="24" dur="500"/>
                                        <p:tgtEl>
                                          <p:spTgt spid="2058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8" grpId="0"/>
      <p:bldP spid="205831" grpId="0"/>
      <p:bldP spid="20583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22" name="Rectangle 2"/>
          <p:cNvSpPr>
            <a:spLocks noGrp="1" noChangeArrowheads="1"/>
          </p:cNvSpPr>
          <p:nvPr>
            <p:ph type="title"/>
          </p:nvPr>
        </p:nvSpPr>
        <p:spPr>
          <a:xfrm>
            <a:off x="342900" y="38100"/>
            <a:ext cx="8458200" cy="750887"/>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000" b="1" i="0" u="none" strike="noStrike" kern="1200" cap="all" spc="50" normalizeH="0" baseline="0" noProof="0">
                <a:ln w="15875">
                  <a:noFill/>
                </a:ln>
                <a:solidFill>
                  <a:schemeClr val="tx2"/>
                </a:solidFill>
                <a:effectLst/>
                <a:uLnTx/>
                <a:uFillTx/>
                <a:latin typeface="+mj-lt"/>
                <a:ea typeface="+mj-ea"/>
                <a:cs typeface="+mj-cs"/>
              </a:rPr>
              <a:t>2.5.4 </a:t>
            </a:r>
            <a:r>
              <a:rPr kumimoji="0" lang="en-US" altLang="zh-CN" sz="4000" b="1" i="0" u="none" strike="noStrike" kern="1200" cap="all" spc="50" normalizeH="0" baseline="0" noProof="0">
                <a:ln w="15875">
                  <a:noFill/>
                </a:ln>
                <a:solidFill>
                  <a:schemeClr val="tx2"/>
                </a:solidFill>
                <a:effectLst/>
                <a:uLnTx/>
                <a:uFillTx/>
                <a:latin typeface="+mj-lt"/>
                <a:ea typeface="+mj-ea"/>
                <a:cs typeface="+mj-cs"/>
              </a:rPr>
              <a:t>Trunks and Multiplexing</a:t>
            </a:r>
            <a:endParaRPr kumimoji="0" lang="zh-CN" altLang="en-US" sz="4000" b="1" i="0" u="none" strike="noStrike" kern="1200" cap="all" spc="50" normalizeH="0" baseline="0" noProof="0">
              <a:ln w="15875">
                <a:noFill/>
              </a:ln>
              <a:solidFill>
                <a:schemeClr val="tx2"/>
              </a:solidFill>
              <a:effectLst/>
              <a:uLnTx/>
              <a:uFillTx/>
              <a:latin typeface="+mj-lt"/>
              <a:ea typeface="+mj-ea"/>
              <a:cs typeface="+mj-cs"/>
            </a:endParaRPr>
          </a:p>
        </p:txBody>
      </p:sp>
      <p:sp>
        <p:nvSpPr>
          <p:cNvPr id="39939" name="灯片编号占位符 1"/>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2000" dirty="0">
                <a:solidFill>
                  <a:srgbClr val="898989"/>
                </a:solidFill>
                <a:latin typeface="Times New Roman" panose="02020603050405020304" pitchFamily="18" charset="0"/>
                <a:ea typeface="宋体" panose="02010600030101010101" pitchFamily="2" charset="-122"/>
              </a:rPr>
            </a:fld>
            <a:endParaRPr lang="zh-CN" altLang="en-US" sz="2000" dirty="0">
              <a:solidFill>
                <a:srgbClr val="898989"/>
              </a:solidFill>
              <a:latin typeface="Times New Roman" panose="02020603050405020304" pitchFamily="18" charset="0"/>
              <a:ea typeface="宋体" panose="02010600030101010101" pitchFamily="2" charset="-122"/>
            </a:endParaRPr>
          </a:p>
        </p:txBody>
      </p:sp>
      <p:sp>
        <p:nvSpPr>
          <p:cNvPr id="141315" name="Text Box 3"/>
          <p:cNvSpPr txBox="1"/>
          <p:nvPr/>
        </p:nvSpPr>
        <p:spPr>
          <a:xfrm>
            <a:off x="395288" y="1776413"/>
            <a:ext cx="8353425" cy="10160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FDM</a:t>
            </a:r>
            <a:r>
              <a:rPr lang="en-US" altLang="zh-CN" dirty="0">
                <a:latin typeface="微软雅黑" panose="020B0503020204020204" pitchFamily="34" charset="-122"/>
                <a:ea typeface="微软雅黑" panose="020B0503020204020204" pitchFamily="34" charset="-122"/>
              </a:rPr>
              <a:t>(Frequency Division Multiplexing):   </a:t>
            </a:r>
            <a:r>
              <a:rPr lang="zh-CN" altLang="en-US" sz="2800" dirty="0">
                <a:solidFill>
                  <a:srgbClr val="FF0000"/>
                </a:solidFill>
                <a:latin typeface="微软雅黑" panose="020B0503020204020204" pitchFamily="34" charset="-122"/>
                <a:ea typeface="微软雅黑" panose="020B0503020204020204" pitchFamily="34" charset="-122"/>
              </a:rPr>
              <a:t>频分多路复用技术</a:t>
            </a:r>
            <a:endParaRPr lang="en-US" altLang="zh-CN" sz="2800" dirty="0">
              <a:solidFill>
                <a:srgbClr val="FF0000"/>
              </a:solidFill>
              <a:latin typeface="微软雅黑" panose="020B0503020204020204" pitchFamily="34" charset="-122"/>
              <a:ea typeface="微软雅黑" panose="020B0503020204020204" pitchFamily="34" charset="-122"/>
            </a:endParaRPr>
          </a:p>
        </p:txBody>
      </p:sp>
      <p:sp>
        <p:nvSpPr>
          <p:cNvPr id="141316" name="Text Box 4"/>
          <p:cNvSpPr txBox="1"/>
          <p:nvPr/>
        </p:nvSpPr>
        <p:spPr>
          <a:xfrm>
            <a:off x="342900" y="2963863"/>
            <a:ext cx="8891588" cy="10160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WDM</a:t>
            </a:r>
            <a:r>
              <a:rPr lang="en-US" altLang="zh-CN" dirty="0">
                <a:latin typeface="微软雅黑" panose="020B0503020204020204" pitchFamily="34" charset="-122"/>
                <a:ea typeface="微软雅黑" panose="020B0503020204020204" pitchFamily="34" charset="-122"/>
              </a:rPr>
              <a:t>(Wavelength Division Multiplexing):</a:t>
            </a:r>
            <a:endParaRPr lang="en-US" altLang="zh-CN" dirty="0">
              <a:latin typeface="微软雅黑" panose="020B0503020204020204" pitchFamily="34" charset="-122"/>
              <a:ea typeface="微软雅黑" panose="020B0503020204020204" pitchFamily="34" charset="-122"/>
            </a:endParaRPr>
          </a:p>
          <a:p>
            <a:pPr marL="0" lvl="0" indent="0" algn="ctr" eaLnBrk="1" hangingPunct="1">
              <a:spcBef>
                <a:spcPct val="0"/>
              </a:spcBef>
              <a:buClrTx/>
              <a:buSzTx/>
              <a:buFont typeface="Wingdings 2" panose="05020102010507070707" pitchFamily="18" charset="2"/>
              <a:buNone/>
            </a:pPr>
            <a:r>
              <a:rPr lang="zh-CN" altLang="en-US" sz="2800" dirty="0">
                <a:solidFill>
                  <a:srgbClr val="FF0000"/>
                </a:solidFill>
                <a:latin typeface="微软雅黑" panose="020B0503020204020204" pitchFamily="34" charset="-122"/>
                <a:ea typeface="微软雅黑" panose="020B0503020204020204" pitchFamily="34" charset="-122"/>
              </a:rPr>
              <a:t>波分多路复用技术</a:t>
            </a:r>
            <a:endParaRPr lang="en-US" altLang="zh-CN" sz="2800" dirty="0">
              <a:solidFill>
                <a:srgbClr val="FF0000"/>
              </a:solidFill>
              <a:latin typeface="微软雅黑" panose="020B0503020204020204" pitchFamily="34" charset="-122"/>
              <a:ea typeface="微软雅黑" panose="020B0503020204020204" pitchFamily="34" charset="-122"/>
            </a:endParaRPr>
          </a:p>
        </p:txBody>
      </p:sp>
      <p:sp>
        <p:nvSpPr>
          <p:cNvPr id="141317" name="Text Box 5"/>
          <p:cNvSpPr txBox="1"/>
          <p:nvPr/>
        </p:nvSpPr>
        <p:spPr>
          <a:xfrm>
            <a:off x="395288" y="4213225"/>
            <a:ext cx="8928100" cy="10160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 typeface="Wingdings 2" panose="05020102010507070707" pitchFamily="18" charset="2"/>
              <a:buNone/>
            </a:pPr>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TDM</a:t>
            </a:r>
            <a:r>
              <a:rPr lang="en-US" altLang="zh-CN" dirty="0">
                <a:latin typeface="微软雅黑" panose="020B0503020204020204" pitchFamily="34" charset="-122"/>
                <a:ea typeface="微软雅黑" panose="020B0503020204020204" pitchFamily="34" charset="-122"/>
              </a:rPr>
              <a:t>(Time Division Multiplexing):</a:t>
            </a:r>
            <a:endParaRPr lang="en-US" altLang="zh-CN" dirty="0">
              <a:latin typeface="微软雅黑" panose="020B0503020204020204" pitchFamily="34" charset="-122"/>
              <a:ea typeface="微软雅黑" panose="020B0503020204020204" pitchFamily="34" charset="-122"/>
            </a:endParaRPr>
          </a:p>
          <a:p>
            <a:pPr marL="0" lvl="0" indent="0" algn="ctr" eaLnBrk="1" hangingPunct="1">
              <a:spcBef>
                <a:spcPct val="0"/>
              </a:spcBef>
              <a:buClrTx/>
              <a:buSzTx/>
              <a:buFont typeface="Wingdings 2" panose="05020102010507070707" pitchFamily="18" charset="2"/>
              <a:buNone/>
            </a:pPr>
            <a:r>
              <a:rPr lang="zh-CN" altLang="en-US" sz="2800" dirty="0">
                <a:solidFill>
                  <a:srgbClr val="FF0000"/>
                </a:solidFill>
                <a:latin typeface="微软雅黑" panose="020B0503020204020204" pitchFamily="34" charset="-122"/>
                <a:ea typeface="微软雅黑" panose="020B0503020204020204" pitchFamily="34" charset="-122"/>
              </a:rPr>
              <a:t>时分多路复用技术</a:t>
            </a:r>
            <a:endParaRPr lang="en-US" altLang="zh-CN" sz="28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1315"/>
                                        </p:tgtEl>
                                        <p:attrNameLst>
                                          <p:attrName>style.visibility</p:attrName>
                                        </p:attrNameLst>
                                      </p:cBhvr>
                                      <p:to>
                                        <p:strVal val="visible"/>
                                      </p:to>
                                    </p:set>
                                    <p:animEffect transition="in" filter="blinds(horizontal)">
                                      <p:cBhvr>
                                        <p:cTn id="7" dur="500"/>
                                        <p:tgtEl>
                                          <p:spTgt spid="14131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141316"/>
                                        </p:tgtEl>
                                        <p:attrNameLst>
                                          <p:attrName>style.visibility</p:attrName>
                                        </p:attrNameLst>
                                      </p:cBhvr>
                                      <p:to>
                                        <p:strVal val="visible"/>
                                      </p:to>
                                    </p:set>
                                    <p:animEffect transition="in" filter="barn(outHorizontal)">
                                      <p:cBhvr>
                                        <p:cTn id="12" dur="500"/>
                                        <p:tgtEl>
                                          <p:spTgt spid="1413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1317"/>
                                        </p:tgtEl>
                                        <p:attrNameLst>
                                          <p:attrName>style.visibility</p:attrName>
                                        </p:attrNameLst>
                                      </p:cBhvr>
                                      <p:to>
                                        <p:strVal val="visible"/>
                                      </p:to>
                                    </p:set>
                                    <p:animEffect transition="in" filter="dissolve">
                                      <p:cBhvr>
                                        <p:cTn id="17" dur="500"/>
                                        <p:tgtEl>
                                          <p:spTgt spid="1413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5" grpId="0"/>
      <p:bldP spid="141316" grpId="0"/>
      <p:bldP spid="1413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6" name="Rectangle 2"/>
          <p:cNvSpPr>
            <a:spLocks noGrp="1" noChangeArrowheads="1"/>
          </p:cNvSpPr>
          <p:nvPr>
            <p:ph type="title"/>
          </p:nvPr>
        </p:nvSpPr>
        <p:spPr>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all" spc="50" normalizeH="0" baseline="0" noProof="0">
                <a:ln w="15875">
                  <a:noFill/>
                </a:ln>
                <a:solidFill>
                  <a:schemeClr val="tx2"/>
                </a:solidFill>
                <a:effectLst/>
                <a:uLnTx/>
                <a:uFillTx/>
                <a:latin typeface="+mj-lt"/>
                <a:ea typeface="+mj-ea"/>
                <a:cs typeface="+mj-cs"/>
              </a:rPr>
              <a:t>Switching</a:t>
            </a:r>
            <a:endParaRPr kumimoji="0" lang="en-US" altLang="zh-CN" sz="3600" b="1" i="0" u="none" strike="noStrike" kern="1200" cap="all" spc="50" normalizeH="0" baseline="0" noProof="0">
              <a:ln w="15875">
                <a:noFill/>
              </a:ln>
              <a:solidFill>
                <a:schemeClr val="tx2"/>
              </a:solidFill>
              <a:effectLst/>
              <a:uLnTx/>
              <a:uFillTx/>
              <a:latin typeface="+mj-lt"/>
              <a:ea typeface="+mj-ea"/>
              <a:cs typeface="+mj-cs"/>
            </a:endParaRPr>
          </a:p>
        </p:txBody>
      </p:sp>
      <p:sp>
        <p:nvSpPr>
          <p:cNvPr id="161795" name="Rectangle 3"/>
          <p:cNvSpPr>
            <a:spLocks noGrp="1" noChangeArrowheads="1"/>
          </p:cNvSpPr>
          <p:nvPr>
            <p:ph idx="1"/>
          </p:nvPr>
        </p:nvSpPr>
        <p:spPr>
          <a:xfrm>
            <a:off x="457200" y="1600200"/>
            <a:ext cx="8229600" cy="2908300"/>
          </a:xfrm>
        </p:spPr>
        <p:txBody>
          <a:bodyPr vert="horz" wrap="square" lIns="91440" tIns="45720" rIns="91440" bIns="45720" numCol="1" anchor="t" anchorCtr="0" compatLnSpc="1"/>
          <a:lstStyle/>
          <a:p>
            <a:pPr marL="342900" marR="0" lvl="0" indent="-342900" algn="l" defTabSz="914400" rtl="0" eaLnBrk="1" fontAlgn="base" latinLnBrk="0" hangingPunct="1">
              <a:lnSpc>
                <a:spcPct val="150000"/>
              </a:lnSpc>
              <a:spcBef>
                <a:spcPct val="20000"/>
              </a:spcBef>
              <a:spcAft>
                <a:spcPct val="0"/>
              </a:spcAft>
              <a:buClr>
                <a:schemeClr val="tx2"/>
              </a:buClr>
              <a:buSzPct val="90000"/>
              <a:buFont typeface="Wingdings" panose="05000000000000000000" pitchFamily="2" charset="2"/>
              <a:buNone/>
              <a:defRPr/>
            </a:pPr>
            <a:r>
              <a:rPr kumimoji="0" lang="en-US" altLang="zh-CN" sz="3200" b="1" i="0" u="none" strike="noStrike" kern="1200" cap="none" spc="0" normalizeH="0" baseline="0" noProof="0" dirty="0">
                <a:ln>
                  <a:noFill/>
                </a:ln>
                <a:solidFill>
                  <a:schemeClr val="tx1"/>
                </a:solidFill>
                <a:effectLst/>
                <a:uLnTx/>
                <a:uFillTx/>
                <a:latin typeface="+mn-ea"/>
                <a:ea typeface="+mn-ea"/>
                <a:cs typeface="+mn-cs"/>
              </a:rPr>
              <a:t>	    </a:t>
            </a:r>
            <a:r>
              <a:rPr kumimoji="0" lang="zh-CN" altLang="en-US" sz="3200" b="1" i="0" u="none" strike="noStrike" kern="1200" cap="none" spc="0" normalizeH="0" baseline="0" noProof="0" dirty="0">
                <a:ln>
                  <a:noFill/>
                </a:ln>
                <a:solidFill>
                  <a:schemeClr val="tx1"/>
                </a:solidFill>
                <a:effectLst/>
                <a:uLnTx/>
                <a:uFillTx/>
                <a:latin typeface="+mn-ea"/>
                <a:ea typeface="+mn-ea"/>
                <a:cs typeface="+mn-cs"/>
              </a:rPr>
              <a:t>从交换技术的发展历史看，数据交换经历了</a:t>
            </a:r>
            <a:r>
              <a:rPr kumimoji="0" lang="zh-CN" altLang="en-US" sz="3200" b="1" i="0" u="none" strike="noStrike" kern="1200" cap="none" spc="0" normalizeH="0" baseline="0" noProof="0" dirty="0">
                <a:ln>
                  <a:noFill/>
                </a:ln>
                <a:solidFill>
                  <a:schemeClr val="folHlink"/>
                </a:solidFill>
                <a:effectLst/>
                <a:uLnTx/>
                <a:uFillTx/>
                <a:latin typeface="+mn-ea"/>
                <a:ea typeface="+mn-ea"/>
                <a:cs typeface="+mn-cs"/>
              </a:rPr>
              <a:t>电路交换</a:t>
            </a:r>
            <a:r>
              <a:rPr kumimoji="0" lang="zh-CN" altLang="en-US" sz="3200" b="1" i="0" u="none" strike="noStrike" kern="1200" cap="none" spc="0" normalizeH="0" baseline="0" noProof="0" dirty="0">
                <a:ln>
                  <a:noFill/>
                </a:ln>
                <a:solidFill>
                  <a:schemeClr val="tx1"/>
                </a:solidFill>
                <a:effectLst/>
                <a:uLnTx/>
                <a:uFillTx/>
                <a:latin typeface="+mn-ea"/>
                <a:ea typeface="+mn-ea"/>
                <a:cs typeface="+mn-cs"/>
              </a:rPr>
              <a:t>、</a:t>
            </a:r>
            <a:r>
              <a:rPr kumimoji="0" lang="zh-CN" altLang="en-US" sz="3200" b="1" i="0" u="none" strike="noStrike" kern="1200" cap="none" spc="0" normalizeH="0" baseline="0" noProof="0" dirty="0">
                <a:ln>
                  <a:noFill/>
                </a:ln>
                <a:solidFill>
                  <a:schemeClr val="folHlink"/>
                </a:solidFill>
                <a:effectLst/>
                <a:uLnTx/>
                <a:uFillTx/>
                <a:latin typeface="+mn-ea"/>
                <a:ea typeface="+mn-ea"/>
                <a:cs typeface="+mn-cs"/>
              </a:rPr>
              <a:t>报文交换</a:t>
            </a:r>
            <a:r>
              <a:rPr kumimoji="0" lang="zh-CN" altLang="en-US" sz="3200" b="1" i="0" u="none" strike="noStrike" kern="1200" cap="none" spc="0" normalizeH="0" baseline="0" noProof="0" dirty="0">
                <a:ln>
                  <a:noFill/>
                </a:ln>
                <a:solidFill>
                  <a:schemeClr val="tx1"/>
                </a:solidFill>
                <a:effectLst/>
                <a:uLnTx/>
                <a:uFillTx/>
                <a:latin typeface="+mn-ea"/>
                <a:ea typeface="+mn-ea"/>
                <a:cs typeface="+mn-cs"/>
              </a:rPr>
              <a:t>、</a:t>
            </a:r>
            <a:r>
              <a:rPr kumimoji="0" lang="zh-CN" altLang="en-US" sz="3200" b="1" i="0" u="none" strike="noStrike" kern="1200" cap="none" spc="0" normalizeH="0" baseline="0" noProof="0" dirty="0">
                <a:ln>
                  <a:noFill/>
                </a:ln>
                <a:solidFill>
                  <a:schemeClr val="folHlink"/>
                </a:solidFill>
                <a:effectLst/>
                <a:uLnTx/>
                <a:uFillTx/>
                <a:latin typeface="+mn-ea"/>
                <a:ea typeface="+mn-ea"/>
                <a:cs typeface="+mn-cs"/>
              </a:rPr>
              <a:t>分组交换</a:t>
            </a:r>
            <a:r>
              <a:rPr kumimoji="0" lang="zh-CN" altLang="en-US" sz="3200" b="1" i="0" u="none" strike="noStrike" kern="1200" cap="none" spc="0" normalizeH="0" baseline="0" noProof="0" dirty="0">
                <a:ln>
                  <a:noFill/>
                </a:ln>
                <a:solidFill>
                  <a:schemeClr val="tx1"/>
                </a:solidFill>
                <a:effectLst/>
                <a:uLnTx/>
                <a:uFillTx/>
                <a:latin typeface="+mn-ea"/>
                <a:ea typeface="+mn-ea"/>
                <a:cs typeface="+mn-cs"/>
              </a:rPr>
              <a:t>和</a:t>
            </a:r>
            <a:r>
              <a:rPr kumimoji="0" lang="zh-CN" altLang="en-US" sz="3200" b="1" i="0" u="none" strike="noStrike" kern="1200" cap="none" spc="0" normalizeH="0" baseline="0" noProof="0" dirty="0">
                <a:ln>
                  <a:noFill/>
                </a:ln>
                <a:solidFill>
                  <a:schemeClr val="folHlink"/>
                </a:solidFill>
                <a:effectLst/>
                <a:uLnTx/>
                <a:uFillTx/>
                <a:latin typeface="+mn-ea"/>
                <a:ea typeface="+mn-ea"/>
                <a:cs typeface="+mn-cs"/>
              </a:rPr>
              <a:t>综合业务数字交换</a:t>
            </a:r>
            <a:r>
              <a:rPr kumimoji="0" lang="zh-CN" altLang="en-US" sz="3200" b="1" i="0" u="none" strike="noStrike" kern="1200" cap="none" spc="0" normalizeH="0" baseline="0" noProof="0" dirty="0">
                <a:ln>
                  <a:noFill/>
                </a:ln>
                <a:solidFill>
                  <a:schemeClr val="tx1"/>
                </a:solidFill>
                <a:effectLst/>
                <a:uLnTx/>
                <a:uFillTx/>
                <a:latin typeface="+mn-ea"/>
                <a:ea typeface="+mn-ea"/>
                <a:cs typeface="+mn-cs"/>
              </a:rPr>
              <a:t>的发展过程。</a:t>
            </a:r>
            <a:endParaRPr kumimoji="0" lang="en-US" altLang="zh-CN" sz="3200" b="1" i="0" u="none" strike="noStrike" kern="1200" cap="none" spc="0" normalizeH="0" baseline="0" noProof="0" dirty="0">
              <a:ln>
                <a:noFill/>
              </a:ln>
              <a:solidFill>
                <a:schemeClr val="tx1"/>
              </a:solidFill>
              <a:effectLst/>
              <a:uLnTx/>
              <a:uFillTx/>
              <a:latin typeface="+mn-ea"/>
              <a:ea typeface="+mn-ea"/>
              <a:cs typeface="+mn-cs"/>
            </a:endParaRPr>
          </a:p>
          <a:p>
            <a:pPr marL="342900" marR="0" lvl="0" indent="-342900" algn="l" defTabSz="914400" rtl="0" eaLnBrk="1" fontAlgn="base" latinLnBrk="0" hangingPunct="1">
              <a:lnSpc>
                <a:spcPct val="150000"/>
              </a:lnSpc>
              <a:spcBef>
                <a:spcPct val="20000"/>
              </a:spcBef>
              <a:spcAft>
                <a:spcPct val="0"/>
              </a:spcAft>
              <a:buClr>
                <a:schemeClr val="tx2"/>
              </a:buClr>
              <a:buSzPct val="90000"/>
              <a:buFont typeface="Wingdings" panose="05000000000000000000" pitchFamily="2" charset="2"/>
              <a:buNone/>
              <a:defRPr/>
            </a:pPr>
            <a:r>
              <a:rPr kumimoji="0" lang="zh-CN" altLang="en-US" sz="3200" b="1" i="0" u="none" strike="noStrike" kern="1200" cap="none" spc="0" normalizeH="0" baseline="0" noProof="0" dirty="0">
                <a:ln>
                  <a:noFill/>
                </a:ln>
                <a:solidFill>
                  <a:schemeClr val="tx1"/>
                </a:solidFill>
                <a:effectLst/>
                <a:uLnTx/>
                <a:uFillTx/>
                <a:latin typeface="+mn-ea"/>
                <a:ea typeface="+mn-ea"/>
                <a:cs typeface="+mn-cs"/>
              </a:rPr>
              <a:t>      当前，电话系统中用到了两种不同的交换技术：</a:t>
            </a:r>
            <a:r>
              <a:rPr kumimoji="0" lang="zh-CN" altLang="en-US" sz="3200" b="1" i="0" u="none" strike="noStrike" kern="1200" cap="none" spc="0" normalizeH="0" baseline="0" noProof="0" dirty="0">
                <a:ln>
                  <a:noFill/>
                </a:ln>
                <a:solidFill>
                  <a:srgbClr val="FF0000"/>
                </a:solidFill>
                <a:effectLst/>
                <a:uLnTx/>
                <a:uFillTx/>
                <a:latin typeface="+mn-ea"/>
                <a:ea typeface="+mn-ea"/>
                <a:cs typeface="+mn-cs"/>
              </a:rPr>
              <a:t>电路交换和数据包（或分组）交换</a:t>
            </a:r>
            <a:r>
              <a:rPr kumimoji="0" lang="zh-CN" altLang="en-US" sz="3200" b="1" i="0" u="none" strike="noStrike" kern="1200" cap="none" spc="0" normalizeH="0" baseline="0" noProof="0" dirty="0">
                <a:ln>
                  <a:noFill/>
                </a:ln>
                <a:solidFill>
                  <a:schemeClr val="tx1"/>
                </a:solidFill>
                <a:effectLst/>
                <a:uLnTx/>
                <a:uFillTx/>
                <a:latin typeface="+mn-ea"/>
                <a:ea typeface="+mn-ea"/>
                <a:cs typeface="+mn-cs"/>
              </a:rPr>
              <a:t>。</a:t>
            </a:r>
            <a:endParaRPr kumimoji="0" lang="en-US" altLang="zh-CN" sz="3200" b="1" i="0" u="none" strike="noStrike" kern="1200" cap="none" spc="0" normalizeH="0" baseline="0" noProof="0" dirty="0">
              <a:ln>
                <a:noFill/>
              </a:ln>
              <a:solidFill>
                <a:schemeClr val="tx1"/>
              </a:solidFill>
              <a:effectLst/>
              <a:uLnTx/>
              <a:uFillTx/>
              <a:latin typeface="+mn-ea"/>
              <a:ea typeface="+mn-ea"/>
              <a:cs typeface="+mn-cs"/>
            </a:endParaRPr>
          </a:p>
          <a:p>
            <a:pPr marL="342900" marR="0" lvl="0" indent="-342900" algn="l" defTabSz="914400" rtl="0" eaLnBrk="1" fontAlgn="base" latinLnBrk="0" hangingPunct="1">
              <a:lnSpc>
                <a:spcPct val="150000"/>
              </a:lnSpc>
              <a:spcBef>
                <a:spcPct val="20000"/>
              </a:spcBef>
              <a:spcAft>
                <a:spcPct val="0"/>
              </a:spcAft>
              <a:buClr>
                <a:schemeClr val="tx2"/>
              </a:buClr>
              <a:buSzPct val="90000"/>
              <a:buFont typeface="Wingdings" panose="05000000000000000000" pitchFamily="2" charset="2"/>
              <a:buNone/>
              <a:defRPr/>
            </a:pPr>
            <a:endParaRPr kumimoji="0" lang="zh-CN" altLang="en-US" sz="3200" b="1" i="0" u="none" strike="noStrike" kern="1200" cap="none" spc="0" normalizeH="0" baseline="0" noProof="0" dirty="0">
              <a:ln>
                <a:noFill/>
              </a:ln>
              <a:solidFill>
                <a:schemeClr val="tx1"/>
              </a:solidFill>
              <a:effectLst/>
              <a:uLnTx/>
              <a:uFillTx/>
              <a:latin typeface="+mn-ea"/>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61795">
                                            <p:txEl>
                                              <p:charRg st="0" end="54"/>
                                            </p:txEl>
                                          </p:spTgt>
                                        </p:tgtEl>
                                        <p:attrNameLst>
                                          <p:attrName>style.visibility</p:attrName>
                                        </p:attrNameLst>
                                      </p:cBhvr>
                                      <p:to>
                                        <p:strVal val="visible"/>
                                      </p:to>
                                    </p:set>
                                    <p:anim calcmode="lin" valueType="num">
                                      <p:cBhvr additive="base">
                                        <p:cTn id="7" dur="500" fill="hold"/>
                                        <p:tgtEl>
                                          <p:spTgt spid="161795">
                                            <p:txEl>
                                              <p:charRg st="0" end="54"/>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61795">
                                            <p:txEl>
                                              <p:charRg st="0" end="54"/>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61795">
                                            <p:txEl>
                                              <p:charRg st="54" end="98"/>
                                            </p:txEl>
                                          </p:spTgt>
                                        </p:tgtEl>
                                        <p:attrNameLst>
                                          <p:attrName>style.visibility</p:attrName>
                                        </p:attrNameLst>
                                      </p:cBhvr>
                                      <p:to>
                                        <p:strVal val="visible"/>
                                      </p:to>
                                    </p:set>
                                    <p:anim calcmode="lin" valueType="num">
                                      <p:cBhvr additive="base">
                                        <p:cTn id="13" dur="500" fill="hold"/>
                                        <p:tgtEl>
                                          <p:spTgt spid="161795">
                                            <p:txEl>
                                              <p:charRg st="54" end="98"/>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61795">
                                            <p:txEl>
                                              <p:charRg st="54" end="9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2819" name="Rectangle 3"/>
          <p:cNvSpPr>
            <a:spLocks noGrp="1" noChangeArrowheads="1"/>
          </p:cNvSpPr>
          <p:nvPr>
            <p:ph idx="1"/>
          </p:nvPr>
        </p:nvSpPr>
        <p:spPr>
          <a:xfrm>
            <a:off x="539750" y="1125538"/>
            <a:ext cx="8208963" cy="5327650"/>
          </a:xfrm>
        </p:spPr>
        <p:txBody>
          <a:bodyPr vert="horz" wrap="square" lIns="91440" tIns="45720" rIns="91440" bIns="45720" numCol="1" anchor="t" anchorCtr="0" compatLnSpc="1">
            <a:noAutofit/>
          </a:bodyPr>
          <a:lstStyle/>
          <a:p>
            <a:pPr marL="274320" marR="0" lvl="0" indent="-274320" algn="l" defTabSz="914400" rtl="0" eaLnBrk="1" fontAlgn="auto" latinLnBrk="0" hangingPunct="1">
              <a:lnSpc>
                <a:spcPct val="90000"/>
              </a:lnSpc>
              <a:spcBef>
                <a:spcPts val="1200"/>
              </a:spcBef>
              <a:spcAft>
                <a:spcPts val="0"/>
              </a:spcAft>
              <a:buClr>
                <a:schemeClr val="accent3"/>
              </a:buClr>
              <a:buSzPct val="90000"/>
              <a:buFont typeface="Wingdings" panose="05000000000000000000" pitchFamily="2" charset="2"/>
              <a:buNone/>
              <a:defRPr/>
            </a:pPr>
            <a:r>
              <a:rPr kumimoji="0" lang="zh-CN" altLang="en-US" sz="3200" b="1" i="0" u="none" strike="noStrike" kern="1200" cap="none" spc="0" normalizeH="0" baseline="0" noProof="0" dirty="0">
                <a:ln>
                  <a:noFill/>
                </a:ln>
                <a:solidFill>
                  <a:schemeClr val="folHlink"/>
                </a:solidFill>
                <a:effectLst/>
                <a:uLnTx/>
                <a:uFillTx/>
                <a:latin typeface="+mn-ea"/>
                <a:ea typeface="+mn-ea"/>
                <a:cs typeface="+mn-cs"/>
              </a:rPr>
              <a:t>电路交换</a:t>
            </a:r>
            <a:endParaRPr kumimoji="0" lang="en-US" altLang="zh-CN" sz="3600" b="1" i="0" u="none" strike="noStrike" kern="1200" cap="none" spc="0" normalizeH="0" baseline="0" noProof="0" dirty="0">
              <a:ln>
                <a:noFill/>
              </a:ln>
              <a:solidFill>
                <a:schemeClr val="tx1"/>
              </a:solidFill>
              <a:effectLst/>
              <a:uLnTx/>
              <a:uFillTx/>
              <a:latin typeface="+mn-ea"/>
              <a:ea typeface="+mn-ea"/>
              <a:cs typeface="+mn-cs"/>
            </a:endParaRPr>
          </a:p>
          <a:p>
            <a:pPr marL="274320" marR="0" lvl="0" indent="-274320" algn="l" defTabSz="914400" rtl="0" eaLnBrk="1" fontAlgn="auto" latinLnBrk="0" hangingPunct="1">
              <a:lnSpc>
                <a:spcPct val="90000"/>
              </a:lnSpc>
              <a:spcBef>
                <a:spcPts val="1200"/>
              </a:spcBef>
              <a:spcAft>
                <a:spcPts val="0"/>
              </a:spcAft>
              <a:buClr>
                <a:schemeClr val="accent3"/>
              </a:buClr>
              <a:buSzPct val="90000"/>
              <a:buFont typeface="Wingdings" panose="05000000000000000000" pitchFamily="2" charset="2"/>
              <a:buNone/>
              <a:defRPr/>
            </a:pPr>
            <a:r>
              <a:rPr kumimoji="0" lang="zh-CN" altLang="en-US" sz="2800" b="1" i="0" u="none" strike="noStrike" kern="1200" cap="none" spc="0" normalizeH="0" baseline="0" noProof="0" dirty="0">
                <a:ln>
                  <a:noFill/>
                </a:ln>
                <a:solidFill>
                  <a:schemeClr val="tx1"/>
                </a:solidFill>
                <a:effectLst/>
                <a:uLnTx/>
                <a:uFillTx/>
                <a:latin typeface="+mn-ea"/>
                <a:ea typeface="+mn-ea"/>
                <a:cs typeface="+mn-cs"/>
              </a:rPr>
              <a:t>●电路交换就是计算机终端之间通信时，一方发起呼叫，</a:t>
            </a:r>
            <a:r>
              <a:rPr kumimoji="0" lang="zh-CN" altLang="en-US" sz="2800" b="1" i="0" u="none" strike="noStrike" kern="1200" cap="none" spc="0" normalizeH="0" baseline="0" noProof="0" dirty="0">
                <a:ln>
                  <a:noFill/>
                </a:ln>
                <a:solidFill>
                  <a:schemeClr val="accent6">
                    <a:lumMod val="50000"/>
                  </a:schemeClr>
                </a:solidFill>
                <a:effectLst/>
                <a:uLnTx/>
                <a:uFillTx/>
                <a:latin typeface="+mn-ea"/>
                <a:ea typeface="+mn-ea"/>
                <a:cs typeface="+mn-cs"/>
              </a:rPr>
              <a:t>独占</a:t>
            </a:r>
            <a:r>
              <a:rPr kumimoji="0" lang="zh-CN" altLang="en-US" sz="2800" b="1" i="0" u="none" strike="noStrike" kern="1200" cap="none" spc="0" normalizeH="0" baseline="0" noProof="0" dirty="0">
                <a:ln>
                  <a:noFill/>
                </a:ln>
                <a:solidFill>
                  <a:schemeClr val="tx1"/>
                </a:solidFill>
                <a:effectLst/>
                <a:uLnTx/>
                <a:uFillTx/>
                <a:latin typeface="+mn-ea"/>
                <a:ea typeface="+mn-ea"/>
                <a:cs typeface="+mn-cs"/>
              </a:rPr>
              <a:t>一条物理线路。当交换机完成接续，对方收到发起端的信号，双方即可进行通信。</a:t>
            </a:r>
            <a:endParaRPr kumimoji="0" lang="zh-CN" altLang="en-US" sz="2800" b="1" i="0" u="none" strike="noStrike" kern="1200" cap="none" spc="0" normalizeH="0" baseline="0" noProof="0" dirty="0">
              <a:ln>
                <a:noFill/>
              </a:ln>
              <a:solidFill>
                <a:schemeClr val="tx1"/>
              </a:solidFill>
              <a:effectLst/>
              <a:uLnTx/>
              <a:uFillTx/>
              <a:latin typeface="+mn-ea"/>
              <a:ea typeface="+mn-ea"/>
              <a:cs typeface="+mn-cs"/>
            </a:endParaRPr>
          </a:p>
          <a:p>
            <a:pPr marL="274320" marR="0" lvl="0" indent="-274320" algn="l" defTabSz="914400" rtl="0" eaLnBrk="1" fontAlgn="auto" latinLnBrk="0" hangingPunct="1">
              <a:lnSpc>
                <a:spcPct val="90000"/>
              </a:lnSpc>
              <a:spcBef>
                <a:spcPts val="1200"/>
              </a:spcBef>
              <a:spcAft>
                <a:spcPts val="0"/>
              </a:spcAft>
              <a:buClr>
                <a:schemeClr val="accent3"/>
              </a:buClr>
              <a:buSzPct val="90000"/>
              <a:buFont typeface="Wingdings" panose="05000000000000000000" pitchFamily="2" charset="2"/>
              <a:buNone/>
              <a:defRPr/>
            </a:pPr>
            <a:r>
              <a:rPr kumimoji="0" lang="zh-CN" altLang="en-US" sz="2800" b="1" i="0" u="none" strike="noStrike" kern="1200" cap="none" spc="0" normalizeH="0" baseline="0" noProof="0" dirty="0">
                <a:ln>
                  <a:noFill/>
                </a:ln>
                <a:solidFill>
                  <a:schemeClr val="tx1"/>
                </a:solidFill>
                <a:effectLst/>
                <a:uLnTx/>
                <a:uFillTx/>
                <a:latin typeface="+mn-ea"/>
                <a:ea typeface="+mn-ea"/>
                <a:cs typeface="+mn-cs"/>
              </a:rPr>
              <a:t> </a:t>
            </a:r>
            <a:r>
              <a:rPr kumimoji="0" lang="zh-CN" altLang="en-US" sz="2400" b="1" i="0" u="none" strike="noStrike" kern="1200" cap="none" spc="0" normalizeH="0" baseline="0" noProof="0" dirty="0">
                <a:ln>
                  <a:noFill/>
                </a:ln>
                <a:solidFill>
                  <a:schemeClr val="tx1"/>
                </a:solidFill>
                <a:effectLst/>
                <a:uLnTx/>
                <a:uFillTx/>
                <a:latin typeface="+mn-ea"/>
                <a:ea typeface="+mn-ea"/>
                <a:cs typeface="+mn-cs"/>
              </a:rPr>
              <a:t>●</a:t>
            </a:r>
            <a:r>
              <a:rPr kumimoji="0" lang="zh-CN" altLang="en-US" sz="2800" b="1" i="0" u="none" strike="noStrike" kern="1200" cap="none" spc="0" normalizeH="0" baseline="0" noProof="0" dirty="0">
                <a:ln>
                  <a:noFill/>
                </a:ln>
                <a:solidFill>
                  <a:schemeClr val="tx1"/>
                </a:solidFill>
                <a:effectLst/>
                <a:uLnTx/>
                <a:uFillTx/>
                <a:latin typeface="+mn-ea"/>
                <a:ea typeface="+mn-ea"/>
                <a:cs typeface="+mn-cs"/>
              </a:rPr>
              <a:t>在整个通信过程中双方一直占用该电路。</a:t>
            </a:r>
            <a:endParaRPr kumimoji="0" lang="zh-CN" altLang="en-US" sz="2800" b="1" i="0" u="none" strike="noStrike" kern="1200" cap="none" spc="0" normalizeH="0" baseline="0" noProof="0" dirty="0">
              <a:ln>
                <a:noFill/>
              </a:ln>
              <a:solidFill>
                <a:schemeClr val="tx1"/>
              </a:solidFill>
              <a:effectLst/>
              <a:uLnTx/>
              <a:uFillTx/>
              <a:latin typeface="+mn-ea"/>
              <a:ea typeface="+mn-ea"/>
              <a:cs typeface="+mn-cs"/>
            </a:endParaRPr>
          </a:p>
          <a:p>
            <a:pPr marL="274320" marR="0" lvl="0" indent="-274320" algn="l" defTabSz="914400" rtl="0" eaLnBrk="1" fontAlgn="auto" latinLnBrk="0" hangingPunct="1">
              <a:lnSpc>
                <a:spcPct val="90000"/>
              </a:lnSpc>
              <a:spcBef>
                <a:spcPts val="1200"/>
              </a:spcBef>
              <a:spcAft>
                <a:spcPts val="0"/>
              </a:spcAft>
              <a:buClr>
                <a:schemeClr val="accent3"/>
              </a:buClr>
              <a:buSzPct val="90000"/>
              <a:buFont typeface="Wingdings" panose="05000000000000000000" pitchFamily="2" charset="2"/>
              <a:buNone/>
              <a:defRPr/>
            </a:pPr>
            <a:r>
              <a:rPr kumimoji="0" lang="zh-CN" altLang="en-US" sz="2800" b="1" i="0" u="none" strike="noStrike" kern="1200" cap="none" spc="0" normalizeH="0" baseline="0" noProof="0" dirty="0">
                <a:ln>
                  <a:noFill/>
                </a:ln>
                <a:solidFill>
                  <a:schemeClr val="tx1"/>
                </a:solidFill>
                <a:effectLst/>
                <a:uLnTx/>
                <a:uFillTx/>
                <a:latin typeface="+mn-ea"/>
                <a:ea typeface="+mn-ea"/>
                <a:cs typeface="+mn-cs"/>
              </a:rPr>
              <a:t>    它特点是实时性强，时延小，交换设备成本较低。     </a:t>
            </a:r>
            <a:endParaRPr kumimoji="0" lang="zh-CN" altLang="en-US" sz="2800" b="1" i="0" u="none" strike="noStrike" kern="1200" cap="none" spc="0" normalizeH="0" baseline="0" noProof="0" dirty="0">
              <a:ln>
                <a:noFill/>
              </a:ln>
              <a:solidFill>
                <a:schemeClr val="tx1"/>
              </a:solidFill>
              <a:effectLst/>
              <a:uLnTx/>
              <a:uFillTx/>
              <a:latin typeface="+mn-ea"/>
              <a:ea typeface="+mn-ea"/>
              <a:cs typeface="+mn-cs"/>
            </a:endParaRPr>
          </a:p>
          <a:p>
            <a:pPr marL="274320" marR="0" lvl="0" indent="-274320" algn="l" defTabSz="914400" rtl="0" eaLnBrk="1" fontAlgn="auto" latinLnBrk="0" hangingPunct="1">
              <a:lnSpc>
                <a:spcPct val="90000"/>
              </a:lnSpc>
              <a:spcBef>
                <a:spcPts val="1200"/>
              </a:spcBef>
              <a:spcAft>
                <a:spcPts val="0"/>
              </a:spcAft>
              <a:buClr>
                <a:schemeClr val="accent3"/>
              </a:buClr>
              <a:buSzPct val="90000"/>
              <a:buFont typeface="Wingdings" panose="05000000000000000000" pitchFamily="2" charset="2"/>
              <a:buNone/>
              <a:defRPr/>
            </a:pPr>
            <a:r>
              <a:rPr kumimoji="0" lang="zh-CN" altLang="en-US" sz="2800" b="1" i="0" u="none" strike="noStrike" kern="1200" cap="none" spc="0" normalizeH="0" baseline="0" noProof="0" dirty="0">
                <a:ln>
                  <a:noFill/>
                </a:ln>
                <a:solidFill>
                  <a:schemeClr val="tx1"/>
                </a:solidFill>
                <a:effectLst/>
                <a:uLnTx/>
                <a:uFillTx/>
                <a:latin typeface="+mn-ea"/>
                <a:ea typeface="+mn-ea"/>
                <a:cs typeface="+mn-cs"/>
              </a:rPr>
              <a:t> </a:t>
            </a:r>
            <a:r>
              <a:rPr kumimoji="0" lang="zh-CN" altLang="en-US" sz="2400" b="1" i="0" u="none" strike="noStrike" kern="1200" cap="none" spc="0" normalizeH="0" baseline="0" noProof="0" dirty="0">
                <a:ln>
                  <a:noFill/>
                </a:ln>
                <a:solidFill>
                  <a:schemeClr val="tx1"/>
                </a:solidFill>
                <a:effectLst/>
                <a:uLnTx/>
                <a:uFillTx/>
                <a:latin typeface="+mn-ea"/>
                <a:ea typeface="+mn-ea"/>
                <a:cs typeface="+mn-cs"/>
              </a:rPr>
              <a:t>●</a:t>
            </a:r>
            <a:r>
              <a:rPr kumimoji="0" lang="zh-CN" altLang="en-US" sz="2800" b="1" i="0" u="none" strike="noStrike" kern="1200" cap="none" spc="0" normalizeH="0" baseline="0" noProof="0" dirty="0">
                <a:ln>
                  <a:noFill/>
                </a:ln>
                <a:solidFill>
                  <a:schemeClr val="tx1"/>
                </a:solidFill>
                <a:effectLst/>
                <a:uLnTx/>
                <a:uFillTx/>
                <a:latin typeface="+mn-ea"/>
                <a:ea typeface="+mn-ea"/>
                <a:cs typeface="+mn-cs"/>
              </a:rPr>
              <a:t> 缺点</a:t>
            </a:r>
            <a:r>
              <a:rPr kumimoji="0" lang="en-US" altLang="zh-CN" sz="2800" b="1" i="0" u="none" strike="noStrike" kern="1200" cap="none" spc="0" normalizeH="0" baseline="0" noProof="0" dirty="0">
                <a:ln>
                  <a:noFill/>
                </a:ln>
                <a:solidFill>
                  <a:schemeClr val="tx1"/>
                </a:solidFill>
                <a:effectLst/>
                <a:uLnTx/>
                <a:uFillTx/>
                <a:latin typeface="+mn-ea"/>
                <a:ea typeface="+mn-ea"/>
                <a:cs typeface="+mn-cs"/>
              </a:rPr>
              <a:t>: </a:t>
            </a:r>
            <a:r>
              <a:rPr kumimoji="0" lang="zh-CN" altLang="en-US" sz="2800" b="1" i="0" u="none" strike="noStrike" kern="1200" cap="none" spc="0" normalizeH="0" baseline="0" noProof="0" dirty="0">
                <a:ln>
                  <a:noFill/>
                </a:ln>
                <a:solidFill>
                  <a:schemeClr val="tx1"/>
                </a:solidFill>
                <a:effectLst/>
                <a:uLnTx/>
                <a:uFillTx/>
                <a:latin typeface="+mn-ea"/>
                <a:ea typeface="+mn-ea"/>
                <a:cs typeface="+mn-cs"/>
              </a:rPr>
              <a:t>线路利用率低，电路接续时间长，通信效率低，不同类型终端用户之间不能通信。</a:t>
            </a:r>
            <a:endParaRPr kumimoji="0" lang="zh-CN" altLang="en-US" sz="2800" b="1" i="0" u="none" strike="noStrike" kern="1200" cap="none" spc="0" normalizeH="0" baseline="0" noProof="0" dirty="0">
              <a:ln>
                <a:noFill/>
              </a:ln>
              <a:solidFill>
                <a:schemeClr val="tx1"/>
              </a:solidFill>
              <a:effectLst/>
              <a:uLnTx/>
              <a:uFillTx/>
              <a:latin typeface="+mn-ea"/>
              <a:ea typeface="+mn-ea"/>
              <a:cs typeface="+mn-cs"/>
            </a:endParaRPr>
          </a:p>
          <a:p>
            <a:pPr marL="274320" marR="0" lvl="0" indent="-274320" algn="l" defTabSz="914400" rtl="0" eaLnBrk="1" fontAlgn="auto" latinLnBrk="0" hangingPunct="1">
              <a:lnSpc>
                <a:spcPct val="90000"/>
              </a:lnSpc>
              <a:spcBef>
                <a:spcPts val="1200"/>
              </a:spcBef>
              <a:spcAft>
                <a:spcPts val="0"/>
              </a:spcAft>
              <a:buClr>
                <a:schemeClr val="accent3"/>
              </a:buClr>
              <a:buSzPct val="90000"/>
              <a:buFont typeface="Wingdings" panose="05000000000000000000" pitchFamily="2" charset="2"/>
              <a:buNone/>
              <a:defRPr/>
            </a:pPr>
            <a:r>
              <a:rPr kumimoji="0" lang="zh-CN" altLang="en-US" sz="2800" b="1" i="0" u="none" strike="noStrike" kern="1200" cap="none" spc="0" normalizeH="0" baseline="0" noProof="0" dirty="0">
                <a:ln>
                  <a:noFill/>
                </a:ln>
                <a:solidFill>
                  <a:schemeClr val="tx1"/>
                </a:solidFill>
                <a:effectLst/>
                <a:uLnTx/>
                <a:uFillTx/>
                <a:latin typeface="+mn-ea"/>
                <a:ea typeface="+mn-ea"/>
                <a:cs typeface="+mn-cs"/>
              </a:rPr>
              <a:t> </a:t>
            </a:r>
            <a:r>
              <a:rPr kumimoji="0" lang="zh-CN" altLang="en-US" sz="2400" b="1" i="0" u="none" strike="noStrike" kern="1200" cap="none" spc="0" normalizeH="0" baseline="0" noProof="0" dirty="0">
                <a:ln>
                  <a:noFill/>
                </a:ln>
                <a:solidFill>
                  <a:schemeClr val="tx1"/>
                </a:solidFill>
                <a:effectLst/>
                <a:uLnTx/>
                <a:uFillTx/>
                <a:latin typeface="+mn-ea"/>
                <a:ea typeface="+mn-ea"/>
                <a:cs typeface="+mn-cs"/>
              </a:rPr>
              <a:t>●</a:t>
            </a:r>
            <a:r>
              <a:rPr kumimoji="0" lang="zh-CN" altLang="en-US" sz="2800" b="1" i="0" u="none" strike="noStrike" kern="1200" cap="none" spc="0" normalizeH="0" baseline="0" noProof="0" dirty="0">
                <a:ln>
                  <a:noFill/>
                </a:ln>
                <a:solidFill>
                  <a:schemeClr val="tx1"/>
                </a:solidFill>
                <a:effectLst/>
                <a:uLnTx/>
                <a:uFillTx/>
                <a:latin typeface="+mn-ea"/>
                <a:ea typeface="+mn-ea"/>
                <a:cs typeface="+mn-cs"/>
              </a:rPr>
              <a:t>电路交换比较适用于信息量大、长报文，经常使用的固定用户之间的通信。</a:t>
            </a:r>
            <a:br>
              <a:rPr kumimoji="0" lang="zh-CN" altLang="en-US" sz="2400" b="0" i="0" u="none" strike="noStrike" kern="1200" cap="none" spc="0" normalizeH="0" baseline="0" noProof="0" dirty="0">
                <a:ln>
                  <a:noFill/>
                </a:ln>
                <a:solidFill>
                  <a:schemeClr val="tx1"/>
                </a:solidFill>
                <a:effectLst/>
                <a:uLnTx/>
                <a:uFillTx/>
                <a:latin typeface="+mn-ea"/>
                <a:ea typeface="+mn-ea"/>
                <a:cs typeface="+mn-cs"/>
              </a:rPr>
            </a:br>
            <a:endParaRPr kumimoji="0" lang="zh-CN" altLang="en-US" sz="2400" b="0" i="0" u="none" strike="noStrike" kern="1200" cap="none" spc="0" normalizeH="0" baseline="0" noProof="0" dirty="0">
              <a:ln>
                <a:noFill/>
              </a:ln>
              <a:solidFill>
                <a:schemeClr val="tx1"/>
              </a:solidFill>
              <a:effectLst/>
              <a:uLnTx/>
              <a:uFillTx/>
              <a:latin typeface="+mn-ea"/>
              <a:ea typeface="+mn-ea"/>
              <a:cs typeface="+mn-cs"/>
            </a:endParaRPr>
          </a:p>
        </p:txBody>
      </p:sp>
      <p:sp>
        <p:nvSpPr>
          <p:cNvPr id="4" name="Rectangle 2"/>
          <p:cNvSpPr>
            <a:spLocks noGrp="1" noChangeArrowheads="1"/>
          </p:cNvSpPr>
          <p:nvPr>
            <p:ph type="title"/>
          </p:nvPr>
        </p:nvSpPr>
        <p:spPr>
          <a:xfrm>
            <a:off x="407988" y="185738"/>
            <a:ext cx="7772400" cy="731837"/>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all" spc="50" normalizeH="0" baseline="0" noProof="0">
                <a:ln w="15875">
                  <a:noFill/>
                </a:ln>
                <a:solidFill>
                  <a:schemeClr val="tx2"/>
                </a:solidFill>
                <a:effectLst/>
                <a:uLnTx/>
                <a:uFillTx/>
                <a:latin typeface="+mj-lt"/>
                <a:ea typeface="+mj-ea"/>
                <a:cs typeface="+mj-cs"/>
              </a:rPr>
              <a:t>Switching</a:t>
            </a:r>
            <a:endParaRPr kumimoji="0" lang="zh-CN" altLang="en-US" sz="3600" b="1" i="0" u="none" strike="noStrike" kern="1200" cap="all" spc="50" normalizeH="0" baseline="0" noProof="0">
              <a:ln w="15875">
                <a:noFill/>
              </a:ln>
              <a:solidFill>
                <a:schemeClr val="tx2"/>
              </a:solidFill>
              <a:effectLst/>
              <a:uLnTx/>
              <a:uFillTx/>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2819">
                                            <p:txEl>
                                              <p:charRg st="0" end="5"/>
                                            </p:txEl>
                                          </p:spTgt>
                                        </p:tgtEl>
                                        <p:attrNameLst>
                                          <p:attrName>style.visibility</p:attrName>
                                        </p:attrNameLst>
                                      </p:cBhvr>
                                      <p:to>
                                        <p:strVal val="visible"/>
                                      </p:to>
                                    </p:set>
                                    <p:animEffect transition="in" filter="blinds(horizontal)">
                                      <p:cBhvr>
                                        <p:cTn id="7" dur="500"/>
                                        <p:tgtEl>
                                          <p:spTgt spid="162819">
                                            <p:txEl>
                                              <p:charRg st="0"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2819">
                                            <p:txEl>
                                              <p:charRg st="5" end="69"/>
                                            </p:txEl>
                                          </p:spTgt>
                                        </p:tgtEl>
                                        <p:attrNameLst>
                                          <p:attrName>style.visibility</p:attrName>
                                        </p:attrNameLst>
                                      </p:cBhvr>
                                      <p:to>
                                        <p:strVal val="visible"/>
                                      </p:to>
                                    </p:set>
                                    <p:animEffect transition="in" filter="blinds(horizontal)">
                                      <p:cBhvr>
                                        <p:cTn id="12" dur="500"/>
                                        <p:tgtEl>
                                          <p:spTgt spid="162819">
                                            <p:txEl>
                                              <p:charRg st="5" end="69"/>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62819">
                                            <p:txEl>
                                              <p:charRg st="69" end="90"/>
                                            </p:txEl>
                                          </p:spTgt>
                                        </p:tgtEl>
                                        <p:attrNameLst>
                                          <p:attrName>style.visibility</p:attrName>
                                        </p:attrNameLst>
                                      </p:cBhvr>
                                      <p:to>
                                        <p:strVal val="visible"/>
                                      </p:to>
                                    </p:set>
                                    <p:animEffect transition="in" filter="box(in)">
                                      <p:cBhvr>
                                        <p:cTn id="17" dur="500"/>
                                        <p:tgtEl>
                                          <p:spTgt spid="162819">
                                            <p:txEl>
                                              <p:charRg st="69" end="9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62819">
                                            <p:txEl>
                                              <p:charRg st="90" end="122"/>
                                            </p:txEl>
                                          </p:spTgt>
                                        </p:tgtEl>
                                        <p:attrNameLst>
                                          <p:attrName>style.visibility</p:attrName>
                                        </p:attrNameLst>
                                      </p:cBhvr>
                                      <p:to>
                                        <p:strVal val="visible"/>
                                      </p:to>
                                    </p:set>
                                    <p:animEffect transition="in" filter="checkerboard(across)">
                                      <p:cBhvr>
                                        <p:cTn id="22" dur="500"/>
                                        <p:tgtEl>
                                          <p:spTgt spid="162819">
                                            <p:txEl>
                                              <p:charRg st="90" end="12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nodeType="clickEffect">
                                  <p:stCondLst>
                                    <p:cond delay="0"/>
                                  </p:stCondLst>
                                  <p:childTnLst>
                                    <p:set>
                                      <p:cBhvr>
                                        <p:cTn id="26" dur="1" fill="hold">
                                          <p:stCondLst>
                                            <p:cond delay="0"/>
                                          </p:stCondLst>
                                        </p:cTn>
                                        <p:tgtEl>
                                          <p:spTgt spid="162819">
                                            <p:txEl>
                                              <p:charRg st="122" end="166"/>
                                            </p:txEl>
                                          </p:spTgt>
                                        </p:tgtEl>
                                        <p:attrNameLst>
                                          <p:attrName>style.visibility</p:attrName>
                                        </p:attrNameLst>
                                      </p:cBhvr>
                                      <p:to>
                                        <p:strVal val="visible"/>
                                      </p:to>
                                    </p:set>
                                    <p:animEffect transition="in" filter="diamond(in)">
                                      <p:cBhvr>
                                        <p:cTn id="27" dur="500"/>
                                        <p:tgtEl>
                                          <p:spTgt spid="162819">
                                            <p:txEl>
                                              <p:charRg st="122" end="16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62819">
                                            <p:txEl>
                                              <p:charRg st="166" end="203"/>
                                            </p:txEl>
                                          </p:spTgt>
                                        </p:tgtEl>
                                        <p:attrNameLst>
                                          <p:attrName>style.visibility</p:attrName>
                                        </p:attrNameLst>
                                      </p:cBhvr>
                                      <p:to>
                                        <p:strVal val="visible"/>
                                      </p:to>
                                    </p:set>
                                    <p:anim calcmode="lin" valueType="num">
                                      <p:cBhvr additive="base">
                                        <p:cTn id="32" dur="500" fill="hold"/>
                                        <p:tgtEl>
                                          <p:spTgt spid="162819">
                                            <p:txEl>
                                              <p:charRg st="166" end="20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62819">
                                            <p:txEl>
                                              <p:charRg st="166" end="20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9747" name="Rectangle 3"/>
          <p:cNvSpPr>
            <a:spLocks noGrp="1" noChangeArrowheads="1"/>
          </p:cNvSpPr>
          <p:nvPr>
            <p:ph idx="1"/>
          </p:nvPr>
        </p:nvSpPr>
        <p:spPr>
          <a:xfrm>
            <a:off x="250825" y="404813"/>
            <a:ext cx="8496300" cy="5400675"/>
          </a:xfrm>
        </p:spPr>
        <p:txBody>
          <a:bodyPr vert="horz" wrap="square" lIns="91440" tIns="45720" rIns="91440" bIns="45720" numCol="1" anchor="t" anchorCtr="0" compatLnSpc="1">
            <a:noAutofit/>
          </a:bodyPr>
          <a:lstStyle/>
          <a:p>
            <a:pPr marL="274320" marR="0" lvl="0" indent="-274320" algn="l" defTabSz="914400" rtl="0" eaLnBrk="1" fontAlgn="auto" latinLnBrk="0" hangingPunct="1">
              <a:lnSpc>
                <a:spcPts val="3160"/>
              </a:lnSpc>
              <a:spcBef>
                <a:spcPts val="1200"/>
              </a:spcBef>
              <a:spcAft>
                <a:spcPts val="0"/>
              </a:spcAft>
              <a:buClr>
                <a:schemeClr val="accent3"/>
              </a:buClr>
              <a:buSzPct val="90000"/>
              <a:buFont typeface="Wingdings" panose="05000000000000000000" pitchFamily="2" charset="2"/>
              <a:buNone/>
              <a:defRPr/>
            </a:pPr>
            <a:br>
              <a:rPr kumimoji="0" lang="zh-CN" altLang="en-US" sz="2800" b="1" i="0" u="none" strike="noStrike" kern="1200" cap="none" spc="0" normalizeH="0" baseline="0" noProof="0" dirty="0">
                <a:ln>
                  <a:noFill/>
                </a:ln>
                <a:solidFill>
                  <a:schemeClr val="folHlink"/>
                </a:solidFill>
                <a:effectLst/>
                <a:uLnTx/>
                <a:uFillTx/>
                <a:latin typeface="+mn-ea"/>
                <a:ea typeface="+mn-ea"/>
                <a:cs typeface="+mn-cs"/>
              </a:rPr>
            </a:br>
            <a:r>
              <a:rPr kumimoji="0" lang="zh-CN" altLang="en-US" sz="3200" b="1" i="0" u="none" strike="noStrike" kern="1200" cap="none" spc="0" normalizeH="0" baseline="0" noProof="0" dirty="0">
                <a:ln>
                  <a:noFill/>
                </a:ln>
                <a:solidFill>
                  <a:schemeClr val="folHlink"/>
                </a:solidFill>
                <a:effectLst/>
                <a:uLnTx/>
                <a:uFillTx/>
                <a:latin typeface="+mn-ea"/>
                <a:ea typeface="+mn-ea"/>
                <a:cs typeface="+mn-cs"/>
              </a:rPr>
              <a:t>分组交换</a:t>
            </a:r>
            <a:endParaRPr kumimoji="0" lang="zh-CN" altLang="en-US" sz="3200" b="1" i="0" u="none" strike="noStrike" kern="1200" cap="none" spc="0" normalizeH="0" baseline="0" noProof="0" dirty="0">
              <a:ln>
                <a:noFill/>
              </a:ln>
              <a:solidFill>
                <a:schemeClr val="folHlink"/>
              </a:solidFill>
              <a:effectLst/>
              <a:uLnTx/>
              <a:uFillTx/>
              <a:latin typeface="+mn-ea"/>
              <a:ea typeface="+mn-ea"/>
              <a:cs typeface="+mn-cs"/>
            </a:endParaRPr>
          </a:p>
          <a:p>
            <a:pPr marL="274320" marR="0" lvl="0" indent="-274320" algn="l" defTabSz="914400" rtl="0" eaLnBrk="1" fontAlgn="auto" latinLnBrk="0" hangingPunct="1">
              <a:lnSpc>
                <a:spcPts val="3160"/>
              </a:lnSpc>
              <a:spcBef>
                <a:spcPts val="1200"/>
              </a:spcBef>
              <a:spcAft>
                <a:spcPts val="0"/>
              </a:spcAft>
              <a:buClr>
                <a:schemeClr val="accent3"/>
              </a:buClr>
              <a:buSzPct val="90000"/>
              <a:buFont typeface="Wingdings" panose="05000000000000000000" pitchFamily="2" charset="2"/>
              <a:buNone/>
              <a:defRPr/>
            </a:pPr>
            <a:r>
              <a:rPr kumimoji="0" lang="zh-CN" altLang="en-US" sz="2800" b="0" i="0" u="none" strike="noStrike" kern="1200" cap="none" spc="0" normalizeH="0" baseline="0" noProof="0" dirty="0">
                <a:ln>
                  <a:noFill/>
                </a:ln>
                <a:solidFill>
                  <a:schemeClr val="tx1"/>
                </a:solidFill>
                <a:effectLst/>
                <a:uLnTx/>
                <a:uFillTx/>
                <a:latin typeface="+mn-ea"/>
                <a:ea typeface="+mn-ea"/>
                <a:cs typeface="+mn-cs"/>
              </a:rPr>
              <a:t> </a:t>
            </a:r>
            <a:r>
              <a:rPr kumimoji="0" lang="zh-CN" altLang="en-US" sz="2800" b="1" i="0" u="none" strike="noStrike" kern="1200" cap="none" spc="0" normalizeH="0" baseline="0" noProof="0" dirty="0">
                <a:ln>
                  <a:noFill/>
                </a:ln>
                <a:solidFill>
                  <a:schemeClr val="tx1"/>
                </a:solidFill>
                <a:effectLst/>
                <a:uLnTx/>
                <a:uFillTx/>
                <a:latin typeface="+mn-ea"/>
                <a:ea typeface="+mn-ea"/>
                <a:cs typeface="+mn-cs"/>
              </a:rPr>
              <a:t>●分组交换实质上是在“存储</a:t>
            </a:r>
            <a:r>
              <a:rPr kumimoji="0" lang="en-US" altLang="zh-CN" sz="2800" b="1" i="0" u="none" strike="noStrike" kern="1200" cap="none" spc="0" normalizeH="0" baseline="0" noProof="0" dirty="0">
                <a:ln>
                  <a:noFill/>
                </a:ln>
                <a:solidFill>
                  <a:schemeClr val="tx1"/>
                </a:solidFill>
                <a:effectLst/>
                <a:uLnTx/>
                <a:uFillTx/>
                <a:latin typeface="+mn-ea"/>
                <a:ea typeface="+mn-ea"/>
                <a:cs typeface="+mn-cs"/>
              </a:rPr>
              <a:t>——</a:t>
            </a:r>
            <a:r>
              <a:rPr kumimoji="0" lang="zh-CN" altLang="en-US" sz="2800" b="1" i="0" u="none" strike="noStrike" kern="1200" cap="none" spc="0" normalizeH="0" baseline="0" noProof="0" dirty="0">
                <a:ln>
                  <a:noFill/>
                </a:ln>
                <a:solidFill>
                  <a:schemeClr val="tx1"/>
                </a:solidFill>
                <a:effectLst/>
                <a:uLnTx/>
                <a:uFillTx/>
                <a:latin typeface="+mn-ea"/>
                <a:ea typeface="+mn-ea"/>
                <a:cs typeface="+mn-cs"/>
              </a:rPr>
              <a:t>转发”基础上发展起来的。</a:t>
            </a:r>
            <a:endParaRPr kumimoji="0" lang="zh-CN" altLang="en-US" sz="2800" b="1" i="0" u="none" strike="noStrike" kern="1200" cap="none" spc="0" normalizeH="0" baseline="0" noProof="0" dirty="0">
              <a:ln>
                <a:noFill/>
              </a:ln>
              <a:solidFill>
                <a:schemeClr val="tx1"/>
              </a:solidFill>
              <a:effectLst/>
              <a:uLnTx/>
              <a:uFillTx/>
              <a:latin typeface="+mn-ea"/>
              <a:ea typeface="+mn-ea"/>
              <a:cs typeface="+mn-cs"/>
            </a:endParaRPr>
          </a:p>
          <a:p>
            <a:pPr marL="274320" marR="0" lvl="0" indent="-274320" algn="l" defTabSz="914400" rtl="0" eaLnBrk="1" fontAlgn="auto" latinLnBrk="0" hangingPunct="1">
              <a:lnSpc>
                <a:spcPts val="3160"/>
              </a:lnSpc>
              <a:spcBef>
                <a:spcPts val="1200"/>
              </a:spcBef>
              <a:spcAft>
                <a:spcPts val="0"/>
              </a:spcAft>
              <a:buClr>
                <a:schemeClr val="accent3"/>
              </a:buClr>
              <a:buSzPct val="90000"/>
              <a:buFont typeface="Wingdings" panose="05000000000000000000" pitchFamily="2" charset="2"/>
              <a:buNone/>
              <a:defRPr/>
            </a:pPr>
            <a:r>
              <a:rPr kumimoji="0" lang="zh-CN" altLang="en-US" sz="2800" b="1" i="0" u="none" strike="noStrike" kern="1200" cap="none" spc="0" normalizeH="0" baseline="0" noProof="0" dirty="0">
                <a:ln>
                  <a:noFill/>
                </a:ln>
                <a:solidFill>
                  <a:schemeClr val="tx1"/>
                </a:solidFill>
                <a:effectLst/>
                <a:uLnTx/>
                <a:uFillTx/>
                <a:latin typeface="+mn-ea"/>
                <a:ea typeface="+mn-ea"/>
                <a:cs typeface="+mn-cs"/>
              </a:rPr>
              <a:t> ●它兼有电路交换和报文交换的优点。</a:t>
            </a:r>
            <a:endParaRPr kumimoji="0" lang="zh-CN" altLang="en-US" sz="2800" b="1" i="0" u="none" strike="noStrike" kern="1200" cap="none" spc="0" normalizeH="0" baseline="0" noProof="0" dirty="0">
              <a:ln>
                <a:noFill/>
              </a:ln>
              <a:solidFill>
                <a:schemeClr val="tx1"/>
              </a:solidFill>
              <a:effectLst/>
              <a:uLnTx/>
              <a:uFillTx/>
              <a:latin typeface="+mn-ea"/>
              <a:ea typeface="+mn-ea"/>
              <a:cs typeface="+mn-cs"/>
            </a:endParaRPr>
          </a:p>
          <a:p>
            <a:pPr marL="274320" marR="0" lvl="0" indent="-274320" algn="l" defTabSz="914400" rtl="0" eaLnBrk="1" fontAlgn="auto" latinLnBrk="0" hangingPunct="1">
              <a:lnSpc>
                <a:spcPts val="3160"/>
              </a:lnSpc>
              <a:spcBef>
                <a:spcPts val="1200"/>
              </a:spcBef>
              <a:spcAft>
                <a:spcPts val="0"/>
              </a:spcAft>
              <a:buClr>
                <a:schemeClr val="accent3"/>
              </a:buClr>
              <a:buSzPct val="90000"/>
              <a:buFont typeface="Wingdings" panose="05000000000000000000" pitchFamily="2" charset="2"/>
              <a:buNone/>
              <a:defRPr/>
            </a:pPr>
            <a:r>
              <a:rPr kumimoji="0" lang="zh-CN" altLang="en-US" sz="2800" b="1" i="0" u="none" strike="noStrike" kern="1200" cap="none" spc="0" normalizeH="0" baseline="0" noProof="0" dirty="0">
                <a:ln>
                  <a:noFill/>
                </a:ln>
                <a:solidFill>
                  <a:schemeClr val="tx1"/>
                </a:solidFill>
                <a:effectLst/>
                <a:uLnTx/>
                <a:uFillTx/>
                <a:latin typeface="+mn-ea"/>
                <a:ea typeface="+mn-ea"/>
                <a:cs typeface="+mn-cs"/>
              </a:rPr>
              <a:t> ●分组交换在线路上采用动态复用技术传送按一定长度分割为许多小段的数据</a:t>
            </a:r>
            <a:r>
              <a:rPr kumimoji="0" lang="en-US" altLang="zh-CN" sz="2800" b="1" i="0" u="none" strike="noStrike" kern="1200" cap="none" spc="0" normalizeH="0" baseline="0" noProof="0" dirty="0">
                <a:ln>
                  <a:noFill/>
                </a:ln>
                <a:solidFill>
                  <a:schemeClr val="tx1"/>
                </a:solidFill>
                <a:effectLst/>
                <a:uLnTx/>
                <a:uFillTx/>
                <a:latin typeface="+mn-ea"/>
                <a:ea typeface="+mn-ea"/>
                <a:cs typeface="+mn-cs"/>
              </a:rPr>
              <a:t>——</a:t>
            </a:r>
            <a:r>
              <a:rPr kumimoji="0" lang="zh-CN" altLang="en-US" sz="2800" b="1" i="0" u="none" strike="noStrike" kern="1200" cap="none" spc="0" normalizeH="0" baseline="0" noProof="0" dirty="0">
                <a:ln>
                  <a:noFill/>
                </a:ln>
                <a:solidFill>
                  <a:schemeClr val="accent6">
                    <a:lumMod val="50000"/>
                  </a:schemeClr>
                </a:solidFill>
                <a:effectLst/>
                <a:uLnTx/>
                <a:uFillTx/>
                <a:latin typeface="+mn-ea"/>
                <a:ea typeface="+mn-ea"/>
                <a:cs typeface="+mn-cs"/>
              </a:rPr>
              <a:t>分组</a:t>
            </a:r>
            <a:r>
              <a:rPr kumimoji="0" lang="zh-CN" altLang="en-US" sz="2800" b="1" i="0" u="none" strike="noStrike" kern="1200" cap="none" spc="0" normalizeH="0" baseline="0" noProof="0" dirty="0">
                <a:ln>
                  <a:noFill/>
                </a:ln>
                <a:solidFill>
                  <a:schemeClr val="tx1"/>
                </a:solidFill>
                <a:effectLst/>
                <a:uLnTx/>
                <a:uFillTx/>
                <a:latin typeface="+mn-ea"/>
                <a:ea typeface="+mn-ea"/>
                <a:cs typeface="+mn-cs"/>
              </a:rPr>
              <a:t>。每个分组标识后，在一条物理线路上采用动态复用的技术，同时传送多个数据分组。把来自用户端的数据暂存在交换机的存储器内，接着在网内转发。到达接收端，再去掉分组头将各数据字段按顺序重新装配成完整的报文。</a:t>
            </a:r>
            <a:endParaRPr kumimoji="0" lang="zh-CN" altLang="en-US" sz="2800" b="1" i="0" u="none" strike="noStrike" kern="1200" cap="none" spc="0" normalizeH="0" baseline="0" noProof="0" dirty="0">
              <a:ln>
                <a:noFill/>
              </a:ln>
              <a:solidFill>
                <a:schemeClr val="tx1"/>
              </a:solidFill>
              <a:effectLst/>
              <a:uLnTx/>
              <a:uFillTx/>
              <a:latin typeface="+mn-ea"/>
              <a:ea typeface="+mn-ea"/>
              <a:cs typeface="+mn-cs"/>
            </a:endParaRPr>
          </a:p>
          <a:p>
            <a:pPr marL="274320" marR="0" lvl="0" indent="-274320" algn="l" defTabSz="914400" rtl="0" eaLnBrk="1" fontAlgn="auto" latinLnBrk="0" hangingPunct="1">
              <a:lnSpc>
                <a:spcPts val="3160"/>
              </a:lnSpc>
              <a:spcBef>
                <a:spcPts val="1200"/>
              </a:spcBef>
              <a:spcAft>
                <a:spcPts val="0"/>
              </a:spcAft>
              <a:buClr>
                <a:schemeClr val="accent3"/>
              </a:buClr>
              <a:buSzPct val="90000"/>
              <a:buFont typeface="Wingdings" panose="05000000000000000000" pitchFamily="2" charset="2"/>
              <a:buNone/>
              <a:defRPr/>
            </a:pPr>
            <a:r>
              <a:rPr kumimoji="0" lang="zh-CN" altLang="en-US" sz="2800" b="1" i="0" u="none" strike="noStrike" kern="1200" cap="none" spc="0" normalizeH="0" baseline="0" noProof="0" dirty="0">
                <a:ln>
                  <a:noFill/>
                </a:ln>
                <a:solidFill>
                  <a:schemeClr val="tx1"/>
                </a:solidFill>
                <a:effectLst/>
                <a:uLnTx/>
                <a:uFillTx/>
                <a:latin typeface="+mn-ea"/>
                <a:ea typeface="+mn-ea"/>
                <a:cs typeface="+mn-cs"/>
              </a:rPr>
              <a:t>●分组交换比电路交换的电路利用率高，比报文交换的传输时延小，交互性好。</a:t>
            </a:r>
            <a:endParaRPr kumimoji="0" lang="zh-CN" altLang="en-US" sz="2800" b="1" i="0" u="none" strike="noStrike" kern="1200" cap="none" spc="0" normalizeH="0" baseline="0" noProof="0" dirty="0">
              <a:ln>
                <a:noFill/>
              </a:ln>
              <a:solidFill>
                <a:schemeClr val="tx1"/>
              </a:solidFill>
              <a:effectLst/>
              <a:uLnTx/>
              <a:uFillTx/>
              <a:latin typeface="+mn-ea"/>
              <a:ea typeface="+mn-ea"/>
              <a:cs typeface="+mn-cs"/>
            </a:endParaRPr>
          </a:p>
        </p:txBody>
      </p:sp>
      <p:sp>
        <p:nvSpPr>
          <p:cNvPr id="5" name="Rectangle 2"/>
          <p:cNvSpPr txBox="1">
            <a:spLocks noChangeArrowheads="1"/>
          </p:cNvSpPr>
          <p:nvPr/>
        </p:nvSpPr>
        <p:spPr>
          <a:xfrm>
            <a:off x="407988" y="185738"/>
            <a:ext cx="7772400" cy="731837"/>
          </a:xfrm>
          <a:prstGeom prst="rect">
            <a:avLst/>
          </a:prstGeom>
        </p:spPr>
        <p:txBody>
          <a:bodyPr anchor="ctr">
            <a:scene3d>
              <a:camera prst="orthographicFront"/>
              <a:lightRig rig="soft" dir="tl">
                <a:rot lat="0" lon="0" rev="0"/>
              </a:lightRig>
            </a:scene3d>
            <a:sp3d contourW="8890">
              <a:contourClr>
                <a:schemeClr val="accent3">
                  <a:shade val="55000"/>
                </a:schemeClr>
              </a:contourClr>
            </a:sp3d>
          </a:bodyPr>
          <a:lstStyle>
            <a:lvl1pPr algn="ctr" rtl="0" eaLnBrk="1" fontAlgn="base" latinLnBrk="0" hangingPunct="1">
              <a:spcBef>
                <a:spcPct val="0"/>
              </a:spcBef>
              <a:spcAft>
                <a:spcPct val="0"/>
              </a:spcAft>
              <a:buNone/>
              <a:defRPr kumimoji="0" lang="en-US" altLang="en-US" sz="4000" b="1" kern="1200" cap="all" spc="50" dirty="0">
                <a:ln w="15875">
                  <a:noFill/>
                </a:ln>
                <a:solidFill>
                  <a:schemeClr val="tx2"/>
                </a:solidFill>
                <a:effectLst/>
                <a:latin typeface="+mj-lt"/>
                <a:ea typeface="+mj-ea"/>
                <a:cs typeface="+mj-cs"/>
              </a:defRPr>
            </a:lvl1pPr>
            <a:lvl2pPr algn="ctr" rtl="0" eaLnBrk="1" fontAlgn="base" hangingPunct="1">
              <a:spcBef>
                <a:spcPct val="0"/>
              </a:spcBef>
              <a:spcAft>
                <a:spcPct val="0"/>
              </a:spcAft>
              <a:defRPr sz="4000" b="1">
                <a:solidFill>
                  <a:schemeClr val="tx2"/>
                </a:solidFill>
                <a:latin typeface="Franklin Gothic Medium" panose="020B0603020102020204" pitchFamily="34" charset="0"/>
              </a:defRPr>
            </a:lvl2pPr>
            <a:lvl3pPr algn="ctr" rtl="0" eaLnBrk="1" fontAlgn="base" hangingPunct="1">
              <a:spcBef>
                <a:spcPct val="0"/>
              </a:spcBef>
              <a:spcAft>
                <a:spcPct val="0"/>
              </a:spcAft>
              <a:defRPr sz="4000" b="1">
                <a:solidFill>
                  <a:schemeClr val="tx2"/>
                </a:solidFill>
                <a:latin typeface="Franklin Gothic Medium" panose="020B0603020102020204" pitchFamily="34" charset="0"/>
              </a:defRPr>
            </a:lvl3pPr>
            <a:lvl4pPr algn="ctr" rtl="0" eaLnBrk="1" fontAlgn="base" hangingPunct="1">
              <a:spcBef>
                <a:spcPct val="0"/>
              </a:spcBef>
              <a:spcAft>
                <a:spcPct val="0"/>
              </a:spcAft>
              <a:defRPr sz="4000" b="1">
                <a:solidFill>
                  <a:schemeClr val="tx2"/>
                </a:solidFill>
                <a:latin typeface="Franklin Gothic Medium" panose="020B0603020102020204" pitchFamily="34" charset="0"/>
              </a:defRPr>
            </a:lvl4pPr>
            <a:lvl5pPr algn="ctr" rtl="0" eaLnBrk="1" fontAlgn="base" hangingPunct="1">
              <a:spcBef>
                <a:spcPct val="0"/>
              </a:spcBef>
              <a:spcAft>
                <a:spcPct val="0"/>
              </a:spcAft>
              <a:defRPr sz="4000" b="1">
                <a:solidFill>
                  <a:schemeClr val="tx2"/>
                </a:solidFill>
                <a:latin typeface="Franklin Gothic Medium" panose="020B0603020102020204" pitchFamily="34" charset="0"/>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all" spc="50" normalizeH="0" baseline="0" noProof="0">
                <a:ln w="15875">
                  <a:noFill/>
                </a:ln>
                <a:solidFill>
                  <a:schemeClr val="tx2"/>
                </a:solidFill>
                <a:effectLst/>
                <a:uLnTx/>
                <a:uFillTx/>
                <a:latin typeface="+mj-lt"/>
                <a:ea typeface="+mj-ea"/>
                <a:cs typeface="+mj-cs"/>
              </a:rPr>
              <a:t>Switching</a:t>
            </a:r>
            <a:endParaRPr kumimoji="0" lang="en-US" altLang="zh-CN" sz="3600" b="1" i="0" u="none" strike="noStrike" kern="1200" cap="all" spc="50" normalizeH="0" baseline="0" noProof="0">
              <a:ln w="15875">
                <a:noFill/>
              </a:ln>
              <a:solidFill>
                <a:schemeClr val="tx2"/>
              </a:solidFill>
              <a:effectLst/>
              <a:uLnTx/>
              <a:uFillTx/>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9747">
                                            <p:txEl>
                                              <p:charRg st="0" end="6"/>
                                            </p:txEl>
                                          </p:spTgt>
                                        </p:tgtEl>
                                        <p:attrNameLst>
                                          <p:attrName>style.visibility</p:attrName>
                                        </p:attrNameLst>
                                      </p:cBhvr>
                                      <p:to>
                                        <p:strVal val="visible"/>
                                      </p:to>
                                    </p:set>
                                    <p:animEffect transition="in" filter="blinds(horizontal)">
                                      <p:cBhvr>
                                        <p:cTn id="7" dur="500"/>
                                        <p:tgtEl>
                                          <p:spTgt spid="159747">
                                            <p:txEl>
                                              <p:charRg st="0"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59747">
                                            <p:txEl>
                                              <p:charRg st="6" end="35"/>
                                            </p:txEl>
                                          </p:spTgt>
                                        </p:tgtEl>
                                        <p:attrNameLst>
                                          <p:attrName>style.visibility</p:attrName>
                                        </p:attrNameLst>
                                      </p:cBhvr>
                                      <p:to>
                                        <p:strVal val="visible"/>
                                      </p:to>
                                    </p:set>
                                    <p:animEffect transition="in" filter="box(in)">
                                      <p:cBhvr>
                                        <p:cTn id="12" dur="500"/>
                                        <p:tgtEl>
                                          <p:spTgt spid="159747">
                                            <p:txEl>
                                              <p:charRg st="6" end="3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159747">
                                            <p:txEl>
                                              <p:charRg st="35" end="54"/>
                                            </p:txEl>
                                          </p:spTgt>
                                        </p:tgtEl>
                                        <p:attrNameLst>
                                          <p:attrName>style.visibility</p:attrName>
                                        </p:attrNameLst>
                                      </p:cBhvr>
                                      <p:to>
                                        <p:strVal val="visible"/>
                                      </p:to>
                                    </p:set>
                                    <p:animEffect transition="in" filter="diamond(in)">
                                      <p:cBhvr>
                                        <p:cTn id="17" dur="500"/>
                                        <p:tgtEl>
                                          <p:spTgt spid="159747">
                                            <p:txEl>
                                              <p:charRg st="35" end="5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59747">
                                            <p:txEl>
                                              <p:charRg st="54" end="193"/>
                                            </p:txEl>
                                          </p:spTgt>
                                        </p:tgtEl>
                                        <p:attrNameLst>
                                          <p:attrName>style.visibility</p:attrName>
                                        </p:attrNameLst>
                                      </p:cBhvr>
                                      <p:to>
                                        <p:strVal val="visible"/>
                                      </p:to>
                                    </p:set>
                                    <p:animEffect transition="in" filter="checkerboard(across)">
                                      <p:cBhvr>
                                        <p:cTn id="22" dur="500"/>
                                        <p:tgtEl>
                                          <p:spTgt spid="159747">
                                            <p:txEl>
                                              <p:charRg st="54" end="19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59747">
                                            <p:txEl>
                                              <p:charRg st="193" end="229"/>
                                            </p:txEl>
                                          </p:spTgt>
                                        </p:tgtEl>
                                        <p:attrNameLst>
                                          <p:attrName>style.visibility</p:attrName>
                                        </p:attrNameLst>
                                      </p:cBhvr>
                                      <p:to>
                                        <p:strVal val="visible"/>
                                      </p:to>
                                    </p:set>
                                    <p:anim calcmode="lin" valueType="num">
                                      <p:cBhvr additive="base">
                                        <p:cTn id="27" dur="500" fill="hold"/>
                                        <p:tgtEl>
                                          <p:spTgt spid="159747">
                                            <p:txEl>
                                              <p:charRg st="193" end="229"/>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59747">
                                            <p:txEl>
                                              <p:charRg st="193" end="22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灯片编号占位符 1"/>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2000" dirty="0">
                <a:solidFill>
                  <a:srgbClr val="898989"/>
                </a:solidFill>
                <a:latin typeface="Times New Roman" panose="02020603050405020304" pitchFamily="18" charset="0"/>
                <a:ea typeface="宋体" panose="02010600030101010101" pitchFamily="2" charset="-122"/>
              </a:rPr>
            </a:fld>
            <a:endParaRPr lang="zh-CN" altLang="en-US" sz="2000" dirty="0">
              <a:solidFill>
                <a:srgbClr val="898989"/>
              </a:solidFill>
              <a:latin typeface="Times New Roman" panose="02020603050405020304" pitchFamily="18" charset="0"/>
              <a:ea typeface="宋体" panose="02010600030101010101" pitchFamily="2" charset="-122"/>
            </a:endParaRPr>
          </a:p>
        </p:txBody>
      </p:sp>
      <p:sp>
        <p:nvSpPr>
          <p:cNvPr id="144387" name="Rectangle 2"/>
          <p:cNvSpPr>
            <a:spLocks noGrp="1" noChangeArrowheads="1"/>
          </p:cNvSpPr>
          <p:nvPr>
            <p:ph type="title"/>
          </p:nvPr>
        </p:nvSpPr>
        <p:spPr>
          <a:xfrm>
            <a:off x="628650" y="52388"/>
            <a:ext cx="8335963" cy="1144364"/>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4000" b="1" i="0" u="none" strike="noStrike" kern="1200" cap="all" spc="50" normalizeH="0" baseline="0" noProof="0">
                <a:ln w="15875">
                  <a:noFill/>
                </a:ln>
                <a:solidFill>
                  <a:srgbClr val="FF0000"/>
                </a:solidFill>
                <a:effectLst/>
                <a:uLnTx/>
                <a:uFillTx/>
                <a:latin typeface="Arial" panose="020B0604020202020204" pitchFamily="34" charset="0"/>
                <a:ea typeface="+mj-ea"/>
                <a:cs typeface="Arial" panose="020B0604020202020204" pitchFamily="34" charset="0"/>
              </a:rPr>
              <a:t>Circuit Switching/Packet Switching </a:t>
            </a:r>
            <a:endParaRPr kumimoji="1" lang="en-US" altLang="zh-CN" sz="4000" b="1" i="0" u="none" strike="noStrike" kern="1200" cap="all" spc="50" normalizeH="0" baseline="0" noProof="0">
              <a:ln w="15875">
                <a:noFill/>
              </a:ln>
              <a:solidFill>
                <a:srgbClr val="FF0000"/>
              </a:solidFill>
              <a:effectLst/>
              <a:uLnTx/>
              <a:uFillTx/>
              <a:latin typeface="Arial" panose="020B0604020202020204" pitchFamily="34" charset="0"/>
              <a:ea typeface="+mj-ea"/>
              <a:cs typeface="Arial" panose="020B0604020202020204" pitchFamily="34" charset="0"/>
            </a:endParaRPr>
          </a:p>
        </p:txBody>
      </p:sp>
      <p:sp>
        <p:nvSpPr>
          <p:cNvPr id="44036" name="内容占位符 1"/>
          <p:cNvSpPr>
            <a:spLocks noGrp="1"/>
          </p:cNvSpPr>
          <p:nvPr>
            <p:ph idx="1"/>
          </p:nvPr>
        </p:nvSpPr>
        <p:spPr>
          <a:xfrm>
            <a:off x="539750" y="5743575"/>
            <a:ext cx="8199438" cy="444500"/>
          </a:xfrm>
          <a:ln/>
        </p:spPr>
        <p:txBody>
          <a:bodyPr vert="horz" wrap="square" lIns="91440" tIns="45720" rIns="91440" bIns="45720" anchor="t" anchorCtr="0"/>
          <a:p>
            <a:pPr marL="0" indent="0">
              <a:buSzPct val="90000"/>
              <a:buFont typeface="Arial" panose="020B0604020202020204" pitchFamily="34" charset="0"/>
              <a:buNone/>
            </a:pPr>
            <a:r>
              <a:rPr lang="en-US" altLang="zh-CN" sz="2400" kern="1200" dirty="0">
                <a:latin typeface="+mn-lt"/>
                <a:ea typeface="+mn-ea"/>
                <a:cs typeface="+mn-cs"/>
              </a:rPr>
              <a:t>A</a:t>
            </a:r>
            <a:r>
              <a:rPr lang="en-US" altLang="zh-CN" sz="2400" kern="1200" dirty="0">
                <a:solidFill>
                  <a:srgbClr val="FF0000"/>
                </a:solidFill>
                <a:latin typeface="+mn-lt"/>
                <a:ea typeface="+mn-ea"/>
                <a:cs typeface="+mn-cs"/>
              </a:rPr>
              <a:t> comparison </a:t>
            </a:r>
            <a:r>
              <a:rPr lang="en-US" altLang="zh-CN" sz="2400" kern="1200" dirty="0">
                <a:latin typeface="+mn-lt"/>
                <a:ea typeface="+mn-ea"/>
                <a:cs typeface="+mn-cs"/>
              </a:rPr>
              <a:t>of circuit-switched and packet-switched networks</a:t>
            </a:r>
            <a:endParaRPr lang="zh-CN" altLang="en-US" sz="2400" kern="1200" dirty="0">
              <a:latin typeface="+mn-lt"/>
              <a:ea typeface="+mn-ea"/>
              <a:cs typeface="+mn-cs"/>
            </a:endParaRPr>
          </a:p>
        </p:txBody>
      </p:sp>
      <p:pic>
        <p:nvPicPr>
          <p:cNvPr id="44037" name="Picture 6"/>
          <p:cNvPicPr>
            <a:picLocks noChangeAspect="1"/>
          </p:cNvPicPr>
          <p:nvPr/>
        </p:nvPicPr>
        <p:blipFill>
          <a:blip r:embed="rId1"/>
          <a:stretch>
            <a:fillRect/>
          </a:stretch>
        </p:blipFill>
        <p:spPr>
          <a:xfrm>
            <a:off x="284163" y="1409700"/>
            <a:ext cx="8577262" cy="4059238"/>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170" name="图片 2"/>
          <p:cNvPicPr>
            <a:picLocks noChangeAspect="1"/>
          </p:cNvPicPr>
          <p:nvPr/>
        </p:nvPicPr>
        <p:blipFill>
          <a:blip r:embed="rId1"/>
          <a:stretch>
            <a:fillRect/>
          </a:stretch>
        </p:blipFill>
        <p:spPr>
          <a:xfrm>
            <a:off x="0" y="0"/>
            <a:ext cx="9144000" cy="1327150"/>
          </a:xfrm>
          <a:prstGeom prst="rect">
            <a:avLst/>
          </a:prstGeom>
          <a:noFill/>
          <a:ln w="9525">
            <a:noFill/>
          </a:ln>
        </p:spPr>
      </p:pic>
      <p:sp>
        <p:nvSpPr>
          <p:cNvPr id="6" name="矩形 5"/>
          <p:cNvSpPr/>
          <p:nvPr/>
        </p:nvSpPr>
        <p:spPr>
          <a:xfrm>
            <a:off x="0" y="6454775"/>
            <a:ext cx="9144000" cy="40322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7172" name="图片 3"/>
          <p:cNvPicPr>
            <a:picLocks noChangeAspect="1"/>
          </p:cNvPicPr>
          <p:nvPr/>
        </p:nvPicPr>
        <p:blipFill>
          <a:blip r:embed="rId2"/>
          <a:stretch>
            <a:fillRect/>
          </a:stretch>
        </p:blipFill>
        <p:spPr>
          <a:xfrm>
            <a:off x="3443288" y="6475413"/>
            <a:ext cx="2257425" cy="382587"/>
          </a:xfrm>
          <a:prstGeom prst="rect">
            <a:avLst/>
          </a:prstGeom>
          <a:noFill/>
          <a:ln w="9525">
            <a:noFill/>
          </a:ln>
        </p:spPr>
      </p:pic>
      <p:sp>
        <p:nvSpPr>
          <p:cNvPr id="7173" name="灯片编号占位符 1"/>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2000" dirty="0">
                <a:solidFill>
                  <a:srgbClr val="898989"/>
                </a:solidFill>
                <a:latin typeface="Calibri" panose="020F0502020204030204" pitchFamily="34" charset="0"/>
                <a:ea typeface="宋体" panose="02010600030101010101" pitchFamily="2" charset="-122"/>
              </a:rPr>
            </a:fld>
            <a:endParaRPr lang="zh-CN" altLang="en-US" sz="2000" dirty="0">
              <a:solidFill>
                <a:srgbClr val="898989"/>
              </a:solidFill>
              <a:latin typeface="Calibri" panose="020F0502020204030204" pitchFamily="34" charset="0"/>
              <a:ea typeface="宋体" panose="02010600030101010101" pitchFamily="2" charset="-122"/>
            </a:endParaRPr>
          </a:p>
        </p:txBody>
      </p:sp>
      <p:sp>
        <p:nvSpPr>
          <p:cNvPr id="7174" name="文本框 2"/>
          <p:cNvSpPr txBox="1"/>
          <p:nvPr/>
        </p:nvSpPr>
        <p:spPr>
          <a:xfrm>
            <a:off x="1000125" y="-44450"/>
            <a:ext cx="7532688" cy="7080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4000" dirty="0">
                <a:solidFill>
                  <a:schemeClr val="bg1"/>
                </a:solidFill>
                <a:latin typeface="Arial" panose="020B0604020202020204" pitchFamily="34" charset="0"/>
                <a:ea typeface="宋体" panose="02010600030101010101" pitchFamily="2" charset="-122"/>
              </a:rPr>
              <a:t>CHAPTER 1</a:t>
            </a:r>
            <a:r>
              <a:rPr lang="zh-CN" altLang="en-US" sz="4000" dirty="0">
                <a:solidFill>
                  <a:schemeClr val="bg1"/>
                </a:solidFill>
                <a:latin typeface="Arial" panose="020B0604020202020204" pitchFamily="34" charset="0"/>
                <a:ea typeface="宋体" panose="02010600030101010101" pitchFamily="2" charset="-122"/>
              </a:rPr>
              <a:t> </a:t>
            </a:r>
            <a:r>
              <a:rPr lang="en-US" altLang="zh-CN" sz="4000" dirty="0">
                <a:solidFill>
                  <a:schemeClr val="bg1"/>
                </a:solidFill>
                <a:latin typeface="Arial" panose="020B0604020202020204" pitchFamily="34" charset="0"/>
                <a:ea typeface="宋体" panose="02010600030101010101" pitchFamily="2" charset="-122"/>
              </a:rPr>
              <a:t>INTRODUCTION </a:t>
            </a:r>
            <a:endParaRPr lang="en-US" altLang="zh-CN" sz="4000" dirty="0">
              <a:solidFill>
                <a:schemeClr val="bg1"/>
              </a:solidFill>
              <a:latin typeface="Arial" panose="020B0604020202020204" pitchFamily="34" charset="0"/>
              <a:ea typeface="宋体" panose="02010600030101010101" pitchFamily="2" charset="-122"/>
            </a:endParaRPr>
          </a:p>
        </p:txBody>
      </p:sp>
      <p:sp>
        <p:nvSpPr>
          <p:cNvPr id="7" name="Text Box 3"/>
          <p:cNvSpPr txBox="1">
            <a:spLocks noChangeArrowheads="1"/>
          </p:cNvSpPr>
          <p:nvPr/>
        </p:nvSpPr>
        <p:spPr bwMode="auto">
          <a:xfrm>
            <a:off x="609600" y="1244600"/>
            <a:ext cx="7562850" cy="519113"/>
          </a:xfrm>
          <a:prstGeom prst="rect">
            <a:avLst/>
          </a:prstGeom>
          <a:noFill/>
          <a:ln>
            <a:noFill/>
          </a:ln>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 </a:t>
            </a:r>
            <a:r>
              <a:rPr kumimoji="0" lang="zh-CN" altLang="en-US" sz="2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分类标准：</a:t>
            </a:r>
            <a:r>
              <a:rPr kumimoji="0" lang="en-US" altLang="zh-CN" sz="2800" b="1" i="0" u="none" strike="noStrike" kern="1200" cap="none" spc="0" normalizeH="0" baseline="0" noProof="0" dirty="0">
                <a:ln>
                  <a:noFill/>
                </a:ln>
                <a:solidFill>
                  <a:srgbClr val="FF0000"/>
                </a:solidFill>
                <a:effectLst/>
                <a:uLnTx/>
                <a:uFillTx/>
                <a:latin typeface="+mn-lt"/>
                <a:ea typeface="宋体" panose="02010600030101010101" pitchFamily="2" charset="-122"/>
                <a:cs typeface="+mn-cs"/>
              </a:rPr>
              <a:t>transmission technology and scale</a:t>
            </a:r>
            <a:endParaRPr kumimoji="0" lang="zh-CN" altLang="en-US" sz="2800" b="1" i="0" u="none" strike="noStrike" kern="1200" cap="none" spc="0" normalizeH="0" baseline="0" noProof="0" dirty="0">
              <a:ln>
                <a:noFill/>
              </a:ln>
              <a:solidFill>
                <a:srgbClr val="FF0000"/>
              </a:solidFill>
              <a:effectLst/>
              <a:uLnTx/>
              <a:uFillTx/>
              <a:latin typeface="+mn-lt"/>
              <a:ea typeface="宋体" panose="02010600030101010101" pitchFamily="2" charset="-122"/>
              <a:cs typeface="+mn-cs"/>
            </a:endParaRPr>
          </a:p>
        </p:txBody>
      </p:sp>
      <p:sp>
        <p:nvSpPr>
          <p:cNvPr id="8" name="Text Box 4"/>
          <p:cNvSpPr txBox="1"/>
          <p:nvPr/>
        </p:nvSpPr>
        <p:spPr>
          <a:xfrm>
            <a:off x="609600" y="1828800"/>
            <a:ext cx="6623050"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457200" lvl="0" indent="-457200" eaLnBrk="1" hangingPunct="1">
              <a:spcBef>
                <a:spcPct val="0"/>
              </a:spcBef>
              <a:buClrTx/>
              <a:buSzTx/>
              <a:buFontTx/>
              <a:buNone/>
            </a:pPr>
            <a:r>
              <a:rPr lang="zh-CN" altLang="en-US" sz="2800" dirty="0">
                <a:latin typeface="Calibri" panose="020F0502020204030204" pitchFamily="34" charset="0"/>
                <a:ea typeface="宋体" panose="02010600030101010101" pitchFamily="2" charset="-122"/>
              </a:rPr>
              <a:t>● </a:t>
            </a:r>
            <a:r>
              <a:rPr lang="en-US" altLang="zh-CN" sz="2800" b="1" dirty="0">
                <a:solidFill>
                  <a:srgbClr val="FF0000"/>
                </a:solidFill>
                <a:latin typeface="Calibri" panose="020F0502020204030204" pitchFamily="34" charset="0"/>
                <a:ea typeface="宋体" panose="02010600030101010101" pitchFamily="2" charset="-122"/>
              </a:rPr>
              <a:t>two types of transmission technology：</a:t>
            </a:r>
            <a:endParaRPr lang="zh-CN" altLang="en-US" sz="2800" b="1" dirty="0">
              <a:solidFill>
                <a:srgbClr val="FF0000"/>
              </a:solidFill>
              <a:latin typeface="Calibri" panose="020F0502020204030204" pitchFamily="34" charset="0"/>
              <a:ea typeface="宋体" panose="02010600030101010101" pitchFamily="2" charset="-122"/>
            </a:endParaRPr>
          </a:p>
        </p:txBody>
      </p:sp>
      <p:sp>
        <p:nvSpPr>
          <p:cNvPr id="9" name="Text Box 5"/>
          <p:cNvSpPr txBox="1"/>
          <p:nvPr/>
        </p:nvSpPr>
        <p:spPr>
          <a:xfrm>
            <a:off x="974725" y="2819400"/>
            <a:ext cx="7940675" cy="12001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just" eaLnBrk="1" hangingPunct="1">
              <a:spcBef>
                <a:spcPct val="0"/>
              </a:spcBef>
              <a:buClrTx/>
              <a:buSzTx/>
              <a:buFontTx/>
              <a:buNone/>
            </a:pPr>
            <a:r>
              <a:rPr lang="en-US" altLang="zh-CN" sz="2400" b="1" dirty="0">
                <a:latin typeface="Times New Roman" panose="02020603050405020304" pitchFamily="18" charset="0"/>
                <a:ea typeface="宋体" panose="02010600030101010101" pitchFamily="2" charset="-122"/>
              </a:rPr>
              <a:t>     Broadcasting: </a:t>
            </a:r>
            <a:r>
              <a:rPr lang="en-US" altLang="zh-CN" sz="2400" dirty="0">
                <a:latin typeface="Times New Roman" panose="02020603050405020304" pitchFamily="18" charset="0"/>
                <a:ea typeface="宋体" panose="02010600030101010101" pitchFamily="2" charset="-122"/>
              </a:rPr>
              <a:t>A packet is sent to all destinations by using a special code in the address field, which is received and processed by every machine on the network. </a:t>
            </a:r>
            <a:endParaRPr lang="zh-CN" altLang="en-US" sz="2400" dirty="0">
              <a:latin typeface="Times New Roman" panose="02020603050405020304" pitchFamily="18" charset="0"/>
              <a:ea typeface="宋体" panose="02010600030101010101" pitchFamily="2" charset="-122"/>
            </a:endParaRPr>
          </a:p>
        </p:txBody>
      </p:sp>
      <p:sp>
        <p:nvSpPr>
          <p:cNvPr id="10" name="Text Box 6"/>
          <p:cNvSpPr txBox="1"/>
          <p:nvPr/>
        </p:nvSpPr>
        <p:spPr>
          <a:xfrm>
            <a:off x="990600" y="4038600"/>
            <a:ext cx="7772400" cy="8302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400" b="1" dirty="0">
                <a:solidFill>
                  <a:schemeClr val="folHlink"/>
                </a:solidFill>
                <a:latin typeface="Times New Roman" panose="02020603050405020304" pitchFamily="18" charset="0"/>
                <a:ea typeface="宋体" panose="02010600030101010101" pitchFamily="2" charset="-122"/>
              </a:rPr>
              <a:t>    </a:t>
            </a:r>
            <a:r>
              <a:rPr lang="en-US" altLang="zh-CN" sz="2400" b="1" dirty="0">
                <a:solidFill>
                  <a:srgbClr val="FFFF00"/>
                </a:solidFill>
                <a:latin typeface="Times New Roman" panose="02020603050405020304" pitchFamily="18" charset="0"/>
                <a:ea typeface="宋体" panose="02010600030101010101" pitchFamily="2" charset="-122"/>
              </a:rPr>
              <a:t> </a:t>
            </a:r>
            <a:r>
              <a:rPr lang="en-US" altLang="zh-CN" sz="2400" b="1" dirty="0">
                <a:latin typeface="Times New Roman" panose="02020603050405020304" pitchFamily="18" charset="0"/>
                <a:ea typeface="宋体" panose="02010600030101010101" pitchFamily="2" charset="-122"/>
              </a:rPr>
              <a:t>Multicasting: </a:t>
            </a:r>
            <a:r>
              <a:rPr lang="en-US" altLang="zh-CN" sz="2400" dirty="0">
                <a:latin typeface="Times New Roman" panose="02020603050405020304" pitchFamily="18" charset="0"/>
                <a:ea typeface="宋体" panose="02010600030101010101" pitchFamily="2" charset="-122"/>
              </a:rPr>
              <a:t>A packet is only allowed it sent to a subset of the network.</a:t>
            </a:r>
            <a:endParaRPr lang="zh-CN" altLang="en-US" sz="2400" dirty="0">
              <a:latin typeface="Times New Roman" panose="02020603050405020304" pitchFamily="18" charset="0"/>
              <a:ea typeface="宋体" panose="02010600030101010101" pitchFamily="2" charset="-122"/>
            </a:endParaRPr>
          </a:p>
        </p:txBody>
      </p:sp>
      <p:sp>
        <p:nvSpPr>
          <p:cNvPr id="11" name="Text Box 7"/>
          <p:cNvSpPr txBox="1"/>
          <p:nvPr/>
        </p:nvSpPr>
        <p:spPr>
          <a:xfrm>
            <a:off x="990600" y="2362200"/>
            <a:ext cx="2989263"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457200" lvl="0" indent="-457200" eaLnBrk="1" hangingPunct="1">
              <a:spcBef>
                <a:spcPct val="0"/>
              </a:spcBef>
              <a:buClrTx/>
              <a:buSzTx/>
              <a:buFontTx/>
              <a:buNone/>
            </a:pPr>
            <a:r>
              <a:rPr lang="en-US" altLang="zh-CN" sz="2800" b="1" dirty="0">
                <a:solidFill>
                  <a:srgbClr val="FF0000"/>
                </a:solidFill>
                <a:latin typeface="Times New Roman" panose="02020603050405020304" pitchFamily="18" charset="0"/>
                <a:ea typeface="宋体" panose="02010600030101010101" pitchFamily="2" charset="-122"/>
              </a:rPr>
              <a:t>1.  Broadcast links</a:t>
            </a:r>
            <a:endParaRPr lang="zh-CN" altLang="en-US" sz="2800" b="1" dirty="0">
              <a:solidFill>
                <a:srgbClr val="FF0000"/>
              </a:solidFill>
              <a:latin typeface="Times New Roman" panose="02020603050405020304" pitchFamily="18" charset="0"/>
              <a:ea typeface="宋体" panose="02010600030101010101" pitchFamily="2" charset="-122"/>
            </a:endParaRPr>
          </a:p>
        </p:txBody>
      </p:sp>
      <p:sp>
        <p:nvSpPr>
          <p:cNvPr id="12" name="Rectangle 8"/>
          <p:cNvSpPr/>
          <p:nvPr/>
        </p:nvSpPr>
        <p:spPr>
          <a:xfrm>
            <a:off x="1042988" y="4868863"/>
            <a:ext cx="3587750" cy="5191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457200" lvl="0" indent="-457200" eaLnBrk="1" hangingPunct="1">
              <a:spcBef>
                <a:spcPct val="0"/>
              </a:spcBef>
              <a:buClrTx/>
              <a:buSzTx/>
              <a:buFontTx/>
              <a:buNone/>
            </a:pPr>
            <a:r>
              <a:rPr lang="en-US" altLang="zh-CN" sz="2800" b="1" dirty="0">
                <a:solidFill>
                  <a:srgbClr val="FF0000"/>
                </a:solidFill>
                <a:latin typeface="Times New Roman" panose="02020603050405020304" pitchFamily="18" charset="0"/>
                <a:ea typeface="宋体" panose="02010600030101010101" pitchFamily="2" charset="-122"/>
              </a:rPr>
              <a:t>2.  Point-to-point links</a:t>
            </a:r>
            <a:endParaRPr lang="en-US" altLang="zh-CN" sz="2800" b="1" dirty="0">
              <a:solidFill>
                <a:srgbClr val="FF0000"/>
              </a:solidFill>
              <a:latin typeface="Times New Roman" panose="02020603050405020304" pitchFamily="18" charset="0"/>
              <a:ea typeface="宋体" panose="02010600030101010101" pitchFamily="2" charset="-122"/>
            </a:endParaRPr>
          </a:p>
        </p:txBody>
      </p:sp>
      <p:sp>
        <p:nvSpPr>
          <p:cNvPr id="13" name="Text Box 9"/>
          <p:cNvSpPr txBox="1"/>
          <p:nvPr/>
        </p:nvSpPr>
        <p:spPr>
          <a:xfrm>
            <a:off x="1050925" y="5410200"/>
            <a:ext cx="7788275" cy="8302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400" b="1" dirty="0">
                <a:latin typeface="Times New Roman" panose="02020603050405020304" pitchFamily="18" charset="0"/>
                <a:ea typeface="宋体" panose="02010600030101010101" pitchFamily="2" charset="-122"/>
              </a:rPr>
              <a:t>    Unicasting: </a:t>
            </a:r>
            <a:r>
              <a:rPr lang="en-US" altLang="zh-CN" sz="2400" dirty="0">
                <a:latin typeface="Times New Roman" panose="02020603050405020304" pitchFamily="18" charset="0"/>
                <a:ea typeface="宋体" panose="02010600030101010101" pitchFamily="2" charset="-122"/>
              </a:rPr>
              <a:t>Point-to-point transmission with one sender and one receiver.</a:t>
            </a:r>
            <a:endParaRPr lang="zh-CN" altLang="en-US" sz="2400"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iterate type="wd">
                                    <p:tmPct val="13000"/>
                                  </p:iterate>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iterate type="wd">
                                    <p:tmPct val="13000"/>
                                  </p:iterate>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0-#ppt_w/2"/>
                                          </p:val>
                                        </p:tav>
                                        <p:tav tm="100000">
                                          <p:val>
                                            <p:strVal val="#ppt_x"/>
                                          </p:val>
                                        </p:tav>
                                      </p:tavLst>
                                    </p:anim>
                                    <p:anim calcmode="lin" valueType="num">
                                      <p:cBhvr additive="base">
                                        <p:cTn id="36"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iterate type="wd">
                                    <p:tmPct val="13000"/>
                                  </p:iterate>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9618" name="Rectangle 2"/>
          <p:cNvSpPr>
            <a:spLocks noGrp="1" noChangeArrowheads="1"/>
          </p:cNvSpPr>
          <p:nvPr>
            <p:ph type="title"/>
          </p:nvPr>
        </p:nvSpPr>
        <p:spPr>
          <a:xfrm>
            <a:off x="457200" y="304800"/>
            <a:ext cx="8458200" cy="8382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1200" cap="all" spc="50" normalizeH="0" baseline="0" noProof="0">
                <a:ln w="15875">
                  <a:noFill/>
                </a:ln>
                <a:solidFill>
                  <a:schemeClr val="tx2"/>
                </a:solidFill>
                <a:effectLst/>
                <a:uLnTx/>
                <a:uFillTx/>
                <a:latin typeface="+mj-lt"/>
                <a:ea typeface="+mj-ea"/>
                <a:cs typeface="+mj-cs"/>
              </a:rPr>
              <a:t>Chapter 3  The Data Link Layer</a:t>
            </a:r>
            <a:endParaRPr kumimoji="0" lang="zh-CN" altLang="en-US" sz="4000" b="1" i="0" u="none" strike="noStrike" kern="1200" cap="all" spc="50" normalizeH="0" baseline="0" noProof="0">
              <a:ln w="15875">
                <a:noFill/>
              </a:ln>
              <a:solidFill>
                <a:schemeClr val="tx2"/>
              </a:solidFill>
              <a:effectLst/>
              <a:uLnTx/>
              <a:uFillTx/>
              <a:latin typeface="+mj-lt"/>
              <a:ea typeface="+mj-ea"/>
              <a:cs typeface="+mj-cs"/>
            </a:endParaRPr>
          </a:p>
        </p:txBody>
      </p:sp>
      <p:sp>
        <p:nvSpPr>
          <p:cNvPr id="21508" name="Text Box 3"/>
          <p:cNvSpPr txBox="1">
            <a:spLocks noChangeArrowheads="1"/>
          </p:cNvSpPr>
          <p:nvPr/>
        </p:nvSpPr>
        <p:spPr bwMode="auto">
          <a:xfrm>
            <a:off x="304800" y="1120775"/>
            <a:ext cx="2039938" cy="584200"/>
          </a:xfrm>
          <a:prstGeom prst="rect">
            <a:avLst/>
          </a:prstGeom>
          <a:noFill/>
          <a:ln>
            <a:noFill/>
          </a:ln>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1" lang="zh-CN" altLang="en-US" sz="3200" b="1" i="0" u="none" strike="noStrike" kern="1200" cap="none" spc="0" normalizeH="0" baseline="0" noProof="0" dirty="0">
                <a:ln>
                  <a:noFill/>
                </a:ln>
                <a:solidFill>
                  <a:schemeClr val="tx1"/>
                </a:solidFill>
                <a:effectLst/>
                <a:uLnTx/>
                <a:uFillTx/>
                <a:latin typeface="+mn-ea"/>
                <a:ea typeface="+mn-ea"/>
                <a:cs typeface="+mn-cs"/>
              </a:rPr>
              <a:t>基本概念</a:t>
            </a:r>
            <a:r>
              <a:rPr kumimoji="1" lang="en-US" altLang="zh-CN" sz="3200" b="1" i="0" u="none" strike="noStrike" kern="1200" cap="none" spc="0" normalizeH="0" baseline="0" noProof="0" dirty="0">
                <a:ln>
                  <a:noFill/>
                </a:ln>
                <a:solidFill>
                  <a:schemeClr val="tx1"/>
                </a:solidFill>
                <a:effectLst/>
                <a:uLnTx/>
                <a:uFillTx/>
                <a:latin typeface="+mn-ea"/>
                <a:ea typeface="+mn-ea"/>
                <a:cs typeface="+mn-cs"/>
              </a:rPr>
              <a:t>:</a:t>
            </a:r>
            <a:endParaRPr kumimoji="1" lang="en-US" altLang="zh-CN" sz="3200" b="1" i="0" u="none" strike="noStrike" kern="1200" cap="none" spc="0" normalizeH="0" baseline="0" noProof="0" dirty="0">
              <a:ln>
                <a:noFill/>
              </a:ln>
              <a:solidFill>
                <a:schemeClr val="tx1"/>
              </a:solidFill>
              <a:effectLst/>
              <a:uLnTx/>
              <a:uFillTx/>
              <a:latin typeface="+mn-ea"/>
              <a:ea typeface="+mn-ea"/>
              <a:cs typeface="+mn-cs"/>
            </a:endParaRPr>
          </a:p>
        </p:txBody>
      </p:sp>
      <p:sp>
        <p:nvSpPr>
          <p:cNvPr id="21509" name="Text Box 4"/>
          <p:cNvSpPr txBox="1">
            <a:spLocks noChangeArrowheads="1"/>
          </p:cNvSpPr>
          <p:nvPr/>
        </p:nvSpPr>
        <p:spPr bwMode="auto">
          <a:xfrm>
            <a:off x="533400" y="1752600"/>
            <a:ext cx="8610600" cy="946150"/>
          </a:xfrm>
          <a:prstGeom prst="rect">
            <a:avLst/>
          </a:prstGeom>
          <a:noFill/>
          <a:ln>
            <a:noFill/>
          </a:ln>
        </p:spPr>
        <p:txBody>
          <a:bodyPr>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28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a:t>
            </a:r>
            <a:r>
              <a:rPr kumimoji="1" lang="zh-CN" altLang="en-US" sz="2800" b="1" i="0" u="none" strike="noStrike" kern="1200" cap="none" spc="0" normalizeH="0" baseline="0" noProof="0" dirty="0">
                <a:ln>
                  <a:noFill/>
                </a:ln>
                <a:solidFill>
                  <a:schemeClr val="folHlink"/>
                </a:solidFill>
                <a:effectLst/>
                <a:uLnTx/>
                <a:uFillTx/>
                <a:latin typeface="Times New Roman" panose="02020603050405020304" pitchFamily="18" charset="0"/>
                <a:ea typeface="+mn-ea"/>
                <a:cs typeface="+mn-cs"/>
              </a:rPr>
              <a:t>结点（</a:t>
            </a:r>
            <a:r>
              <a:rPr kumimoji="1" lang="en-US" altLang="zh-CN" sz="2800" b="1" i="0" u="none" strike="noStrike" kern="1200" cap="none" spc="0" normalizeH="0" baseline="0" noProof="0" dirty="0">
                <a:ln>
                  <a:noFill/>
                </a:ln>
                <a:solidFill>
                  <a:schemeClr val="folHlink"/>
                </a:solidFill>
                <a:effectLst/>
                <a:uLnTx/>
                <a:uFillTx/>
                <a:latin typeface="Times New Roman" panose="02020603050405020304" pitchFamily="18" charset="0"/>
                <a:ea typeface="+mn-ea"/>
                <a:cs typeface="+mn-cs"/>
              </a:rPr>
              <a:t>node）：</a:t>
            </a:r>
            <a:r>
              <a:rPr kumimoji="1"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网络中的主机（</a:t>
            </a:r>
            <a:r>
              <a:rPr kumimoji="1"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host）</a:t>
            </a:r>
            <a:r>
              <a:rPr kumimoji="1"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和路由器（</a:t>
            </a:r>
            <a:r>
              <a:rPr kumimoji="1"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router）。</a:t>
            </a:r>
            <a:endParaRPr kumimoji="1"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endParaRPr>
          </a:p>
        </p:txBody>
      </p:sp>
      <p:sp>
        <p:nvSpPr>
          <p:cNvPr id="21510" name="Text Box 5"/>
          <p:cNvSpPr txBox="1">
            <a:spLocks noChangeArrowheads="1"/>
          </p:cNvSpPr>
          <p:nvPr/>
        </p:nvSpPr>
        <p:spPr bwMode="auto">
          <a:xfrm>
            <a:off x="531813" y="2817813"/>
            <a:ext cx="8397875" cy="1373188"/>
          </a:xfrm>
          <a:prstGeom prst="rect">
            <a:avLst/>
          </a:prstGeom>
          <a:noFill/>
          <a:ln>
            <a:noFill/>
          </a:ln>
        </p:spPr>
        <p:txBody>
          <a:bodyPr>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28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a:t>
            </a:r>
            <a:r>
              <a:rPr kumimoji="1" lang="zh-CN" altLang="en-US" sz="2800" b="1" i="0" u="none" strike="noStrike" kern="1200" cap="none" spc="0" normalizeH="0" baseline="0" noProof="0" dirty="0">
                <a:ln>
                  <a:noFill/>
                </a:ln>
                <a:solidFill>
                  <a:schemeClr val="folHlink"/>
                </a:solidFill>
                <a:effectLst/>
                <a:uLnTx/>
                <a:uFillTx/>
                <a:latin typeface="Times New Roman" panose="02020603050405020304" pitchFamily="18" charset="0"/>
                <a:ea typeface="+mn-ea"/>
                <a:cs typeface="+mn-cs"/>
              </a:rPr>
              <a:t>链路（</a:t>
            </a:r>
            <a:r>
              <a:rPr kumimoji="1" lang="en-US" altLang="zh-CN" sz="2800" b="1" i="0" u="none" strike="noStrike" kern="1200" cap="none" spc="0" normalizeH="0" baseline="0" noProof="0" dirty="0">
                <a:ln>
                  <a:noFill/>
                </a:ln>
                <a:solidFill>
                  <a:schemeClr val="folHlink"/>
                </a:solidFill>
                <a:effectLst/>
                <a:uLnTx/>
                <a:uFillTx/>
                <a:latin typeface="Times New Roman" panose="02020603050405020304" pitchFamily="18" charset="0"/>
                <a:ea typeface="+mn-ea"/>
                <a:cs typeface="+mn-cs"/>
              </a:rPr>
              <a:t>link）</a:t>
            </a:r>
            <a:r>
              <a:rPr kumimoji="1" lang="zh-CN" altLang="en-US" sz="2800" b="1" i="0" u="none" strike="noStrike" kern="1200" cap="none" spc="0" normalizeH="0" baseline="0" noProof="0" dirty="0">
                <a:ln>
                  <a:noFill/>
                </a:ln>
                <a:solidFill>
                  <a:schemeClr val="folHlink"/>
                </a:solidFill>
                <a:effectLst/>
                <a:uLnTx/>
                <a:uFillTx/>
                <a:latin typeface="Times New Roman" panose="02020603050405020304" pitchFamily="18" charset="0"/>
                <a:ea typeface="+mn-ea"/>
                <a:cs typeface="+mn-cs"/>
              </a:rPr>
              <a:t>：</a:t>
            </a:r>
            <a:r>
              <a:rPr kumimoji="1"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通信路径上连接相邻结点的通信信道，中间没有任何其他的交换结点。一条链路只是一条通路的一个组成部分。</a:t>
            </a:r>
            <a:endParaRPr kumimoji="1"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endParaRPr>
          </a:p>
        </p:txBody>
      </p:sp>
      <p:sp>
        <p:nvSpPr>
          <p:cNvPr id="21511" name="Text Box 6"/>
          <p:cNvSpPr txBox="1">
            <a:spLocks noChangeArrowheads="1"/>
          </p:cNvSpPr>
          <p:nvPr/>
        </p:nvSpPr>
        <p:spPr bwMode="auto">
          <a:xfrm>
            <a:off x="517525" y="4419600"/>
            <a:ext cx="8412163" cy="1800225"/>
          </a:xfrm>
          <a:prstGeom prst="rect">
            <a:avLst/>
          </a:prstGeom>
          <a:noFill/>
          <a:ln>
            <a:noFill/>
          </a:ln>
        </p:spPr>
        <p:txBody>
          <a:bodyPr>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28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a:t>
            </a:r>
            <a:r>
              <a:rPr kumimoji="1" lang="zh-CN" altLang="en-US" sz="2800" b="1" i="0" u="none" strike="noStrike" kern="1200" cap="none" spc="0" normalizeH="0" baseline="0" noProof="0" dirty="0">
                <a:ln>
                  <a:noFill/>
                </a:ln>
                <a:solidFill>
                  <a:schemeClr val="folHlink"/>
                </a:solidFill>
                <a:effectLst/>
                <a:uLnTx/>
                <a:uFillTx/>
                <a:latin typeface="Times New Roman" panose="02020603050405020304" pitchFamily="18" charset="0"/>
                <a:ea typeface="+mn-ea"/>
                <a:cs typeface="+mn-cs"/>
              </a:rPr>
              <a:t>数据链路(</a:t>
            </a:r>
            <a:r>
              <a:rPr kumimoji="1" lang="en-US" altLang="zh-CN" sz="2800" b="1" i="0" u="none" strike="noStrike" kern="1200" cap="none" spc="0" normalizeH="0" baseline="0" noProof="0" dirty="0">
                <a:ln>
                  <a:noFill/>
                </a:ln>
                <a:solidFill>
                  <a:schemeClr val="folHlink"/>
                </a:solidFill>
                <a:effectLst/>
                <a:uLnTx/>
                <a:uFillTx/>
                <a:latin typeface="Times New Roman" panose="02020603050405020304" pitchFamily="18" charset="0"/>
                <a:ea typeface="+mn-ea"/>
                <a:cs typeface="+mn-cs"/>
              </a:rPr>
              <a:t>data link)</a:t>
            </a:r>
            <a:r>
              <a:rPr kumimoji="1" lang="zh-CN" altLang="en-US" sz="2800" b="1" i="0" u="none" strike="noStrike" kern="1200" cap="none" spc="0" normalizeH="0" baseline="0" noProof="0" dirty="0">
                <a:ln>
                  <a:noFill/>
                </a:ln>
                <a:solidFill>
                  <a:schemeClr val="folHlink"/>
                </a:solidFill>
                <a:effectLst/>
                <a:uLnTx/>
                <a:uFillTx/>
                <a:latin typeface="Times New Roman" panose="02020603050405020304" pitchFamily="18" charset="0"/>
                <a:ea typeface="+mn-ea"/>
                <a:cs typeface="+mn-cs"/>
              </a:rPr>
              <a:t>：</a:t>
            </a:r>
            <a:r>
              <a:rPr kumimoji="1"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要在一根线路上传送数据，除了要有一条物理线路外，还要有一些必要的规程来控制这些数据的传输。将实现这些规程的硬件和软件加到链路上，就构成了数据链路。</a:t>
            </a:r>
            <a:endParaRPr kumimoji="1"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1200" cap="all" spc="50" normalizeH="0" baseline="0" noProof="0">
                <a:ln w="15875">
                  <a:noFill/>
                </a:ln>
                <a:solidFill>
                  <a:schemeClr val="tx2"/>
                </a:solidFill>
                <a:effectLst/>
                <a:uLnTx/>
                <a:uFillTx/>
                <a:latin typeface="+mj-lt"/>
                <a:ea typeface="+mj-ea"/>
                <a:cs typeface="+mj-cs"/>
              </a:rPr>
              <a:t>Chapter 3  The Data Link Layer</a:t>
            </a:r>
            <a:endParaRPr kumimoji="0" lang="zh-CN" altLang="en-US" sz="4000" b="1" i="0" u="none" strike="noStrike" kern="1200" cap="all" spc="50" normalizeH="0" baseline="0" noProof="0">
              <a:ln w="15875">
                <a:noFill/>
              </a:ln>
              <a:solidFill>
                <a:schemeClr val="tx2"/>
              </a:solidFill>
              <a:effectLst/>
              <a:uLnTx/>
              <a:uFillTx/>
              <a:latin typeface="+mj-lt"/>
              <a:ea typeface="+mj-ea"/>
              <a:cs typeface="+mj-cs"/>
            </a:endParaRPr>
          </a:p>
        </p:txBody>
      </p:sp>
      <p:sp>
        <p:nvSpPr>
          <p:cNvPr id="6" name="Text Box 4"/>
          <p:cNvSpPr txBox="1"/>
          <p:nvPr/>
        </p:nvSpPr>
        <p:spPr>
          <a:xfrm>
            <a:off x="762000" y="2286000"/>
            <a:ext cx="8093075" cy="9461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800" b="1" dirty="0">
                <a:latin typeface="宋体" panose="02010600030101010101" pitchFamily="2" charset="-122"/>
              </a:rPr>
              <a:t>●</a:t>
            </a:r>
            <a:r>
              <a:rPr lang="zh-CN" altLang="en-US" sz="2800" b="1" dirty="0">
                <a:solidFill>
                  <a:schemeClr val="folHlink"/>
                </a:solidFill>
                <a:latin typeface="Times New Roman" panose="02020603050405020304" pitchFamily="18" charset="0"/>
              </a:rPr>
              <a:t>点到点（</a:t>
            </a:r>
            <a:r>
              <a:rPr lang="en-US" altLang="zh-CN" sz="2800" b="1" dirty="0">
                <a:solidFill>
                  <a:schemeClr val="folHlink"/>
                </a:solidFill>
                <a:latin typeface="Times New Roman" panose="02020603050405020304" pitchFamily="18" charset="0"/>
              </a:rPr>
              <a:t>point to point）</a:t>
            </a:r>
            <a:r>
              <a:rPr lang="zh-CN" altLang="en-US" sz="2800" b="1" dirty="0">
                <a:latin typeface="Times New Roman" panose="02020603050405020304" pitchFamily="18" charset="0"/>
              </a:rPr>
              <a:t>通信：在相邻结点间的一条链路上的通信</a:t>
            </a:r>
            <a:endParaRPr lang="zh-CN" altLang="en-US" sz="2800" b="1" dirty="0">
              <a:latin typeface="Times New Roman" panose="02020603050405020304" pitchFamily="18" charset="0"/>
            </a:endParaRPr>
          </a:p>
        </p:txBody>
      </p:sp>
      <p:sp>
        <p:nvSpPr>
          <p:cNvPr id="7" name="Text Box 5"/>
          <p:cNvSpPr txBox="1"/>
          <p:nvPr/>
        </p:nvSpPr>
        <p:spPr>
          <a:xfrm>
            <a:off x="781050" y="3960813"/>
            <a:ext cx="7924800" cy="13731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800" b="1" dirty="0">
                <a:latin typeface="宋体" panose="02010600030101010101" pitchFamily="2" charset="-122"/>
              </a:rPr>
              <a:t>●</a:t>
            </a:r>
            <a:r>
              <a:rPr lang="zh-CN" altLang="en-US" sz="2800" b="1" dirty="0">
                <a:solidFill>
                  <a:schemeClr val="folHlink"/>
                </a:solidFill>
                <a:latin typeface="Times New Roman" panose="02020603050405020304" pitchFamily="18" charset="0"/>
              </a:rPr>
              <a:t>端到端（</a:t>
            </a:r>
            <a:r>
              <a:rPr lang="en-US" altLang="zh-CN" sz="2800" b="1" dirty="0">
                <a:solidFill>
                  <a:schemeClr val="folHlink"/>
                </a:solidFill>
                <a:latin typeface="Times New Roman" panose="02020603050405020304" pitchFamily="18" charset="0"/>
              </a:rPr>
              <a:t>end to end）</a:t>
            </a:r>
            <a:r>
              <a:rPr lang="zh-CN" altLang="en-US" sz="2800" b="1" dirty="0">
                <a:latin typeface="Times New Roman" panose="02020603050405020304" pitchFamily="18" charset="0"/>
              </a:rPr>
              <a:t>通信：从源结点（</a:t>
            </a:r>
            <a:r>
              <a:rPr lang="en-US" altLang="zh-CN" sz="2800" b="1" dirty="0">
                <a:latin typeface="Times New Roman" panose="02020603050405020304" pitchFamily="18" charset="0"/>
              </a:rPr>
              <a:t>source node）</a:t>
            </a:r>
            <a:r>
              <a:rPr lang="zh-CN" altLang="en-US" sz="2800" b="1" dirty="0">
                <a:latin typeface="Times New Roman" panose="02020603050405020304" pitchFamily="18" charset="0"/>
              </a:rPr>
              <a:t>到目的结点（</a:t>
            </a:r>
            <a:r>
              <a:rPr lang="en-US" altLang="zh-CN" sz="2800" b="1" dirty="0">
                <a:latin typeface="Times New Roman" panose="02020603050405020304" pitchFamily="18" charset="0"/>
              </a:rPr>
              <a:t>destination node）</a:t>
            </a:r>
            <a:r>
              <a:rPr lang="zh-CN" altLang="en-US" sz="2800" b="1" dirty="0">
                <a:latin typeface="Times New Roman" panose="02020603050405020304" pitchFamily="18" charset="0"/>
              </a:rPr>
              <a:t>通信。通信路径（</a:t>
            </a:r>
            <a:r>
              <a:rPr lang="en-US" altLang="zh-CN" sz="2800" b="1" dirty="0">
                <a:latin typeface="Times New Roman" panose="02020603050405020304" pitchFamily="18" charset="0"/>
              </a:rPr>
              <a:t>path）</a:t>
            </a:r>
            <a:r>
              <a:rPr lang="zh-CN" altLang="en-US" sz="2800" b="1" dirty="0">
                <a:latin typeface="Times New Roman" panose="02020603050405020304" pitchFamily="18" charset="0"/>
              </a:rPr>
              <a:t>可能由多个链路组成.</a:t>
            </a:r>
            <a:endParaRPr lang="zh-CN" altLang="en-US" sz="2800" b="1" dirty="0">
              <a:latin typeface="Times New Roman" panose="02020603050405020304" pitchFamily="18" charset="0"/>
            </a:endParaRPr>
          </a:p>
        </p:txBody>
      </p:sp>
      <p:sp>
        <p:nvSpPr>
          <p:cNvPr id="8" name="AutoShape 6"/>
          <p:cNvSpPr/>
          <p:nvPr/>
        </p:nvSpPr>
        <p:spPr>
          <a:xfrm flipH="1">
            <a:off x="5486400" y="3124200"/>
            <a:ext cx="2209800" cy="609600"/>
          </a:xfrm>
          <a:prstGeom prst="wedgeRoundRectCallout">
            <a:avLst>
              <a:gd name="adj1" fmla="val 119681"/>
              <a:gd name="adj2" fmla="val -90889"/>
              <a:gd name="adj3" fmla="val 16667"/>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zh-CN" altLang="en-US" b="1" dirty="0">
                <a:latin typeface="Comic Sans MS" panose="030F0702030302020204" pitchFamily="66" charset="0"/>
              </a:rPr>
              <a:t>数据链路层</a:t>
            </a:r>
            <a:endParaRPr lang="zh-CN" altLang="en-US" b="1" dirty="0">
              <a:latin typeface="Times New Roman" panose="02020603050405020304" pitchFamily="18" charset="0"/>
            </a:endParaRPr>
          </a:p>
        </p:txBody>
      </p:sp>
      <p:sp>
        <p:nvSpPr>
          <p:cNvPr id="9" name="AutoShape 7"/>
          <p:cNvSpPr/>
          <p:nvPr/>
        </p:nvSpPr>
        <p:spPr>
          <a:xfrm flipH="1">
            <a:off x="5562600" y="5562600"/>
            <a:ext cx="2209800" cy="609600"/>
          </a:xfrm>
          <a:prstGeom prst="wedgeRoundRectCallout">
            <a:avLst>
              <a:gd name="adj1" fmla="val 119681"/>
              <a:gd name="adj2" fmla="val -90889"/>
              <a:gd name="adj3" fmla="val 16667"/>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zh-CN" altLang="en-US" b="1" dirty="0">
                <a:latin typeface="Comic Sans MS" panose="030F0702030302020204" pitchFamily="66" charset="0"/>
              </a:rPr>
              <a:t>传输层</a:t>
            </a:r>
            <a:endParaRPr lang="zh-CN" altLang="en-US" b="1" dirty="0">
              <a:latin typeface="Times New Roman" panose="02020603050405020304" pitchFamily="18" charset="0"/>
            </a:endParaRPr>
          </a:p>
        </p:txBody>
      </p:sp>
      <p:sp>
        <p:nvSpPr>
          <p:cNvPr id="10" name="Text Box 8"/>
          <p:cNvSpPr txBox="1"/>
          <p:nvPr/>
        </p:nvSpPr>
        <p:spPr>
          <a:xfrm>
            <a:off x="420688" y="1265238"/>
            <a:ext cx="1968500"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b="1" dirty="0">
                <a:latin typeface="Times New Roman" panose="02020603050405020304" pitchFamily="18" charset="0"/>
              </a:rPr>
              <a:t>基本概念</a:t>
            </a:r>
            <a:r>
              <a:rPr lang="en-US" altLang="zh-CN" b="1" dirty="0">
                <a:latin typeface="Times New Roman" panose="02020603050405020304" pitchFamily="18" charset="0"/>
              </a:rPr>
              <a:t>:</a:t>
            </a:r>
            <a:endParaRPr lang="en-US" altLang="zh-CN" b="1"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28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strVal val="4/3*#ppt_w"/>
                                          </p:val>
                                        </p:tav>
                                        <p:tav tm="100000">
                                          <p:val>
                                            <p:strVal val="#ppt_w"/>
                                          </p:val>
                                        </p:tav>
                                      </p:tavLst>
                                    </p:anim>
                                    <p:anim calcmode="lin" valueType="num">
                                      <p:cBhvr>
                                        <p:cTn id="18" dur="500" fill="hold"/>
                                        <p:tgtEl>
                                          <p:spTgt spid="8"/>
                                        </p:tgtEl>
                                        <p:attrNameLst>
                                          <p:attrName>ppt_h</p:attrName>
                                        </p:attrNameLst>
                                      </p:cBhvr>
                                      <p:tavLst>
                                        <p:tav tm="0">
                                          <p:val>
                                            <p:strVal val="4/3*#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23" presetClass="entr" presetSubtype="288"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strVal val="4/3*#ppt_w"/>
                                          </p:val>
                                        </p:tav>
                                        <p:tav tm="100000">
                                          <p:val>
                                            <p:strVal val="#ppt_w"/>
                                          </p:val>
                                        </p:tav>
                                      </p:tavLst>
                                    </p:anim>
                                    <p:anim calcmode="lin" valueType="num">
                                      <p:cBhvr>
                                        <p:cTn id="29" dur="500" fill="hold"/>
                                        <p:tgtEl>
                                          <p:spTgt spid="9"/>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9" grpId="0" animBg="1"/>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Rectangle 2"/>
          <p:cNvSpPr>
            <a:spLocks noGrp="1" noChangeArrowheads="1"/>
          </p:cNvSpPr>
          <p:nvPr>
            <p:ph type="title"/>
          </p:nvPr>
        </p:nvSpPr>
        <p:spPr>
          <a:xfrm>
            <a:off x="-148432" y="518319"/>
            <a:ext cx="9440863" cy="709613"/>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all" spc="50" normalizeH="0" baseline="0" noProof="0">
                <a:ln w="15875">
                  <a:noFill/>
                </a:ln>
                <a:solidFill>
                  <a:schemeClr val="tx2"/>
                </a:solidFill>
                <a:effectLst/>
                <a:uLnTx/>
                <a:uFillTx/>
                <a:latin typeface="+mj-lt"/>
                <a:ea typeface="+mj-ea"/>
                <a:cs typeface="+mj-cs"/>
              </a:rPr>
              <a:t>3.1.1 </a:t>
            </a:r>
            <a:r>
              <a:rPr kumimoji="0" lang="en-US" altLang="zh-CN" sz="3200" b="1" i="0" u="none" strike="noStrike" kern="1200" cap="all" spc="50" normalizeH="0" baseline="0" noProof="0">
                <a:ln w="15875">
                  <a:noFill/>
                </a:ln>
                <a:solidFill>
                  <a:schemeClr val="tx2"/>
                </a:solidFill>
                <a:effectLst/>
                <a:uLnTx/>
                <a:uFillTx/>
                <a:latin typeface="+mj-lt"/>
                <a:ea typeface="+mj-ea"/>
                <a:cs typeface="+mj-cs"/>
              </a:rPr>
              <a:t>Services Provided to the Network Layer</a:t>
            </a:r>
            <a:endParaRPr kumimoji="0" lang="zh-CN" altLang="en-US" sz="3200" b="1" i="0" u="none" strike="noStrike" kern="1200" cap="all" spc="50" normalizeH="0" baseline="0" noProof="0">
              <a:ln w="15875">
                <a:noFill/>
              </a:ln>
              <a:solidFill>
                <a:schemeClr val="tx2"/>
              </a:solidFill>
              <a:effectLst/>
              <a:uLnTx/>
              <a:uFillTx/>
              <a:latin typeface="+mj-lt"/>
              <a:ea typeface="+mj-ea"/>
              <a:cs typeface="+mj-cs"/>
            </a:endParaRPr>
          </a:p>
        </p:txBody>
      </p:sp>
      <p:sp>
        <p:nvSpPr>
          <p:cNvPr id="536579" name="Rectangle 3"/>
          <p:cNvSpPr>
            <a:spLocks noGrp="1"/>
          </p:cNvSpPr>
          <p:nvPr>
            <p:ph idx="1"/>
          </p:nvPr>
        </p:nvSpPr>
        <p:spPr>
          <a:xfrm>
            <a:off x="0" y="1371600"/>
            <a:ext cx="8769350" cy="4114800"/>
          </a:xfrm>
          <a:ln/>
        </p:spPr>
        <p:txBody>
          <a:bodyPr vert="horz" wrap="square" lIns="91440" tIns="45720" rIns="91440" bIns="45720" anchor="t" anchorCtr="0"/>
          <a:p>
            <a:pPr eaLnBrk="1" hangingPunct="1">
              <a:buSzPct val="90000"/>
              <a:buFont typeface="Wingdings" panose="05000000000000000000" pitchFamily="2" charset="2"/>
              <a:buNone/>
            </a:pPr>
            <a:r>
              <a:rPr lang="en-US" altLang="zh-CN" kern="1200" dirty="0">
                <a:solidFill>
                  <a:srgbClr val="FF0000"/>
                </a:solidFill>
                <a:latin typeface="Arial" panose="020B0604020202020204" pitchFamily="34" charset="0"/>
                <a:ea typeface="+mn-ea"/>
                <a:cs typeface="Arial" panose="020B0604020202020204" pitchFamily="34" charset="0"/>
              </a:rPr>
              <a:t>   Three services:</a:t>
            </a:r>
            <a:endParaRPr lang="en-US" altLang="zh-CN" kern="1200" dirty="0">
              <a:solidFill>
                <a:srgbClr val="FF0000"/>
              </a:solidFill>
              <a:latin typeface="Arial" panose="020B0604020202020204" pitchFamily="34" charset="0"/>
              <a:ea typeface="+mn-ea"/>
              <a:cs typeface="Arial" panose="020B0604020202020204" pitchFamily="34" charset="0"/>
            </a:endParaRPr>
          </a:p>
          <a:p>
            <a:pPr eaLnBrk="1" hangingPunct="1">
              <a:lnSpc>
                <a:spcPct val="150000"/>
              </a:lnSpc>
              <a:buSzPct val="90000"/>
              <a:buFontTx/>
              <a:buNone/>
            </a:pPr>
            <a:r>
              <a:rPr lang="en-US" altLang="zh-CN" kern="1200" dirty="0">
                <a:latin typeface="Arial" panose="020B0604020202020204" pitchFamily="34" charset="0"/>
                <a:ea typeface="+mn-ea"/>
                <a:cs typeface="Arial" panose="020B0604020202020204" pitchFamily="34" charset="0"/>
              </a:rPr>
              <a:t>   1.Unacknowledged connectionless service</a:t>
            </a:r>
            <a:endParaRPr lang="en-US" altLang="zh-CN" kern="1200" dirty="0">
              <a:latin typeface="Arial" panose="020B0604020202020204" pitchFamily="34" charset="0"/>
              <a:ea typeface="+mn-ea"/>
              <a:cs typeface="Arial" panose="020B0604020202020204" pitchFamily="34" charset="0"/>
            </a:endParaRPr>
          </a:p>
          <a:p>
            <a:pPr eaLnBrk="1" hangingPunct="1">
              <a:lnSpc>
                <a:spcPct val="150000"/>
              </a:lnSpc>
              <a:buSzPct val="90000"/>
              <a:buFontTx/>
              <a:buNone/>
            </a:pPr>
            <a:r>
              <a:rPr lang="en-US" altLang="zh-CN" kern="1200" dirty="0">
                <a:latin typeface="Arial" panose="020B0604020202020204" pitchFamily="34" charset="0"/>
                <a:ea typeface="+mn-ea"/>
                <a:cs typeface="Arial" panose="020B0604020202020204" pitchFamily="34" charset="0"/>
              </a:rPr>
              <a:t>   2.Acknowledged connectionless service</a:t>
            </a:r>
            <a:endParaRPr lang="en-US" altLang="zh-CN" kern="1200" dirty="0">
              <a:latin typeface="Arial" panose="020B0604020202020204" pitchFamily="34" charset="0"/>
              <a:ea typeface="+mn-ea"/>
              <a:cs typeface="Arial" panose="020B0604020202020204" pitchFamily="34" charset="0"/>
            </a:endParaRPr>
          </a:p>
          <a:p>
            <a:pPr eaLnBrk="1" hangingPunct="1">
              <a:lnSpc>
                <a:spcPct val="150000"/>
              </a:lnSpc>
              <a:buSzPct val="90000"/>
              <a:buFontTx/>
              <a:buNone/>
            </a:pPr>
            <a:r>
              <a:rPr lang="en-US" altLang="zh-CN" kern="1200" dirty="0">
                <a:latin typeface="Arial" panose="020B0604020202020204" pitchFamily="34" charset="0"/>
                <a:ea typeface="+mn-ea"/>
                <a:cs typeface="Arial" panose="020B0604020202020204" pitchFamily="34" charset="0"/>
              </a:rPr>
              <a:t>   3.Acknowledged connection-oriented service</a:t>
            </a:r>
            <a:endParaRPr lang="en-US" altLang="zh-CN" kern="1200" dirty="0">
              <a:latin typeface="Arial" panose="020B0604020202020204" pitchFamily="34" charset="0"/>
              <a:ea typeface="+mn-ea"/>
              <a:cs typeface="Arial" panose="020B0604020202020204" pitchFamily="34" charset="0"/>
            </a:endParaRPr>
          </a:p>
          <a:p>
            <a:pPr eaLnBrk="1" hangingPunct="1">
              <a:buSzPct val="90000"/>
              <a:buFontTx/>
              <a:buChar char="•"/>
            </a:pPr>
            <a:endParaRPr lang="en-US" altLang="zh-CN" b="1" kern="1200" dirty="0">
              <a:latin typeface="+mn-lt"/>
              <a:ea typeface="Arial" panose="020B0604020202020204" pitchFamily="34" charset="0"/>
              <a:cs typeface="+mn-cs"/>
            </a:endParaRPr>
          </a:p>
        </p:txBody>
      </p:sp>
      <p:sp>
        <p:nvSpPr>
          <p:cNvPr id="47108" name="灯片编号占位符 1"/>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2000" dirty="0">
                <a:solidFill>
                  <a:srgbClr val="898989"/>
                </a:solidFill>
                <a:latin typeface="Times New Roman" panose="02020603050405020304" pitchFamily="18" charset="0"/>
                <a:ea typeface="宋体" panose="02010600030101010101" pitchFamily="2" charset="-122"/>
              </a:rPr>
            </a:fld>
            <a:endParaRPr lang="zh-CN" altLang="en-US" sz="2000" dirty="0">
              <a:solidFill>
                <a:srgbClr val="898989"/>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36579">
                                            <p:txEl>
                                              <p:charRg st="0" end="19"/>
                                            </p:txEl>
                                          </p:spTgt>
                                        </p:tgtEl>
                                        <p:attrNameLst>
                                          <p:attrName>style.visibility</p:attrName>
                                        </p:attrNameLst>
                                      </p:cBhvr>
                                      <p:to>
                                        <p:strVal val="visible"/>
                                      </p:to>
                                    </p:set>
                                    <p:anim calcmode="lin" valueType="num">
                                      <p:cBhvr additive="base">
                                        <p:cTn id="7" dur="500" fill="hold"/>
                                        <p:tgtEl>
                                          <p:spTgt spid="536579">
                                            <p:txEl>
                                              <p:charRg st="0" end="19"/>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36579">
                                            <p:txEl>
                                              <p:charRg st="0" end="19"/>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536579">
                                            <p:txEl>
                                              <p:charRg st="19" end="62"/>
                                            </p:txEl>
                                          </p:spTgt>
                                        </p:tgtEl>
                                        <p:attrNameLst>
                                          <p:attrName>style.visibility</p:attrName>
                                        </p:attrNameLst>
                                      </p:cBhvr>
                                      <p:to>
                                        <p:strVal val="visible"/>
                                      </p:to>
                                    </p:set>
                                    <p:animEffect transition="in" filter="blinds(horizontal)">
                                      <p:cBhvr>
                                        <p:cTn id="13" dur="500"/>
                                        <p:tgtEl>
                                          <p:spTgt spid="536579">
                                            <p:txEl>
                                              <p:charRg st="19" end="6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8" presetClass="entr" presetSubtype="16" fill="hold" nodeType="clickEffect">
                                  <p:stCondLst>
                                    <p:cond delay="0"/>
                                  </p:stCondLst>
                                  <p:childTnLst>
                                    <p:set>
                                      <p:cBhvr>
                                        <p:cTn id="17" dur="1" fill="hold">
                                          <p:stCondLst>
                                            <p:cond delay="0"/>
                                          </p:stCondLst>
                                        </p:cTn>
                                        <p:tgtEl>
                                          <p:spTgt spid="536579">
                                            <p:txEl>
                                              <p:charRg st="62" end="103"/>
                                            </p:txEl>
                                          </p:spTgt>
                                        </p:tgtEl>
                                        <p:attrNameLst>
                                          <p:attrName>style.visibility</p:attrName>
                                        </p:attrNameLst>
                                      </p:cBhvr>
                                      <p:to>
                                        <p:strVal val="visible"/>
                                      </p:to>
                                    </p:set>
                                    <p:animEffect transition="in" filter="diamond(in)">
                                      <p:cBhvr>
                                        <p:cTn id="18" dur="1000"/>
                                        <p:tgtEl>
                                          <p:spTgt spid="536579">
                                            <p:txEl>
                                              <p:charRg st="62" end="10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536579">
                                            <p:txEl>
                                              <p:charRg st="103" end="149"/>
                                            </p:txEl>
                                          </p:spTgt>
                                        </p:tgtEl>
                                        <p:attrNameLst>
                                          <p:attrName>style.visibility</p:attrName>
                                        </p:attrNameLst>
                                      </p:cBhvr>
                                      <p:to>
                                        <p:strVal val="visible"/>
                                      </p:to>
                                    </p:set>
                                    <p:animEffect transition="in" filter="checkerboard(across)">
                                      <p:cBhvr>
                                        <p:cTn id="23" dur="500"/>
                                        <p:tgtEl>
                                          <p:spTgt spid="536579">
                                            <p:txEl>
                                              <p:charRg st="103" end="14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Rectangle 2"/>
          <p:cNvSpPr>
            <a:spLocks noGrp="1" noChangeArrowheads="1"/>
          </p:cNvSpPr>
          <p:nvPr>
            <p:ph type="title"/>
          </p:nvPr>
        </p:nvSpPr>
        <p:spPr>
          <a:xfrm>
            <a:off x="438150" y="285750"/>
            <a:ext cx="8229600" cy="11430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400" b="1" i="0" u="none" strike="noStrike" kern="1200" cap="all" spc="50" normalizeH="0" baseline="0" noProof="0">
                <a:ln w="15875">
                  <a:noFill/>
                </a:ln>
                <a:solidFill>
                  <a:schemeClr val="tx2"/>
                </a:solidFill>
                <a:effectLst/>
                <a:uLnTx/>
                <a:uFillTx/>
                <a:latin typeface="+mj-lt"/>
                <a:ea typeface="+mj-ea"/>
                <a:cs typeface="+mj-cs"/>
              </a:rPr>
              <a:t>数据链路层的主要功能</a:t>
            </a:r>
            <a:endParaRPr kumimoji="0" lang="zh-CN" altLang="en-US" sz="4400" b="1" i="0" u="none" strike="noStrike" kern="1200" cap="all" spc="50" normalizeH="0" baseline="0" noProof="0">
              <a:ln w="15875">
                <a:noFill/>
              </a:ln>
              <a:solidFill>
                <a:schemeClr val="tx2"/>
              </a:solidFill>
              <a:effectLst/>
              <a:uLnTx/>
              <a:uFillTx/>
              <a:latin typeface="+mj-lt"/>
              <a:ea typeface="+mj-ea"/>
              <a:cs typeface="+mj-cs"/>
            </a:endParaRPr>
          </a:p>
        </p:txBody>
      </p:sp>
      <p:sp>
        <p:nvSpPr>
          <p:cNvPr id="484355" name="Rectangle 3"/>
          <p:cNvSpPr>
            <a:spLocks noGrp="1"/>
          </p:cNvSpPr>
          <p:nvPr>
            <p:ph idx="1"/>
          </p:nvPr>
        </p:nvSpPr>
        <p:spPr>
          <a:xfrm>
            <a:off x="409575" y="1714500"/>
            <a:ext cx="8458200" cy="4624388"/>
          </a:xfrm>
          <a:ln/>
        </p:spPr>
        <p:txBody>
          <a:bodyPr vert="horz" wrap="square" lIns="91440" tIns="45720" rIns="91440" bIns="45720" anchor="t" anchorCtr="0"/>
          <a:p>
            <a:pPr eaLnBrk="1" hangingPunct="1">
              <a:lnSpc>
                <a:spcPct val="120000"/>
              </a:lnSpc>
              <a:buSzPct val="90000"/>
              <a:buFont typeface="Wingdings" panose="05000000000000000000" pitchFamily="2" charset="2"/>
              <a:buNone/>
            </a:pPr>
            <a:r>
              <a:rPr lang="en-US" altLang="zh-CN" b="1" kern="1200" dirty="0">
                <a:latin typeface="+mn-lt"/>
                <a:ea typeface="+mn-ea"/>
                <a:cs typeface="+mn-cs"/>
              </a:rPr>
              <a:t>●</a:t>
            </a:r>
            <a:r>
              <a:rPr lang="zh-CN" altLang="en-US" b="1" kern="1200" dirty="0">
                <a:latin typeface="+mn-lt"/>
                <a:ea typeface="+mn-ea"/>
                <a:cs typeface="+mn-cs"/>
              </a:rPr>
              <a:t>通过一些数据链路层的协议，在不太可靠的物理链路上实现可靠的数据传输。</a:t>
            </a:r>
            <a:endParaRPr lang="zh-CN" altLang="en-US" b="1" kern="1200" dirty="0">
              <a:latin typeface="+mn-lt"/>
              <a:ea typeface="+mn-ea"/>
              <a:cs typeface="+mn-cs"/>
            </a:endParaRPr>
          </a:p>
          <a:p>
            <a:pPr lvl="1" eaLnBrk="1" hangingPunct="1">
              <a:lnSpc>
                <a:spcPct val="120000"/>
              </a:lnSpc>
              <a:buSzPct val="100000"/>
            </a:pPr>
            <a:r>
              <a:rPr lang="zh-CN" altLang="en-US" b="1" kern="1200" dirty="0">
                <a:latin typeface="+mn-lt"/>
                <a:ea typeface="+mn-ea"/>
                <a:cs typeface="+mn-cs"/>
              </a:rPr>
              <a:t>链路管理</a:t>
            </a:r>
            <a:endParaRPr lang="zh-CN" altLang="en-US" b="1" kern="1200" dirty="0">
              <a:latin typeface="+mn-lt"/>
              <a:ea typeface="+mn-ea"/>
              <a:cs typeface="+mn-cs"/>
            </a:endParaRPr>
          </a:p>
          <a:p>
            <a:pPr lvl="1" eaLnBrk="1" hangingPunct="1">
              <a:lnSpc>
                <a:spcPct val="120000"/>
              </a:lnSpc>
              <a:buSzPct val="100000"/>
            </a:pPr>
            <a:r>
              <a:rPr lang="zh-CN" altLang="en-US" b="1" kern="1200" dirty="0">
                <a:latin typeface="+mn-lt"/>
                <a:ea typeface="+mn-ea"/>
                <a:cs typeface="+mn-cs"/>
              </a:rPr>
              <a:t>数据成帧(</a:t>
            </a:r>
            <a:r>
              <a:rPr lang="en-US" altLang="zh-CN" b="1" kern="1200" dirty="0">
                <a:latin typeface="+mn-lt"/>
                <a:ea typeface="+mn-ea"/>
                <a:cs typeface="+mn-cs"/>
              </a:rPr>
              <a:t>frame) 		*</a:t>
            </a:r>
            <a:endParaRPr lang="en-US" altLang="zh-CN" b="1" kern="1200" dirty="0">
              <a:latin typeface="+mn-lt"/>
              <a:ea typeface="+mn-ea"/>
              <a:cs typeface="+mn-cs"/>
            </a:endParaRPr>
          </a:p>
          <a:p>
            <a:pPr lvl="1" eaLnBrk="1" hangingPunct="1">
              <a:lnSpc>
                <a:spcPct val="120000"/>
              </a:lnSpc>
              <a:buSzPct val="100000"/>
            </a:pPr>
            <a:r>
              <a:rPr lang="zh-CN" altLang="en-US" b="1" kern="1200" dirty="0">
                <a:latin typeface="+mn-lt"/>
                <a:ea typeface="+mn-ea"/>
                <a:cs typeface="+mn-cs"/>
              </a:rPr>
              <a:t>差错控制(</a:t>
            </a:r>
            <a:r>
              <a:rPr lang="en-US" altLang="zh-CN" b="1" kern="1200" dirty="0">
                <a:latin typeface="+mn-lt"/>
                <a:ea typeface="+mn-ea"/>
                <a:cs typeface="+mn-cs"/>
              </a:rPr>
              <a:t>error control)	*</a:t>
            </a:r>
            <a:endParaRPr lang="en-US" altLang="zh-CN" b="1" kern="1200" dirty="0">
              <a:latin typeface="+mn-lt"/>
              <a:ea typeface="+mn-ea"/>
              <a:cs typeface="+mn-cs"/>
            </a:endParaRPr>
          </a:p>
          <a:p>
            <a:pPr lvl="1" eaLnBrk="1" hangingPunct="1">
              <a:lnSpc>
                <a:spcPct val="120000"/>
              </a:lnSpc>
              <a:buSzPct val="100000"/>
            </a:pPr>
            <a:r>
              <a:rPr lang="zh-CN" altLang="en-US" b="1" kern="1200" dirty="0">
                <a:latin typeface="+mn-lt"/>
                <a:ea typeface="+mn-ea"/>
                <a:cs typeface="+mn-cs"/>
              </a:rPr>
              <a:t>流量控制(</a:t>
            </a:r>
            <a:r>
              <a:rPr lang="en-US" altLang="zh-CN" b="1" kern="1200" dirty="0">
                <a:latin typeface="+mn-lt"/>
                <a:ea typeface="+mn-ea"/>
                <a:cs typeface="+mn-cs"/>
              </a:rPr>
              <a:t>flow control)	*</a:t>
            </a:r>
            <a:endParaRPr lang="en-US" altLang="zh-CN" b="1" kern="1200" dirty="0">
              <a:latin typeface="+mn-lt"/>
              <a:ea typeface="+mn-ea"/>
              <a:cs typeface="+mn-cs"/>
            </a:endParaRPr>
          </a:p>
          <a:p>
            <a:pPr lvl="1" eaLnBrk="1" hangingPunct="1">
              <a:lnSpc>
                <a:spcPct val="120000"/>
              </a:lnSpc>
              <a:buSzPct val="100000"/>
            </a:pPr>
            <a:r>
              <a:rPr lang="zh-CN" altLang="en-US" b="1" kern="1200" dirty="0">
                <a:latin typeface="+mn-lt"/>
                <a:ea typeface="+mn-ea"/>
                <a:cs typeface="+mn-cs"/>
              </a:rPr>
              <a:t>透明传输</a:t>
            </a:r>
            <a:endParaRPr lang="zh-CN" altLang="en-US" b="1" kern="1200" dirty="0">
              <a:latin typeface="+mn-lt"/>
              <a:ea typeface="+mn-ea"/>
              <a:cs typeface="+mn-cs"/>
            </a:endParaRPr>
          </a:p>
          <a:p>
            <a:pPr lvl="1" eaLnBrk="1" hangingPunct="1">
              <a:lnSpc>
                <a:spcPct val="120000"/>
              </a:lnSpc>
              <a:buSzPct val="100000"/>
            </a:pPr>
            <a:r>
              <a:rPr lang="zh-CN" altLang="en-US" b="1" kern="1200" dirty="0">
                <a:latin typeface="+mn-lt"/>
                <a:ea typeface="+mn-ea"/>
                <a:cs typeface="+mn-cs"/>
              </a:rPr>
              <a:t>寻址</a:t>
            </a:r>
            <a:endParaRPr lang="zh-CN" altLang="en-US" b="1" kern="1200" dirty="0">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84355">
                                            <p:txEl>
                                              <p:charRg st="0" end="36"/>
                                            </p:txEl>
                                          </p:spTgt>
                                        </p:tgtEl>
                                        <p:attrNameLst>
                                          <p:attrName>style.visibility</p:attrName>
                                        </p:attrNameLst>
                                      </p:cBhvr>
                                      <p:to>
                                        <p:strVal val="visible"/>
                                      </p:to>
                                    </p:set>
                                    <p:anim calcmode="lin" valueType="num">
                                      <p:cBhvr additive="base">
                                        <p:cTn id="7" dur="500" fill="hold"/>
                                        <p:tgtEl>
                                          <p:spTgt spid="484355">
                                            <p:txEl>
                                              <p:charRg st="0" end="36"/>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84355">
                                            <p:txEl>
                                              <p:charRg st="0" end="36"/>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84355">
                                            <p:txEl>
                                              <p:charRg st="36" end="41"/>
                                            </p:txEl>
                                          </p:spTgt>
                                        </p:tgtEl>
                                        <p:attrNameLst>
                                          <p:attrName>style.visibility</p:attrName>
                                        </p:attrNameLst>
                                      </p:cBhvr>
                                      <p:to>
                                        <p:strVal val="visible"/>
                                      </p:to>
                                    </p:set>
                                    <p:anim calcmode="lin" valueType="num">
                                      <p:cBhvr additive="base">
                                        <p:cTn id="13" dur="500" fill="hold"/>
                                        <p:tgtEl>
                                          <p:spTgt spid="484355">
                                            <p:txEl>
                                              <p:charRg st="36" end="4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84355">
                                            <p:txEl>
                                              <p:charRg st="36" end="4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84355">
                                            <p:txEl>
                                              <p:charRg st="41" end="57"/>
                                            </p:txEl>
                                          </p:spTgt>
                                        </p:tgtEl>
                                        <p:attrNameLst>
                                          <p:attrName>style.visibility</p:attrName>
                                        </p:attrNameLst>
                                      </p:cBhvr>
                                      <p:to>
                                        <p:strVal val="visible"/>
                                      </p:to>
                                    </p:set>
                                    <p:anim calcmode="lin" valueType="num">
                                      <p:cBhvr additive="base">
                                        <p:cTn id="19" dur="500" fill="hold"/>
                                        <p:tgtEl>
                                          <p:spTgt spid="484355">
                                            <p:txEl>
                                              <p:charRg st="41" end="57"/>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84355">
                                            <p:txEl>
                                              <p:charRg st="41" end="57"/>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84355">
                                            <p:txEl>
                                              <p:charRg st="57" end="79"/>
                                            </p:txEl>
                                          </p:spTgt>
                                        </p:tgtEl>
                                        <p:attrNameLst>
                                          <p:attrName>style.visibility</p:attrName>
                                        </p:attrNameLst>
                                      </p:cBhvr>
                                      <p:to>
                                        <p:strVal val="visible"/>
                                      </p:to>
                                    </p:set>
                                    <p:anim calcmode="lin" valueType="num">
                                      <p:cBhvr additive="base">
                                        <p:cTn id="25" dur="500" fill="hold"/>
                                        <p:tgtEl>
                                          <p:spTgt spid="484355">
                                            <p:txEl>
                                              <p:charRg st="57" end="79"/>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84355">
                                            <p:txEl>
                                              <p:charRg st="57" end="79"/>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484355">
                                            <p:txEl>
                                              <p:charRg st="79" end="100"/>
                                            </p:txEl>
                                          </p:spTgt>
                                        </p:tgtEl>
                                        <p:attrNameLst>
                                          <p:attrName>style.visibility</p:attrName>
                                        </p:attrNameLst>
                                      </p:cBhvr>
                                      <p:to>
                                        <p:strVal val="visible"/>
                                      </p:to>
                                    </p:set>
                                    <p:anim calcmode="lin" valueType="num">
                                      <p:cBhvr additive="base">
                                        <p:cTn id="31" dur="500" fill="hold"/>
                                        <p:tgtEl>
                                          <p:spTgt spid="484355">
                                            <p:txEl>
                                              <p:charRg st="79" end="10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84355">
                                            <p:txEl>
                                              <p:charRg st="79" end="100"/>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484355">
                                            <p:txEl>
                                              <p:charRg st="100" end="105"/>
                                            </p:txEl>
                                          </p:spTgt>
                                        </p:tgtEl>
                                        <p:attrNameLst>
                                          <p:attrName>style.visibility</p:attrName>
                                        </p:attrNameLst>
                                      </p:cBhvr>
                                      <p:to>
                                        <p:strVal val="visible"/>
                                      </p:to>
                                    </p:set>
                                    <p:anim calcmode="lin" valueType="num">
                                      <p:cBhvr additive="base">
                                        <p:cTn id="37" dur="500" fill="hold"/>
                                        <p:tgtEl>
                                          <p:spTgt spid="484355">
                                            <p:txEl>
                                              <p:charRg st="100" end="10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84355">
                                            <p:txEl>
                                              <p:charRg st="100" end="10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484355">
                                            <p:txEl>
                                              <p:charRg st="105" end="108"/>
                                            </p:txEl>
                                          </p:spTgt>
                                        </p:tgtEl>
                                        <p:attrNameLst>
                                          <p:attrName>style.visibility</p:attrName>
                                        </p:attrNameLst>
                                      </p:cBhvr>
                                      <p:to>
                                        <p:strVal val="visible"/>
                                      </p:to>
                                    </p:set>
                                    <p:anim calcmode="lin" valueType="num">
                                      <p:cBhvr additive="base">
                                        <p:cTn id="43" dur="500" fill="hold"/>
                                        <p:tgtEl>
                                          <p:spTgt spid="484355">
                                            <p:txEl>
                                              <p:charRg st="105" end="108"/>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484355">
                                            <p:txEl>
                                              <p:charRg st="105" end="10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Rectangle 2"/>
          <p:cNvSpPr>
            <a:spLocks noGrp="1" noChangeArrowheads="1"/>
          </p:cNvSpPr>
          <p:nvPr>
            <p:ph type="title"/>
          </p:nvPr>
        </p:nvSpPr>
        <p:spPr>
          <a:xfrm>
            <a:off x="685800" y="82550"/>
            <a:ext cx="7772400" cy="657224"/>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000" b="1" i="0" u="none" strike="noStrike" kern="1200" cap="all" spc="50" normalizeH="0" baseline="0" noProof="0">
                <a:ln w="15875">
                  <a:noFill/>
                </a:ln>
                <a:solidFill>
                  <a:schemeClr val="bg2">
                    <a:lumMod val="50000"/>
                  </a:schemeClr>
                </a:solidFill>
                <a:effectLst/>
                <a:uLnTx/>
                <a:uFillTx/>
                <a:latin typeface="Arial" panose="020B0604020202020204" pitchFamily="34" charset="0"/>
                <a:ea typeface="+mj-ea"/>
                <a:cs typeface="Arial" panose="020B0604020202020204" pitchFamily="34" charset="0"/>
              </a:rPr>
              <a:t>3.1.2 </a:t>
            </a:r>
            <a:r>
              <a:rPr kumimoji="0" lang="en-US" altLang="zh-CN" sz="4000" b="1" i="0" u="none" strike="noStrike" kern="1200" cap="all" spc="50" normalizeH="0" baseline="0" noProof="0">
                <a:ln w="15875">
                  <a:noFill/>
                </a:ln>
                <a:solidFill>
                  <a:schemeClr val="bg2">
                    <a:lumMod val="50000"/>
                  </a:schemeClr>
                </a:solidFill>
                <a:effectLst/>
                <a:uLnTx/>
                <a:uFillTx/>
                <a:latin typeface="Arial" panose="020B0604020202020204" pitchFamily="34" charset="0"/>
                <a:ea typeface="+mj-ea"/>
                <a:cs typeface="Arial" panose="020B0604020202020204" pitchFamily="34" charset="0"/>
              </a:rPr>
              <a:t>Framing</a:t>
            </a:r>
            <a:endParaRPr kumimoji="0" lang="zh-CN" altLang="en-US" sz="4000" b="1" i="0" u="none" strike="noStrike" kern="1200" cap="all" spc="50" normalizeH="0" baseline="0" noProof="0">
              <a:ln w="15875">
                <a:noFill/>
              </a:ln>
              <a:solidFill>
                <a:schemeClr val="bg2">
                  <a:lumMod val="50000"/>
                </a:schemeClr>
              </a:solidFill>
              <a:effectLst/>
              <a:uLnTx/>
              <a:uFillTx/>
              <a:latin typeface="Arial" panose="020B0604020202020204" pitchFamily="34" charset="0"/>
              <a:ea typeface="+mj-ea"/>
              <a:cs typeface="Arial" panose="020B0604020202020204" pitchFamily="34" charset="0"/>
            </a:endParaRPr>
          </a:p>
        </p:txBody>
      </p:sp>
      <p:sp>
        <p:nvSpPr>
          <p:cNvPr id="492549" name="Text Box 5"/>
          <p:cNvSpPr txBox="1"/>
          <p:nvPr/>
        </p:nvSpPr>
        <p:spPr>
          <a:xfrm>
            <a:off x="331788" y="1130300"/>
            <a:ext cx="3867150"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dirty="0">
                <a:latin typeface="微软雅黑" panose="020B0503020204020204" pitchFamily="34" charset="-122"/>
                <a:ea typeface="微软雅黑" panose="020B0503020204020204" pitchFamily="34" charset="-122"/>
              </a:rPr>
              <a:t>●</a:t>
            </a:r>
            <a:r>
              <a:rPr lang="en-US" altLang="zh-CN" dirty="0">
                <a:latin typeface="Arial" panose="020B0604020202020204" pitchFamily="34" charset="0"/>
                <a:ea typeface="微软雅黑" panose="020B0503020204020204" pitchFamily="34" charset="-122"/>
              </a:rPr>
              <a:t> </a:t>
            </a:r>
            <a:r>
              <a:rPr lang="en-US" altLang="zh-CN" dirty="0">
                <a:solidFill>
                  <a:srgbClr val="FF0000"/>
                </a:solidFill>
                <a:latin typeface="Arial" panose="020B0604020202020204" pitchFamily="34" charset="0"/>
                <a:ea typeface="微软雅黑" panose="020B0503020204020204" pitchFamily="34" charset="-122"/>
              </a:rPr>
              <a:t>Framing methods</a:t>
            </a:r>
            <a:r>
              <a:rPr lang="en-US" altLang="zh-CN" dirty="0">
                <a:solidFill>
                  <a:srgbClr val="FF0000"/>
                </a:solidFill>
                <a:latin typeface="Arial" panose="020B0604020202020204" pitchFamily="34" charset="0"/>
                <a:ea typeface="微软雅黑" panose="020B0503020204020204" pitchFamily="34" charset="-122"/>
              </a:rPr>
              <a:t>:</a:t>
            </a:r>
            <a:endParaRPr lang="en-US" altLang="zh-CN" dirty="0">
              <a:solidFill>
                <a:srgbClr val="FF0000"/>
              </a:solidFill>
              <a:latin typeface="Arial" panose="020B0604020202020204" pitchFamily="34" charset="0"/>
              <a:ea typeface="微软雅黑" panose="020B0503020204020204" pitchFamily="34" charset="-122"/>
            </a:endParaRPr>
          </a:p>
        </p:txBody>
      </p:sp>
      <p:sp>
        <p:nvSpPr>
          <p:cNvPr id="492550" name="Text Box 6"/>
          <p:cNvSpPr txBox="1"/>
          <p:nvPr/>
        </p:nvSpPr>
        <p:spPr>
          <a:xfrm>
            <a:off x="331788" y="2036763"/>
            <a:ext cx="6305550" cy="519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457200" lvl="0" indent="-457200" eaLnBrk="1" hangingPunct="1">
              <a:spcBef>
                <a:spcPct val="0"/>
              </a:spcBef>
              <a:buClrTx/>
              <a:buSzTx/>
              <a:buFontTx/>
              <a:buNone/>
            </a:pPr>
            <a:r>
              <a:rPr lang="en-US" altLang="zh-CN" sz="2800" dirty="0">
                <a:latin typeface="Arial" panose="020B0604020202020204" pitchFamily="34" charset="0"/>
                <a:ea typeface="微软雅黑" panose="020B0503020204020204" pitchFamily="34" charset="-122"/>
              </a:rPr>
              <a:t>1. Byte count.</a:t>
            </a:r>
            <a:r>
              <a:rPr lang="zh-CN" altLang="en-US" sz="2800" dirty="0">
                <a:latin typeface="Arial" panose="020B0604020202020204" pitchFamily="34" charset="0"/>
                <a:ea typeface="微软雅黑" panose="020B0503020204020204" pitchFamily="34" charset="-122"/>
              </a:rPr>
              <a:t>（</a:t>
            </a:r>
            <a:r>
              <a:rPr lang="zh-CN" altLang="en-US" sz="2800" dirty="0">
                <a:solidFill>
                  <a:srgbClr val="0000CC"/>
                </a:solidFill>
                <a:latin typeface="Arial" panose="020B0604020202020204" pitchFamily="34" charset="0"/>
                <a:ea typeface="微软雅黑" panose="020B0503020204020204" pitchFamily="34" charset="-122"/>
              </a:rPr>
              <a:t>字节计数法</a:t>
            </a:r>
            <a:r>
              <a:rPr lang="zh-CN" altLang="en-US" sz="2800" dirty="0">
                <a:latin typeface="Arial" panose="020B0604020202020204" pitchFamily="34" charset="0"/>
                <a:ea typeface="微软雅黑" panose="020B0503020204020204" pitchFamily="34" charset="-122"/>
              </a:rPr>
              <a:t>）</a:t>
            </a:r>
            <a:endParaRPr lang="zh-CN" altLang="en-US" sz="2800" dirty="0">
              <a:latin typeface="Arial" panose="020B0604020202020204" pitchFamily="34" charset="0"/>
              <a:ea typeface="微软雅黑" panose="020B0503020204020204" pitchFamily="34" charset="-122"/>
            </a:endParaRPr>
          </a:p>
        </p:txBody>
      </p:sp>
      <p:sp>
        <p:nvSpPr>
          <p:cNvPr id="492551" name="Text Box 7"/>
          <p:cNvSpPr txBox="1"/>
          <p:nvPr/>
        </p:nvSpPr>
        <p:spPr>
          <a:xfrm>
            <a:off x="331788" y="2949575"/>
            <a:ext cx="7969250" cy="9461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457200" lvl="0" indent="-457200" eaLnBrk="1" hangingPunct="1">
              <a:spcBef>
                <a:spcPct val="0"/>
              </a:spcBef>
              <a:buClrTx/>
              <a:buSzTx/>
              <a:buFontTx/>
              <a:buNone/>
            </a:pPr>
            <a:r>
              <a:rPr lang="en-US" altLang="zh-CN" sz="2800" dirty="0">
                <a:latin typeface="Arial" panose="020B0604020202020204" pitchFamily="34" charset="0"/>
                <a:ea typeface="微软雅黑" panose="020B0503020204020204" pitchFamily="34" charset="-122"/>
              </a:rPr>
              <a:t>2. Flag bytes with byte stuffing.</a:t>
            </a:r>
            <a:r>
              <a:rPr lang="zh-CN" altLang="en-US" sz="2800" dirty="0">
                <a:latin typeface="Arial" panose="020B0604020202020204" pitchFamily="34" charset="0"/>
                <a:ea typeface="微软雅黑" panose="020B0503020204020204" pitchFamily="34" charset="-122"/>
              </a:rPr>
              <a:t>（</a:t>
            </a:r>
            <a:r>
              <a:rPr lang="zh-CN" altLang="en-US" sz="2800" dirty="0">
                <a:solidFill>
                  <a:srgbClr val="0000CC"/>
                </a:solidFill>
                <a:latin typeface="Arial" panose="020B0604020202020204" pitchFamily="34" charset="0"/>
                <a:ea typeface="微软雅黑" panose="020B0503020204020204" pitchFamily="34" charset="-122"/>
              </a:rPr>
              <a:t>字节填充的标志字节法</a:t>
            </a:r>
            <a:r>
              <a:rPr lang="zh-CN" altLang="en-US" sz="2800" dirty="0">
                <a:latin typeface="Arial" panose="020B0604020202020204" pitchFamily="34" charset="0"/>
                <a:ea typeface="微软雅黑" panose="020B0503020204020204" pitchFamily="34" charset="-122"/>
              </a:rPr>
              <a:t>）</a:t>
            </a:r>
            <a:endParaRPr lang="zh-CN" altLang="en-US" sz="2800" dirty="0">
              <a:latin typeface="Arial" panose="020B0604020202020204" pitchFamily="34" charset="0"/>
              <a:ea typeface="微软雅黑" panose="020B0503020204020204" pitchFamily="34" charset="-122"/>
            </a:endParaRPr>
          </a:p>
        </p:txBody>
      </p:sp>
      <p:sp>
        <p:nvSpPr>
          <p:cNvPr id="492552" name="Text Box 8"/>
          <p:cNvSpPr txBox="1"/>
          <p:nvPr/>
        </p:nvSpPr>
        <p:spPr>
          <a:xfrm>
            <a:off x="331788" y="4119563"/>
            <a:ext cx="8277225" cy="523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457200" lvl="0" indent="-457200" eaLnBrk="1" hangingPunct="1">
              <a:spcBef>
                <a:spcPct val="0"/>
              </a:spcBef>
              <a:buClrTx/>
              <a:buSzTx/>
              <a:buFontTx/>
              <a:buNone/>
            </a:pPr>
            <a:r>
              <a:rPr lang="en-US" altLang="zh-CN" sz="2800" dirty="0">
                <a:solidFill>
                  <a:srgbClr val="CC0000"/>
                </a:solidFill>
                <a:latin typeface="Arial" panose="020B0604020202020204" pitchFamily="34" charset="0"/>
                <a:ea typeface="微软雅黑" panose="020B0503020204020204" pitchFamily="34" charset="-122"/>
              </a:rPr>
              <a:t>3. Flag bits with bit stuffing.</a:t>
            </a:r>
            <a:r>
              <a:rPr lang="zh-CN" altLang="en-US" sz="2800" dirty="0">
                <a:solidFill>
                  <a:srgbClr val="CC0000"/>
                </a:solidFill>
                <a:latin typeface="Arial" panose="020B0604020202020204" pitchFamily="34" charset="0"/>
                <a:ea typeface="微软雅黑" panose="020B0503020204020204" pitchFamily="34" charset="-122"/>
              </a:rPr>
              <a:t>（位填充的标志比特法）</a:t>
            </a:r>
            <a:endParaRPr lang="zh-CN" altLang="en-US" sz="2800" dirty="0">
              <a:solidFill>
                <a:srgbClr val="CC0000"/>
              </a:solidFill>
              <a:latin typeface="Arial" panose="020B0604020202020204" pitchFamily="34" charset="0"/>
              <a:ea typeface="微软雅黑" panose="020B0503020204020204" pitchFamily="34" charset="-122"/>
            </a:endParaRPr>
          </a:p>
        </p:txBody>
      </p:sp>
      <p:sp>
        <p:nvSpPr>
          <p:cNvPr id="492553" name="Text Box 9"/>
          <p:cNvSpPr txBox="1"/>
          <p:nvPr/>
        </p:nvSpPr>
        <p:spPr>
          <a:xfrm>
            <a:off x="331788" y="5156200"/>
            <a:ext cx="8047037" cy="9461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457200" lvl="0" indent="-457200" eaLnBrk="1" hangingPunct="1">
              <a:spcBef>
                <a:spcPct val="0"/>
              </a:spcBef>
              <a:buClrTx/>
              <a:buSzTx/>
              <a:buFontTx/>
              <a:buNone/>
            </a:pPr>
            <a:r>
              <a:rPr lang="en-US" altLang="zh-CN" sz="2800" dirty="0">
                <a:latin typeface="Arial" panose="020B0604020202020204" pitchFamily="34" charset="0"/>
                <a:ea typeface="微软雅黑" panose="020B0503020204020204" pitchFamily="34" charset="-122"/>
              </a:rPr>
              <a:t>4. Physical layer coding violations.</a:t>
            </a:r>
            <a:r>
              <a:rPr lang="zh-CN" altLang="en-US" sz="2800" dirty="0">
                <a:latin typeface="Arial" panose="020B0604020202020204" pitchFamily="34" charset="0"/>
                <a:ea typeface="微软雅黑" panose="020B0503020204020204" pitchFamily="34" charset="-122"/>
              </a:rPr>
              <a:t>（</a:t>
            </a:r>
            <a:r>
              <a:rPr lang="zh-CN" altLang="en-US" sz="2800" dirty="0">
                <a:solidFill>
                  <a:srgbClr val="0000CC"/>
                </a:solidFill>
                <a:latin typeface="Arial" panose="020B0604020202020204" pitchFamily="34" charset="0"/>
                <a:ea typeface="微软雅黑" panose="020B0503020204020204" pitchFamily="34" charset="-122"/>
              </a:rPr>
              <a:t>物理层编码违禁法</a:t>
            </a:r>
            <a:r>
              <a:rPr lang="zh-CN" altLang="en-US" sz="2800" dirty="0">
                <a:latin typeface="Arial" panose="020B0604020202020204" pitchFamily="34" charset="0"/>
                <a:ea typeface="微软雅黑" panose="020B0503020204020204" pitchFamily="34" charset="-122"/>
              </a:rPr>
              <a:t>）</a:t>
            </a:r>
            <a:endParaRPr lang="zh-CN" altLang="en-US" sz="2800" dirty="0">
              <a:latin typeface="Arial" panose="020B0604020202020204" pitchFamily="34" charset="0"/>
              <a:ea typeface="微软雅黑" panose="020B0503020204020204" pitchFamily="34" charset="-122"/>
            </a:endParaRPr>
          </a:p>
        </p:txBody>
      </p:sp>
      <p:sp>
        <p:nvSpPr>
          <p:cNvPr id="50184" name="灯片编号占位符 1"/>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2000" dirty="0">
                <a:solidFill>
                  <a:srgbClr val="898989"/>
                </a:solidFill>
                <a:latin typeface="Times New Roman" panose="02020603050405020304" pitchFamily="18" charset="0"/>
                <a:ea typeface="宋体" panose="02010600030101010101" pitchFamily="2" charset="-122"/>
              </a:rPr>
            </a:fld>
            <a:endParaRPr lang="zh-CN" altLang="en-US" sz="2000" dirty="0">
              <a:solidFill>
                <a:srgbClr val="898989"/>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92549"/>
                                        </p:tgtEl>
                                        <p:attrNameLst>
                                          <p:attrName>style.visibility</p:attrName>
                                        </p:attrNameLst>
                                      </p:cBhvr>
                                      <p:to>
                                        <p:strVal val="visible"/>
                                      </p:to>
                                    </p:set>
                                    <p:animEffect transition="in" filter="slide(fromBottom)">
                                      <p:cBhvr>
                                        <p:cTn id="7" dur="500"/>
                                        <p:tgtEl>
                                          <p:spTgt spid="49254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492550"/>
                                        </p:tgtEl>
                                        <p:attrNameLst>
                                          <p:attrName>style.visibility</p:attrName>
                                        </p:attrNameLst>
                                      </p:cBhvr>
                                      <p:to>
                                        <p:strVal val="visible"/>
                                      </p:to>
                                    </p:set>
                                    <p:animEffect transition="in" filter="slide(fromBottom)">
                                      <p:cBhvr>
                                        <p:cTn id="12" dur="500"/>
                                        <p:tgtEl>
                                          <p:spTgt spid="492550"/>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492551"/>
                                        </p:tgtEl>
                                        <p:attrNameLst>
                                          <p:attrName>style.visibility</p:attrName>
                                        </p:attrNameLst>
                                      </p:cBhvr>
                                      <p:to>
                                        <p:strVal val="visible"/>
                                      </p:to>
                                    </p:set>
                                    <p:animEffect transition="in" filter="slide(fromBottom)">
                                      <p:cBhvr>
                                        <p:cTn id="17" dur="500"/>
                                        <p:tgtEl>
                                          <p:spTgt spid="492551"/>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492552"/>
                                        </p:tgtEl>
                                        <p:attrNameLst>
                                          <p:attrName>style.visibility</p:attrName>
                                        </p:attrNameLst>
                                      </p:cBhvr>
                                      <p:to>
                                        <p:strVal val="visible"/>
                                      </p:to>
                                    </p:set>
                                    <p:animEffect transition="in" filter="slide(fromBottom)">
                                      <p:cBhvr>
                                        <p:cTn id="22" dur="500"/>
                                        <p:tgtEl>
                                          <p:spTgt spid="492552"/>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492553"/>
                                        </p:tgtEl>
                                        <p:attrNameLst>
                                          <p:attrName>style.visibility</p:attrName>
                                        </p:attrNameLst>
                                      </p:cBhvr>
                                      <p:to>
                                        <p:strVal val="visible"/>
                                      </p:to>
                                    </p:set>
                                    <p:animEffect transition="in" filter="slide(fromBottom)">
                                      <p:cBhvr>
                                        <p:cTn id="27" dur="500"/>
                                        <p:tgtEl>
                                          <p:spTgt spid="4925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2549" grpId="0"/>
      <p:bldP spid="492550" grpId="0"/>
      <p:bldP spid="492551" grpId="0"/>
      <p:bldP spid="492552" grpId="0"/>
      <p:bldP spid="49255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4" name="Rectangle 2"/>
          <p:cNvSpPr>
            <a:spLocks noGrp="1" noChangeArrowheads="1"/>
          </p:cNvSpPr>
          <p:nvPr>
            <p:ph type="title"/>
          </p:nvPr>
        </p:nvSpPr>
        <p:spPr>
          <a:xfrm>
            <a:off x="-157163" y="103188"/>
            <a:ext cx="9458326" cy="609599"/>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1200" cap="all" spc="50" normalizeH="0" baseline="0" noProof="0">
                <a:ln w="15875">
                  <a:noFill/>
                </a:ln>
                <a:solidFill>
                  <a:schemeClr val="tx2"/>
                </a:solidFill>
                <a:effectLst/>
                <a:uLnTx/>
                <a:uFillTx/>
                <a:latin typeface="+mj-lt"/>
                <a:ea typeface="+mj-ea"/>
                <a:cs typeface="+mj-cs"/>
              </a:rPr>
              <a:t>3. Flag bits with bit stuffing</a:t>
            </a:r>
            <a:endParaRPr kumimoji="0" lang="zh-CN" altLang="en-US" sz="4000" b="1" i="0" u="none" strike="noStrike" kern="1200" cap="all" spc="50" normalizeH="0" baseline="0" noProof="0">
              <a:ln w="15875">
                <a:noFill/>
              </a:ln>
              <a:solidFill>
                <a:schemeClr val="tx2"/>
              </a:solidFill>
              <a:effectLst/>
              <a:uLnTx/>
              <a:uFillTx/>
              <a:latin typeface="+mj-lt"/>
              <a:ea typeface="+mj-ea"/>
              <a:cs typeface="+mj-cs"/>
            </a:endParaRPr>
          </a:p>
        </p:txBody>
      </p:sp>
      <p:sp>
        <p:nvSpPr>
          <p:cNvPr id="495619" name="Text Box 3"/>
          <p:cNvSpPr txBox="1"/>
          <p:nvPr/>
        </p:nvSpPr>
        <p:spPr>
          <a:xfrm>
            <a:off x="304800" y="649288"/>
            <a:ext cx="8839200" cy="954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800" dirty="0">
                <a:latin typeface="微软雅黑" panose="020B0503020204020204" pitchFamily="34" charset="-122"/>
                <a:ea typeface="微软雅黑" panose="020B0503020204020204" pitchFamily="34" charset="-122"/>
              </a:rPr>
              <a:t>●</a:t>
            </a:r>
            <a:r>
              <a:rPr lang="en-US" altLang="zh-CN" sz="2800" dirty="0">
                <a:latin typeface="Arial" panose="020B0604020202020204" pitchFamily="34" charset="0"/>
                <a:ea typeface="微软雅黑" panose="020B0503020204020204" pitchFamily="34" charset="-122"/>
              </a:rPr>
              <a:t> </a:t>
            </a:r>
            <a:r>
              <a:rPr lang="en-US" altLang="zh-CN" sz="2800" dirty="0">
                <a:solidFill>
                  <a:srgbClr val="FF0000"/>
                </a:solidFill>
                <a:latin typeface="Arial" panose="020B0604020202020204" pitchFamily="34" charset="0"/>
                <a:ea typeface="微软雅黑" panose="020B0503020204020204" pitchFamily="34" charset="-122"/>
              </a:rPr>
              <a:t>Technology：</a:t>
            </a:r>
            <a:r>
              <a:rPr lang="en-US" altLang="zh-CN" sz="2800" dirty="0">
                <a:latin typeface="Arial" panose="020B0604020202020204" pitchFamily="34" charset="0"/>
                <a:ea typeface="微软雅黑" panose="020B0503020204020204" pitchFamily="34" charset="-122"/>
              </a:rPr>
              <a:t>uses a special </a:t>
            </a:r>
            <a:r>
              <a:rPr lang="en-US" altLang="zh-CN" sz="2800" dirty="0">
                <a:solidFill>
                  <a:srgbClr val="0000CC"/>
                </a:solidFill>
                <a:latin typeface="Arial" panose="020B0604020202020204" pitchFamily="34" charset="0"/>
                <a:ea typeface="微软雅黑" panose="020B0503020204020204" pitchFamily="34" charset="-122"/>
              </a:rPr>
              <a:t>bit pattern </a:t>
            </a:r>
            <a:r>
              <a:rPr lang="en-US" altLang="zh-CN" sz="2800" dirty="0">
                <a:latin typeface="Arial" panose="020B0604020202020204" pitchFamily="34" charset="0"/>
                <a:ea typeface="微软雅黑" panose="020B0503020204020204" pitchFamily="34" charset="-122"/>
              </a:rPr>
              <a:t>to show the start and end of the frame,</a:t>
            </a:r>
            <a:r>
              <a:rPr lang="zh-CN" altLang="en-US" sz="2800" dirty="0">
                <a:latin typeface="Comic Sans MS" panose="030F0702030302020204" pitchFamily="66" charset="0"/>
                <a:ea typeface="微软雅黑" panose="020B0503020204020204" pitchFamily="34" charset="-122"/>
              </a:rPr>
              <a:t> </a:t>
            </a:r>
            <a:r>
              <a:rPr lang="en-US" altLang="zh-CN" sz="2800" dirty="0">
                <a:latin typeface="Arial" panose="020B0604020202020204" pitchFamily="34" charset="0"/>
                <a:ea typeface="微软雅黑" panose="020B0503020204020204" pitchFamily="34" charset="-122"/>
              </a:rPr>
              <a:t>that is ‘</a:t>
            </a:r>
            <a:r>
              <a:rPr lang="en-US" altLang="zh-CN" sz="2800" dirty="0">
                <a:solidFill>
                  <a:srgbClr val="CC0000"/>
                </a:solidFill>
                <a:latin typeface="Arial" panose="020B0604020202020204" pitchFamily="34" charset="0"/>
                <a:ea typeface="微软雅黑" panose="020B0503020204020204" pitchFamily="34" charset="-122"/>
              </a:rPr>
              <a:t>01111110</a:t>
            </a:r>
            <a:r>
              <a:rPr lang="en-US" altLang="zh-CN" sz="2800" dirty="0">
                <a:latin typeface="Arial" panose="020B0604020202020204" pitchFamily="34" charset="0"/>
                <a:ea typeface="微软雅黑" panose="020B0503020204020204" pitchFamily="34" charset="-122"/>
              </a:rPr>
              <a:t>’.</a:t>
            </a:r>
            <a:endParaRPr lang="en-US" altLang="zh-CN" sz="2800" dirty="0">
              <a:latin typeface="Arial" panose="020B0604020202020204" pitchFamily="34" charset="0"/>
              <a:ea typeface="微软雅黑" panose="020B0503020204020204" pitchFamily="34" charset="-122"/>
            </a:endParaRPr>
          </a:p>
        </p:txBody>
      </p:sp>
      <p:sp>
        <p:nvSpPr>
          <p:cNvPr id="495620" name="Text Box 4"/>
          <p:cNvSpPr txBox="1"/>
          <p:nvPr/>
        </p:nvSpPr>
        <p:spPr>
          <a:xfrm>
            <a:off x="303213" y="1573213"/>
            <a:ext cx="7607300" cy="523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800" dirty="0">
                <a:latin typeface="微软雅黑" panose="020B0503020204020204" pitchFamily="34" charset="-122"/>
                <a:ea typeface="微软雅黑" panose="020B0503020204020204" pitchFamily="34" charset="-122"/>
              </a:rPr>
              <a:t>●</a:t>
            </a:r>
            <a:r>
              <a:rPr lang="en-US" altLang="zh-CN" sz="2800" dirty="0">
                <a:latin typeface="Arial" panose="020B0604020202020204" pitchFamily="34" charset="0"/>
                <a:ea typeface="微软雅黑" panose="020B0503020204020204" pitchFamily="34" charset="-122"/>
              </a:rPr>
              <a:t> </a:t>
            </a:r>
            <a:r>
              <a:rPr lang="en-US" altLang="zh-CN" sz="2800" dirty="0">
                <a:solidFill>
                  <a:srgbClr val="FF0000"/>
                </a:solidFill>
                <a:latin typeface="Arial" panose="020B0604020202020204" pitchFamily="34" charset="0"/>
                <a:ea typeface="微软雅黑" panose="020B0503020204020204" pitchFamily="34" charset="-122"/>
              </a:rPr>
              <a:t>Problem: </a:t>
            </a:r>
            <a:r>
              <a:rPr lang="en-US" altLang="zh-CN" sz="2800" dirty="0">
                <a:latin typeface="Arial" panose="020B0604020202020204" pitchFamily="34" charset="0"/>
                <a:ea typeface="微软雅黑" panose="020B0503020204020204" pitchFamily="34" charset="-122"/>
              </a:rPr>
              <a:t>‘01111110’ may exist in the frame</a:t>
            </a:r>
            <a:endParaRPr lang="en-US" altLang="zh-CN" sz="2800" dirty="0">
              <a:latin typeface="Arial" panose="020B0604020202020204" pitchFamily="34" charset="0"/>
              <a:ea typeface="微软雅黑" panose="020B0503020204020204" pitchFamily="34" charset="-122"/>
            </a:endParaRPr>
          </a:p>
        </p:txBody>
      </p:sp>
      <p:sp>
        <p:nvSpPr>
          <p:cNvPr id="495621" name="Text Box 5"/>
          <p:cNvSpPr txBox="1"/>
          <p:nvPr/>
        </p:nvSpPr>
        <p:spPr>
          <a:xfrm>
            <a:off x="303213" y="2112963"/>
            <a:ext cx="8562975" cy="519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800" dirty="0">
                <a:latin typeface="微软雅黑" panose="020B0503020204020204" pitchFamily="34" charset="-122"/>
                <a:ea typeface="微软雅黑" panose="020B0503020204020204" pitchFamily="34" charset="-122"/>
              </a:rPr>
              <a:t>●</a:t>
            </a:r>
            <a:r>
              <a:rPr lang="en-US" altLang="zh-CN" sz="2800" dirty="0">
                <a:latin typeface="Arial" panose="020B0604020202020204" pitchFamily="34" charset="0"/>
                <a:ea typeface="微软雅黑" panose="020B0503020204020204" pitchFamily="34" charset="-122"/>
              </a:rPr>
              <a:t> </a:t>
            </a:r>
            <a:r>
              <a:rPr lang="en-US" altLang="zh-CN" sz="2800" dirty="0">
                <a:solidFill>
                  <a:srgbClr val="FF0000"/>
                </a:solidFill>
                <a:latin typeface="Arial" panose="020B0604020202020204" pitchFamily="34" charset="0"/>
                <a:ea typeface="微软雅黑" panose="020B0503020204020204" pitchFamily="34" charset="-122"/>
              </a:rPr>
              <a:t>Solution:</a:t>
            </a:r>
            <a:r>
              <a:rPr lang="zh-CN" altLang="en-US" sz="2800" dirty="0">
                <a:latin typeface="Arial" panose="020B0604020202020204" pitchFamily="34" charset="0"/>
                <a:ea typeface="微软雅黑" panose="020B0503020204020204" pitchFamily="34" charset="-122"/>
              </a:rPr>
              <a:t>‘0’</a:t>
            </a:r>
            <a:r>
              <a:rPr lang="en-US" altLang="zh-CN" sz="2800" dirty="0">
                <a:latin typeface="Arial" panose="020B0604020202020204" pitchFamily="34" charset="0"/>
                <a:ea typeface="微软雅黑" panose="020B0503020204020204" pitchFamily="34" charset="-122"/>
              </a:rPr>
              <a:t>bit</a:t>
            </a:r>
            <a:r>
              <a:rPr lang="zh-CN" altLang="en-US" sz="2800" dirty="0">
                <a:latin typeface="Arial" panose="020B0604020202020204" pitchFamily="34" charset="0"/>
                <a:ea typeface="微软雅黑" panose="020B0503020204020204" pitchFamily="34" charset="-122"/>
              </a:rPr>
              <a:t> </a:t>
            </a:r>
            <a:r>
              <a:rPr lang="en-US" altLang="zh-CN" sz="2800" dirty="0">
                <a:latin typeface="Arial" panose="020B0604020202020204" pitchFamily="34" charset="0"/>
                <a:ea typeface="微软雅黑" panose="020B0503020204020204" pitchFamily="34" charset="-122"/>
              </a:rPr>
              <a:t>s</a:t>
            </a:r>
            <a:r>
              <a:rPr lang="en-US" altLang="en-US" sz="2800" dirty="0">
                <a:latin typeface="Arial" panose="020B0604020202020204" pitchFamily="34" charset="0"/>
                <a:ea typeface="微软雅黑" panose="020B0503020204020204" pitchFamily="34" charset="-122"/>
              </a:rPr>
              <a:t>tuffing </a:t>
            </a:r>
            <a:r>
              <a:rPr lang="zh-CN" altLang="en-US" sz="2800" dirty="0">
                <a:latin typeface="Arial" panose="020B0604020202020204" pitchFamily="34" charset="0"/>
                <a:ea typeface="微软雅黑" panose="020B0503020204020204" pitchFamily="34" charset="-122"/>
              </a:rPr>
              <a:t>a</a:t>
            </a:r>
            <a:r>
              <a:rPr lang="en-US" altLang="zh-CN" sz="2800" dirty="0">
                <a:latin typeface="Arial" panose="020B0604020202020204" pitchFamily="34" charset="0"/>
                <a:ea typeface="微软雅黑" panose="020B0503020204020204" pitchFamily="34" charset="-122"/>
              </a:rPr>
              <a:t>nd des</a:t>
            </a:r>
            <a:r>
              <a:rPr lang="en-US" altLang="en-US" sz="2800" dirty="0">
                <a:latin typeface="Arial" panose="020B0604020202020204" pitchFamily="34" charset="0"/>
                <a:ea typeface="微软雅黑" panose="020B0503020204020204" pitchFamily="34" charset="-122"/>
              </a:rPr>
              <a:t>tuffing</a:t>
            </a:r>
            <a:endParaRPr lang="zh-CN" altLang="en-US" sz="2800" dirty="0">
              <a:latin typeface="Arial" panose="020B0604020202020204" pitchFamily="34" charset="0"/>
              <a:ea typeface="微软雅黑" panose="020B0503020204020204" pitchFamily="34" charset="-122"/>
            </a:endParaRPr>
          </a:p>
        </p:txBody>
      </p:sp>
      <p:grpSp>
        <p:nvGrpSpPr>
          <p:cNvPr id="2" name="Group 6"/>
          <p:cNvGrpSpPr/>
          <p:nvPr/>
        </p:nvGrpSpPr>
        <p:grpSpPr>
          <a:xfrm>
            <a:off x="204788" y="2771775"/>
            <a:ext cx="9294812" cy="3635375"/>
            <a:chOff x="301" y="1783"/>
            <a:chExt cx="5442" cy="2290"/>
          </a:xfrm>
        </p:grpSpPr>
        <p:pic>
          <p:nvPicPr>
            <p:cNvPr id="51208" name="Picture 7" descr="3-06"/>
            <p:cNvPicPr>
              <a:picLocks noChangeAspect="1"/>
            </p:cNvPicPr>
            <p:nvPr/>
          </p:nvPicPr>
          <p:blipFill>
            <a:blip r:embed="rId1"/>
            <a:stretch>
              <a:fillRect/>
            </a:stretch>
          </p:blipFill>
          <p:spPr>
            <a:xfrm>
              <a:off x="1056" y="1783"/>
              <a:ext cx="3318" cy="1536"/>
            </a:xfrm>
            <a:prstGeom prst="rect">
              <a:avLst/>
            </a:prstGeom>
            <a:noFill/>
            <a:ln w="9525">
              <a:noFill/>
            </a:ln>
          </p:spPr>
        </p:pic>
        <p:sp>
          <p:nvSpPr>
            <p:cNvPr id="51209" name="Text Box 8"/>
            <p:cNvSpPr txBox="1"/>
            <p:nvPr/>
          </p:nvSpPr>
          <p:spPr>
            <a:xfrm>
              <a:off x="301" y="3317"/>
              <a:ext cx="5442" cy="75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400" dirty="0">
                  <a:latin typeface="Times New Roman" panose="02020603050405020304" pitchFamily="18" charset="0"/>
                  <a:ea typeface="微软雅黑" panose="020B0503020204020204" pitchFamily="34" charset="-122"/>
                </a:rPr>
                <a:t>Figure 3-5. Bit stuffing. (a) The original data. </a:t>
              </a:r>
              <a:endParaRPr lang="en-US" altLang="zh-CN" sz="2400" dirty="0">
                <a:latin typeface="Times New Roman" panose="02020603050405020304" pitchFamily="18" charset="0"/>
                <a:ea typeface="微软雅黑" panose="020B0503020204020204" pitchFamily="34" charset="-122"/>
              </a:endParaRPr>
            </a:p>
            <a:p>
              <a:pPr marL="0" lvl="0" indent="0" eaLnBrk="1" hangingPunct="1">
                <a:spcBef>
                  <a:spcPct val="0"/>
                </a:spcBef>
                <a:buClrTx/>
                <a:buSzTx/>
                <a:buFontTx/>
                <a:buNone/>
              </a:pPr>
              <a:r>
                <a:rPr lang="en-US" altLang="zh-CN" sz="2400" dirty="0">
                  <a:latin typeface="Times New Roman" panose="02020603050405020304" pitchFamily="18" charset="0"/>
                  <a:ea typeface="微软雅黑" panose="020B0503020204020204" pitchFamily="34" charset="-122"/>
                </a:rPr>
                <a:t>(b) The data as they appear on the line. </a:t>
              </a:r>
              <a:endParaRPr lang="en-US" altLang="zh-CN" sz="2400" dirty="0">
                <a:latin typeface="Times New Roman" panose="02020603050405020304" pitchFamily="18" charset="0"/>
                <a:ea typeface="微软雅黑" panose="020B0503020204020204" pitchFamily="34" charset="-122"/>
              </a:endParaRPr>
            </a:p>
            <a:p>
              <a:pPr marL="0" lvl="0" indent="0" eaLnBrk="1" hangingPunct="1">
                <a:spcBef>
                  <a:spcPct val="0"/>
                </a:spcBef>
                <a:buClrTx/>
                <a:buSzTx/>
                <a:buFontTx/>
                <a:buNone/>
              </a:pPr>
              <a:r>
                <a:rPr lang="en-US" altLang="zh-CN" sz="2400" dirty="0">
                  <a:latin typeface="Times New Roman" panose="02020603050405020304" pitchFamily="18" charset="0"/>
                  <a:ea typeface="微软雅黑" panose="020B0503020204020204" pitchFamily="34" charset="-122"/>
                </a:rPr>
                <a:t>(c) The data as they are stored in the receiver's memory after destuffing.</a:t>
              </a:r>
              <a:endParaRPr lang="zh-CN" altLang="en-US" sz="2400" dirty="0">
                <a:latin typeface="Times New Roman" panose="02020603050405020304" pitchFamily="18" charset="0"/>
                <a:ea typeface="微软雅黑" panose="020B0503020204020204" pitchFamily="34" charset="-122"/>
              </a:endParaRPr>
            </a:p>
          </p:txBody>
        </p:sp>
      </p:grpSp>
      <p:sp>
        <p:nvSpPr>
          <p:cNvPr id="51207" name="灯片编号占位符 2"/>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2000" dirty="0">
                <a:solidFill>
                  <a:srgbClr val="898989"/>
                </a:solidFill>
                <a:latin typeface="Times New Roman" panose="02020603050405020304" pitchFamily="18" charset="0"/>
                <a:ea typeface="宋体" panose="02010600030101010101" pitchFamily="2" charset="-122"/>
              </a:rPr>
            </a:fld>
            <a:endParaRPr lang="zh-CN" altLang="en-US" sz="2000" dirty="0">
              <a:solidFill>
                <a:srgbClr val="898989"/>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95619"/>
                                        </p:tgtEl>
                                        <p:attrNameLst>
                                          <p:attrName>style.visibility</p:attrName>
                                        </p:attrNameLst>
                                      </p:cBhvr>
                                      <p:to>
                                        <p:strVal val="visible"/>
                                      </p:to>
                                    </p:set>
                                    <p:animEffect transition="in" filter="blinds(horizontal)">
                                      <p:cBhvr>
                                        <p:cTn id="7" dur="500"/>
                                        <p:tgtEl>
                                          <p:spTgt spid="49561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495620"/>
                                        </p:tgtEl>
                                        <p:attrNameLst>
                                          <p:attrName>style.visibility</p:attrName>
                                        </p:attrNameLst>
                                      </p:cBhvr>
                                      <p:to>
                                        <p:strVal val="visible"/>
                                      </p:to>
                                    </p:set>
                                    <p:animEffect transition="in" filter="slide(fromBottom)">
                                      <p:cBhvr>
                                        <p:cTn id="12" dur="500"/>
                                        <p:tgtEl>
                                          <p:spTgt spid="495620"/>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495621"/>
                                        </p:tgtEl>
                                        <p:attrNameLst>
                                          <p:attrName>style.visibility</p:attrName>
                                        </p:attrNameLst>
                                      </p:cBhvr>
                                      <p:to>
                                        <p:strVal val="visible"/>
                                      </p:to>
                                    </p:set>
                                    <p:animEffect transition="in" filter="slide(fromBottom)">
                                      <p:cBhvr>
                                        <p:cTn id="17" dur="500"/>
                                        <p:tgtEl>
                                          <p:spTgt spid="49562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42"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arn(outHorizont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5619" grpId="0"/>
      <p:bldP spid="495620" grpId="0"/>
      <p:bldP spid="49562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Rectangle 2"/>
          <p:cNvSpPr>
            <a:spLocks noGrp="1" noChangeArrowheads="1"/>
          </p:cNvSpPr>
          <p:nvPr>
            <p:ph type="title"/>
          </p:nvPr>
        </p:nvSpPr>
        <p:spPr>
          <a:xfrm>
            <a:off x="609600" y="304800"/>
            <a:ext cx="7772400" cy="11430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800" b="1" i="0" u="none" strike="noStrike" kern="1200" cap="all" spc="50" normalizeH="0" baseline="0" noProof="0">
                <a:ln w="15875">
                  <a:noFill/>
                </a:ln>
                <a:solidFill>
                  <a:schemeClr val="tx2"/>
                </a:solidFill>
                <a:effectLst/>
                <a:uLnTx/>
                <a:uFillTx/>
                <a:latin typeface="+mj-lt"/>
                <a:ea typeface="+mj-ea"/>
                <a:cs typeface="+mj-cs"/>
              </a:rPr>
              <a:t>思考题</a:t>
            </a:r>
            <a:endParaRPr kumimoji="0" lang="zh-CN" altLang="en-US" sz="4800" b="1" i="0" u="none" strike="noStrike" kern="1200" cap="all" spc="50" normalizeH="0" baseline="0" noProof="0">
              <a:ln w="15875">
                <a:noFill/>
              </a:ln>
              <a:solidFill>
                <a:schemeClr val="tx2"/>
              </a:solidFill>
              <a:effectLst/>
              <a:uLnTx/>
              <a:uFillTx/>
              <a:latin typeface="+mj-lt"/>
              <a:ea typeface="+mj-ea"/>
              <a:cs typeface="+mj-cs"/>
            </a:endParaRPr>
          </a:p>
        </p:txBody>
      </p:sp>
      <p:sp>
        <p:nvSpPr>
          <p:cNvPr id="496643" name="Rectangle 3"/>
          <p:cNvSpPr>
            <a:spLocks noGrp="1" noChangeArrowheads="1"/>
          </p:cNvSpPr>
          <p:nvPr>
            <p:ph idx="1"/>
          </p:nvPr>
        </p:nvSpPr>
        <p:spPr>
          <a:xfrm>
            <a:off x="0" y="836613"/>
            <a:ext cx="9163050" cy="4856163"/>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2"/>
              </a:buClr>
              <a:buSzPct val="90000"/>
              <a:buFont typeface="Wingdings" panose="05000000000000000000" pitchFamily="2" charset="2"/>
              <a:buChar char="Ø"/>
              <a:defRPr/>
            </a:pPr>
            <a:endParaRPr kumimoji="0" lang="zh-CN" altLang="en-US" sz="3200" b="1"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20000"/>
              </a:spcBef>
              <a:spcAft>
                <a:spcPct val="0"/>
              </a:spcAft>
              <a:buClr>
                <a:schemeClr val="tx2"/>
              </a:buClr>
              <a:buSzPct val="90000"/>
              <a:buFont typeface="Wingdings" panose="05000000000000000000" pitchFamily="2" charset="2"/>
              <a:buNone/>
              <a:defRPr/>
            </a:pPr>
            <a:r>
              <a:rPr kumimoji="0" lang="zh-CN" altLang="en-US" sz="3600" b="1" i="0" u="none" strike="noStrike" kern="1200" cap="none" spc="0" normalizeH="0" baseline="0" noProof="0" dirty="0">
                <a:ln>
                  <a:noFill/>
                </a:ln>
                <a:solidFill>
                  <a:schemeClr val="tx1"/>
                </a:solidFill>
                <a:effectLst/>
                <a:uLnTx/>
                <a:uFillTx/>
                <a:latin typeface="+mn-lt"/>
                <a:ea typeface="+mn-ea"/>
                <a:cs typeface="+mn-cs"/>
              </a:rPr>
              <a:t>当帧里的下列比特序列在链路上发送时，采用位填充方法，真实的比特序列是什么</a:t>
            </a:r>
            <a:r>
              <a:rPr kumimoji="0" lang="en-US" altLang="zh-CN" sz="3600" b="1" i="0" u="none" strike="noStrike" kern="1200" cap="none" spc="0" normalizeH="0" baseline="0" noProof="0" dirty="0">
                <a:ln>
                  <a:noFill/>
                </a:ln>
                <a:solidFill>
                  <a:schemeClr val="tx1"/>
                </a:solidFill>
                <a:effectLst/>
                <a:uLnTx/>
                <a:uFillTx/>
                <a:latin typeface="+mn-lt"/>
                <a:ea typeface="+mn-ea"/>
                <a:cs typeface="+mn-cs"/>
              </a:rPr>
              <a:t>?</a:t>
            </a:r>
            <a:endParaRPr kumimoji="0" lang="en-US" altLang="zh-CN" sz="3600" b="1"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50000"/>
              </a:lnSpc>
              <a:spcBef>
                <a:spcPct val="20000"/>
              </a:spcBef>
              <a:spcAft>
                <a:spcPct val="0"/>
              </a:spcAft>
              <a:buClr>
                <a:schemeClr val="tx2"/>
              </a:buClr>
              <a:buSzPct val="90000"/>
              <a:buFont typeface="Wingdings" panose="05000000000000000000" pitchFamily="2" charset="2"/>
              <a:buNone/>
              <a:defRPr/>
            </a:pPr>
            <a:r>
              <a:rPr kumimoji="0" lang="zh-CN" altLang="en-US" sz="4000" b="1" i="0" u="none" strike="noStrike" kern="1200" cap="none" spc="0" normalizeH="0" baseline="0" noProof="0" dirty="0">
                <a:ln>
                  <a:noFill/>
                </a:ln>
                <a:solidFill>
                  <a:schemeClr val="tx1"/>
                </a:solidFill>
                <a:effectLst/>
                <a:uLnTx/>
                <a:uFillTx/>
                <a:latin typeface="+mn-lt"/>
                <a:ea typeface="+mn-ea"/>
                <a:cs typeface="+mn-cs"/>
              </a:rPr>
              <a:t>   </a:t>
            </a:r>
            <a:r>
              <a:rPr kumimoji="0" lang="zh-CN" altLang="en-US" sz="3600" b="1" i="0" u="none" strike="noStrike" kern="1200" cap="none" spc="0" normalizeH="0" baseline="0" noProof="0" dirty="0">
                <a:ln>
                  <a:noFill/>
                </a:ln>
                <a:solidFill>
                  <a:schemeClr val="tx1"/>
                </a:solidFill>
                <a:effectLst/>
                <a:uLnTx/>
                <a:uFillTx/>
                <a:latin typeface="+mn-lt"/>
                <a:ea typeface="+mn-ea"/>
                <a:cs typeface="+mn-cs"/>
              </a:rPr>
              <a:t>110101111101011111101011111110</a:t>
            </a:r>
            <a:endParaRPr kumimoji="0" lang="zh-CN" altLang="en-US" sz="3600" b="1"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50000"/>
              </a:lnSpc>
              <a:spcBef>
                <a:spcPct val="20000"/>
              </a:spcBef>
              <a:spcAft>
                <a:spcPct val="0"/>
              </a:spcAft>
              <a:buClr>
                <a:schemeClr val="tx2"/>
              </a:buClr>
              <a:buSzPct val="90000"/>
              <a:buFont typeface="Wingdings" panose="05000000000000000000" pitchFamily="2" charset="2"/>
              <a:buNone/>
              <a:defRPr/>
            </a:pPr>
            <a:r>
              <a:rPr kumimoji="0" lang="zh-CN" altLang="en-US" sz="3600" b="1" i="0" u="none" strike="noStrike" kern="1200" cap="none" spc="0" normalizeH="0" baseline="0" noProof="0" dirty="0">
                <a:ln>
                  <a:noFill/>
                </a:ln>
                <a:solidFill>
                  <a:schemeClr val="tx1"/>
                </a:solidFill>
                <a:effectLst/>
                <a:uLnTx/>
                <a:uFillTx/>
                <a:latin typeface="+mn-lt"/>
                <a:ea typeface="+mn-ea"/>
                <a:cs typeface="+mn-cs"/>
              </a:rPr>
              <a:t>答案：</a:t>
            </a:r>
            <a:endParaRPr kumimoji="0" lang="zh-CN" altLang="en-US" sz="3600" b="1" i="0" u="none" strike="noStrike" kern="1200" cap="none" spc="0" normalizeH="0" baseline="0" noProof="0" dirty="0">
              <a:ln>
                <a:noFill/>
              </a:ln>
              <a:solidFill>
                <a:schemeClr val="tx1"/>
              </a:solidFill>
              <a:effectLst/>
              <a:uLnTx/>
              <a:uFillTx/>
              <a:latin typeface="+mn-lt"/>
              <a:ea typeface="+mn-ea"/>
              <a:cs typeface="+mn-cs"/>
            </a:endParaRPr>
          </a:p>
          <a:p>
            <a:pPr marL="342900" marR="0" lvl="0" indent="14605" algn="l" defTabSz="914400" rtl="0" eaLnBrk="1" fontAlgn="base" latinLnBrk="0" hangingPunct="1">
              <a:lnSpc>
                <a:spcPct val="150000"/>
              </a:lnSpc>
              <a:spcBef>
                <a:spcPct val="20000"/>
              </a:spcBef>
              <a:spcAft>
                <a:spcPct val="0"/>
              </a:spcAft>
              <a:buClr>
                <a:schemeClr val="tx2"/>
              </a:buClr>
              <a:buSzPct val="90000"/>
              <a:buFont typeface="Wingdings" panose="05000000000000000000" pitchFamily="2" charset="2"/>
              <a:buNone/>
              <a:defRPr/>
            </a:pPr>
            <a:r>
              <a:rPr kumimoji="0" lang="en-US" altLang="zh-CN" sz="3600" b="1" i="0" u="none" strike="noStrike" kern="1200" cap="none" spc="0" normalizeH="0" baseline="0" noProof="0" dirty="0">
                <a:ln>
                  <a:noFill/>
                </a:ln>
                <a:solidFill>
                  <a:schemeClr val="tx1"/>
                </a:solidFill>
                <a:effectLst/>
                <a:uLnTx/>
                <a:uFillTx/>
                <a:latin typeface="+mn-lt"/>
                <a:ea typeface="+mn-ea"/>
                <a:cs typeface="+mn-cs"/>
              </a:rPr>
              <a:t>1101011111</a:t>
            </a:r>
            <a:r>
              <a:rPr kumimoji="0" lang="en-US" altLang="zh-CN" sz="3600" b="1" i="0" u="none" strike="noStrike" kern="1200" cap="none" spc="0" normalizeH="0" baseline="0" noProof="0" dirty="0">
                <a:ln>
                  <a:noFill/>
                </a:ln>
                <a:solidFill>
                  <a:schemeClr val="accent6">
                    <a:lumMod val="50000"/>
                  </a:schemeClr>
                </a:solidFill>
                <a:effectLst/>
                <a:uLnTx/>
                <a:uFillTx/>
                <a:latin typeface="+mn-lt"/>
                <a:ea typeface="+mn-ea"/>
                <a:cs typeface="+mn-cs"/>
              </a:rPr>
              <a:t>0</a:t>
            </a:r>
            <a:r>
              <a:rPr kumimoji="0" lang="en-US" altLang="zh-CN" sz="3600" b="1" i="0" u="none" strike="noStrike" kern="1200" cap="none" spc="0" normalizeH="0" baseline="0" noProof="0" dirty="0">
                <a:ln>
                  <a:noFill/>
                </a:ln>
                <a:solidFill>
                  <a:schemeClr val="tx1"/>
                </a:solidFill>
                <a:effectLst/>
                <a:uLnTx/>
                <a:uFillTx/>
                <a:latin typeface="+mn-lt"/>
                <a:ea typeface="+mn-ea"/>
                <a:cs typeface="+mn-cs"/>
              </a:rPr>
              <a:t>01011111</a:t>
            </a:r>
            <a:r>
              <a:rPr kumimoji="0" lang="en-US" altLang="zh-CN" sz="3600" b="1" i="0" u="none" strike="noStrike" kern="1200" cap="none" spc="0" normalizeH="0" baseline="0" noProof="0" dirty="0">
                <a:ln>
                  <a:noFill/>
                </a:ln>
                <a:solidFill>
                  <a:schemeClr val="accent6">
                    <a:lumMod val="50000"/>
                  </a:schemeClr>
                </a:solidFill>
                <a:effectLst/>
                <a:uLnTx/>
                <a:uFillTx/>
                <a:latin typeface="+mn-lt"/>
                <a:ea typeface="+mn-ea"/>
                <a:cs typeface="+mn-cs"/>
              </a:rPr>
              <a:t>0</a:t>
            </a:r>
            <a:r>
              <a:rPr kumimoji="0" lang="en-US" altLang="zh-CN" sz="3600" b="1" i="0" u="none" strike="noStrike" kern="1200" cap="none" spc="0" normalizeH="0" baseline="0" noProof="0" dirty="0">
                <a:ln>
                  <a:noFill/>
                </a:ln>
                <a:solidFill>
                  <a:schemeClr val="tx1"/>
                </a:solidFill>
                <a:effectLst/>
                <a:uLnTx/>
                <a:uFillTx/>
                <a:latin typeface="+mn-lt"/>
                <a:ea typeface="+mn-ea"/>
                <a:cs typeface="+mn-cs"/>
              </a:rPr>
              <a:t>101011111</a:t>
            </a:r>
            <a:r>
              <a:rPr kumimoji="0" lang="en-US" altLang="zh-CN" sz="3600" b="1" i="0" u="none" strike="noStrike" kern="1200" cap="none" spc="0" normalizeH="0" baseline="0" noProof="0" dirty="0">
                <a:ln>
                  <a:noFill/>
                </a:ln>
                <a:solidFill>
                  <a:schemeClr val="accent6">
                    <a:lumMod val="50000"/>
                  </a:schemeClr>
                </a:solidFill>
                <a:effectLst/>
                <a:uLnTx/>
                <a:uFillTx/>
                <a:latin typeface="+mn-lt"/>
                <a:ea typeface="+mn-ea"/>
                <a:cs typeface="+mn-cs"/>
              </a:rPr>
              <a:t>0</a:t>
            </a:r>
            <a:r>
              <a:rPr kumimoji="0" lang="en-US" altLang="zh-CN" sz="3600" b="1" i="0" u="none" strike="noStrike" kern="1200" cap="none" spc="0" normalizeH="0" baseline="0" noProof="0" dirty="0">
                <a:ln>
                  <a:noFill/>
                </a:ln>
                <a:solidFill>
                  <a:schemeClr val="tx1"/>
                </a:solidFill>
                <a:effectLst/>
                <a:uLnTx/>
                <a:uFillTx/>
                <a:latin typeface="+mn-lt"/>
                <a:ea typeface="+mn-ea"/>
                <a:cs typeface="+mn-cs"/>
              </a:rPr>
              <a:t>110</a:t>
            </a:r>
            <a:endParaRPr kumimoji="0" lang="en-US" altLang="zh-CN" sz="3600" b="1"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96643">
                                            <p:txEl>
                                              <p:charRg st="73" end="77"/>
                                            </p:txEl>
                                          </p:spTgt>
                                        </p:tgtEl>
                                        <p:attrNameLst>
                                          <p:attrName>style.visibility</p:attrName>
                                        </p:attrNameLst>
                                      </p:cBhvr>
                                      <p:to>
                                        <p:strVal val="visible"/>
                                      </p:to>
                                    </p:set>
                                    <p:animEffect transition="in" filter="blinds(horizontal)">
                                      <p:cBhvr>
                                        <p:cTn id="7" dur="500"/>
                                        <p:tgtEl>
                                          <p:spTgt spid="496643">
                                            <p:txEl>
                                              <p:charRg st="73" end="77"/>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96643">
                                            <p:txEl>
                                              <p:charRg st="77" end="111"/>
                                            </p:txEl>
                                          </p:spTgt>
                                        </p:tgtEl>
                                        <p:attrNameLst>
                                          <p:attrName>style.visibility</p:attrName>
                                        </p:attrNameLst>
                                      </p:cBhvr>
                                      <p:to>
                                        <p:strVal val="visible"/>
                                      </p:to>
                                    </p:set>
                                    <p:animEffect transition="in" filter="blinds(horizontal)">
                                      <p:cBhvr>
                                        <p:cTn id="10" dur="500"/>
                                        <p:tgtEl>
                                          <p:spTgt spid="496643">
                                            <p:txEl>
                                              <p:charRg st="77" end="1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8690" name="Text Box 2"/>
          <p:cNvSpPr txBox="1"/>
          <p:nvPr/>
        </p:nvSpPr>
        <p:spPr>
          <a:xfrm>
            <a:off x="304800" y="1447800"/>
            <a:ext cx="8610600" cy="20320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buClr>
                <a:schemeClr val="accent2"/>
              </a:buClr>
              <a:buSzPct val="85000"/>
              <a:buFont typeface="ZapfDingbats" pitchFamily="82" charset="2"/>
              <a:buNone/>
            </a:pPr>
            <a:r>
              <a:rPr lang="en-US" altLang="zh-CN" sz="2800" b="1" dirty="0">
                <a:latin typeface="宋体" panose="02010600030101010101" pitchFamily="2" charset="-122"/>
              </a:rPr>
              <a:t>●</a:t>
            </a:r>
            <a:r>
              <a:rPr lang="zh-CN" altLang="en-US" b="1" dirty="0">
                <a:latin typeface="Times New Roman" panose="02020603050405020304" pitchFamily="18" charset="0"/>
              </a:rPr>
              <a:t>错误的检测和纠正：数据之外加冗余编码</a:t>
            </a:r>
            <a:endParaRPr lang="zh-CN" altLang="en-US" b="1" dirty="0">
              <a:latin typeface="Times New Roman" panose="02020603050405020304" pitchFamily="18" charset="0"/>
            </a:endParaRPr>
          </a:p>
          <a:p>
            <a:pPr marL="457200" lvl="1" indent="0">
              <a:buClr>
                <a:schemeClr val="accent2"/>
              </a:buClr>
              <a:buSzPct val="75000"/>
              <a:buFont typeface="ZapfDingbats" pitchFamily="82" charset="2"/>
              <a:buNone/>
            </a:pPr>
            <a:r>
              <a:rPr lang="zh-CN" altLang="en-US" b="1" dirty="0">
                <a:latin typeface="Times New Roman" panose="02020603050405020304" pitchFamily="18" charset="0"/>
              </a:rPr>
              <a:t>○</a:t>
            </a:r>
            <a:r>
              <a:rPr lang="zh-CN" altLang="en-US" b="1" dirty="0">
                <a:solidFill>
                  <a:schemeClr val="folHlink"/>
                </a:solidFill>
                <a:latin typeface="Times New Roman" panose="02020603050405020304" pitchFamily="18" charset="0"/>
              </a:rPr>
              <a:t>检错码:</a:t>
            </a:r>
            <a:r>
              <a:rPr lang="zh-CN" altLang="en-US" b="1" dirty="0">
                <a:latin typeface="Times New Roman" panose="02020603050405020304" pitchFamily="18" charset="0"/>
              </a:rPr>
              <a:t> 通过编码检查能自动发现差错</a:t>
            </a:r>
            <a:endParaRPr lang="zh-CN" altLang="en-US" b="1" dirty="0">
              <a:latin typeface="Times New Roman" panose="02020603050405020304" pitchFamily="18" charset="0"/>
            </a:endParaRPr>
          </a:p>
          <a:p>
            <a:pPr marL="457200" lvl="1" indent="0">
              <a:buClr>
                <a:schemeClr val="accent2"/>
              </a:buClr>
              <a:buSzPct val="75000"/>
              <a:buFont typeface="ZapfDingbats" pitchFamily="82" charset="2"/>
              <a:buNone/>
            </a:pPr>
            <a:r>
              <a:rPr lang="zh-CN" altLang="en-US" b="1" dirty="0">
                <a:latin typeface="Times New Roman" panose="02020603050405020304" pitchFamily="18" charset="0"/>
              </a:rPr>
              <a:t>○</a:t>
            </a:r>
            <a:r>
              <a:rPr lang="zh-CN" altLang="en-US" b="1" dirty="0">
                <a:solidFill>
                  <a:schemeClr val="folHlink"/>
                </a:solidFill>
                <a:latin typeface="Times New Roman" panose="02020603050405020304" pitchFamily="18" charset="0"/>
              </a:rPr>
              <a:t>纠错码:</a:t>
            </a:r>
            <a:r>
              <a:rPr lang="zh-CN" altLang="en-US" b="1" dirty="0">
                <a:latin typeface="Times New Roman" panose="02020603050405020304" pitchFamily="18" charset="0"/>
              </a:rPr>
              <a:t> 除了能知道出错，还能知道错误发生的位置</a:t>
            </a:r>
            <a:endParaRPr lang="zh-CN" altLang="en-US" b="1" dirty="0">
              <a:latin typeface="Times New Roman" panose="02020603050405020304" pitchFamily="18" charset="0"/>
            </a:endParaRPr>
          </a:p>
        </p:txBody>
      </p:sp>
      <p:sp>
        <p:nvSpPr>
          <p:cNvPr id="498691" name="Text Box 3"/>
          <p:cNvSpPr txBox="1"/>
          <p:nvPr/>
        </p:nvSpPr>
        <p:spPr>
          <a:xfrm>
            <a:off x="239713" y="3932238"/>
            <a:ext cx="8675687" cy="21177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buClr>
                <a:schemeClr val="accent2"/>
              </a:buClr>
              <a:buSzPct val="85000"/>
              <a:buFont typeface="ZapfDingbats" pitchFamily="82" charset="2"/>
              <a:buNone/>
            </a:pPr>
            <a:r>
              <a:rPr lang="en-US" altLang="zh-CN" sz="2800" b="1" dirty="0">
                <a:latin typeface="宋体" panose="02010600030101010101" pitchFamily="2" charset="-122"/>
              </a:rPr>
              <a:t>●</a:t>
            </a:r>
            <a:r>
              <a:rPr lang="zh-CN" altLang="en-US" b="1" dirty="0">
                <a:latin typeface="Times New Roman" panose="02020603050405020304" pitchFamily="18" charset="0"/>
              </a:rPr>
              <a:t>常用编码</a:t>
            </a:r>
            <a:endParaRPr lang="zh-CN" altLang="en-US" b="1" dirty="0">
              <a:latin typeface="Times New Roman" panose="02020603050405020304" pitchFamily="18" charset="0"/>
            </a:endParaRPr>
          </a:p>
          <a:p>
            <a:pPr marL="457200" lvl="1" indent="0">
              <a:buClr>
                <a:schemeClr val="accent2"/>
              </a:buClr>
              <a:buSzPct val="75000"/>
              <a:buFont typeface="ZapfDingbats" pitchFamily="82" charset="2"/>
              <a:buNone/>
            </a:pPr>
            <a:r>
              <a:rPr lang="zh-CN" altLang="en-US" b="1" dirty="0">
                <a:latin typeface="Times New Roman" panose="02020603050405020304" pitchFamily="18" charset="0"/>
              </a:rPr>
              <a:t>○奇偶校验、水平垂直奇偶校验、</a:t>
            </a:r>
            <a:r>
              <a:rPr lang="en-US" altLang="zh-CN" b="1" dirty="0">
                <a:latin typeface="Times New Roman" panose="02020603050405020304" pitchFamily="18" charset="0"/>
              </a:rPr>
              <a:t>CRC</a:t>
            </a:r>
            <a:r>
              <a:rPr lang="zh-CN" altLang="en-US" b="1" dirty="0">
                <a:latin typeface="Times New Roman" panose="02020603050405020304" pitchFamily="18" charset="0"/>
              </a:rPr>
              <a:t>校验等</a:t>
            </a:r>
            <a:endParaRPr lang="zh-CN" altLang="en-US" b="1" dirty="0">
              <a:latin typeface="Times New Roman" panose="02020603050405020304" pitchFamily="18" charset="0"/>
            </a:endParaRPr>
          </a:p>
          <a:p>
            <a:pPr marL="457200" lvl="1" indent="0">
              <a:buClr>
                <a:schemeClr val="accent2"/>
              </a:buClr>
              <a:buSzPct val="75000"/>
              <a:buFont typeface="ZapfDingbats" pitchFamily="82" charset="2"/>
              <a:buNone/>
            </a:pPr>
            <a:r>
              <a:rPr lang="zh-CN" altLang="en-US" b="1" dirty="0">
                <a:latin typeface="Times New Roman" panose="02020603050405020304" pitchFamily="18" charset="0"/>
              </a:rPr>
              <a:t>○奇偶校验码：是通过增加冗余位来使得码字中“1”</a:t>
            </a:r>
            <a:endParaRPr lang="zh-CN" altLang="en-US" b="1" dirty="0">
              <a:latin typeface="Times New Roman" panose="02020603050405020304" pitchFamily="18" charset="0"/>
            </a:endParaRPr>
          </a:p>
          <a:p>
            <a:pPr marL="457200" lvl="1" indent="0">
              <a:buClr>
                <a:schemeClr val="accent2"/>
              </a:buClr>
              <a:buSzPct val="75000"/>
              <a:buFont typeface="ZapfDingbats" pitchFamily="82" charset="2"/>
              <a:buNone/>
            </a:pPr>
            <a:r>
              <a:rPr lang="zh-CN" altLang="en-US" b="1" dirty="0">
                <a:latin typeface="Times New Roman" panose="02020603050405020304" pitchFamily="18" charset="0"/>
              </a:rPr>
              <a:t>的个数保持奇或偶数的编码方法，是一种检错码。</a:t>
            </a:r>
            <a:endParaRPr lang="zh-CN" altLang="en-US" b="1" dirty="0">
              <a:latin typeface="Times New Roman" panose="02020603050405020304" pitchFamily="18" charset="0"/>
            </a:endParaRPr>
          </a:p>
        </p:txBody>
      </p:sp>
      <p:sp>
        <p:nvSpPr>
          <p:cNvPr id="30724" name="Rectangle 4"/>
          <p:cNvSpPr>
            <a:spLocks noGrp="1" noChangeArrowheads="1"/>
          </p:cNvSpPr>
          <p:nvPr>
            <p:ph type="title"/>
          </p:nvPr>
        </p:nvSpPr>
        <p:spPr>
          <a:xfrm>
            <a:off x="685800" y="228600"/>
            <a:ext cx="7772400" cy="9144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all" spc="50" normalizeH="0" baseline="0" noProof="0">
                <a:ln w="15875">
                  <a:noFill/>
                </a:ln>
                <a:solidFill>
                  <a:schemeClr val="tx2"/>
                </a:solidFill>
                <a:effectLst/>
                <a:uLnTx/>
                <a:uFillTx/>
                <a:latin typeface="+mj-lt"/>
                <a:ea typeface="+mj-ea"/>
                <a:cs typeface="+mj-cs"/>
              </a:rPr>
              <a:t>Error Control</a:t>
            </a:r>
            <a:endParaRPr kumimoji="0" lang="zh-CN" altLang="en-US" sz="3600" b="1" i="0" u="none" strike="noStrike" kern="1200" cap="all" spc="50" normalizeH="0" baseline="0" noProof="0">
              <a:ln w="15875">
                <a:noFill/>
              </a:ln>
              <a:solidFill>
                <a:schemeClr val="tx2"/>
              </a:solidFill>
              <a:effectLst/>
              <a:uLnTx/>
              <a:uFillTx/>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98690">
                                            <p:txEl>
                                              <p:charRg st="0" end="20"/>
                                            </p:txEl>
                                          </p:spTgt>
                                        </p:tgtEl>
                                        <p:attrNameLst>
                                          <p:attrName>style.visibility</p:attrName>
                                        </p:attrNameLst>
                                      </p:cBhvr>
                                      <p:to>
                                        <p:strVal val="visible"/>
                                      </p:to>
                                    </p:set>
                                    <p:animEffect transition="in" filter="blinds(horizontal)">
                                      <p:cBhvr>
                                        <p:cTn id="7" dur="500"/>
                                        <p:tgtEl>
                                          <p:spTgt spid="498690">
                                            <p:txEl>
                                              <p:charRg st="0" end="2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98690">
                                            <p:txEl>
                                              <p:charRg st="20" end="40"/>
                                            </p:txEl>
                                          </p:spTgt>
                                        </p:tgtEl>
                                        <p:attrNameLst>
                                          <p:attrName>style.visibility</p:attrName>
                                        </p:attrNameLst>
                                      </p:cBhvr>
                                      <p:to>
                                        <p:strVal val="visible"/>
                                      </p:to>
                                    </p:set>
                                    <p:anim calcmode="lin" valueType="num">
                                      <p:cBhvr additive="base">
                                        <p:cTn id="12" dur="500" fill="hold"/>
                                        <p:tgtEl>
                                          <p:spTgt spid="498690">
                                            <p:txEl>
                                              <p:charRg st="20" end="4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98690">
                                            <p:txEl>
                                              <p:charRg st="20" end="4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498690">
                                            <p:txEl>
                                              <p:charRg st="40" end="66"/>
                                            </p:txEl>
                                          </p:spTgt>
                                        </p:tgtEl>
                                        <p:attrNameLst>
                                          <p:attrName>style.visibility</p:attrName>
                                        </p:attrNameLst>
                                      </p:cBhvr>
                                      <p:to>
                                        <p:strVal val="visible"/>
                                      </p:to>
                                    </p:set>
                                    <p:anim calcmode="lin" valueType="num">
                                      <p:cBhvr additive="base">
                                        <p:cTn id="18" dur="500" fill="hold"/>
                                        <p:tgtEl>
                                          <p:spTgt spid="498690">
                                            <p:txEl>
                                              <p:charRg st="40" end="66"/>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498690">
                                            <p:txEl>
                                              <p:charRg st="40" end="66"/>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498691">
                                            <p:txEl>
                                              <p:charRg st="0" end="6"/>
                                            </p:txEl>
                                          </p:spTgt>
                                        </p:tgtEl>
                                        <p:attrNameLst>
                                          <p:attrName>style.visibility</p:attrName>
                                        </p:attrNameLst>
                                      </p:cBhvr>
                                      <p:to>
                                        <p:strVal val="visible"/>
                                      </p:to>
                                    </p:set>
                                    <p:animEffect transition="in" filter="box(in)">
                                      <p:cBhvr>
                                        <p:cTn id="24" dur="500"/>
                                        <p:tgtEl>
                                          <p:spTgt spid="498691">
                                            <p:txEl>
                                              <p:charRg st="0"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98691">
                                            <p:txEl>
                                              <p:charRg st="6" end="28"/>
                                            </p:txEl>
                                          </p:spTgt>
                                        </p:tgtEl>
                                        <p:attrNameLst>
                                          <p:attrName>style.visibility</p:attrName>
                                        </p:attrNameLst>
                                      </p:cBhvr>
                                      <p:to>
                                        <p:strVal val="visible"/>
                                      </p:to>
                                    </p:set>
                                    <p:anim calcmode="lin" valueType="num">
                                      <p:cBhvr additive="base">
                                        <p:cTn id="29" dur="500" fill="hold"/>
                                        <p:tgtEl>
                                          <p:spTgt spid="498691">
                                            <p:txEl>
                                              <p:charRg st="6" end="28"/>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98691">
                                            <p:txEl>
                                              <p:charRg st="6" end="28"/>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98691">
                                            <p:txEl>
                                              <p:charRg st="28" end="53"/>
                                            </p:txEl>
                                          </p:spTgt>
                                        </p:tgtEl>
                                        <p:attrNameLst>
                                          <p:attrName>style.visibility</p:attrName>
                                        </p:attrNameLst>
                                      </p:cBhvr>
                                      <p:to>
                                        <p:strVal val="visible"/>
                                      </p:to>
                                    </p:set>
                                    <p:anim calcmode="lin" valueType="num">
                                      <p:cBhvr additive="base">
                                        <p:cTn id="35" dur="500" fill="hold"/>
                                        <p:tgtEl>
                                          <p:spTgt spid="498691">
                                            <p:txEl>
                                              <p:charRg st="28" end="5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98691">
                                            <p:txEl>
                                              <p:charRg st="28" end="53"/>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498691">
                                            <p:txEl>
                                              <p:charRg st="53" end="76"/>
                                            </p:txEl>
                                          </p:spTgt>
                                        </p:tgtEl>
                                        <p:attrNameLst>
                                          <p:attrName>style.visibility</p:attrName>
                                        </p:attrNameLst>
                                      </p:cBhvr>
                                      <p:to>
                                        <p:strVal val="visible"/>
                                      </p:to>
                                    </p:set>
                                    <p:anim calcmode="lin" valueType="num">
                                      <p:cBhvr additive="base">
                                        <p:cTn id="39" dur="500" fill="hold"/>
                                        <p:tgtEl>
                                          <p:spTgt spid="498691">
                                            <p:txEl>
                                              <p:charRg st="53" end="7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98691">
                                            <p:txEl>
                                              <p:charRg st="53" end="7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690" grpId="0" build="allAtOnce"/>
      <p:bldP spid="498691" grpId="0" build="allAtOnce"/>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Rectangle 2"/>
          <p:cNvSpPr>
            <a:spLocks noGrp="1" noChangeArrowheads="1"/>
          </p:cNvSpPr>
          <p:nvPr>
            <p:ph type="title"/>
          </p:nvPr>
        </p:nvSpPr>
        <p:spPr>
          <a:xfrm>
            <a:off x="685800" y="228600"/>
            <a:ext cx="7772400" cy="9144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all" spc="50" normalizeH="0" baseline="0" noProof="0">
                <a:ln w="15875">
                  <a:noFill/>
                </a:ln>
                <a:solidFill>
                  <a:schemeClr val="tx2"/>
                </a:solidFill>
                <a:effectLst/>
                <a:uLnTx/>
                <a:uFillTx/>
                <a:latin typeface="+mj-lt"/>
                <a:ea typeface="+mj-ea"/>
                <a:cs typeface="+mj-cs"/>
              </a:rPr>
              <a:t>Error Control</a:t>
            </a:r>
            <a:endParaRPr kumimoji="0" lang="zh-CN" altLang="en-US" sz="3600" b="1" i="0" u="none" strike="noStrike" kern="1200" cap="all" spc="50" normalizeH="0" baseline="0" noProof="0">
              <a:ln w="15875">
                <a:noFill/>
              </a:ln>
              <a:solidFill>
                <a:schemeClr val="tx2"/>
              </a:solidFill>
              <a:effectLst/>
              <a:uLnTx/>
              <a:uFillTx/>
              <a:latin typeface="+mj-lt"/>
              <a:ea typeface="+mj-ea"/>
              <a:cs typeface="+mj-cs"/>
            </a:endParaRPr>
          </a:p>
        </p:txBody>
      </p:sp>
      <p:sp>
        <p:nvSpPr>
          <p:cNvPr id="499715" name="Text Box 3"/>
          <p:cNvSpPr txBox="1"/>
          <p:nvPr/>
        </p:nvSpPr>
        <p:spPr>
          <a:xfrm>
            <a:off x="269875" y="1371600"/>
            <a:ext cx="8780463"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800" b="1" dirty="0">
                <a:latin typeface="宋体" panose="02010600030101010101" pitchFamily="2" charset="-122"/>
              </a:rPr>
              <a:t>●</a:t>
            </a:r>
            <a:r>
              <a:rPr lang="zh-CN" altLang="en-US" sz="2800" b="1" dirty="0">
                <a:latin typeface="Comic Sans MS" panose="030F0702030302020204" pitchFamily="66" charset="0"/>
              </a:rPr>
              <a:t>目的</a:t>
            </a:r>
            <a:r>
              <a:rPr lang="zh-CN" altLang="en-US" sz="2800" b="1" dirty="0">
                <a:latin typeface="Times New Roman" panose="02020603050405020304" pitchFamily="18" charset="0"/>
              </a:rPr>
              <a:t>:使</a:t>
            </a:r>
            <a:r>
              <a:rPr lang="en-US" altLang="zh-CN" sz="2800" b="1" dirty="0">
                <a:latin typeface="宋体" panose="02010600030101010101" pitchFamily="2" charset="-122"/>
              </a:rPr>
              <a:t>DL</a:t>
            </a:r>
            <a:r>
              <a:rPr lang="zh-CN" altLang="en-US" sz="2800" b="1" dirty="0">
                <a:latin typeface="Comic Sans MS" panose="030F0702030302020204" pitchFamily="66" charset="0"/>
              </a:rPr>
              <a:t>能够向上层提供无差错的服务(链路有干扰)</a:t>
            </a:r>
            <a:endParaRPr lang="zh-CN" altLang="en-US" sz="2800" b="1" dirty="0">
              <a:latin typeface="Comic Sans MS" panose="030F0702030302020204" pitchFamily="66" charset="0"/>
            </a:endParaRPr>
          </a:p>
        </p:txBody>
      </p:sp>
      <p:sp>
        <p:nvSpPr>
          <p:cNvPr id="499716" name="Text Box 4"/>
          <p:cNvSpPr txBox="1"/>
          <p:nvPr/>
        </p:nvSpPr>
        <p:spPr>
          <a:xfrm>
            <a:off x="268288" y="2147888"/>
            <a:ext cx="8697912" cy="5191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800" b="1" dirty="0">
                <a:latin typeface="宋体" panose="02010600030101010101" pitchFamily="2" charset="-122"/>
              </a:rPr>
              <a:t>●</a:t>
            </a:r>
            <a:r>
              <a:rPr lang="zh-CN" altLang="en-US" sz="2800" b="1" dirty="0">
                <a:latin typeface="Comic Sans MS" panose="030F0702030302020204" pitchFamily="66" charset="0"/>
              </a:rPr>
              <a:t>基本原理:接收端向发送端发送确认信息(</a:t>
            </a:r>
            <a:r>
              <a:rPr lang="en-US" altLang="zh-CN" sz="2800" b="1" dirty="0">
                <a:latin typeface="Times New Roman" panose="02020603050405020304" pitchFamily="18" charset="0"/>
              </a:rPr>
              <a:t>ACK,NAK</a:t>
            </a:r>
            <a:r>
              <a:rPr lang="en-US" altLang="zh-CN" sz="2800" b="1" dirty="0">
                <a:latin typeface="Comic Sans MS" panose="030F0702030302020204" pitchFamily="66" charset="0"/>
              </a:rPr>
              <a:t>)</a:t>
            </a:r>
            <a:endParaRPr lang="zh-CN" altLang="en-US" sz="2800" b="1" dirty="0">
              <a:latin typeface="Comic Sans MS" panose="030F0702030302020204" pitchFamily="66" charset="0"/>
            </a:endParaRPr>
          </a:p>
        </p:txBody>
      </p:sp>
      <p:grpSp>
        <p:nvGrpSpPr>
          <p:cNvPr id="2" name="Group 5"/>
          <p:cNvGrpSpPr/>
          <p:nvPr/>
        </p:nvGrpSpPr>
        <p:grpSpPr>
          <a:xfrm>
            <a:off x="2492375" y="3054350"/>
            <a:ext cx="4289425" cy="2965450"/>
            <a:chOff x="1570" y="1924"/>
            <a:chExt cx="2702" cy="1868"/>
          </a:xfrm>
        </p:grpSpPr>
        <p:grpSp>
          <p:nvGrpSpPr>
            <p:cNvPr id="54278" name="Group 6"/>
            <p:cNvGrpSpPr/>
            <p:nvPr/>
          </p:nvGrpSpPr>
          <p:grpSpPr>
            <a:xfrm>
              <a:off x="1577" y="1924"/>
              <a:ext cx="771" cy="1774"/>
              <a:chOff x="1074" y="2321"/>
              <a:chExt cx="771" cy="1483"/>
            </a:xfrm>
          </p:grpSpPr>
          <p:sp>
            <p:nvSpPr>
              <p:cNvPr id="54309" name="Line 7"/>
              <p:cNvSpPr/>
              <p:nvPr/>
            </p:nvSpPr>
            <p:spPr>
              <a:xfrm>
                <a:off x="1074" y="2333"/>
                <a:ext cx="0" cy="1471"/>
              </a:xfrm>
              <a:prstGeom prst="line">
                <a:avLst/>
              </a:prstGeom>
              <a:ln w="9525" cap="flat" cmpd="sng">
                <a:solidFill>
                  <a:schemeClr val="tx1"/>
                </a:solidFill>
                <a:prstDash val="solid"/>
                <a:headEnd type="none" w="med" len="med"/>
                <a:tailEnd type="none" w="med" len="med"/>
              </a:ln>
            </p:spPr>
          </p:sp>
          <p:sp>
            <p:nvSpPr>
              <p:cNvPr id="54310" name="Line 8"/>
              <p:cNvSpPr/>
              <p:nvPr/>
            </p:nvSpPr>
            <p:spPr>
              <a:xfrm>
                <a:off x="1845" y="2321"/>
                <a:ext cx="0" cy="1471"/>
              </a:xfrm>
              <a:prstGeom prst="line">
                <a:avLst/>
              </a:prstGeom>
              <a:ln w="9525" cap="flat" cmpd="sng">
                <a:solidFill>
                  <a:schemeClr val="tx1"/>
                </a:solidFill>
                <a:prstDash val="solid"/>
                <a:headEnd type="none" w="med" len="med"/>
                <a:tailEnd type="none" w="med" len="med"/>
              </a:ln>
            </p:spPr>
          </p:sp>
        </p:grpSp>
        <p:grpSp>
          <p:nvGrpSpPr>
            <p:cNvPr id="54279" name="Group 9"/>
            <p:cNvGrpSpPr/>
            <p:nvPr/>
          </p:nvGrpSpPr>
          <p:grpSpPr>
            <a:xfrm>
              <a:off x="1573" y="1976"/>
              <a:ext cx="775" cy="512"/>
              <a:chOff x="1070" y="2373"/>
              <a:chExt cx="775" cy="512"/>
            </a:xfrm>
          </p:grpSpPr>
          <p:sp>
            <p:nvSpPr>
              <p:cNvPr id="54307" name="Line 10"/>
              <p:cNvSpPr/>
              <p:nvPr/>
            </p:nvSpPr>
            <p:spPr>
              <a:xfrm>
                <a:off x="1073" y="2373"/>
                <a:ext cx="772" cy="209"/>
              </a:xfrm>
              <a:prstGeom prst="line">
                <a:avLst/>
              </a:prstGeom>
              <a:ln w="9525" cap="flat" cmpd="sng">
                <a:solidFill>
                  <a:schemeClr val="tx1"/>
                </a:solidFill>
                <a:prstDash val="solid"/>
                <a:headEnd type="none" w="med" len="med"/>
                <a:tailEnd type="none" w="med" len="med"/>
              </a:ln>
            </p:spPr>
          </p:sp>
          <p:sp>
            <p:nvSpPr>
              <p:cNvPr id="54308" name="Line 11"/>
              <p:cNvSpPr/>
              <p:nvPr/>
            </p:nvSpPr>
            <p:spPr>
              <a:xfrm>
                <a:off x="1070" y="2676"/>
                <a:ext cx="772" cy="209"/>
              </a:xfrm>
              <a:prstGeom prst="line">
                <a:avLst/>
              </a:prstGeom>
              <a:ln w="9525" cap="flat" cmpd="sng">
                <a:solidFill>
                  <a:schemeClr val="tx1"/>
                </a:solidFill>
                <a:prstDash val="solid"/>
                <a:headEnd type="none" w="med" len="med"/>
                <a:tailEnd type="none" w="med" len="med"/>
              </a:ln>
            </p:spPr>
          </p:sp>
        </p:grpSp>
        <p:sp>
          <p:nvSpPr>
            <p:cNvPr id="54280" name="Text Box 12"/>
            <p:cNvSpPr txBox="1"/>
            <p:nvPr/>
          </p:nvSpPr>
          <p:spPr>
            <a:xfrm rot="960000">
              <a:off x="1680" y="2123"/>
              <a:ext cx="632" cy="288"/>
            </a:xfrm>
            <a:prstGeom prst="rect">
              <a:avLst/>
            </a:prstGeom>
            <a:solidFill>
              <a:schemeClr val="accent1"/>
            </a:solid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400" dirty="0">
                  <a:latin typeface="Comic Sans MS" panose="030F0702030302020204" pitchFamily="66" charset="0"/>
                </a:rPr>
                <a:t>data0</a:t>
              </a:r>
              <a:endParaRPr lang="en-US" altLang="zh-CN" sz="2400" dirty="0">
                <a:latin typeface="Times New Roman" panose="02020603050405020304" pitchFamily="18" charset="0"/>
              </a:endParaRPr>
            </a:p>
          </p:txBody>
        </p:sp>
        <p:grpSp>
          <p:nvGrpSpPr>
            <p:cNvPr id="54281" name="Group 13"/>
            <p:cNvGrpSpPr/>
            <p:nvPr/>
          </p:nvGrpSpPr>
          <p:grpSpPr>
            <a:xfrm>
              <a:off x="1576" y="2587"/>
              <a:ext cx="769" cy="312"/>
              <a:chOff x="1073" y="2984"/>
              <a:chExt cx="769" cy="312"/>
            </a:xfrm>
          </p:grpSpPr>
          <p:grpSp>
            <p:nvGrpSpPr>
              <p:cNvPr id="54303" name="Group 14"/>
              <p:cNvGrpSpPr/>
              <p:nvPr/>
            </p:nvGrpSpPr>
            <p:grpSpPr>
              <a:xfrm>
                <a:off x="1073" y="2991"/>
                <a:ext cx="769" cy="305"/>
                <a:chOff x="1073" y="2991"/>
                <a:chExt cx="769" cy="305"/>
              </a:xfrm>
            </p:grpSpPr>
            <p:sp>
              <p:nvSpPr>
                <p:cNvPr id="54305" name="Line 15"/>
                <p:cNvSpPr/>
                <p:nvPr/>
              </p:nvSpPr>
              <p:spPr>
                <a:xfrm flipH="1">
                  <a:off x="1073" y="2991"/>
                  <a:ext cx="763" cy="209"/>
                </a:xfrm>
                <a:prstGeom prst="line">
                  <a:avLst/>
                </a:prstGeom>
                <a:ln w="9525" cap="flat" cmpd="sng">
                  <a:solidFill>
                    <a:schemeClr val="tx1"/>
                  </a:solidFill>
                  <a:prstDash val="solid"/>
                  <a:headEnd type="none" w="med" len="med"/>
                  <a:tailEnd type="none" w="med" len="med"/>
                </a:ln>
              </p:spPr>
            </p:sp>
            <p:sp>
              <p:nvSpPr>
                <p:cNvPr id="54306" name="Line 16"/>
                <p:cNvSpPr/>
                <p:nvPr/>
              </p:nvSpPr>
              <p:spPr>
                <a:xfrm flipH="1">
                  <a:off x="1079" y="3087"/>
                  <a:ext cx="763" cy="209"/>
                </a:xfrm>
                <a:prstGeom prst="line">
                  <a:avLst/>
                </a:prstGeom>
                <a:ln w="9525" cap="flat" cmpd="sng">
                  <a:solidFill>
                    <a:schemeClr val="tx1"/>
                  </a:solidFill>
                  <a:prstDash val="solid"/>
                  <a:headEnd type="none" w="med" len="med"/>
                  <a:tailEnd type="none" w="med" len="med"/>
                </a:ln>
              </p:spPr>
            </p:sp>
          </p:grpSp>
          <p:sp>
            <p:nvSpPr>
              <p:cNvPr id="54304" name="Text Box 17"/>
              <p:cNvSpPr txBox="1"/>
              <p:nvPr/>
            </p:nvSpPr>
            <p:spPr>
              <a:xfrm rot="-960000">
                <a:off x="1283" y="2984"/>
                <a:ext cx="417" cy="288"/>
              </a:xfrm>
              <a:prstGeom prst="rect">
                <a:avLst/>
              </a:prstGeom>
              <a:solidFill>
                <a:srgbClr val="FF99CC"/>
              </a:solid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400" dirty="0">
                    <a:latin typeface="Comic Sans MS" panose="030F0702030302020204" pitchFamily="66" charset="0"/>
                  </a:rPr>
                  <a:t>ack</a:t>
                </a:r>
                <a:endParaRPr lang="en-US" altLang="zh-CN" sz="2400" dirty="0">
                  <a:latin typeface="Times New Roman" panose="02020603050405020304" pitchFamily="18" charset="0"/>
                </a:endParaRPr>
              </a:p>
            </p:txBody>
          </p:sp>
        </p:grpSp>
        <p:grpSp>
          <p:nvGrpSpPr>
            <p:cNvPr id="54282" name="Group 18"/>
            <p:cNvGrpSpPr/>
            <p:nvPr/>
          </p:nvGrpSpPr>
          <p:grpSpPr>
            <a:xfrm>
              <a:off x="1570" y="3071"/>
              <a:ext cx="775" cy="512"/>
              <a:chOff x="1067" y="3468"/>
              <a:chExt cx="775" cy="512"/>
            </a:xfrm>
          </p:grpSpPr>
          <p:sp>
            <p:nvSpPr>
              <p:cNvPr id="54301" name="Line 19"/>
              <p:cNvSpPr/>
              <p:nvPr/>
            </p:nvSpPr>
            <p:spPr>
              <a:xfrm>
                <a:off x="1070" y="3468"/>
                <a:ext cx="772" cy="209"/>
              </a:xfrm>
              <a:prstGeom prst="line">
                <a:avLst/>
              </a:prstGeom>
              <a:ln w="9525" cap="flat" cmpd="sng">
                <a:solidFill>
                  <a:schemeClr val="tx1"/>
                </a:solidFill>
                <a:prstDash val="solid"/>
                <a:headEnd type="none" w="med" len="med"/>
                <a:tailEnd type="none" w="med" len="med"/>
              </a:ln>
            </p:spPr>
          </p:sp>
          <p:sp>
            <p:nvSpPr>
              <p:cNvPr id="54302" name="Line 20"/>
              <p:cNvSpPr/>
              <p:nvPr/>
            </p:nvSpPr>
            <p:spPr>
              <a:xfrm>
                <a:off x="1067" y="3771"/>
                <a:ext cx="772" cy="209"/>
              </a:xfrm>
              <a:prstGeom prst="line">
                <a:avLst/>
              </a:prstGeom>
              <a:ln w="9525" cap="flat" cmpd="sng">
                <a:solidFill>
                  <a:schemeClr val="tx1"/>
                </a:solidFill>
                <a:prstDash val="solid"/>
                <a:headEnd type="none" w="med" len="med"/>
                <a:tailEnd type="none" w="med" len="med"/>
              </a:ln>
            </p:spPr>
          </p:sp>
        </p:grpSp>
        <p:sp>
          <p:nvSpPr>
            <p:cNvPr id="54283" name="Text Box 21"/>
            <p:cNvSpPr txBox="1"/>
            <p:nvPr/>
          </p:nvSpPr>
          <p:spPr>
            <a:xfrm rot="960000">
              <a:off x="1682" y="3183"/>
              <a:ext cx="601" cy="288"/>
            </a:xfrm>
            <a:prstGeom prst="rect">
              <a:avLst/>
            </a:prstGeom>
            <a:solidFill>
              <a:schemeClr val="accent1"/>
            </a:solid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400" dirty="0">
                  <a:latin typeface="Comic Sans MS" panose="030F0702030302020204" pitchFamily="66" charset="0"/>
                </a:rPr>
                <a:t>data1</a:t>
              </a:r>
              <a:endParaRPr lang="en-US" altLang="zh-CN" sz="2400" dirty="0">
                <a:latin typeface="Times New Roman" panose="02020603050405020304" pitchFamily="18" charset="0"/>
              </a:endParaRPr>
            </a:p>
          </p:txBody>
        </p:sp>
        <p:grpSp>
          <p:nvGrpSpPr>
            <p:cNvPr id="54284" name="Group 22"/>
            <p:cNvGrpSpPr/>
            <p:nvPr/>
          </p:nvGrpSpPr>
          <p:grpSpPr>
            <a:xfrm>
              <a:off x="3501" y="2018"/>
              <a:ext cx="771" cy="1774"/>
              <a:chOff x="1074" y="2321"/>
              <a:chExt cx="771" cy="1483"/>
            </a:xfrm>
          </p:grpSpPr>
          <p:sp>
            <p:nvSpPr>
              <p:cNvPr id="54299" name="Line 23"/>
              <p:cNvSpPr/>
              <p:nvPr/>
            </p:nvSpPr>
            <p:spPr>
              <a:xfrm>
                <a:off x="1074" y="2333"/>
                <a:ext cx="0" cy="1471"/>
              </a:xfrm>
              <a:prstGeom prst="line">
                <a:avLst/>
              </a:prstGeom>
              <a:ln w="9525" cap="flat" cmpd="sng">
                <a:solidFill>
                  <a:schemeClr val="tx1"/>
                </a:solidFill>
                <a:prstDash val="solid"/>
                <a:headEnd type="none" w="med" len="med"/>
                <a:tailEnd type="none" w="med" len="med"/>
              </a:ln>
            </p:spPr>
          </p:sp>
          <p:sp>
            <p:nvSpPr>
              <p:cNvPr id="54300" name="Line 24"/>
              <p:cNvSpPr/>
              <p:nvPr/>
            </p:nvSpPr>
            <p:spPr>
              <a:xfrm>
                <a:off x="1845" y="2321"/>
                <a:ext cx="0" cy="1471"/>
              </a:xfrm>
              <a:prstGeom prst="line">
                <a:avLst/>
              </a:prstGeom>
              <a:ln w="9525" cap="flat" cmpd="sng">
                <a:solidFill>
                  <a:schemeClr val="tx1"/>
                </a:solidFill>
                <a:prstDash val="solid"/>
                <a:headEnd type="none" w="med" len="med"/>
                <a:tailEnd type="none" w="med" len="med"/>
              </a:ln>
            </p:spPr>
          </p:sp>
        </p:grpSp>
        <p:grpSp>
          <p:nvGrpSpPr>
            <p:cNvPr id="54285" name="Group 25"/>
            <p:cNvGrpSpPr/>
            <p:nvPr/>
          </p:nvGrpSpPr>
          <p:grpSpPr>
            <a:xfrm>
              <a:off x="3497" y="2070"/>
              <a:ext cx="775" cy="512"/>
              <a:chOff x="1070" y="2373"/>
              <a:chExt cx="775" cy="512"/>
            </a:xfrm>
          </p:grpSpPr>
          <p:sp>
            <p:nvSpPr>
              <p:cNvPr id="54297" name="Line 26"/>
              <p:cNvSpPr/>
              <p:nvPr/>
            </p:nvSpPr>
            <p:spPr>
              <a:xfrm>
                <a:off x="1073" y="2373"/>
                <a:ext cx="772" cy="209"/>
              </a:xfrm>
              <a:prstGeom prst="line">
                <a:avLst/>
              </a:prstGeom>
              <a:ln w="9525" cap="flat" cmpd="sng">
                <a:solidFill>
                  <a:schemeClr val="tx1"/>
                </a:solidFill>
                <a:prstDash val="solid"/>
                <a:headEnd type="none" w="med" len="med"/>
                <a:tailEnd type="none" w="med" len="med"/>
              </a:ln>
            </p:spPr>
          </p:sp>
          <p:sp>
            <p:nvSpPr>
              <p:cNvPr id="54298" name="Line 27"/>
              <p:cNvSpPr/>
              <p:nvPr/>
            </p:nvSpPr>
            <p:spPr>
              <a:xfrm>
                <a:off x="1070" y="2676"/>
                <a:ext cx="772" cy="209"/>
              </a:xfrm>
              <a:prstGeom prst="line">
                <a:avLst/>
              </a:prstGeom>
              <a:ln w="9525" cap="flat" cmpd="sng">
                <a:solidFill>
                  <a:schemeClr val="tx1"/>
                </a:solidFill>
                <a:prstDash val="solid"/>
                <a:headEnd type="none" w="med" len="med"/>
                <a:tailEnd type="none" w="med" len="med"/>
              </a:ln>
            </p:spPr>
          </p:sp>
        </p:grpSp>
        <p:sp>
          <p:nvSpPr>
            <p:cNvPr id="54286" name="Text Box 28"/>
            <p:cNvSpPr txBox="1"/>
            <p:nvPr/>
          </p:nvSpPr>
          <p:spPr>
            <a:xfrm rot="960000">
              <a:off x="3604" y="2217"/>
              <a:ext cx="632" cy="288"/>
            </a:xfrm>
            <a:prstGeom prst="rect">
              <a:avLst/>
            </a:prstGeom>
            <a:solidFill>
              <a:schemeClr val="accent1"/>
            </a:solid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400" dirty="0">
                  <a:latin typeface="Comic Sans MS" panose="030F0702030302020204" pitchFamily="66" charset="0"/>
                </a:rPr>
                <a:t>data0</a:t>
              </a:r>
              <a:endParaRPr lang="en-US" altLang="zh-CN" sz="2400" dirty="0">
                <a:latin typeface="Times New Roman" panose="02020603050405020304" pitchFamily="18" charset="0"/>
              </a:endParaRPr>
            </a:p>
          </p:txBody>
        </p:sp>
        <p:grpSp>
          <p:nvGrpSpPr>
            <p:cNvPr id="54287" name="Group 29"/>
            <p:cNvGrpSpPr/>
            <p:nvPr/>
          </p:nvGrpSpPr>
          <p:grpSpPr>
            <a:xfrm>
              <a:off x="3500" y="2681"/>
              <a:ext cx="769" cy="312"/>
              <a:chOff x="1073" y="2984"/>
              <a:chExt cx="769" cy="312"/>
            </a:xfrm>
          </p:grpSpPr>
          <p:grpSp>
            <p:nvGrpSpPr>
              <p:cNvPr id="54293" name="Group 30"/>
              <p:cNvGrpSpPr/>
              <p:nvPr/>
            </p:nvGrpSpPr>
            <p:grpSpPr>
              <a:xfrm>
                <a:off x="1073" y="2991"/>
                <a:ext cx="769" cy="305"/>
                <a:chOff x="1073" y="2991"/>
                <a:chExt cx="769" cy="305"/>
              </a:xfrm>
            </p:grpSpPr>
            <p:sp>
              <p:nvSpPr>
                <p:cNvPr id="54295" name="Line 31"/>
                <p:cNvSpPr/>
                <p:nvPr/>
              </p:nvSpPr>
              <p:spPr>
                <a:xfrm flipH="1">
                  <a:off x="1073" y="2991"/>
                  <a:ext cx="763" cy="209"/>
                </a:xfrm>
                <a:prstGeom prst="line">
                  <a:avLst/>
                </a:prstGeom>
                <a:ln w="9525" cap="flat" cmpd="sng">
                  <a:solidFill>
                    <a:schemeClr val="tx1"/>
                  </a:solidFill>
                  <a:prstDash val="solid"/>
                  <a:headEnd type="none" w="med" len="med"/>
                  <a:tailEnd type="none" w="med" len="med"/>
                </a:ln>
              </p:spPr>
            </p:sp>
            <p:sp>
              <p:nvSpPr>
                <p:cNvPr id="54296" name="Line 32"/>
                <p:cNvSpPr/>
                <p:nvPr/>
              </p:nvSpPr>
              <p:spPr>
                <a:xfrm flipH="1">
                  <a:off x="1079" y="3087"/>
                  <a:ext cx="763" cy="209"/>
                </a:xfrm>
                <a:prstGeom prst="line">
                  <a:avLst/>
                </a:prstGeom>
                <a:ln w="9525" cap="flat" cmpd="sng">
                  <a:solidFill>
                    <a:schemeClr val="tx1"/>
                  </a:solidFill>
                  <a:prstDash val="solid"/>
                  <a:headEnd type="none" w="med" len="med"/>
                  <a:tailEnd type="none" w="med" len="med"/>
                </a:ln>
              </p:spPr>
            </p:sp>
          </p:grpSp>
          <p:sp>
            <p:nvSpPr>
              <p:cNvPr id="54294" name="Text Box 33"/>
              <p:cNvSpPr txBox="1"/>
              <p:nvPr/>
            </p:nvSpPr>
            <p:spPr>
              <a:xfrm rot="-960000">
                <a:off x="1282" y="2984"/>
                <a:ext cx="419" cy="288"/>
              </a:xfrm>
              <a:prstGeom prst="rect">
                <a:avLst/>
              </a:prstGeom>
              <a:solidFill>
                <a:srgbClr val="FF99CC"/>
              </a:solid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400" dirty="0">
                    <a:latin typeface="Comic Sans MS" panose="030F0702030302020204" pitchFamily="66" charset="0"/>
                  </a:rPr>
                  <a:t>nak</a:t>
                </a:r>
                <a:endParaRPr lang="en-US" altLang="zh-CN" sz="2400" dirty="0">
                  <a:latin typeface="Times New Roman" panose="02020603050405020304" pitchFamily="18" charset="0"/>
                </a:endParaRPr>
              </a:p>
            </p:txBody>
          </p:sp>
        </p:grpSp>
        <p:grpSp>
          <p:nvGrpSpPr>
            <p:cNvPr id="54288" name="Group 34"/>
            <p:cNvGrpSpPr/>
            <p:nvPr/>
          </p:nvGrpSpPr>
          <p:grpSpPr>
            <a:xfrm>
              <a:off x="3494" y="3165"/>
              <a:ext cx="775" cy="512"/>
              <a:chOff x="1067" y="3468"/>
              <a:chExt cx="775" cy="512"/>
            </a:xfrm>
          </p:grpSpPr>
          <p:grpSp>
            <p:nvGrpSpPr>
              <p:cNvPr id="54289" name="Group 35"/>
              <p:cNvGrpSpPr/>
              <p:nvPr/>
            </p:nvGrpSpPr>
            <p:grpSpPr>
              <a:xfrm>
                <a:off x="1067" y="3468"/>
                <a:ext cx="775" cy="512"/>
                <a:chOff x="1067" y="3468"/>
                <a:chExt cx="775" cy="512"/>
              </a:xfrm>
            </p:grpSpPr>
            <p:sp>
              <p:nvSpPr>
                <p:cNvPr id="54291" name="Line 36"/>
                <p:cNvSpPr/>
                <p:nvPr/>
              </p:nvSpPr>
              <p:spPr>
                <a:xfrm>
                  <a:off x="1070" y="3468"/>
                  <a:ext cx="772" cy="209"/>
                </a:xfrm>
                <a:prstGeom prst="line">
                  <a:avLst/>
                </a:prstGeom>
                <a:ln w="9525" cap="flat" cmpd="sng">
                  <a:solidFill>
                    <a:schemeClr val="tx1"/>
                  </a:solidFill>
                  <a:prstDash val="solid"/>
                  <a:headEnd type="none" w="med" len="med"/>
                  <a:tailEnd type="none" w="med" len="med"/>
                </a:ln>
              </p:spPr>
            </p:sp>
            <p:sp>
              <p:nvSpPr>
                <p:cNvPr id="54292" name="Line 37"/>
                <p:cNvSpPr/>
                <p:nvPr/>
              </p:nvSpPr>
              <p:spPr>
                <a:xfrm>
                  <a:off x="1067" y="3771"/>
                  <a:ext cx="772" cy="209"/>
                </a:xfrm>
                <a:prstGeom prst="line">
                  <a:avLst/>
                </a:prstGeom>
                <a:ln w="9525" cap="flat" cmpd="sng">
                  <a:solidFill>
                    <a:schemeClr val="tx1"/>
                  </a:solidFill>
                  <a:prstDash val="solid"/>
                  <a:headEnd type="none" w="med" len="med"/>
                  <a:tailEnd type="none" w="med" len="med"/>
                </a:ln>
              </p:spPr>
            </p:sp>
          </p:grpSp>
          <p:sp>
            <p:nvSpPr>
              <p:cNvPr id="54290" name="Text Box 38"/>
              <p:cNvSpPr txBox="1"/>
              <p:nvPr/>
            </p:nvSpPr>
            <p:spPr>
              <a:xfrm rot="960000">
                <a:off x="1164" y="3580"/>
                <a:ext cx="632" cy="288"/>
              </a:xfrm>
              <a:prstGeom prst="rect">
                <a:avLst/>
              </a:prstGeom>
              <a:solidFill>
                <a:schemeClr val="accent1"/>
              </a:solid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400" dirty="0">
                    <a:latin typeface="Comic Sans MS" panose="030F0702030302020204" pitchFamily="66" charset="0"/>
                  </a:rPr>
                  <a:t>data0</a:t>
                </a:r>
                <a:endParaRPr lang="en-US" altLang="zh-CN" sz="2400" dirty="0">
                  <a:latin typeface="Times New Roman" panose="02020603050405020304" pitchFamily="18"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99715"/>
                                        </p:tgtEl>
                                        <p:attrNameLst>
                                          <p:attrName>style.visibility</p:attrName>
                                        </p:attrNameLst>
                                      </p:cBhvr>
                                      <p:to>
                                        <p:strVal val="visible"/>
                                      </p:to>
                                    </p:set>
                                    <p:animEffect transition="in" filter="slide(fromBottom)">
                                      <p:cBhvr>
                                        <p:cTn id="7" dur="500"/>
                                        <p:tgtEl>
                                          <p:spTgt spid="49971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499716"/>
                                        </p:tgtEl>
                                        <p:attrNameLst>
                                          <p:attrName>style.visibility</p:attrName>
                                        </p:attrNameLst>
                                      </p:cBhvr>
                                      <p:to>
                                        <p:strVal val="visible"/>
                                      </p:to>
                                    </p:set>
                                    <p:animEffect transition="in" filter="slide(fromBottom)">
                                      <p:cBhvr>
                                        <p:cTn id="12" dur="500"/>
                                        <p:tgtEl>
                                          <p:spTgt spid="49971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outHorizont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9715" grpId="0"/>
      <p:bldP spid="49971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8" name="Rectangle 2"/>
          <p:cNvSpPr>
            <a:spLocks noGrp="1" noChangeArrowheads="1"/>
          </p:cNvSpPr>
          <p:nvPr>
            <p:ph type="title"/>
          </p:nvPr>
        </p:nvSpPr>
        <p:spPr>
          <a:xfrm>
            <a:off x="762000" y="161925"/>
            <a:ext cx="7772400" cy="695325"/>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all" spc="50" normalizeH="0" baseline="0" noProof="0">
                <a:ln w="15875">
                  <a:noFill/>
                </a:ln>
                <a:solidFill>
                  <a:schemeClr val="tx2"/>
                </a:solidFill>
                <a:effectLst/>
                <a:uLnTx/>
                <a:uFillTx/>
                <a:latin typeface="+mj-lt"/>
                <a:ea typeface="+mj-ea"/>
                <a:cs typeface="+mj-cs"/>
              </a:rPr>
              <a:t>Error-Detecting Codes</a:t>
            </a:r>
            <a:endParaRPr kumimoji="0" lang="zh-CN" altLang="en-US" sz="3600" b="1" i="0" u="none" strike="noStrike" kern="1200" cap="all" spc="50" normalizeH="0" baseline="0" noProof="0">
              <a:ln w="15875">
                <a:noFill/>
              </a:ln>
              <a:solidFill>
                <a:schemeClr val="tx2"/>
              </a:solidFill>
              <a:effectLst/>
              <a:uLnTx/>
              <a:uFillTx/>
              <a:latin typeface="+mj-lt"/>
              <a:ea typeface="+mj-ea"/>
              <a:cs typeface="+mj-cs"/>
            </a:endParaRPr>
          </a:p>
        </p:txBody>
      </p:sp>
      <p:sp>
        <p:nvSpPr>
          <p:cNvPr id="508931" name="Text Box 3"/>
          <p:cNvSpPr txBox="1"/>
          <p:nvPr/>
        </p:nvSpPr>
        <p:spPr>
          <a:xfrm>
            <a:off x="193675" y="1074738"/>
            <a:ext cx="8777288" cy="4762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nSpc>
                <a:spcPct val="90000"/>
              </a:lnSpc>
              <a:buClr>
                <a:schemeClr val="accent2"/>
              </a:buClr>
              <a:buSzPct val="85000"/>
              <a:buFont typeface="ZapfDingbats" pitchFamily="82" charset="2"/>
              <a:buNone/>
            </a:pPr>
            <a:r>
              <a:rPr lang="en-US" altLang="zh-CN" sz="2800" b="1" dirty="0">
                <a:latin typeface="Times New Roman" panose="02020603050405020304" pitchFamily="18" charset="0"/>
              </a:rPr>
              <a:t>CRC</a:t>
            </a:r>
            <a:r>
              <a:rPr lang="zh-CN" altLang="en-US" sz="2800" b="1" dirty="0">
                <a:latin typeface="Comic Sans MS" panose="030F0702030302020204" pitchFamily="66" charset="0"/>
              </a:rPr>
              <a:t>编码</a:t>
            </a:r>
            <a:r>
              <a:rPr lang="zh-CN" altLang="en-US" sz="2800" b="1" dirty="0">
                <a:latin typeface="Times New Roman" panose="02020603050405020304" pitchFamily="18" charset="0"/>
              </a:rPr>
              <a:t>(</a:t>
            </a:r>
            <a:r>
              <a:rPr lang="en-US" altLang="zh-CN" sz="2800" b="1" dirty="0">
                <a:latin typeface="Times New Roman" panose="02020603050405020304" pitchFamily="18" charset="0"/>
              </a:rPr>
              <a:t>Cyclic Redundancy Check</a:t>
            </a:r>
            <a:r>
              <a:rPr lang="zh-CN" altLang="en-US" sz="2800" b="1" dirty="0">
                <a:latin typeface="Times New Roman" panose="02020603050405020304" pitchFamily="18" charset="0"/>
              </a:rPr>
              <a:t>，循环冗余校验码</a:t>
            </a:r>
            <a:r>
              <a:rPr lang="en-US" altLang="zh-CN" sz="2800" b="1" dirty="0">
                <a:latin typeface="Times New Roman" panose="02020603050405020304" pitchFamily="18" charset="0"/>
              </a:rPr>
              <a:t>)</a:t>
            </a:r>
            <a:endParaRPr lang="en-US" altLang="zh-CN" sz="2800" b="1" dirty="0">
              <a:latin typeface="Times New Roman" panose="02020603050405020304" pitchFamily="18" charset="0"/>
            </a:endParaRPr>
          </a:p>
        </p:txBody>
      </p:sp>
      <p:sp>
        <p:nvSpPr>
          <p:cNvPr id="508932" name="Text Box 4"/>
          <p:cNvSpPr txBox="1"/>
          <p:nvPr/>
        </p:nvSpPr>
        <p:spPr>
          <a:xfrm>
            <a:off x="152400" y="1530350"/>
            <a:ext cx="86868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800" b="1" dirty="0">
                <a:latin typeface="宋体" panose="02010600030101010101" pitchFamily="2" charset="-122"/>
              </a:rPr>
              <a:t>●</a:t>
            </a:r>
            <a:r>
              <a:rPr lang="en-US" altLang="zh-CN" sz="2800" b="1" dirty="0">
                <a:latin typeface="Comic Sans MS" panose="030F0702030302020204" pitchFamily="66" charset="0"/>
              </a:rPr>
              <a:t> </a:t>
            </a:r>
            <a:r>
              <a:rPr lang="en-US" altLang="zh-CN" sz="2800" b="1" dirty="0">
                <a:latin typeface="Times New Roman" panose="02020603050405020304" pitchFamily="18" charset="0"/>
              </a:rPr>
              <a:t>CRC</a:t>
            </a:r>
            <a:r>
              <a:rPr lang="zh-CN" altLang="en-US" sz="2800" b="1" dirty="0">
                <a:latin typeface="Comic Sans MS" panose="030F0702030302020204" pitchFamily="66" charset="0"/>
              </a:rPr>
              <a:t>编码：检错能力强大，实现简单，使用广泛。</a:t>
            </a:r>
            <a:endParaRPr lang="zh-CN" altLang="en-US" sz="2800" b="1" dirty="0">
              <a:latin typeface="Comic Sans MS" panose="030F0702030302020204" pitchFamily="66" charset="0"/>
            </a:endParaRPr>
          </a:p>
        </p:txBody>
      </p:sp>
      <p:sp>
        <p:nvSpPr>
          <p:cNvPr id="508933" name="Text Box 5"/>
          <p:cNvSpPr txBox="1"/>
          <p:nvPr/>
        </p:nvSpPr>
        <p:spPr>
          <a:xfrm>
            <a:off x="171450" y="2074863"/>
            <a:ext cx="8769350" cy="13731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800" b="1" dirty="0">
                <a:latin typeface="宋体" panose="02010600030101010101" pitchFamily="2" charset="-122"/>
              </a:rPr>
              <a:t>● </a:t>
            </a:r>
            <a:r>
              <a:rPr lang="zh-CN" altLang="en-US" sz="2800" b="1" dirty="0">
                <a:solidFill>
                  <a:schemeClr val="folHlink"/>
                </a:solidFill>
                <a:latin typeface="Times New Roman" panose="02020603050405020304" pitchFamily="18" charset="0"/>
              </a:rPr>
              <a:t>码多项式</a:t>
            </a:r>
            <a:r>
              <a:rPr lang="zh-CN" altLang="en-US" sz="2800" b="1" dirty="0">
                <a:latin typeface="Comic Sans MS" panose="030F0702030302020204" pitchFamily="66" charset="0"/>
              </a:rPr>
              <a:t>：将码元序列中的每一位看成是一个多项式的系数，则一个码元序列对应一个多项式，这个多项式被称为该码元序列的多项式。</a:t>
            </a:r>
            <a:endParaRPr lang="zh-CN" altLang="en-US" sz="2800" b="1" dirty="0">
              <a:latin typeface="Comic Sans MS" panose="030F0702030302020204" pitchFamily="66" charset="0"/>
            </a:endParaRPr>
          </a:p>
        </p:txBody>
      </p:sp>
      <p:sp>
        <p:nvSpPr>
          <p:cNvPr id="508934" name="Text Box 6"/>
          <p:cNvSpPr txBox="1"/>
          <p:nvPr/>
        </p:nvSpPr>
        <p:spPr>
          <a:xfrm>
            <a:off x="1828800" y="3489325"/>
            <a:ext cx="6089650" cy="8223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457200" lvl="1" indent="0">
              <a:lnSpc>
                <a:spcPct val="90000"/>
              </a:lnSpc>
              <a:buClr>
                <a:schemeClr val="accent2"/>
              </a:buClr>
              <a:buSzPct val="75000"/>
              <a:buFont typeface="ZapfDingbats" pitchFamily="82" charset="2"/>
              <a:buNone/>
            </a:pPr>
            <a:r>
              <a:rPr lang="zh-CN" altLang="en-US" sz="2400" b="1" dirty="0">
                <a:latin typeface="Comic Sans MS" panose="030F0702030302020204" pitchFamily="66" charset="0"/>
              </a:rPr>
              <a:t>    1   0    1    1   0     </a:t>
            </a:r>
            <a:endParaRPr lang="zh-CN" altLang="en-US" sz="2400" b="1" dirty="0">
              <a:latin typeface="Comic Sans MS" panose="030F0702030302020204" pitchFamily="66" charset="0"/>
            </a:endParaRPr>
          </a:p>
          <a:p>
            <a:pPr marL="457200" lvl="1" indent="0">
              <a:lnSpc>
                <a:spcPct val="90000"/>
              </a:lnSpc>
              <a:buClr>
                <a:schemeClr val="accent2"/>
              </a:buClr>
              <a:buSzPct val="75000"/>
              <a:buFont typeface="ZapfDingbats" pitchFamily="82" charset="2"/>
              <a:buNone/>
            </a:pPr>
            <a:r>
              <a:rPr lang="zh-CN" altLang="en-US" sz="2400" b="1" dirty="0">
                <a:latin typeface="Comic Sans MS" panose="030F0702030302020204" pitchFamily="66" charset="0"/>
              </a:rPr>
              <a:t>   </a:t>
            </a:r>
            <a:r>
              <a:rPr lang="zh-CN" altLang="zh-CN" sz="2400" b="1" dirty="0">
                <a:latin typeface="Comic Sans MS" panose="030F0702030302020204" pitchFamily="66" charset="0"/>
              </a:rPr>
              <a:t>1</a:t>
            </a:r>
            <a:r>
              <a:rPr lang="en-US" altLang="zh-CN" sz="2400" b="1" dirty="0">
                <a:latin typeface="Comic Sans MS" panose="030F0702030302020204" pitchFamily="66" charset="0"/>
              </a:rPr>
              <a:t>x</a:t>
            </a:r>
            <a:r>
              <a:rPr lang="en-US" altLang="zh-CN" sz="2400" b="1" baseline="30000" dirty="0">
                <a:latin typeface="Comic Sans MS" panose="030F0702030302020204" pitchFamily="66" charset="0"/>
              </a:rPr>
              <a:t>4</a:t>
            </a:r>
            <a:r>
              <a:rPr lang="en-US" altLang="zh-CN" sz="2400" b="1" dirty="0">
                <a:latin typeface="Comic Sans MS" panose="030F0702030302020204" pitchFamily="66" charset="0"/>
              </a:rPr>
              <a:t>+0x</a:t>
            </a:r>
            <a:r>
              <a:rPr lang="en-US" altLang="zh-CN" sz="2400" b="1" baseline="30000" dirty="0">
                <a:latin typeface="Comic Sans MS" panose="030F0702030302020204" pitchFamily="66" charset="0"/>
              </a:rPr>
              <a:t>3</a:t>
            </a:r>
            <a:r>
              <a:rPr lang="en-US" altLang="zh-CN" sz="2400" b="1" dirty="0">
                <a:latin typeface="Comic Sans MS" panose="030F0702030302020204" pitchFamily="66" charset="0"/>
              </a:rPr>
              <a:t>+1x</a:t>
            </a:r>
            <a:r>
              <a:rPr lang="en-US" altLang="zh-CN" sz="2400" b="1" baseline="30000" dirty="0">
                <a:latin typeface="Comic Sans MS" panose="030F0702030302020204" pitchFamily="66" charset="0"/>
              </a:rPr>
              <a:t>2</a:t>
            </a:r>
            <a:r>
              <a:rPr lang="en-US" altLang="zh-CN" sz="2400" b="1" dirty="0">
                <a:latin typeface="Comic Sans MS" panose="030F0702030302020204" pitchFamily="66" charset="0"/>
              </a:rPr>
              <a:t>+1x</a:t>
            </a:r>
            <a:r>
              <a:rPr lang="en-US" altLang="zh-CN" sz="2400" b="1" baseline="30000" dirty="0">
                <a:latin typeface="Comic Sans MS" panose="030F0702030302020204" pitchFamily="66" charset="0"/>
              </a:rPr>
              <a:t>1</a:t>
            </a:r>
            <a:r>
              <a:rPr lang="en-US" altLang="zh-CN" sz="2400" b="1" dirty="0">
                <a:latin typeface="Comic Sans MS" panose="030F0702030302020204" pitchFamily="66" charset="0"/>
              </a:rPr>
              <a:t>+0x</a:t>
            </a:r>
            <a:r>
              <a:rPr lang="en-US" altLang="zh-CN" sz="2400" b="1" baseline="30000" dirty="0">
                <a:latin typeface="Comic Sans MS" panose="030F0702030302020204" pitchFamily="66" charset="0"/>
              </a:rPr>
              <a:t>0   </a:t>
            </a:r>
            <a:r>
              <a:rPr lang="en-US" altLang="zh-CN" sz="2400" b="1" dirty="0">
                <a:latin typeface="Comic Sans MS" panose="030F0702030302020204" pitchFamily="66" charset="0"/>
              </a:rPr>
              <a:t>= x</a:t>
            </a:r>
            <a:r>
              <a:rPr lang="en-US" altLang="zh-CN" sz="2400" b="1" baseline="30000" dirty="0">
                <a:latin typeface="Comic Sans MS" panose="030F0702030302020204" pitchFamily="66" charset="0"/>
              </a:rPr>
              <a:t>4</a:t>
            </a:r>
            <a:r>
              <a:rPr lang="en-US" altLang="zh-CN" sz="2400" b="1" dirty="0">
                <a:latin typeface="Comic Sans MS" panose="030F0702030302020204" pitchFamily="66" charset="0"/>
              </a:rPr>
              <a:t>+x</a:t>
            </a:r>
            <a:r>
              <a:rPr lang="en-US" altLang="zh-CN" sz="2400" b="1" baseline="30000" dirty="0">
                <a:latin typeface="Comic Sans MS" panose="030F0702030302020204" pitchFamily="66" charset="0"/>
              </a:rPr>
              <a:t>2</a:t>
            </a:r>
            <a:r>
              <a:rPr lang="en-US" altLang="zh-CN" sz="2400" b="1" dirty="0">
                <a:latin typeface="Comic Sans MS" panose="030F0702030302020204" pitchFamily="66" charset="0"/>
              </a:rPr>
              <a:t>+x</a:t>
            </a:r>
            <a:r>
              <a:rPr lang="en-US" altLang="zh-CN" sz="2400" b="1" baseline="30000" dirty="0">
                <a:latin typeface="Comic Sans MS" panose="030F0702030302020204" pitchFamily="66" charset="0"/>
              </a:rPr>
              <a:t>1</a:t>
            </a:r>
            <a:endParaRPr lang="zh-CN" altLang="en-US" sz="2400" b="1" dirty="0">
              <a:latin typeface="Times New Roman" panose="02020603050405020304" pitchFamily="18" charset="0"/>
            </a:endParaRPr>
          </a:p>
        </p:txBody>
      </p:sp>
      <p:sp>
        <p:nvSpPr>
          <p:cNvPr id="508935" name="Text Box 7"/>
          <p:cNvSpPr txBox="1"/>
          <p:nvPr/>
        </p:nvSpPr>
        <p:spPr>
          <a:xfrm>
            <a:off x="290513" y="4224338"/>
            <a:ext cx="8853487" cy="246856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800" b="1" dirty="0">
                <a:latin typeface="宋体" panose="02010600030101010101" pitchFamily="2" charset="-122"/>
              </a:rPr>
              <a:t>●</a:t>
            </a:r>
            <a:r>
              <a:rPr lang="zh-CN" altLang="en-US" sz="2800" b="1" dirty="0">
                <a:latin typeface="Times New Roman" panose="02020603050405020304" pitchFamily="18" charset="0"/>
              </a:rPr>
              <a:t>模2运算</a:t>
            </a:r>
            <a:endParaRPr lang="zh-CN" altLang="en-US" sz="2800" b="1" dirty="0">
              <a:latin typeface="Times New Roman" panose="02020603050405020304" pitchFamily="18" charset="0"/>
            </a:endParaRPr>
          </a:p>
          <a:p>
            <a:pPr marL="0" lvl="0" indent="0" eaLnBrk="1" hangingPunct="1">
              <a:spcBef>
                <a:spcPct val="0"/>
              </a:spcBef>
              <a:buClrTx/>
              <a:buSzTx/>
              <a:buFontTx/>
              <a:buNone/>
            </a:pPr>
            <a:r>
              <a:rPr lang="zh-CN" altLang="en-US" sz="2800" b="1" dirty="0">
                <a:latin typeface="Comic Sans MS" panose="030F0702030302020204" pitchFamily="66" charset="0"/>
              </a:rPr>
              <a:t>   </a:t>
            </a:r>
            <a:r>
              <a:rPr lang="zh-CN" altLang="en-US" sz="2800" b="1" dirty="0">
                <a:solidFill>
                  <a:schemeClr val="folHlink"/>
                </a:solidFill>
                <a:latin typeface="Comic Sans MS" panose="030F0702030302020204" pitchFamily="66" charset="0"/>
              </a:rPr>
              <a:t>加法不进位，减法不借位</a:t>
            </a:r>
            <a:r>
              <a:rPr lang="zh-CN" altLang="en-US" sz="2800" b="1" dirty="0">
                <a:latin typeface="Comic Sans MS" panose="030F0702030302020204" pitchFamily="66" charset="0"/>
              </a:rPr>
              <a:t>，除法中的减法仍然采用模</a:t>
            </a:r>
            <a:r>
              <a:rPr lang="zh-CN" altLang="en-US" sz="2800" b="1" dirty="0">
                <a:latin typeface="宋体" panose="02010600030101010101" pitchFamily="2" charset="-122"/>
              </a:rPr>
              <a:t>2</a:t>
            </a:r>
            <a:r>
              <a:rPr lang="zh-CN" altLang="en-US" sz="2800" b="1" dirty="0">
                <a:latin typeface="Comic Sans MS" panose="030F0702030302020204" pitchFamily="66" charset="0"/>
              </a:rPr>
              <a:t>运算</a:t>
            </a:r>
            <a:endParaRPr lang="zh-CN" altLang="en-US" sz="2800" b="1" dirty="0">
              <a:latin typeface="Comic Sans MS" panose="030F0702030302020204" pitchFamily="66" charset="0"/>
            </a:endParaRPr>
          </a:p>
          <a:p>
            <a:pPr marL="0" lvl="0" indent="0" eaLnBrk="1" hangingPunct="1">
              <a:spcBef>
                <a:spcPct val="0"/>
              </a:spcBef>
              <a:buClrTx/>
              <a:buSzTx/>
              <a:buFontTx/>
              <a:buNone/>
            </a:pPr>
            <a:r>
              <a:rPr lang="zh-CN" altLang="en-US" sz="2400" b="1" dirty="0">
                <a:latin typeface="Comic Sans MS" panose="030F0702030302020204" pitchFamily="66" charset="0"/>
              </a:rPr>
              <a:t>         10011011		   11110000</a:t>
            </a:r>
            <a:endParaRPr lang="zh-CN" altLang="en-US" sz="2400" b="1" dirty="0">
              <a:latin typeface="Comic Sans MS" panose="030F0702030302020204" pitchFamily="66" charset="0"/>
            </a:endParaRPr>
          </a:p>
          <a:p>
            <a:pPr marL="0" lvl="0" indent="0" eaLnBrk="1" hangingPunct="1">
              <a:spcBef>
                <a:spcPct val="0"/>
              </a:spcBef>
              <a:buClrTx/>
              <a:buSzTx/>
              <a:buFontTx/>
              <a:buNone/>
            </a:pPr>
            <a:r>
              <a:rPr lang="zh-CN" altLang="en-US" sz="2400" b="1" dirty="0">
                <a:latin typeface="Comic Sans MS" panose="030F0702030302020204" pitchFamily="66" charset="0"/>
              </a:rPr>
              <a:t>     </a:t>
            </a:r>
            <a:r>
              <a:rPr lang="zh-CN" altLang="en-US" sz="2400" b="1" u="sng" dirty="0">
                <a:latin typeface="Comic Sans MS" panose="030F0702030302020204" pitchFamily="66" charset="0"/>
              </a:rPr>
              <a:t> ＋ 11001010</a:t>
            </a:r>
            <a:r>
              <a:rPr lang="zh-CN" altLang="en-US" sz="2400" b="1" dirty="0">
                <a:latin typeface="Comic Sans MS" panose="030F0702030302020204" pitchFamily="66" charset="0"/>
              </a:rPr>
              <a:t>         </a:t>
            </a:r>
            <a:r>
              <a:rPr lang="zh-CN" altLang="en-US" sz="2400" b="1" u="sng" dirty="0">
                <a:latin typeface="Comic Sans MS" panose="030F0702030302020204" pitchFamily="66" charset="0"/>
              </a:rPr>
              <a:t>-10100110</a:t>
            </a:r>
            <a:r>
              <a:rPr lang="zh-CN" altLang="en-US" sz="2400" b="1" dirty="0">
                <a:latin typeface="Comic Sans MS" panose="030F0702030302020204" pitchFamily="66" charset="0"/>
              </a:rPr>
              <a:t> </a:t>
            </a:r>
            <a:endParaRPr lang="zh-CN" altLang="en-US" sz="2400" b="1" dirty="0">
              <a:latin typeface="Comic Sans MS" panose="030F0702030302020204" pitchFamily="66" charset="0"/>
            </a:endParaRPr>
          </a:p>
          <a:p>
            <a:pPr marL="0" lvl="0" indent="0" eaLnBrk="1" hangingPunct="1">
              <a:spcBef>
                <a:spcPct val="0"/>
              </a:spcBef>
              <a:buClrTx/>
              <a:buSzTx/>
              <a:buFontTx/>
              <a:buNone/>
            </a:pPr>
            <a:r>
              <a:rPr lang="zh-CN" altLang="en-US" sz="2400" b="1" dirty="0">
                <a:latin typeface="Comic Sans MS" panose="030F0702030302020204" pitchFamily="66" charset="0"/>
              </a:rPr>
              <a:t>         01010001           01010110</a:t>
            </a:r>
            <a:endParaRPr lang="zh-CN" altLang="en-US" sz="2400" b="1" dirty="0">
              <a:latin typeface="Comic Sans MS" panose="030F0702030302020204"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508931"/>
                                        </p:tgtEl>
                                        <p:attrNameLst>
                                          <p:attrName>style.visibility</p:attrName>
                                        </p:attrNameLst>
                                      </p:cBhvr>
                                      <p:to>
                                        <p:strVal val="visible"/>
                                      </p:to>
                                    </p:set>
                                    <p:animEffect transition="in" filter="slide(fromTop)">
                                      <p:cBhvr>
                                        <p:cTn id="7" dur="500"/>
                                        <p:tgtEl>
                                          <p:spTgt spid="508931"/>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508932"/>
                                        </p:tgtEl>
                                        <p:attrNameLst>
                                          <p:attrName>style.visibility</p:attrName>
                                        </p:attrNameLst>
                                      </p:cBhvr>
                                      <p:to>
                                        <p:strVal val="visible"/>
                                      </p:to>
                                    </p:set>
                                    <p:animEffect transition="in" filter="slide(fromBottom)">
                                      <p:cBhvr>
                                        <p:cTn id="12" dur="500"/>
                                        <p:tgtEl>
                                          <p:spTgt spid="50893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508933"/>
                                        </p:tgtEl>
                                        <p:attrNameLst>
                                          <p:attrName>style.visibility</p:attrName>
                                        </p:attrNameLst>
                                      </p:cBhvr>
                                      <p:to>
                                        <p:strVal val="visible"/>
                                      </p:to>
                                    </p:set>
                                    <p:animEffect transition="in" filter="box(in)">
                                      <p:cBhvr>
                                        <p:cTn id="17" dur="500"/>
                                        <p:tgtEl>
                                          <p:spTgt spid="50893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08934"/>
                                        </p:tgtEl>
                                        <p:attrNameLst>
                                          <p:attrName>style.visibility</p:attrName>
                                        </p:attrNameLst>
                                      </p:cBhvr>
                                      <p:to>
                                        <p:strVal val="visible"/>
                                      </p:to>
                                    </p:set>
                                    <p:animEffect transition="in" filter="blinds(horizontal)">
                                      <p:cBhvr>
                                        <p:cTn id="22" dur="500"/>
                                        <p:tgtEl>
                                          <p:spTgt spid="508934"/>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42" fill="hold" grpId="0" nodeType="clickEffect">
                                  <p:stCondLst>
                                    <p:cond delay="0"/>
                                  </p:stCondLst>
                                  <p:childTnLst>
                                    <p:set>
                                      <p:cBhvr>
                                        <p:cTn id="26" dur="1" fill="hold">
                                          <p:stCondLst>
                                            <p:cond delay="0"/>
                                          </p:stCondLst>
                                        </p:cTn>
                                        <p:tgtEl>
                                          <p:spTgt spid="508935"/>
                                        </p:tgtEl>
                                        <p:attrNameLst>
                                          <p:attrName>style.visibility</p:attrName>
                                        </p:attrNameLst>
                                      </p:cBhvr>
                                      <p:to>
                                        <p:strVal val="visible"/>
                                      </p:to>
                                    </p:set>
                                    <p:animEffect transition="in" filter="barn(outHorizontal)">
                                      <p:cBhvr>
                                        <p:cTn id="27" dur="500"/>
                                        <p:tgtEl>
                                          <p:spTgt spid="5089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8931" grpId="0"/>
      <p:bldP spid="508932" grpId="0"/>
      <p:bldP spid="508933" grpId="0"/>
      <p:bldP spid="508934" grpId="0"/>
      <p:bldP spid="50893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218" name="图片 2"/>
          <p:cNvPicPr>
            <a:picLocks noChangeAspect="1"/>
          </p:cNvPicPr>
          <p:nvPr/>
        </p:nvPicPr>
        <p:blipFill>
          <a:blip r:embed="rId1"/>
          <a:stretch>
            <a:fillRect/>
          </a:stretch>
        </p:blipFill>
        <p:spPr>
          <a:xfrm>
            <a:off x="0" y="0"/>
            <a:ext cx="9144000" cy="1327150"/>
          </a:xfrm>
          <a:prstGeom prst="rect">
            <a:avLst/>
          </a:prstGeom>
          <a:noFill/>
          <a:ln w="9525">
            <a:noFill/>
          </a:ln>
        </p:spPr>
      </p:pic>
      <p:sp>
        <p:nvSpPr>
          <p:cNvPr id="6" name="矩形 5"/>
          <p:cNvSpPr/>
          <p:nvPr/>
        </p:nvSpPr>
        <p:spPr>
          <a:xfrm>
            <a:off x="0" y="6454775"/>
            <a:ext cx="9144000" cy="40322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9220" name="图片 3"/>
          <p:cNvPicPr>
            <a:picLocks noChangeAspect="1"/>
          </p:cNvPicPr>
          <p:nvPr/>
        </p:nvPicPr>
        <p:blipFill>
          <a:blip r:embed="rId2"/>
          <a:stretch>
            <a:fillRect/>
          </a:stretch>
        </p:blipFill>
        <p:spPr>
          <a:xfrm>
            <a:off x="3443288" y="6475413"/>
            <a:ext cx="2257425" cy="382587"/>
          </a:xfrm>
          <a:prstGeom prst="rect">
            <a:avLst/>
          </a:prstGeom>
          <a:noFill/>
          <a:ln w="9525">
            <a:noFill/>
          </a:ln>
        </p:spPr>
      </p:pic>
      <p:sp>
        <p:nvSpPr>
          <p:cNvPr id="9221" name="灯片编号占位符 1"/>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2000" dirty="0">
                <a:solidFill>
                  <a:srgbClr val="898989"/>
                </a:solidFill>
                <a:latin typeface="Calibri" panose="020F0502020204030204" pitchFamily="34" charset="0"/>
                <a:ea typeface="宋体" panose="02010600030101010101" pitchFamily="2" charset="-122"/>
              </a:rPr>
            </a:fld>
            <a:endParaRPr lang="zh-CN" altLang="en-US" sz="2000" dirty="0">
              <a:solidFill>
                <a:srgbClr val="898989"/>
              </a:solidFill>
              <a:latin typeface="Calibri" panose="020F0502020204030204" pitchFamily="34" charset="0"/>
              <a:ea typeface="宋体" panose="02010600030101010101" pitchFamily="2" charset="-122"/>
            </a:endParaRPr>
          </a:p>
        </p:txBody>
      </p:sp>
      <p:sp>
        <p:nvSpPr>
          <p:cNvPr id="9222" name="文本框 2"/>
          <p:cNvSpPr txBox="1"/>
          <p:nvPr/>
        </p:nvSpPr>
        <p:spPr>
          <a:xfrm>
            <a:off x="1000125" y="-44450"/>
            <a:ext cx="7143750" cy="7080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zh-CN" altLang="en-US" sz="4000" dirty="0">
                <a:solidFill>
                  <a:schemeClr val="bg1"/>
                </a:solidFill>
                <a:latin typeface="Arial" panose="020B0604020202020204" pitchFamily="34" charset="0"/>
                <a:ea typeface="宋体" panose="02010600030101010101" pitchFamily="2" charset="-122"/>
              </a:rPr>
              <a:t>1.2 </a:t>
            </a:r>
            <a:r>
              <a:rPr lang="en-US" altLang="zh-CN" sz="4000" dirty="0">
                <a:solidFill>
                  <a:schemeClr val="bg1"/>
                </a:solidFill>
                <a:latin typeface="Arial" panose="020B0604020202020204" pitchFamily="34" charset="0"/>
                <a:ea typeface="宋体" panose="02010600030101010101" pitchFamily="2" charset="-122"/>
              </a:rPr>
              <a:t>Network Hardware</a:t>
            </a:r>
            <a:endParaRPr lang="en-US" altLang="zh-CN" sz="4000" dirty="0">
              <a:solidFill>
                <a:schemeClr val="bg1"/>
              </a:solidFill>
              <a:latin typeface="Arial" panose="020B0604020202020204" pitchFamily="34" charset="0"/>
              <a:ea typeface="宋体" panose="02010600030101010101" pitchFamily="2" charset="-122"/>
            </a:endParaRPr>
          </a:p>
        </p:txBody>
      </p:sp>
      <p:sp>
        <p:nvSpPr>
          <p:cNvPr id="7" name="Text Box 3"/>
          <p:cNvSpPr txBox="1"/>
          <p:nvPr/>
        </p:nvSpPr>
        <p:spPr>
          <a:xfrm>
            <a:off x="609600" y="1095375"/>
            <a:ext cx="5943600"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457200" lvl="0" indent="-457200" eaLnBrk="1" hangingPunct="1">
              <a:spcBef>
                <a:spcPct val="0"/>
              </a:spcBef>
              <a:buClrTx/>
              <a:buSzTx/>
              <a:buFontTx/>
              <a:buNone/>
            </a:pPr>
            <a:r>
              <a:rPr lang="zh-CN" altLang="en-US" b="1" dirty="0">
                <a:latin typeface="Times New Roman" panose="02020603050405020304" pitchFamily="18" charset="0"/>
                <a:ea typeface="宋体" panose="02010600030101010101" pitchFamily="2" charset="-122"/>
              </a:rPr>
              <a:t>● </a:t>
            </a:r>
            <a:r>
              <a:rPr lang="en-US" altLang="zh-CN" sz="2800" b="1" dirty="0">
                <a:solidFill>
                  <a:srgbClr val="FF0000"/>
                </a:solidFill>
                <a:latin typeface="Calibri" panose="020F0502020204030204" pitchFamily="34" charset="0"/>
                <a:ea typeface="宋体" panose="02010600030101010101" pitchFamily="2" charset="-122"/>
              </a:rPr>
              <a:t>Classify computer network by scale</a:t>
            </a:r>
            <a:endParaRPr lang="zh-CN" altLang="en-US" sz="2800" b="1" dirty="0">
              <a:solidFill>
                <a:srgbClr val="FF0000"/>
              </a:solidFill>
              <a:latin typeface="Calibri" panose="020F0502020204030204" pitchFamily="34" charset="0"/>
              <a:ea typeface="宋体" panose="02010600030101010101" pitchFamily="2" charset="-122"/>
            </a:endParaRPr>
          </a:p>
        </p:txBody>
      </p:sp>
      <p:pic>
        <p:nvPicPr>
          <p:cNvPr id="8" name="Picture 4" descr="1-06"/>
          <p:cNvPicPr>
            <a:picLocks noChangeAspect="1"/>
          </p:cNvPicPr>
          <p:nvPr/>
        </p:nvPicPr>
        <p:blipFill>
          <a:blip r:embed="rId3"/>
          <a:stretch>
            <a:fillRect/>
          </a:stretch>
        </p:blipFill>
        <p:spPr>
          <a:xfrm>
            <a:off x="1362075" y="1862138"/>
            <a:ext cx="6159500" cy="4056062"/>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9954" name="Rectangle 2"/>
          <p:cNvSpPr>
            <a:spLocks noGrp="1" noChangeArrowheads="1"/>
          </p:cNvSpPr>
          <p:nvPr>
            <p:ph type="title"/>
          </p:nvPr>
        </p:nvSpPr>
        <p:spPr>
          <a:xfrm>
            <a:off x="152400" y="11113"/>
            <a:ext cx="8956103" cy="11430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1200" cap="all" spc="50" normalizeH="0" baseline="0" noProof="0">
                <a:ln w="15875">
                  <a:noFill/>
                </a:ln>
                <a:solidFill>
                  <a:schemeClr val="tx2"/>
                </a:solidFill>
                <a:effectLst/>
                <a:uLnTx/>
                <a:uFillTx/>
                <a:latin typeface="+mj-lt"/>
                <a:ea typeface="+mj-ea"/>
                <a:cs typeface="+mj-cs"/>
              </a:rPr>
              <a:t>Error-Detecting Codes</a:t>
            </a:r>
            <a:endParaRPr kumimoji="0" lang="zh-CN" altLang="en-US" sz="4000" b="1" i="0" u="none" strike="noStrike" kern="1200" cap="all" spc="50" normalizeH="0" baseline="0" noProof="0">
              <a:ln w="15875">
                <a:noFill/>
              </a:ln>
              <a:solidFill>
                <a:schemeClr val="tx2"/>
              </a:solidFill>
              <a:effectLst/>
              <a:uLnTx/>
              <a:uFillTx/>
              <a:latin typeface="+mj-lt"/>
              <a:ea typeface="+mj-ea"/>
              <a:cs typeface="+mj-cs"/>
            </a:endParaRPr>
          </a:p>
        </p:txBody>
      </p:sp>
      <p:sp>
        <p:nvSpPr>
          <p:cNvPr id="509955" name="Text Box 3"/>
          <p:cNvSpPr txBox="1"/>
          <p:nvPr/>
        </p:nvSpPr>
        <p:spPr>
          <a:xfrm>
            <a:off x="152400" y="1144588"/>
            <a:ext cx="8505825" cy="5191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800" b="1" dirty="0">
                <a:latin typeface="宋体" panose="02010600030101010101" pitchFamily="2" charset="-122"/>
                <a:ea typeface="宋体" panose="02010600030101010101" pitchFamily="2" charset="-122"/>
              </a:rPr>
              <a:t>●</a:t>
            </a:r>
            <a:r>
              <a:rPr lang="zh-CN" altLang="en-US" sz="2800" b="1" dirty="0">
                <a:solidFill>
                  <a:schemeClr val="folHlink"/>
                </a:solidFill>
                <a:latin typeface="Times New Roman" panose="02020603050405020304" pitchFamily="18" charset="0"/>
                <a:ea typeface="宋体" panose="02010600030101010101" pitchFamily="2" charset="-122"/>
              </a:rPr>
              <a:t>生成多项式</a:t>
            </a:r>
            <a:r>
              <a:rPr lang="en-US" altLang="en-US" sz="2800" b="1" dirty="0">
                <a:solidFill>
                  <a:schemeClr val="folHlink"/>
                </a:solidFill>
                <a:latin typeface="Times New Roman" panose="02020603050405020304" pitchFamily="18" charset="0"/>
                <a:ea typeface="宋体" panose="02010600030101010101" pitchFamily="2" charset="-122"/>
              </a:rPr>
              <a:t>G(x)</a:t>
            </a:r>
            <a:r>
              <a:rPr lang="en-US" altLang="en-US" sz="2800" b="1" dirty="0">
                <a:latin typeface="Times New Roman" panose="02020603050405020304" pitchFamily="18" charset="0"/>
                <a:ea typeface="宋体" panose="02010600030101010101" pitchFamily="2" charset="-122"/>
              </a:rPr>
              <a:t> </a:t>
            </a:r>
            <a:r>
              <a:rPr lang="en-US" altLang="zh-CN" sz="2800" b="1" dirty="0">
                <a:latin typeface="Times New Roman" panose="02020603050405020304" pitchFamily="18" charset="0"/>
                <a:ea typeface="宋体" panose="02010600030101010101" pitchFamily="2" charset="-122"/>
              </a:rPr>
              <a:t>：</a:t>
            </a:r>
            <a:r>
              <a:rPr lang="en-US" altLang="en-US" sz="2800" b="1" dirty="0">
                <a:latin typeface="Times New Roman" panose="02020603050405020304" pitchFamily="18" charset="0"/>
                <a:ea typeface="宋体" panose="02010600030101010101" pitchFamily="2" charset="-122"/>
              </a:rPr>
              <a:t>r</a:t>
            </a:r>
            <a:r>
              <a:rPr lang="zh-CN" altLang="en-US" sz="2800" b="1" dirty="0">
                <a:latin typeface="Times New Roman" panose="02020603050405020304" pitchFamily="18" charset="0"/>
                <a:ea typeface="宋体" panose="02010600030101010101" pitchFamily="2" charset="-122"/>
              </a:rPr>
              <a:t>次(</a:t>
            </a:r>
            <a:r>
              <a:rPr lang="en-US" altLang="zh-CN" sz="2800" b="1" dirty="0">
                <a:latin typeface="Times New Roman" panose="02020603050405020304" pitchFamily="18" charset="0"/>
                <a:ea typeface="宋体" panose="02010600030101010101" pitchFamily="2" charset="-122"/>
              </a:rPr>
              <a:t>r+1</a:t>
            </a:r>
            <a:r>
              <a:rPr lang="zh-CN" altLang="en-US" sz="2800" b="1" dirty="0">
                <a:latin typeface="Times New Roman" panose="02020603050405020304" pitchFamily="18" charset="0"/>
                <a:ea typeface="宋体" panose="02010600030101010101" pitchFamily="2" charset="-122"/>
              </a:rPr>
              <a:t>位)高位与最低位必须为1</a:t>
            </a:r>
            <a:endParaRPr lang="zh-CN" altLang="en-US" sz="2800" b="1" dirty="0">
              <a:latin typeface="Times New Roman" panose="02020603050405020304" pitchFamily="18" charset="0"/>
              <a:ea typeface="宋体" panose="02010600030101010101" pitchFamily="2" charset="-122"/>
            </a:endParaRPr>
          </a:p>
        </p:txBody>
      </p:sp>
      <p:sp>
        <p:nvSpPr>
          <p:cNvPr id="509956" name="Text Box 4"/>
          <p:cNvSpPr txBox="1"/>
          <p:nvPr/>
        </p:nvSpPr>
        <p:spPr>
          <a:xfrm>
            <a:off x="152400" y="1690688"/>
            <a:ext cx="2684463" cy="5191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800" b="1" dirty="0">
                <a:latin typeface="宋体" panose="02010600030101010101" pitchFamily="2" charset="-122"/>
                <a:ea typeface="宋体" panose="02010600030101010101" pitchFamily="2" charset="-122"/>
              </a:rPr>
              <a:t>●</a:t>
            </a:r>
            <a:r>
              <a:rPr lang="zh-CN" altLang="en-US" sz="2800" b="1" dirty="0">
                <a:latin typeface="Times New Roman" panose="02020603050405020304" pitchFamily="18" charset="0"/>
                <a:ea typeface="宋体" panose="02010600030101010101" pitchFamily="2" charset="-122"/>
              </a:rPr>
              <a:t>发送端编码：</a:t>
            </a:r>
            <a:endParaRPr lang="zh-CN" altLang="en-US" sz="2800" b="1" dirty="0">
              <a:latin typeface="Times New Roman" panose="02020603050405020304" pitchFamily="18" charset="0"/>
              <a:ea typeface="宋体" panose="02010600030101010101" pitchFamily="2" charset="-122"/>
            </a:endParaRPr>
          </a:p>
        </p:txBody>
      </p:sp>
      <p:sp>
        <p:nvSpPr>
          <p:cNvPr id="509957" name="Text Box 5"/>
          <p:cNvSpPr txBox="1"/>
          <p:nvPr/>
        </p:nvSpPr>
        <p:spPr>
          <a:xfrm>
            <a:off x="539750" y="2286000"/>
            <a:ext cx="7267575"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b="1" dirty="0">
                <a:latin typeface="Times New Roman" panose="02020603050405020304" pitchFamily="18" charset="0"/>
                <a:ea typeface="宋体" panose="02010600030101010101" pitchFamily="2" charset="-122"/>
              </a:rPr>
              <a:t>1、将要传送的数据位后面加上</a:t>
            </a:r>
            <a:r>
              <a:rPr lang="en-US" altLang="en-US" sz="2800" b="1" dirty="0">
                <a:latin typeface="Times New Roman" panose="02020603050405020304" pitchFamily="18" charset="0"/>
                <a:ea typeface="宋体" panose="02010600030101010101" pitchFamily="2" charset="-122"/>
              </a:rPr>
              <a:t>r</a:t>
            </a:r>
            <a:r>
              <a:rPr lang="zh-CN" altLang="en-US" sz="2800" b="1" dirty="0">
                <a:latin typeface="Times New Roman" panose="02020603050405020304" pitchFamily="18" charset="0"/>
                <a:ea typeface="宋体" panose="02010600030101010101" pitchFamily="2" charset="-122"/>
              </a:rPr>
              <a:t>个0， </a:t>
            </a:r>
            <a:r>
              <a:rPr lang="en-US" altLang="zh-CN" sz="2800" b="1" dirty="0">
                <a:latin typeface="Times New Roman" panose="02020603050405020304" pitchFamily="18" charset="0"/>
                <a:ea typeface="宋体" panose="02010600030101010101" pitchFamily="2" charset="-122"/>
              </a:rPr>
              <a:t>x</a:t>
            </a:r>
            <a:r>
              <a:rPr lang="en-US" altLang="zh-CN" sz="2800" b="1" baseline="30000" dirty="0">
                <a:latin typeface="Times New Roman" panose="02020603050405020304" pitchFamily="18" charset="0"/>
                <a:ea typeface="宋体" panose="02010600030101010101" pitchFamily="2" charset="-122"/>
              </a:rPr>
              <a:t>r</a:t>
            </a:r>
            <a:r>
              <a:rPr lang="zh-CN" altLang="en-US" sz="2800" b="1" dirty="0">
                <a:latin typeface="Times New Roman" panose="02020603050405020304" pitchFamily="18" charset="0"/>
                <a:ea typeface="宋体" panose="02010600030101010101" pitchFamily="2" charset="-122"/>
              </a:rPr>
              <a:t> </a:t>
            </a:r>
            <a:r>
              <a:rPr lang="en-US" altLang="en-US" sz="2800" b="1" dirty="0">
                <a:latin typeface="Times New Roman" panose="02020603050405020304" pitchFamily="18" charset="0"/>
                <a:ea typeface="宋体" panose="02010600030101010101" pitchFamily="2" charset="-122"/>
              </a:rPr>
              <a:t>M(</a:t>
            </a:r>
            <a:r>
              <a:rPr lang="en-US" altLang="zh-CN" sz="2800" b="1" dirty="0">
                <a:latin typeface="Times New Roman" panose="02020603050405020304" pitchFamily="18" charset="0"/>
                <a:ea typeface="宋体" panose="02010600030101010101" pitchFamily="2" charset="-122"/>
              </a:rPr>
              <a:t>x)</a:t>
            </a:r>
            <a:endParaRPr lang="zh-CN" altLang="en-US" sz="2800" b="1" dirty="0">
              <a:latin typeface="Times New Roman" panose="02020603050405020304" pitchFamily="18" charset="0"/>
              <a:ea typeface="宋体" panose="02010600030101010101" pitchFamily="2" charset="-122"/>
            </a:endParaRPr>
          </a:p>
        </p:txBody>
      </p:sp>
      <p:sp>
        <p:nvSpPr>
          <p:cNvPr id="509958" name="Text Box 6"/>
          <p:cNvSpPr txBox="1"/>
          <p:nvPr/>
        </p:nvSpPr>
        <p:spPr>
          <a:xfrm>
            <a:off x="539750" y="3733800"/>
            <a:ext cx="6054725"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b="1" dirty="0">
                <a:latin typeface="Times New Roman" panose="02020603050405020304" pitchFamily="18" charset="0"/>
                <a:ea typeface="宋体" panose="02010600030101010101" pitchFamily="2" charset="-122"/>
              </a:rPr>
              <a:t>2、用</a:t>
            </a:r>
            <a:r>
              <a:rPr lang="en-US" altLang="zh-CN" sz="2800" b="1" dirty="0">
                <a:latin typeface="Times New Roman" panose="02020603050405020304" pitchFamily="18" charset="0"/>
                <a:ea typeface="宋体" panose="02010600030101010101" pitchFamily="2" charset="-122"/>
              </a:rPr>
              <a:t>x</a:t>
            </a:r>
            <a:r>
              <a:rPr lang="en-US" altLang="zh-CN" sz="2800" b="1" baseline="30000" dirty="0">
                <a:latin typeface="Times New Roman" panose="02020603050405020304" pitchFamily="18" charset="0"/>
                <a:ea typeface="宋体" panose="02010600030101010101" pitchFamily="2" charset="-122"/>
              </a:rPr>
              <a:t>r</a:t>
            </a:r>
            <a:r>
              <a:rPr lang="zh-CN" altLang="en-US" sz="2800" b="1" dirty="0">
                <a:latin typeface="Times New Roman" panose="02020603050405020304" pitchFamily="18" charset="0"/>
                <a:ea typeface="宋体" panose="02010600030101010101" pitchFamily="2" charset="-122"/>
              </a:rPr>
              <a:t> </a:t>
            </a:r>
            <a:r>
              <a:rPr lang="en-US" altLang="en-US" sz="2800" b="1" dirty="0">
                <a:latin typeface="Times New Roman" panose="02020603050405020304" pitchFamily="18" charset="0"/>
                <a:ea typeface="宋体" panose="02010600030101010101" pitchFamily="2" charset="-122"/>
              </a:rPr>
              <a:t>M(</a:t>
            </a:r>
            <a:r>
              <a:rPr lang="en-US" altLang="zh-CN" sz="2800" b="1" dirty="0">
                <a:latin typeface="Times New Roman" panose="02020603050405020304" pitchFamily="18" charset="0"/>
                <a:ea typeface="宋体" panose="02010600030101010101" pitchFamily="2" charset="-122"/>
              </a:rPr>
              <a:t>x)</a:t>
            </a:r>
            <a:r>
              <a:rPr lang="zh-CN" altLang="en-US" sz="2800" b="1" dirty="0">
                <a:latin typeface="Times New Roman" panose="02020603050405020304" pitchFamily="18" charset="0"/>
                <a:ea typeface="宋体" panose="02010600030101010101" pitchFamily="2" charset="-122"/>
              </a:rPr>
              <a:t>除以</a:t>
            </a:r>
            <a:r>
              <a:rPr lang="en-US" altLang="en-US" sz="2800" b="1" dirty="0">
                <a:latin typeface="Times New Roman" panose="02020603050405020304" pitchFamily="18" charset="0"/>
                <a:ea typeface="宋体" panose="02010600030101010101" pitchFamily="2" charset="-122"/>
              </a:rPr>
              <a:t>G(x),</a:t>
            </a:r>
            <a:r>
              <a:rPr lang="zh-CN" altLang="en-US" sz="2800" b="1" dirty="0">
                <a:latin typeface="Times New Roman" panose="02020603050405020304" pitchFamily="18" charset="0"/>
                <a:ea typeface="宋体" panose="02010600030101010101" pitchFamily="2" charset="-122"/>
              </a:rPr>
              <a:t>得到的余数</a:t>
            </a:r>
            <a:r>
              <a:rPr lang="en-US" altLang="en-US" sz="2800" b="1" dirty="0">
                <a:latin typeface="Times New Roman" panose="02020603050405020304" pitchFamily="18" charset="0"/>
                <a:ea typeface="宋体" panose="02010600030101010101" pitchFamily="2" charset="-122"/>
              </a:rPr>
              <a:t>r(x)</a:t>
            </a:r>
            <a:endParaRPr lang="zh-CN" altLang="en-US" sz="2800" b="1" dirty="0">
              <a:latin typeface="Times New Roman" panose="02020603050405020304" pitchFamily="18" charset="0"/>
              <a:ea typeface="宋体" panose="02010600030101010101" pitchFamily="2" charset="-122"/>
            </a:endParaRPr>
          </a:p>
        </p:txBody>
      </p:sp>
      <p:sp>
        <p:nvSpPr>
          <p:cNvPr id="509959" name="Text Box 7"/>
          <p:cNvSpPr txBox="1"/>
          <p:nvPr/>
        </p:nvSpPr>
        <p:spPr>
          <a:xfrm>
            <a:off x="533400" y="4891088"/>
            <a:ext cx="8445500" cy="5191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b="1" dirty="0">
                <a:latin typeface="Times New Roman" panose="02020603050405020304" pitchFamily="18" charset="0"/>
                <a:ea typeface="宋体" panose="02010600030101010101" pitchFamily="2" charset="-122"/>
              </a:rPr>
              <a:t>3、</a:t>
            </a:r>
            <a:r>
              <a:rPr lang="zh-CN" altLang="zh-CN" sz="2800" b="1" dirty="0">
                <a:latin typeface="Times New Roman" panose="02020603050405020304" pitchFamily="18" charset="0"/>
                <a:ea typeface="宋体" panose="02010600030101010101" pitchFamily="2" charset="-122"/>
              </a:rPr>
              <a:t>用</a:t>
            </a:r>
            <a:r>
              <a:rPr lang="en-US" altLang="zh-CN" sz="2800" b="1" dirty="0">
                <a:latin typeface="Times New Roman" panose="02020603050405020304" pitchFamily="18" charset="0"/>
                <a:ea typeface="宋体" panose="02010600030101010101" pitchFamily="2" charset="-122"/>
              </a:rPr>
              <a:t>x</a:t>
            </a:r>
            <a:r>
              <a:rPr lang="en-US" altLang="zh-CN" sz="2800" b="1" baseline="30000" dirty="0">
                <a:latin typeface="Times New Roman" panose="02020603050405020304" pitchFamily="18" charset="0"/>
                <a:ea typeface="宋体" panose="02010600030101010101" pitchFamily="2" charset="-122"/>
              </a:rPr>
              <a:t>r</a:t>
            </a:r>
            <a:r>
              <a:rPr lang="zh-CN" altLang="en-US" sz="2800" b="1" dirty="0">
                <a:latin typeface="Times New Roman" panose="02020603050405020304" pitchFamily="18" charset="0"/>
                <a:ea typeface="宋体" panose="02010600030101010101" pitchFamily="2" charset="-122"/>
              </a:rPr>
              <a:t> </a:t>
            </a:r>
            <a:r>
              <a:rPr lang="en-US" altLang="en-US" sz="2800" b="1" dirty="0">
                <a:latin typeface="Times New Roman" panose="02020603050405020304" pitchFamily="18" charset="0"/>
                <a:ea typeface="宋体" panose="02010600030101010101" pitchFamily="2" charset="-122"/>
              </a:rPr>
              <a:t>M(</a:t>
            </a:r>
            <a:r>
              <a:rPr lang="en-US" altLang="zh-CN" sz="2800" b="1" dirty="0">
                <a:latin typeface="Times New Roman" panose="02020603050405020304" pitchFamily="18" charset="0"/>
                <a:ea typeface="宋体" panose="02010600030101010101" pitchFamily="2" charset="-122"/>
              </a:rPr>
              <a:t>x)</a:t>
            </a:r>
            <a:r>
              <a:rPr lang="zh-CN" altLang="en-US" sz="2800" b="1" dirty="0">
                <a:latin typeface="Times New Roman" panose="02020603050405020304" pitchFamily="18" charset="0"/>
                <a:ea typeface="宋体" panose="02010600030101010101" pitchFamily="2" charset="-122"/>
              </a:rPr>
              <a:t>减去余数</a:t>
            </a:r>
            <a:r>
              <a:rPr lang="en-US" altLang="zh-CN" sz="2800" b="1" dirty="0">
                <a:latin typeface="Times New Roman" panose="02020603050405020304" pitchFamily="18" charset="0"/>
                <a:ea typeface="宋体" panose="02010600030101010101" pitchFamily="2" charset="-122"/>
              </a:rPr>
              <a:t>r(x)</a:t>
            </a:r>
            <a:r>
              <a:rPr lang="zh-CN" altLang="en-US" sz="2800" b="1" dirty="0">
                <a:latin typeface="Times New Roman" panose="02020603050405020304" pitchFamily="18" charset="0"/>
                <a:ea typeface="宋体" panose="02010600030101010101" pitchFamily="2" charset="-122"/>
              </a:rPr>
              <a:t> ,构成要传输的</a:t>
            </a:r>
            <a:r>
              <a:rPr lang="en-US" altLang="en-US" sz="2800" b="1" dirty="0">
                <a:latin typeface="Times New Roman" panose="02020603050405020304" pitchFamily="18" charset="0"/>
                <a:ea typeface="宋体" panose="02010600030101010101" pitchFamily="2" charset="-122"/>
              </a:rPr>
              <a:t>n</a:t>
            </a:r>
            <a:r>
              <a:rPr lang="zh-CN" altLang="en-US" sz="2800" b="1" dirty="0">
                <a:latin typeface="Times New Roman" panose="02020603050405020304" pitchFamily="18" charset="0"/>
                <a:ea typeface="宋体" panose="02010600030101010101" pitchFamily="2" charset="-122"/>
              </a:rPr>
              <a:t>位数据</a:t>
            </a:r>
            <a:r>
              <a:rPr lang="en-US" altLang="zh-CN" sz="2800" b="1" dirty="0">
                <a:latin typeface="Times New Roman" panose="02020603050405020304" pitchFamily="18" charset="0"/>
                <a:ea typeface="宋体" panose="02010600030101010101" pitchFamily="2" charset="-122"/>
              </a:rPr>
              <a:t>T(x)</a:t>
            </a:r>
            <a:endParaRPr lang="zh-CN" altLang="en-US" sz="2800" b="1" dirty="0">
              <a:latin typeface="Times New Roman" panose="02020603050405020304" pitchFamily="18" charset="0"/>
              <a:ea typeface="宋体" panose="02010600030101010101" pitchFamily="2" charset="-122"/>
            </a:endParaRPr>
          </a:p>
        </p:txBody>
      </p:sp>
      <p:sp>
        <p:nvSpPr>
          <p:cNvPr id="509960" name="Text Box 8"/>
          <p:cNvSpPr txBox="1"/>
          <p:nvPr/>
        </p:nvSpPr>
        <p:spPr>
          <a:xfrm>
            <a:off x="3276600" y="4333875"/>
            <a:ext cx="1412875" cy="466725"/>
          </a:xfrm>
          <a:prstGeom prst="rect">
            <a:avLst/>
          </a:prstGeom>
          <a:noFill/>
          <a:ln w="19050" cap="flat" cmpd="sng">
            <a:solidFill>
              <a:schemeClr val="tx1"/>
            </a:solidFill>
            <a:prstDash val="solid"/>
            <a:miter/>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zh-CN" altLang="en-US" sz="2400" dirty="0">
                <a:latin typeface="Comic Sans MS" panose="030F0702030302020204" pitchFamily="66" charset="0"/>
                <a:ea typeface="宋体" panose="02010600030101010101" pitchFamily="2" charset="-122"/>
              </a:rPr>
              <a:t>除以</a:t>
            </a:r>
            <a:r>
              <a:rPr lang="en-US" altLang="en-US" sz="2400" dirty="0">
                <a:latin typeface="Comic Sans MS" panose="030F0702030302020204" pitchFamily="66" charset="0"/>
                <a:ea typeface="宋体" panose="02010600030101010101" pitchFamily="2" charset="-122"/>
              </a:rPr>
              <a:t>G(x)</a:t>
            </a:r>
            <a:endParaRPr lang="en-US" altLang="zh-CN" sz="2400" dirty="0">
              <a:latin typeface="Times New Roman" panose="02020603050405020304" pitchFamily="18" charset="0"/>
              <a:ea typeface="宋体" panose="02010600030101010101" pitchFamily="2" charset="-122"/>
            </a:endParaRPr>
          </a:p>
        </p:txBody>
      </p:sp>
      <p:grpSp>
        <p:nvGrpSpPr>
          <p:cNvPr id="2" name="Group 9"/>
          <p:cNvGrpSpPr/>
          <p:nvPr/>
        </p:nvGrpSpPr>
        <p:grpSpPr>
          <a:xfrm>
            <a:off x="2514600" y="2895600"/>
            <a:ext cx="3352800" cy="609600"/>
            <a:chOff x="1584" y="1824"/>
            <a:chExt cx="2112" cy="384"/>
          </a:xfrm>
        </p:grpSpPr>
        <p:sp>
          <p:nvSpPr>
            <p:cNvPr id="56331" name="Rectangle 10"/>
            <p:cNvSpPr/>
            <p:nvPr/>
          </p:nvSpPr>
          <p:spPr>
            <a:xfrm>
              <a:off x="1584" y="1824"/>
              <a:ext cx="2112" cy="384"/>
            </a:xfrm>
            <a:prstGeom prst="rect">
              <a:avLst/>
            </a:prstGeom>
            <a:noFill/>
            <a:ln w="1905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400" dirty="0">
                  <a:latin typeface="Comic Sans MS" panose="030F0702030302020204" pitchFamily="66" charset="0"/>
                  <a:ea typeface="宋体" panose="02010600030101010101" pitchFamily="2" charset="-122"/>
                </a:rPr>
                <a:t>M(x)</a:t>
              </a:r>
              <a:r>
                <a:rPr lang="zh-CN" altLang="en-US" sz="2400" dirty="0">
                  <a:latin typeface="Comic Sans MS" panose="030F0702030302020204" pitchFamily="66" charset="0"/>
                  <a:ea typeface="宋体" panose="02010600030101010101" pitchFamily="2" charset="-122"/>
                </a:rPr>
                <a:t>待传数据     </a:t>
              </a:r>
              <a:r>
                <a:rPr lang="zh-CN" altLang="zh-CN" sz="2400" dirty="0">
                  <a:latin typeface="Comic Sans MS" panose="030F0702030302020204" pitchFamily="66" charset="0"/>
                  <a:ea typeface="宋体" panose="02010600030101010101" pitchFamily="2" charset="-122"/>
                </a:rPr>
                <a:t>r个0</a:t>
              </a:r>
              <a:endParaRPr lang="zh-CN" altLang="en-US" sz="2400" dirty="0">
                <a:latin typeface="Comic Sans MS" panose="030F0702030302020204" pitchFamily="66" charset="0"/>
                <a:ea typeface="宋体" panose="02010600030101010101" pitchFamily="2" charset="-122"/>
              </a:endParaRPr>
            </a:p>
          </p:txBody>
        </p:sp>
        <p:sp>
          <p:nvSpPr>
            <p:cNvPr id="56332" name="Line 11"/>
            <p:cNvSpPr/>
            <p:nvPr/>
          </p:nvSpPr>
          <p:spPr>
            <a:xfrm>
              <a:off x="2976" y="1824"/>
              <a:ext cx="0" cy="384"/>
            </a:xfrm>
            <a:prstGeom prst="line">
              <a:avLst/>
            </a:prstGeom>
            <a:ln w="19050" cap="flat" cmpd="sng">
              <a:solidFill>
                <a:schemeClr val="tx1"/>
              </a:solidFill>
              <a:prstDash val="solid"/>
              <a:headEnd type="none" w="med" len="med"/>
              <a:tailEnd type="none" w="med" len="med"/>
            </a:ln>
          </p:spPr>
        </p:sp>
      </p:grpSp>
      <p:grpSp>
        <p:nvGrpSpPr>
          <p:cNvPr id="3" name="Group 12"/>
          <p:cNvGrpSpPr/>
          <p:nvPr/>
        </p:nvGrpSpPr>
        <p:grpSpPr bwMode="auto">
          <a:xfrm>
            <a:off x="2438400" y="5638800"/>
            <a:ext cx="3657600" cy="609600"/>
            <a:chOff x="1488" y="3600"/>
            <a:chExt cx="2304" cy="384"/>
          </a:xfrm>
          <a:noFill/>
        </p:grpSpPr>
        <p:sp>
          <p:nvSpPr>
            <p:cNvPr id="29707" name="Rectangle 13"/>
            <p:cNvSpPr>
              <a:spLocks noChangeArrowheads="1"/>
            </p:cNvSpPr>
            <p:nvPr/>
          </p:nvSpPr>
          <p:spPr bwMode="auto">
            <a:xfrm>
              <a:off x="1488" y="3600"/>
              <a:ext cx="2304" cy="384"/>
            </a:xfrm>
            <a:prstGeom prst="rect">
              <a:avLst/>
            </a:prstGeom>
            <a:grpFill/>
            <a:ln w="19050">
              <a:solidFill>
                <a:schemeClr val="tx1"/>
              </a:solidFill>
              <a:miter lim="800000"/>
            </a:ln>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1" lang="en-US" altLang="zh-CN" sz="2400" b="0" i="0" u="none" strike="noStrike" kern="1200" cap="none" spc="0" normalizeH="0" baseline="0" noProof="0" dirty="0">
                  <a:ln>
                    <a:noFill/>
                  </a:ln>
                  <a:solidFill>
                    <a:schemeClr val="tx1"/>
                  </a:solidFill>
                  <a:effectLst/>
                  <a:uLnTx/>
                  <a:uFillTx/>
                  <a:latin typeface="Comic Sans MS" panose="030F0702030302020204" pitchFamily="66" charset="0"/>
                  <a:ea typeface="宋体" panose="02010600030101010101" pitchFamily="2" charset="-122"/>
                  <a:cs typeface="+mn-cs"/>
                </a:rPr>
                <a:t>M(x)</a:t>
              </a:r>
              <a:r>
                <a:rPr kumimoji="1" lang="zh-CN" altLang="en-US" sz="2400" b="0" i="0" u="none" strike="noStrike" kern="1200" cap="none" spc="0" normalizeH="0" baseline="0" noProof="0" dirty="0">
                  <a:ln>
                    <a:noFill/>
                  </a:ln>
                  <a:solidFill>
                    <a:schemeClr val="tx1"/>
                  </a:solidFill>
                  <a:effectLst/>
                  <a:uLnTx/>
                  <a:uFillTx/>
                  <a:latin typeface="Comic Sans MS" panose="030F0702030302020204" pitchFamily="66" charset="0"/>
                  <a:ea typeface="宋体" panose="02010600030101010101" pitchFamily="2" charset="-122"/>
                  <a:cs typeface="+mn-cs"/>
                </a:rPr>
                <a:t>待传数据     </a:t>
              </a:r>
              <a:r>
                <a:rPr kumimoji="1" lang="zh-CN" altLang="zh-CN" sz="2400" b="0" i="0" u="none" strike="noStrike" kern="1200" cap="none" spc="0" normalizeH="0" baseline="0" noProof="0" dirty="0">
                  <a:ln>
                    <a:noFill/>
                  </a:ln>
                  <a:solidFill>
                    <a:schemeClr val="tx1"/>
                  </a:solidFill>
                  <a:effectLst/>
                  <a:uLnTx/>
                  <a:uFillTx/>
                  <a:latin typeface="Comic Sans MS" panose="030F0702030302020204" pitchFamily="66" charset="0"/>
                  <a:ea typeface="宋体" panose="02010600030101010101" pitchFamily="2" charset="-122"/>
                  <a:cs typeface="+mn-cs"/>
                </a:rPr>
                <a:t>r个余数</a:t>
              </a:r>
              <a:endParaRPr kumimoji="1" lang="zh-CN" altLang="en-US" sz="2400" b="0" i="0" u="none" strike="noStrike" kern="1200" cap="none" spc="0" normalizeH="0" baseline="0" noProof="0" dirty="0">
                <a:ln>
                  <a:noFill/>
                </a:ln>
                <a:solidFill>
                  <a:schemeClr val="tx1"/>
                </a:solidFill>
                <a:effectLst/>
                <a:uLnTx/>
                <a:uFillTx/>
                <a:latin typeface="Comic Sans MS" panose="030F0702030302020204" pitchFamily="66" charset="0"/>
                <a:ea typeface="宋体" panose="02010600030101010101" pitchFamily="2" charset="-122"/>
                <a:cs typeface="+mn-cs"/>
              </a:endParaRPr>
            </a:p>
          </p:txBody>
        </p:sp>
        <p:sp>
          <p:nvSpPr>
            <p:cNvPr id="29708" name="Line 14"/>
            <p:cNvSpPr>
              <a:spLocks noChangeShapeType="1"/>
            </p:cNvSpPr>
            <p:nvPr/>
          </p:nvSpPr>
          <p:spPr bwMode="auto">
            <a:xfrm>
              <a:off x="2784" y="3600"/>
              <a:ext cx="0" cy="384"/>
            </a:xfrm>
            <a:prstGeom prst="line">
              <a:avLst/>
            </a:prstGeom>
            <a:grpFill/>
            <a:ln w="19050">
              <a:solidFill>
                <a:schemeClr val="tx1"/>
              </a:solidFill>
              <a:round/>
            </a:ln>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09955"/>
                                        </p:tgtEl>
                                        <p:attrNameLst>
                                          <p:attrName>style.visibility</p:attrName>
                                        </p:attrNameLst>
                                      </p:cBhvr>
                                      <p:to>
                                        <p:strVal val="visible"/>
                                      </p:to>
                                    </p:set>
                                    <p:animEffect transition="in" filter="slide(fromBottom)">
                                      <p:cBhvr>
                                        <p:cTn id="7" dur="500"/>
                                        <p:tgtEl>
                                          <p:spTgt spid="50995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09956"/>
                                        </p:tgtEl>
                                        <p:attrNameLst>
                                          <p:attrName>style.visibility</p:attrName>
                                        </p:attrNameLst>
                                      </p:cBhvr>
                                      <p:to>
                                        <p:strVal val="visible"/>
                                      </p:to>
                                    </p:set>
                                    <p:animEffect transition="in" filter="blinds(horizontal)">
                                      <p:cBhvr>
                                        <p:cTn id="12" dur="500"/>
                                        <p:tgtEl>
                                          <p:spTgt spid="509956"/>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509957"/>
                                        </p:tgtEl>
                                        <p:attrNameLst>
                                          <p:attrName>style.visibility</p:attrName>
                                        </p:attrNameLst>
                                      </p:cBhvr>
                                      <p:to>
                                        <p:strVal val="visible"/>
                                      </p:to>
                                    </p:set>
                                    <p:animEffect transition="in" filter="slide(fromBottom)">
                                      <p:cBhvr>
                                        <p:cTn id="17" dur="500"/>
                                        <p:tgtEl>
                                          <p:spTgt spid="50995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42"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arn(outHorizont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509958"/>
                                        </p:tgtEl>
                                        <p:attrNameLst>
                                          <p:attrName>style.visibility</p:attrName>
                                        </p:attrNameLst>
                                      </p:cBhvr>
                                      <p:to>
                                        <p:strVal val="visible"/>
                                      </p:to>
                                    </p:set>
                                    <p:animEffect transition="in" filter="slide(fromBottom)">
                                      <p:cBhvr>
                                        <p:cTn id="27" dur="500"/>
                                        <p:tgtEl>
                                          <p:spTgt spid="509958"/>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42" fill="hold" grpId="0" nodeType="clickEffect">
                                  <p:stCondLst>
                                    <p:cond delay="0"/>
                                  </p:stCondLst>
                                  <p:childTnLst>
                                    <p:set>
                                      <p:cBhvr>
                                        <p:cTn id="31" dur="1" fill="hold">
                                          <p:stCondLst>
                                            <p:cond delay="0"/>
                                          </p:stCondLst>
                                        </p:cTn>
                                        <p:tgtEl>
                                          <p:spTgt spid="509960"/>
                                        </p:tgtEl>
                                        <p:attrNameLst>
                                          <p:attrName>style.visibility</p:attrName>
                                        </p:attrNameLst>
                                      </p:cBhvr>
                                      <p:to>
                                        <p:strVal val="visible"/>
                                      </p:to>
                                    </p:set>
                                    <p:animEffect transition="in" filter="barn(outHorizontal)">
                                      <p:cBhvr>
                                        <p:cTn id="32" dur="500"/>
                                        <p:tgtEl>
                                          <p:spTgt spid="509960"/>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509959"/>
                                        </p:tgtEl>
                                        <p:attrNameLst>
                                          <p:attrName>style.visibility</p:attrName>
                                        </p:attrNameLst>
                                      </p:cBhvr>
                                      <p:to>
                                        <p:strVal val="visible"/>
                                      </p:to>
                                    </p:set>
                                    <p:animEffect transition="in" filter="slide(fromBottom)">
                                      <p:cBhvr>
                                        <p:cTn id="37" dur="500"/>
                                        <p:tgtEl>
                                          <p:spTgt spid="509959"/>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42"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barn(outHorizontal)">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9955" grpId="0"/>
      <p:bldP spid="509956" grpId="0"/>
      <p:bldP spid="509957" grpId="0"/>
      <p:bldP spid="509958" grpId="0"/>
      <p:bldP spid="509959" grpId="0"/>
      <p:bldP spid="50996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Rectangle 2"/>
          <p:cNvSpPr>
            <a:spLocks noGrp="1" noChangeArrowheads="1"/>
          </p:cNvSpPr>
          <p:nvPr>
            <p:ph type="title"/>
          </p:nvPr>
        </p:nvSpPr>
        <p:spPr>
          <a:xfrm>
            <a:off x="771525" y="-76200"/>
            <a:ext cx="7772400" cy="9144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all" spc="50" normalizeH="0" baseline="0" noProof="0">
                <a:ln w="15875">
                  <a:noFill/>
                </a:ln>
                <a:solidFill>
                  <a:schemeClr val="tx2"/>
                </a:solidFill>
                <a:effectLst/>
                <a:uLnTx/>
                <a:uFillTx/>
                <a:latin typeface="+mj-lt"/>
                <a:ea typeface="+mj-ea"/>
                <a:cs typeface="+mj-cs"/>
              </a:rPr>
              <a:t>Error-Detecting Codes</a:t>
            </a:r>
            <a:endParaRPr kumimoji="0" lang="zh-CN" altLang="en-US" sz="3600" b="1" i="0" u="none" strike="noStrike" kern="1200" cap="all" spc="50" normalizeH="0" baseline="0" noProof="0">
              <a:ln w="15875">
                <a:noFill/>
              </a:ln>
              <a:solidFill>
                <a:schemeClr val="tx2"/>
              </a:solidFill>
              <a:effectLst/>
              <a:uLnTx/>
              <a:uFillTx/>
              <a:latin typeface="+mj-lt"/>
              <a:ea typeface="+mj-ea"/>
              <a:cs typeface="+mj-cs"/>
            </a:endParaRPr>
          </a:p>
        </p:txBody>
      </p:sp>
      <p:graphicFrame>
        <p:nvGraphicFramePr>
          <p:cNvPr id="510979" name="Object 94"/>
          <p:cNvGraphicFramePr>
            <a:graphicFrameLocks noChangeAspect="1"/>
          </p:cNvGraphicFramePr>
          <p:nvPr/>
        </p:nvGraphicFramePr>
        <p:xfrm>
          <a:off x="609600" y="1143000"/>
          <a:ext cx="7924800" cy="5410200"/>
        </p:xfrm>
        <a:graphic>
          <a:graphicData uri="http://schemas.openxmlformats.org/presentationml/2006/ole">
            <mc:AlternateContent xmlns:mc="http://schemas.openxmlformats.org/markup-compatibility/2006">
              <mc:Choice xmlns:v="urn:schemas-microsoft-com:vml" Requires="v">
                <p:oleObj spid="_x0000_s3076" name="" r:id="rId1" imgW="5038725" imgH="2790825" progId="PBrush">
                  <p:embed/>
                </p:oleObj>
              </mc:Choice>
              <mc:Fallback>
                <p:oleObj name="" r:id="rId1" imgW="5038725" imgH="2790825" progId="PBrush">
                  <p:embed/>
                  <p:pic>
                    <p:nvPicPr>
                      <p:cNvPr id="0" name="图片 3075"/>
                      <p:cNvPicPr/>
                      <p:nvPr/>
                    </p:nvPicPr>
                    <p:blipFill>
                      <a:blip r:embed="rId2"/>
                      <a:stretch>
                        <a:fillRect/>
                      </a:stretch>
                    </p:blipFill>
                    <p:spPr>
                      <a:xfrm>
                        <a:off x="609600" y="1143000"/>
                        <a:ext cx="7924800" cy="54102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10979"/>
                                        </p:tgtEl>
                                        <p:attrNameLst>
                                          <p:attrName>style.visibility</p:attrName>
                                        </p:attrNameLst>
                                      </p:cBhvr>
                                      <p:to>
                                        <p:strVal val="visible"/>
                                      </p:to>
                                    </p:set>
                                    <p:animEffect transition="in" filter="checkerboard(across)">
                                      <p:cBhvr>
                                        <p:cTn id="7" dur="500"/>
                                        <p:tgtEl>
                                          <p:spTgt spid="5109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2" name="Rectangle 2"/>
          <p:cNvSpPr>
            <a:spLocks noGrp="1" noChangeArrowheads="1"/>
          </p:cNvSpPr>
          <p:nvPr>
            <p:ph type="title"/>
          </p:nvPr>
        </p:nvSpPr>
        <p:spPr>
          <a:xfrm>
            <a:off x="188913" y="69850"/>
            <a:ext cx="8801100" cy="11430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1200" cap="all" spc="50" normalizeH="0" baseline="0" noProof="0">
                <a:ln w="15875">
                  <a:noFill/>
                </a:ln>
                <a:solidFill>
                  <a:schemeClr val="tx2"/>
                </a:solidFill>
                <a:effectLst/>
                <a:uLnTx/>
                <a:uFillTx/>
                <a:latin typeface="+mj-lt"/>
                <a:ea typeface="+mj-ea"/>
                <a:cs typeface="+mj-cs"/>
              </a:rPr>
              <a:t>Sliding Window Protocols</a:t>
            </a:r>
            <a:endParaRPr kumimoji="0" lang="zh-CN" altLang="en-US" sz="4000" b="1" i="0" u="none" strike="noStrike" kern="1200" cap="all" spc="50" normalizeH="0" baseline="0" noProof="0">
              <a:ln w="15875">
                <a:noFill/>
              </a:ln>
              <a:solidFill>
                <a:schemeClr val="tx2"/>
              </a:solidFill>
              <a:effectLst/>
              <a:uLnTx/>
              <a:uFillTx/>
              <a:latin typeface="+mj-lt"/>
              <a:ea typeface="+mj-ea"/>
              <a:cs typeface="+mj-cs"/>
            </a:endParaRPr>
          </a:p>
        </p:txBody>
      </p:sp>
      <p:sp>
        <p:nvSpPr>
          <p:cNvPr id="122883" name="Text Box 3"/>
          <p:cNvSpPr txBox="1"/>
          <p:nvPr/>
        </p:nvSpPr>
        <p:spPr>
          <a:xfrm>
            <a:off x="188913" y="1531938"/>
            <a:ext cx="6011862"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b="1" dirty="0">
                <a:solidFill>
                  <a:schemeClr val="folHlink"/>
                </a:solidFill>
                <a:latin typeface="Times New Roman" panose="02020603050405020304" pitchFamily="18" charset="0"/>
              </a:rPr>
              <a:t>滑动窗口协议的三个基本概念：</a:t>
            </a:r>
            <a:endParaRPr lang="zh-CN" altLang="en-US" b="1" dirty="0">
              <a:solidFill>
                <a:schemeClr val="folHlink"/>
              </a:solidFill>
              <a:latin typeface="Times New Roman" panose="02020603050405020304" pitchFamily="18" charset="0"/>
            </a:endParaRPr>
          </a:p>
        </p:txBody>
      </p:sp>
      <p:sp>
        <p:nvSpPr>
          <p:cNvPr id="122884" name="Text Box 4"/>
          <p:cNvSpPr txBox="1"/>
          <p:nvPr/>
        </p:nvSpPr>
        <p:spPr>
          <a:xfrm>
            <a:off x="1762125" y="2566988"/>
            <a:ext cx="4518025" cy="42386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b="1" dirty="0">
                <a:latin typeface="宋体" panose="02010600030101010101" pitchFamily="2" charset="-122"/>
              </a:rPr>
              <a:t>1</a:t>
            </a:r>
            <a:r>
              <a:rPr lang="zh-CN" altLang="en-US" b="1" dirty="0">
                <a:latin typeface="宋体" panose="02010600030101010101" pitchFamily="2" charset="-122"/>
              </a:rPr>
              <a:t>、捎带技术</a:t>
            </a:r>
            <a:endParaRPr lang="zh-CN" altLang="en-US" b="1" dirty="0">
              <a:latin typeface="宋体" panose="02010600030101010101" pitchFamily="2" charset="-122"/>
            </a:endParaRPr>
          </a:p>
          <a:p>
            <a:pPr marL="0" lvl="0" indent="0" eaLnBrk="1" hangingPunct="1">
              <a:spcBef>
                <a:spcPct val="50000"/>
              </a:spcBef>
              <a:buClrTx/>
              <a:buSzTx/>
              <a:buFontTx/>
              <a:buNone/>
            </a:pPr>
            <a:endParaRPr lang="zh-CN" altLang="en-US" b="1" dirty="0">
              <a:latin typeface="宋体" panose="02010600030101010101" pitchFamily="2" charset="-122"/>
            </a:endParaRPr>
          </a:p>
          <a:p>
            <a:pPr marL="0" lvl="0" indent="0" eaLnBrk="1" hangingPunct="1">
              <a:spcBef>
                <a:spcPct val="50000"/>
              </a:spcBef>
              <a:buClrTx/>
              <a:buSzTx/>
              <a:buFontTx/>
              <a:buNone/>
            </a:pPr>
            <a:r>
              <a:rPr lang="en-US" altLang="zh-CN" b="1" dirty="0">
                <a:latin typeface="宋体" panose="02010600030101010101" pitchFamily="2" charset="-122"/>
              </a:rPr>
              <a:t>2</a:t>
            </a:r>
            <a:r>
              <a:rPr lang="zh-CN" altLang="en-US" b="1" dirty="0">
                <a:latin typeface="宋体" panose="02010600030101010101" pitchFamily="2" charset="-122"/>
              </a:rPr>
              <a:t>、发送窗口</a:t>
            </a:r>
            <a:endParaRPr lang="zh-CN" altLang="en-US" b="1" dirty="0">
              <a:latin typeface="宋体" panose="02010600030101010101" pitchFamily="2" charset="-122"/>
            </a:endParaRPr>
          </a:p>
          <a:p>
            <a:pPr marL="0" lvl="0" indent="0" eaLnBrk="1" hangingPunct="1">
              <a:spcBef>
                <a:spcPct val="50000"/>
              </a:spcBef>
              <a:buClrTx/>
              <a:buSzTx/>
              <a:buFontTx/>
              <a:buNone/>
            </a:pPr>
            <a:endParaRPr lang="zh-CN" altLang="en-US" b="1" dirty="0">
              <a:latin typeface="宋体" panose="02010600030101010101" pitchFamily="2" charset="-122"/>
            </a:endParaRPr>
          </a:p>
          <a:p>
            <a:pPr marL="0" lvl="0" indent="0" eaLnBrk="1" hangingPunct="1">
              <a:spcBef>
                <a:spcPct val="50000"/>
              </a:spcBef>
              <a:buClrTx/>
              <a:buSzTx/>
              <a:buFontTx/>
              <a:buNone/>
            </a:pPr>
            <a:r>
              <a:rPr lang="en-US" altLang="zh-CN" b="1" dirty="0">
                <a:latin typeface="宋体" panose="02010600030101010101" pitchFamily="2" charset="-122"/>
              </a:rPr>
              <a:t>3</a:t>
            </a:r>
            <a:r>
              <a:rPr lang="zh-CN" altLang="en-US" b="1" dirty="0">
                <a:latin typeface="宋体" panose="02010600030101010101" pitchFamily="2" charset="-122"/>
              </a:rPr>
              <a:t>、接收窗口</a:t>
            </a:r>
            <a:endParaRPr lang="zh-CN" altLang="en-US" b="1" dirty="0">
              <a:latin typeface="宋体" panose="02010600030101010101" pitchFamily="2" charset="-122"/>
            </a:endParaRPr>
          </a:p>
          <a:p>
            <a:pPr marL="0" lvl="0" indent="0" eaLnBrk="1" hangingPunct="1">
              <a:spcBef>
                <a:spcPct val="50000"/>
              </a:spcBef>
              <a:buClrTx/>
              <a:buSzTx/>
              <a:buFontTx/>
              <a:buNone/>
            </a:pPr>
            <a:endParaRPr lang="zh-CN" altLang="en-US" b="1" dirty="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2883"/>
                                        </p:tgtEl>
                                        <p:attrNameLst>
                                          <p:attrName>style.visibility</p:attrName>
                                        </p:attrNameLst>
                                      </p:cBhvr>
                                      <p:to>
                                        <p:strVal val="visible"/>
                                      </p:to>
                                    </p:set>
                                    <p:anim calcmode="lin" valueType="num">
                                      <p:cBhvr additive="base">
                                        <p:cTn id="7" dur="500" fill="hold"/>
                                        <p:tgtEl>
                                          <p:spTgt spid="122883"/>
                                        </p:tgtEl>
                                        <p:attrNameLst>
                                          <p:attrName>ppt_x</p:attrName>
                                        </p:attrNameLst>
                                      </p:cBhvr>
                                      <p:tavLst>
                                        <p:tav tm="0">
                                          <p:val>
                                            <p:strVal val="0-#ppt_w/2"/>
                                          </p:val>
                                        </p:tav>
                                        <p:tav tm="100000">
                                          <p:val>
                                            <p:strVal val="#ppt_x"/>
                                          </p:val>
                                        </p:tav>
                                      </p:tavLst>
                                    </p:anim>
                                    <p:anim calcmode="lin" valueType="num">
                                      <p:cBhvr additive="base">
                                        <p:cTn id="8" dur="500" fill="hold"/>
                                        <p:tgtEl>
                                          <p:spTgt spid="12288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2884">
                                            <p:txEl>
                                              <p:charRg st="0" end="7"/>
                                            </p:txEl>
                                          </p:spTgt>
                                        </p:tgtEl>
                                        <p:attrNameLst>
                                          <p:attrName>style.visibility</p:attrName>
                                        </p:attrNameLst>
                                      </p:cBhvr>
                                      <p:to>
                                        <p:strVal val="visible"/>
                                      </p:to>
                                    </p:set>
                                    <p:anim calcmode="lin" valueType="num">
                                      <p:cBhvr additive="base">
                                        <p:cTn id="13" dur="500" fill="hold"/>
                                        <p:tgtEl>
                                          <p:spTgt spid="122884">
                                            <p:txEl>
                                              <p:charRg st="0" end="7"/>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22884">
                                            <p:txEl>
                                              <p:charRg st="0" end="7"/>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22884">
                                            <p:txEl>
                                              <p:charRg st="8" end="15"/>
                                            </p:txEl>
                                          </p:spTgt>
                                        </p:tgtEl>
                                        <p:attrNameLst>
                                          <p:attrName>style.visibility</p:attrName>
                                        </p:attrNameLst>
                                      </p:cBhvr>
                                      <p:to>
                                        <p:strVal val="visible"/>
                                      </p:to>
                                    </p:set>
                                    <p:anim calcmode="lin" valueType="num">
                                      <p:cBhvr additive="base">
                                        <p:cTn id="19" dur="500" fill="hold"/>
                                        <p:tgtEl>
                                          <p:spTgt spid="122884">
                                            <p:txEl>
                                              <p:charRg st="8" end="15"/>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22884">
                                            <p:txEl>
                                              <p:charRg st="8" end="15"/>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22884">
                                            <p:txEl>
                                              <p:charRg st="16" end="23"/>
                                            </p:txEl>
                                          </p:spTgt>
                                        </p:tgtEl>
                                        <p:attrNameLst>
                                          <p:attrName>style.visibility</p:attrName>
                                        </p:attrNameLst>
                                      </p:cBhvr>
                                      <p:to>
                                        <p:strVal val="visible"/>
                                      </p:to>
                                    </p:set>
                                    <p:anim calcmode="lin" valueType="num">
                                      <p:cBhvr additive="base">
                                        <p:cTn id="25" dur="500" fill="hold"/>
                                        <p:tgtEl>
                                          <p:spTgt spid="122884">
                                            <p:txEl>
                                              <p:charRg st="16" end="2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22884">
                                            <p:txEl>
                                              <p:charRg st="16" end="2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3906" name="Text Box 2"/>
          <p:cNvSpPr txBox="1"/>
          <p:nvPr/>
        </p:nvSpPr>
        <p:spPr>
          <a:xfrm>
            <a:off x="0" y="865188"/>
            <a:ext cx="7024688" cy="55451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buClr>
                <a:schemeClr val="accent2"/>
              </a:buClr>
              <a:buSzPct val="85000"/>
              <a:buFont typeface="ZapfDingbats" pitchFamily="82" charset="2"/>
              <a:buNone/>
            </a:pPr>
            <a:r>
              <a:rPr lang="zh-CN" altLang="en-US" sz="2800" b="1" dirty="0">
                <a:solidFill>
                  <a:schemeClr val="folHlink"/>
                </a:solidFill>
                <a:latin typeface="Comic Sans MS" panose="030F0702030302020204" pitchFamily="66" charset="0"/>
              </a:rPr>
              <a:t>▲捎带(</a:t>
            </a:r>
            <a:r>
              <a:rPr lang="en-US" altLang="zh-CN" sz="2800" b="1" dirty="0">
                <a:solidFill>
                  <a:schemeClr val="folHlink"/>
                </a:solidFill>
                <a:latin typeface="Comic Sans MS" panose="030F0702030302020204" pitchFamily="66" charset="0"/>
              </a:rPr>
              <a:t>piggybacking)</a:t>
            </a:r>
            <a:r>
              <a:rPr lang="zh-CN" altLang="en-US" sz="2800" b="1" dirty="0">
                <a:solidFill>
                  <a:schemeClr val="folHlink"/>
                </a:solidFill>
                <a:latin typeface="Comic Sans MS" panose="030F0702030302020204" pitchFamily="66" charset="0"/>
              </a:rPr>
              <a:t>技术</a:t>
            </a:r>
            <a:endParaRPr lang="zh-CN" altLang="en-US" sz="2800" b="1" dirty="0">
              <a:solidFill>
                <a:schemeClr val="folHlink"/>
              </a:solidFill>
              <a:latin typeface="Comic Sans MS" panose="030F0702030302020204" pitchFamily="66" charset="0"/>
            </a:endParaRPr>
          </a:p>
          <a:p>
            <a:pPr marL="457200" lvl="1" indent="0">
              <a:buClr>
                <a:schemeClr val="accent2"/>
              </a:buClr>
              <a:buSzPct val="75000"/>
              <a:buFont typeface="ZapfDingbats" pitchFamily="82" charset="2"/>
              <a:buNone/>
            </a:pPr>
            <a:r>
              <a:rPr lang="zh-CN" altLang="en-US" sz="2400" b="1" dirty="0">
                <a:latin typeface="Comic Sans MS" panose="030F0702030302020204" pitchFamily="66" charset="0"/>
              </a:rPr>
              <a:t>△双向通信</a:t>
            </a:r>
            <a:endParaRPr lang="zh-CN" altLang="en-US" sz="2400" b="1" dirty="0">
              <a:latin typeface="Comic Sans MS" panose="030F0702030302020204" pitchFamily="66" charset="0"/>
            </a:endParaRPr>
          </a:p>
          <a:p>
            <a:pPr marL="457200" lvl="1" indent="0">
              <a:buClr>
                <a:schemeClr val="accent2"/>
              </a:buClr>
              <a:buSzPct val="75000"/>
              <a:buFont typeface="ZapfDingbats" pitchFamily="82" charset="2"/>
              <a:buNone/>
            </a:pPr>
            <a:r>
              <a:rPr lang="zh-CN" altLang="en-US" sz="2400" b="1" dirty="0">
                <a:latin typeface="Comic Sans MS" panose="030F0702030302020204" pitchFamily="66" charset="0"/>
              </a:rPr>
              <a:t>△双向通信的帧的种类</a:t>
            </a:r>
            <a:endParaRPr lang="zh-CN" altLang="en-US" sz="2400" b="1" dirty="0">
              <a:latin typeface="Comic Sans MS" panose="030F0702030302020204" pitchFamily="66" charset="0"/>
            </a:endParaRPr>
          </a:p>
          <a:p>
            <a:pPr marL="457200" lvl="1" indent="0">
              <a:buClr>
                <a:schemeClr val="accent2"/>
              </a:buClr>
              <a:buSzPct val="75000"/>
              <a:buFont typeface="ZapfDingbats" pitchFamily="82" charset="2"/>
              <a:buNone/>
            </a:pPr>
            <a:r>
              <a:rPr lang="en-US" altLang="zh-CN" sz="2400" b="1" dirty="0">
                <a:solidFill>
                  <a:srgbClr val="0000CC"/>
                </a:solidFill>
                <a:latin typeface="Comic Sans MS" panose="030F0702030302020204" pitchFamily="66" charset="0"/>
              </a:rPr>
              <a:t>A-B</a:t>
            </a:r>
            <a:r>
              <a:rPr lang="zh-CN" altLang="en-US" sz="2400" b="1" dirty="0">
                <a:solidFill>
                  <a:srgbClr val="0000CC"/>
                </a:solidFill>
                <a:latin typeface="Comic Sans MS" panose="030F0702030302020204" pitchFamily="66" charset="0"/>
              </a:rPr>
              <a:t>数据帧 ,</a:t>
            </a:r>
            <a:r>
              <a:rPr lang="en-US" altLang="zh-CN" sz="2400" b="1" dirty="0">
                <a:solidFill>
                  <a:srgbClr val="0000CC"/>
                </a:solidFill>
                <a:latin typeface="Comic Sans MS" panose="030F0702030302020204" pitchFamily="66" charset="0"/>
              </a:rPr>
              <a:t> A-B</a:t>
            </a:r>
            <a:r>
              <a:rPr lang="zh-CN" altLang="en-US" sz="2400" b="1" dirty="0">
                <a:solidFill>
                  <a:srgbClr val="0000CC"/>
                </a:solidFill>
                <a:latin typeface="Comic Sans MS" panose="030F0702030302020204" pitchFamily="66" charset="0"/>
              </a:rPr>
              <a:t>的确认帧</a:t>
            </a:r>
            <a:endParaRPr lang="zh-CN" altLang="en-US" sz="2400" b="1" dirty="0">
              <a:solidFill>
                <a:srgbClr val="0000CC"/>
              </a:solidFill>
              <a:latin typeface="Comic Sans MS" panose="030F0702030302020204" pitchFamily="66" charset="0"/>
            </a:endParaRPr>
          </a:p>
          <a:p>
            <a:pPr marL="457200" lvl="1" indent="0">
              <a:buClr>
                <a:schemeClr val="accent2"/>
              </a:buClr>
              <a:buSzPct val="75000"/>
              <a:buFont typeface="ZapfDingbats" pitchFamily="82" charset="2"/>
              <a:buNone/>
            </a:pPr>
            <a:r>
              <a:rPr lang="en-US" altLang="zh-CN" sz="2400" b="1" dirty="0">
                <a:solidFill>
                  <a:schemeClr val="folHlink"/>
                </a:solidFill>
                <a:latin typeface="Comic Sans MS" panose="030F0702030302020204" pitchFamily="66" charset="0"/>
              </a:rPr>
              <a:t>B-A</a:t>
            </a:r>
            <a:r>
              <a:rPr lang="zh-CN" altLang="en-US" sz="2400" b="1" dirty="0">
                <a:solidFill>
                  <a:schemeClr val="folHlink"/>
                </a:solidFill>
                <a:latin typeface="Comic Sans MS" panose="030F0702030302020204" pitchFamily="66" charset="0"/>
              </a:rPr>
              <a:t>数据帧</a:t>
            </a:r>
            <a:r>
              <a:rPr lang="zh-CN" altLang="en-US" sz="2400" b="1" dirty="0">
                <a:latin typeface="Comic Sans MS" panose="030F0702030302020204" pitchFamily="66" charset="0"/>
              </a:rPr>
              <a:t> ,</a:t>
            </a:r>
            <a:r>
              <a:rPr lang="en-US" altLang="zh-CN" sz="2400" b="1" dirty="0">
                <a:solidFill>
                  <a:schemeClr val="folHlink"/>
                </a:solidFill>
                <a:latin typeface="Comic Sans MS" panose="030F0702030302020204" pitchFamily="66" charset="0"/>
              </a:rPr>
              <a:t> B-A</a:t>
            </a:r>
            <a:r>
              <a:rPr lang="zh-CN" altLang="en-US" sz="2400" b="1" dirty="0">
                <a:solidFill>
                  <a:schemeClr val="folHlink"/>
                </a:solidFill>
                <a:latin typeface="Comic Sans MS" panose="030F0702030302020204" pitchFamily="66" charset="0"/>
              </a:rPr>
              <a:t>的确认帧</a:t>
            </a:r>
            <a:endParaRPr lang="zh-CN" altLang="en-US" sz="2400" b="1" dirty="0">
              <a:solidFill>
                <a:schemeClr val="accent1"/>
              </a:solidFill>
              <a:latin typeface="Comic Sans MS" panose="030F0702030302020204" pitchFamily="66" charset="0"/>
            </a:endParaRPr>
          </a:p>
          <a:p>
            <a:pPr marL="457200" lvl="1" indent="0">
              <a:buClr>
                <a:schemeClr val="accent2"/>
              </a:buClr>
              <a:buSzPct val="75000"/>
              <a:buFont typeface="ZapfDingbats" pitchFamily="82" charset="2"/>
              <a:buNone/>
            </a:pPr>
            <a:r>
              <a:rPr lang="zh-CN" altLang="en-US" sz="2400" b="1" dirty="0">
                <a:latin typeface="Comic Sans MS" panose="030F0702030302020204" pitchFamily="66" charset="0"/>
              </a:rPr>
              <a:t>确认帧的长度很短,但同样需要帧头,校验,控制信息和帧尾,效率较低</a:t>
            </a:r>
            <a:endParaRPr lang="zh-CN" altLang="en-US" sz="2400" b="1" dirty="0">
              <a:latin typeface="Comic Sans MS" panose="030F0702030302020204" pitchFamily="66" charset="0"/>
            </a:endParaRPr>
          </a:p>
          <a:p>
            <a:pPr marL="457200" lvl="1" indent="0">
              <a:buClr>
                <a:schemeClr val="accent2"/>
              </a:buClr>
              <a:buSzPct val="75000"/>
              <a:buFont typeface="ZapfDingbats" pitchFamily="82" charset="2"/>
              <a:buNone/>
            </a:pPr>
            <a:r>
              <a:rPr lang="zh-CN" altLang="en-US" sz="2400" b="1" dirty="0">
                <a:latin typeface="Comic Sans MS" panose="030F0702030302020204" pitchFamily="66" charset="0"/>
              </a:rPr>
              <a:t>将</a:t>
            </a:r>
            <a:r>
              <a:rPr lang="en-US" altLang="en-US" sz="2400" b="1" dirty="0">
                <a:latin typeface="Comic Sans MS" panose="030F0702030302020204" pitchFamily="66" charset="0"/>
              </a:rPr>
              <a:t>A-B</a:t>
            </a:r>
            <a:r>
              <a:rPr lang="zh-CN" altLang="en-US" sz="2400" b="1" dirty="0">
                <a:latin typeface="Comic Sans MS" panose="030F0702030302020204" pitchFamily="66" charset="0"/>
              </a:rPr>
              <a:t>的数据帧, </a:t>
            </a:r>
            <a:r>
              <a:rPr lang="en-US" altLang="en-US" sz="2400" b="1" dirty="0">
                <a:latin typeface="Comic Sans MS" panose="030F0702030302020204" pitchFamily="66" charset="0"/>
              </a:rPr>
              <a:t>A-B</a:t>
            </a:r>
            <a:r>
              <a:rPr lang="zh-CN" altLang="en-US" sz="2400" b="1" dirty="0">
                <a:latin typeface="Comic Sans MS" panose="030F0702030302020204" pitchFamily="66" charset="0"/>
              </a:rPr>
              <a:t>的确认帧,混合在一起</a:t>
            </a:r>
            <a:endParaRPr lang="zh-CN" altLang="en-US" sz="2400" b="1" dirty="0">
              <a:latin typeface="Comic Sans MS" panose="030F0702030302020204" pitchFamily="66" charset="0"/>
            </a:endParaRPr>
          </a:p>
          <a:p>
            <a:pPr marL="457200" lvl="1" indent="0">
              <a:buClr>
                <a:schemeClr val="accent2"/>
              </a:buClr>
              <a:buSzPct val="75000"/>
              <a:buFont typeface="ZapfDingbats" pitchFamily="82" charset="2"/>
              <a:buNone/>
            </a:pPr>
            <a:r>
              <a:rPr lang="zh-CN" altLang="en-US" sz="2400" b="1" dirty="0">
                <a:latin typeface="Comic Sans MS" panose="030F0702030302020204" pitchFamily="66" charset="0"/>
              </a:rPr>
              <a:t>将</a:t>
            </a:r>
            <a:r>
              <a:rPr lang="en-US" altLang="zh-CN" sz="2400" b="1" dirty="0">
                <a:latin typeface="Comic Sans MS" panose="030F0702030302020204" pitchFamily="66" charset="0"/>
              </a:rPr>
              <a:t>B</a:t>
            </a:r>
            <a:r>
              <a:rPr lang="en-US" altLang="en-US" sz="2400" b="1" dirty="0">
                <a:latin typeface="Comic Sans MS" panose="030F0702030302020204" pitchFamily="66" charset="0"/>
              </a:rPr>
              <a:t>-A</a:t>
            </a:r>
            <a:r>
              <a:rPr lang="zh-CN" altLang="en-US" sz="2400" b="1" dirty="0">
                <a:latin typeface="Comic Sans MS" panose="030F0702030302020204" pitchFamily="66" charset="0"/>
              </a:rPr>
              <a:t>的数据帧, </a:t>
            </a:r>
            <a:r>
              <a:rPr lang="en-US" altLang="en-US" sz="2400" b="1" dirty="0">
                <a:latin typeface="Comic Sans MS" panose="030F0702030302020204" pitchFamily="66" charset="0"/>
              </a:rPr>
              <a:t>B-A</a:t>
            </a:r>
            <a:r>
              <a:rPr lang="zh-CN" altLang="en-US" sz="2400" b="1" dirty="0">
                <a:latin typeface="Comic Sans MS" panose="030F0702030302020204" pitchFamily="66" charset="0"/>
              </a:rPr>
              <a:t>的确认帧,混合在一起</a:t>
            </a:r>
            <a:endParaRPr lang="zh-CN" altLang="en-US" sz="2400" b="1" dirty="0">
              <a:latin typeface="Comic Sans MS" panose="030F0702030302020204" pitchFamily="66" charset="0"/>
            </a:endParaRPr>
          </a:p>
          <a:p>
            <a:pPr marL="457200" lvl="1" indent="0">
              <a:buClr>
                <a:schemeClr val="accent2"/>
              </a:buClr>
              <a:buSzPct val="75000"/>
              <a:buFont typeface="ZapfDingbats" pitchFamily="82" charset="2"/>
              <a:buNone/>
            </a:pPr>
            <a:r>
              <a:rPr lang="zh-CN" altLang="en-US" sz="2400" b="1" dirty="0">
                <a:latin typeface="Comic Sans MS" panose="030F0702030302020204" pitchFamily="66" charset="0"/>
              </a:rPr>
              <a:t>实际上是在一方收到另外一方发来的数据帧之后,不立即回发确认帧给对方,而是等本站有数据要发送给对方时,将给对方的确认信息和本站发向对方的数据混合成一个帧传送给对方。</a:t>
            </a:r>
            <a:endParaRPr lang="en-US" altLang="zh-CN" sz="2400" b="1" dirty="0">
              <a:latin typeface="Comic Sans MS" panose="030F0702030302020204" pitchFamily="66" charset="0"/>
            </a:endParaRPr>
          </a:p>
        </p:txBody>
      </p:sp>
      <p:sp>
        <p:nvSpPr>
          <p:cNvPr id="67587" name="Rectangle 3"/>
          <p:cNvSpPr>
            <a:spLocks noGrp="1" noChangeArrowheads="1"/>
          </p:cNvSpPr>
          <p:nvPr>
            <p:ph type="title"/>
          </p:nvPr>
        </p:nvSpPr>
        <p:spPr>
          <a:xfrm>
            <a:off x="987425" y="-57150"/>
            <a:ext cx="7340599" cy="8001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all" spc="50" normalizeH="0" baseline="0" noProof="0">
                <a:ln w="15875">
                  <a:noFill/>
                </a:ln>
                <a:solidFill>
                  <a:schemeClr val="tx2"/>
                </a:solidFill>
                <a:effectLst/>
                <a:uLnTx/>
                <a:uFillTx/>
                <a:latin typeface="+mj-lt"/>
                <a:ea typeface="+mj-ea"/>
                <a:cs typeface="+mj-cs"/>
              </a:rPr>
              <a:t>Sliding Window Protocols</a:t>
            </a:r>
            <a:endParaRPr kumimoji="0" lang="zh-CN" altLang="en-US" sz="3600" b="1" i="0" u="none" strike="noStrike" kern="1200" cap="all" spc="50" normalizeH="0" baseline="0" noProof="0">
              <a:ln w="15875">
                <a:noFill/>
              </a:ln>
              <a:solidFill>
                <a:schemeClr val="tx2"/>
              </a:solidFill>
              <a:effectLst/>
              <a:uLnTx/>
              <a:uFillTx/>
              <a:latin typeface="+mj-lt"/>
              <a:ea typeface="+mj-ea"/>
              <a:cs typeface="+mj-cs"/>
            </a:endParaRPr>
          </a:p>
        </p:txBody>
      </p:sp>
      <p:grpSp>
        <p:nvGrpSpPr>
          <p:cNvPr id="2" name="Group 4"/>
          <p:cNvGrpSpPr/>
          <p:nvPr/>
        </p:nvGrpSpPr>
        <p:grpSpPr>
          <a:xfrm>
            <a:off x="7240588" y="1477963"/>
            <a:ext cx="1295400" cy="4635500"/>
            <a:chOff x="1074" y="2321"/>
            <a:chExt cx="771" cy="1483"/>
          </a:xfrm>
        </p:grpSpPr>
        <p:sp>
          <p:nvSpPr>
            <p:cNvPr id="59409" name="Line 5"/>
            <p:cNvSpPr/>
            <p:nvPr/>
          </p:nvSpPr>
          <p:spPr>
            <a:xfrm>
              <a:off x="1074" y="2333"/>
              <a:ext cx="0" cy="1471"/>
            </a:xfrm>
            <a:prstGeom prst="line">
              <a:avLst/>
            </a:prstGeom>
            <a:ln w="9525" cap="flat" cmpd="sng">
              <a:solidFill>
                <a:schemeClr val="tx1"/>
              </a:solidFill>
              <a:prstDash val="solid"/>
              <a:headEnd type="none" w="med" len="med"/>
              <a:tailEnd type="none" w="med" len="med"/>
            </a:ln>
          </p:spPr>
        </p:sp>
        <p:sp>
          <p:nvSpPr>
            <p:cNvPr id="59410" name="Line 6"/>
            <p:cNvSpPr/>
            <p:nvPr/>
          </p:nvSpPr>
          <p:spPr>
            <a:xfrm>
              <a:off x="1845" y="2321"/>
              <a:ext cx="0" cy="1471"/>
            </a:xfrm>
            <a:prstGeom prst="line">
              <a:avLst/>
            </a:prstGeom>
            <a:ln w="9525" cap="flat" cmpd="sng">
              <a:solidFill>
                <a:schemeClr val="tx1"/>
              </a:solidFill>
              <a:prstDash val="solid"/>
              <a:headEnd type="none" w="med" len="med"/>
              <a:tailEnd type="none" w="med" len="med"/>
            </a:ln>
          </p:spPr>
        </p:sp>
      </p:grpSp>
      <p:sp>
        <p:nvSpPr>
          <p:cNvPr id="123911" name="Text Box 7"/>
          <p:cNvSpPr txBox="1"/>
          <p:nvPr/>
        </p:nvSpPr>
        <p:spPr>
          <a:xfrm>
            <a:off x="6646863" y="3687763"/>
            <a:ext cx="406400" cy="4572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400" dirty="0">
                <a:latin typeface="Comic Sans MS" panose="030F0702030302020204" pitchFamily="66" charset="0"/>
              </a:rPr>
              <a:t>A</a:t>
            </a:r>
            <a:endParaRPr lang="en-US" altLang="zh-CN" sz="2400" dirty="0">
              <a:latin typeface="Times New Roman" panose="02020603050405020304" pitchFamily="18" charset="0"/>
            </a:endParaRPr>
          </a:p>
        </p:txBody>
      </p:sp>
      <p:sp>
        <p:nvSpPr>
          <p:cNvPr id="123912" name="Text Box 8"/>
          <p:cNvSpPr txBox="1"/>
          <p:nvPr/>
        </p:nvSpPr>
        <p:spPr>
          <a:xfrm>
            <a:off x="8767763" y="3763963"/>
            <a:ext cx="376237" cy="4572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400" dirty="0">
                <a:latin typeface="Comic Sans MS" panose="030F0702030302020204" pitchFamily="66" charset="0"/>
              </a:rPr>
              <a:t>B</a:t>
            </a:r>
            <a:endParaRPr lang="en-US" altLang="zh-CN" sz="2400" dirty="0">
              <a:latin typeface="Times New Roman" panose="02020603050405020304" pitchFamily="18" charset="0"/>
            </a:endParaRPr>
          </a:p>
        </p:txBody>
      </p:sp>
      <p:sp>
        <p:nvSpPr>
          <p:cNvPr id="123913" name="AutoShape 9"/>
          <p:cNvSpPr/>
          <p:nvPr/>
        </p:nvSpPr>
        <p:spPr>
          <a:xfrm rot="10800000">
            <a:off x="7237413" y="4279900"/>
            <a:ext cx="1255712" cy="231775"/>
          </a:xfrm>
          <a:prstGeom prst="rightArrow">
            <a:avLst>
              <a:gd name="adj1" fmla="val 50000"/>
              <a:gd name="adj2" fmla="val 135445"/>
            </a:avLst>
          </a:prstGeom>
          <a:solidFill>
            <a:srgbClr val="FF66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123914" name="Text Box 10"/>
          <p:cNvSpPr txBox="1"/>
          <p:nvPr/>
        </p:nvSpPr>
        <p:spPr>
          <a:xfrm>
            <a:off x="7469188" y="3921125"/>
            <a:ext cx="817562" cy="4572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400" dirty="0">
                <a:latin typeface="Comic Sans MS" panose="030F0702030302020204" pitchFamily="66" charset="0"/>
              </a:rPr>
              <a:t>data</a:t>
            </a:r>
            <a:endParaRPr lang="en-US" altLang="zh-CN" sz="2400" dirty="0">
              <a:latin typeface="Times New Roman" panose="02020603050405020304" pitchFamily="18" charset="0"/>
            </a:endParaRPr>
          </a:p>
        </p:txBody>
      </p:sp>
      <p:grpSp>
        <p:nvGrpSpPr>
          <p:cNvPr id="3" name="Group 11"/>
          <p:cNvGrpSpPr/>
          <p:nvPr/>
        </p:nvGrpSpPr>
        <p:grpSpPr>
          <a:xfrm>
            <a:off x="7275513" y="2266950"/>
            <a:ext cx="1255712" cy="531813"/>
            <a:chOff x="3781" y="829"/>
            <a:chExt cx="791" cy="335"/>
          </a:xfrm>
        </p:grpSpPr>
        <p:sp>
          <p:nvSpPr>
            <p:cNvPr id="59407" name="AutoShape 12"/>
            <p:cNvSpPr/>
            <p:nvPr/>
          </p:nvSpPr>
          <p:spPr>
            <a:xfrm>
              <a:off x="3781" y="1018"/>
              <a:ext cx="791" cy="146"/>
            </a:xfrm>
            <a:prstGeom prst="rightArrow">
              <a:avLst>
                <a:gd name="adj1" fmla="val 50000"/>
                <a:gd name="adj2" fmla="val 135445"/>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59408" name="Text Box 13"/>
            <p:cNvSpPr txBox="1"/>
            <p:nvPr/>
          </p:nvSpPr>
          <p:spPr>
            <a:xfrm>
              <a:off x="3881" y="829"/>
              <a:ext cx="515" cy="288"/>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400" dirty="0">
                  <a:latin typeface="Comic Sans MS" panose="030F0702030302020204" pitchFamily="66" charset="0"/>
                </a:rPr>
                <a:t>data</a:t>
              </a:r>
              <a:endParaRPr lang="en-US" altLang="zh-CN" sz="2400" dirty="0">
                <a:latin typeface="Times New Roman" panose="02020603050405020304" pitchFamily="18" charset="0"/>
              </a:endParaRPr>
            </a:p>
          </p:txBody>
        </p:sp>
      </p:grpSp>
      <p:sp>
        <p:nvSpPr>
          <p:cNvPr id="123918" name="AutoShape 14"/>
          <p:cNvSpPr/>
          <p:nvPr/>
        </p:nvSpPr>
        <p:spPr>
          <a:xfrm>
            <a:off x="7224713" y="3006725"/>
            <a:ext cx="1312862" cy="187325"/>
          </a:xfrm>
          <a:prstGeom prst="leftArrow">
            <a:avLst>
              <a:gd name="adj1" fmla="val 50000"/>
              <a:gd name="adj2" fmla="val 175211"/>
            </a:avLst>
          </a:prstGeom>
          <a:solidFill>
            <a:srgbClr val="FF00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123919" name="Text Box 15"/>
          <p:cNvSpPr txBox="1"/>
          <p:nvPr/>
        </p:nvSpPr>
        <p:spPr>
          <a:xfrm>
            <a:off x="7583488" y="3178175"/>
            <a:ext cx="661987" cy="4572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400" dirty="0">
                <a:latin typeface="Comic Sans MS" panose="030F0702030302020204" pitchFamily="66" charset="0"/>
              </a:rPr>
              <a:t>ack</a:t>
            </a:r>
            <a:endParaRPr lang="en-US" altLang="zh-CN" sz="2400" dirty="0">
              <a:latin typeface="Times New Roman" panose="02020603050405020304" pitchFamily="18" charset="0"/>
            </a:endParaRPr>
          </a:p>
        </p:txBody>
      </p:sp>
      <p:sp>
        <p:nvSpPr>
          <p:cNvPr id="123920" name="AutoShape 16"/>
          <p:cNvSpPr/>
          <p:nvPr/>
        </p:nvSpPr>
        <p:spPr>
          <a:xfrm>
            <a:off x="7240588" y="4827588"/>
            <a:ext cx="1255712" cy="231775"/>
          </a:xfrm>
          <a:prstGeom prst="rightArrow">
            <a:avLst>
              <a:gd name="adj1" fmla="val 50000"/>
              <a:gd name="adj2" fmla="val 135445"/>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123921" name="Text Box 17"/>
          <p:cNvSpPr txBox="1"/>
          <p:nvPr/>
        </p:nvSpPr>
        <p:spPr>
          <a:xfrm>
            <a:off x="7477125" y="4527550"/>
            <a:ext cx="661988" cy="4572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400" dirty="0">
                <a:latin typeface="Comic Sans MS" panose="030F0702030302020204" pitchFamily="66" charset="0"/>
              </a:rPr>
              <a:t>ack</a:t>
            </a:r>
            <a:endParaRPr lang="en-US" altLang="zh-CN" sz="2400" dirty="0">
              <a:latin typeface="Times New Roman" panose="02020603050405020304" pitchFamily="18" charset="0"/>
            </a:endParaRPr>
          </a:p>
        </p:txBody>
      </p:sp>
      <p:sp>
        <p:nvSpPr>
          <p:cNvPr id="62478" name="TextBox 17"/>
          <p:cNvSpPr txBox="1">
            <a:spLocks noChangeArrowheads="1"/>
          </p:cNvSpPr>
          <p:nvPr/>
        </p:nvSpPr>
        <p:spPr bwMode="auto">
          <a:xfrm>
            <a:off x="0" y="6396038"/>
            <a:ext cx="8631238" cy="461963"/>
          </a:xfrm>
          <a:prstGeom prst="rect">
            <a:avLst/>
          </a:prstGeom>
          <a:noFill/>
          <a:ln>
            <a:noFill/>
          </a:ln>
        </p:spPr>
        <p:txBody>
          <a:bodyPr>
            <a:spAutoFit/>
          </a:bodyPr>
          <a:lstStyle>
            <a:lvl1pPr marL="342900" indent="-342900"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457200" marR="0" lvl="1" indent="0" algn="l" defTabSz="914400" rtl="0" eaLnBrk="0" fontAlgn="auto" latinLnBrk="0" hangingPunct="0">
              <a:lnSpc>
                <a:spcPct val="100000"/>
              </a:lnSpc>
              <a:spcBef>
                <a:spcPct val="20000"/>
              </a:spcBef>
              <a:spcAft>
                <a:spcPts val="0"/>
              </a:spcAft>
              <a:buClr>
                <a:schemeClr val="accent2"/>
              </a:buClr>
              <a:buSzPct val="75000"/>
              <a:buFont typeface="ZapfDingbats" pitchFamily="82" charset="2"/>
              <a:buNone/>
              <a:defRPr/>
            </a:pPr>
            <a:r>
              <a:rPr kumimoji="0" lang="zh-CN" altLang="en-US" sz="2400" b="1" i="0" u="none" strike="noStrike" kern="1200" cap="none" spc="0" normalizeH="0" baseline="0" noProof="0" dirty="0">
                <a:ln>
                  <a:noFill/>
                </a:ln>
                <a:solidFill>
                  <a:schemeClr val="accent6">
                    <a:lumMod val="50000"/>
                  </a:schemeClr>
                </a:solidFill>
                <a:effectLst/>
                <a:uLnTx/>
                <a:uFillTx/>
                <a:latin typeface="Comic Sans MS" panose="030F0702030302020204" pitchFamily="66" charset="0"/>
                <a:ea typeface="宋体" panose="02010600030101010101" pitchFamily="2" charset="-122"/>
                <a:cs typeface="+mn-cs"/>
              </a:rPr>
              <a:t>“将确认暂时延迟以便可以钩到下一个外发数据帧的技术”</a:t>
            </a:r>
            <a:endParaRPr kumimoji="0" lang="zh-CN" altLang="en-US" sz="2400" b="1" i="0" u="none" strike="noStrike" kern="1200" cap="none" spc="0" normalizeH="0" baseline="0" noProof="0" dirty="0">
              <a:ln>
                <a:noFill/>
              </a:ln>
              <a:solidFill>
                <a:schemeClr val="accent6">
                  <a:lumMod val="50000"/>
                </a:schemeClr>
              </a:solidFill>
              <a:effectLst/>
              <a:uLnTx/>
              <a:uFillTx/>
              <a:latin typeface="Comic Sans MS" panose="030F0702030302020204" pitchFamily="66"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3906">
                                            <p:txEl>
                                              <p:charRg st="0" end="20"/>
                                            </p:txEl>
                                          </p:spTgt>
                                        </p:tgtEl>
                                        <p:attrNameLst>
                                          <p:attrName>style.visibility</p:attrName>
                                        </p:attrNameLst>
                                      </p:cBhvr>
                                      <p:to>
                                        <p:strVal val="visible"/>
                                      </p:to>
                                    </p:set>
                                    <p:anim calcmode="lin" valueType="num">
                                      <p:cBhvr additive="base">
                                        <p:cTn id="7" dur="500" fill="hold"/>
                                        <p:tgtEl>
                                          <p:spTgt spid="123906">
                                            <p:txEl>
                                              <p:charRg st="0" end="2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23906">
                                            <p:txEl>
                                              <p:charRg st="0" end="2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123906">
                                            <p:txEl>
                                              <p:charRg st="20" end="26"/>
                                            </p:txEl>
                                          </p:spTgt>
                                        </p:tgtEl>
                                        <p:attrNameLst>
                                          <p:attrName>style.visibility</p:attrName>
                                        </p:attrNameLst>
                                      </p:cBhvr>
                                      <p:to>
                                        <p:strVal val="visible"/>
                                      </p:to>
                                    </p:set>
                                    <p:animEffect transition="in" filter="box(in)">
                                      <p:cBhvr>
                                        <p:cTn id="13" dur="500"/>
                                        <p:tgtEl>
                                          <p:spTgt spid="123906">
                                            <p:txEl>
                                              <p:charRg st="20" end="26"/>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123906">
                                            <p:txEl>
                                              <p:charRg st="26" end="37"/>
                                            </p:txEl>
                                          </p:spTgt>
                                        </p:tgtEl>
                                        <p:attrNameLst>
                                          <p:attrName>style.visibility</p:attrName>
                                        </p:attrNameLst>
                                      </p:cBhvr>
                                      <p:to>
                                        <p:strVal val="visible"/>
                                      </p:to>
                                    </p:set>
                                    <p:animEffect transition="in" filter="box(in)">
                                      <p:cBhvr>
                                        <p:cTn id="16" dur="500"/>
                                        <p:tgtEl>
                                          <p:spTgt spid="123906">
                                            <p:txEl>
                                              <p:charRg st="26" end="37"/>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123906">
                                            <p:txEl>
                                              <p:charRg st="37" end="54"/>
                                            </p:txEl>
                                          </p:spTgt>
                                        </p:tgtEl>
                                        <p:attrNameLst>
                                          <p:attrName>style.visibility</p:attrName>
                                        </p:attrNameLst>
                                      </p:cBhvr>
                                      <p:to>
                                        <p:strVal val="visible"/>
                                      </p:to>
                                    </p:set>
                                    <p:animEffect transition="in" filter="box(in)">
                                      <p:cBhvr>
                                        <p:cTn id="19" dur="500"/>
                                        <p:tgtEl>
                                          <p:spTgt spid="123906">
                                            <p:txEl>
                                              <p:charRg st="37" end="54"/>
                                            </p:txEl>
                                          </p:spTgt>
                                        </p:tgtEl>
                                      </p:cBhvr>
                                    </p:animEffect>
                                  </p:childTnLst>
                                </p:cTn>
                              </p:par>
                              <p:par>
                                <p:cTn id="20" presetID="4" presetClass="entr" presetSubtype="16" fill="hold" nodeType="withEffect">
                                  <p:stCondLst>
                                    <p:cond delay="0"/>
                                  </p:stCondLst>
                                  <p:childTnLst>
                                    <p:set>
                                      <p:cBhvr>
                                        <p:cTn id="21" dur="1" fill="hold">
                                          <p:stCondLst>
                                            <p:cond delay="0"/>
                                          </p:stCondLst>
                                        </p:cTn>
                                        <p:tgtEl>
                                          <p:spTgt spid="123906">
                                            <p:txEl>
                                              <p:charRg st="54" end="71"/>
                                            </p:txEl>
                                          </p:spTgt>
                                        </p:tgtEl>
                                        <p:attrNameLst>
                                          <p:attrName>style.visibility</p:attrName>
                                        </p:attrNameLst>
                                      </p:cBhvr>
                                      <p:to>
                                        <p:strVal val="visible"/>
                                      </p:to>
                                    </p:set>
                                    <p:animEffect transition="in" filter="box(in)">
                                      <p:cBhvr>
                                        <p:cTn id="22" dur="500"/>
                                        <p:tgtEl>
                                          <p:spTgt spid="123906">
                                            <p:txEl>
                                              <p:charRg st="54" end="71"/>
                                            </p:txEl>
                                          </p:spTgt>
                                        </p:tgtEl>
                                      </p:cBhvr>
                                    </p:animEffect>
                                  </p:childTnLst>
                                </p:cTn>
                              </p:par>
                              <p:par>
                                <p:cTn id="23" presetID="4" presetClass="entr" presetSubtype="16" fill="hold" nodeType="withEffect">
                                  <p:stCondLst>
                                    <p:cond delay="0"/>
                                  </p:stCondLst>
                                  <p:childTnLst>
                                    <p:set>
                                      <p:cBhvr>
                                        <p:cTn id="24" dur="1" fill="hold">
                                          <p:stCondLst>
                                            <p:cond delay="0"/>
                                          </p:stCondLst>
                                        </p:cTn>
                                        <p:tgtEl>
                                          <p:spTgt spid="123906">
                                            <p:txEl>
                                              <p:charRg st="71" end="104"/>
                                            </p:txEl>
                                          </p:spTgt>
                                        </p:tgtEl>
                                        <p:attrNameLst>
                                          <p:attrName>style.visibility</p:attrName>
                                        </p:attrNameLst>
                                      </p:cBhvr>
                                      <p:to>
                                        <p:strVal val="visible"/>
                                      </p:to>
                                    </p:set>
                                    <p:animEffect transition="in" filter="box(in)">
                                      <p:cBhvr>
                                        <p:cTn id="25" dur="500"/>
                                        <p:tgtEl>
                                          <p:spTgt spid="123906">
                                            <p:txEl>
                                              <p:charRg st="71" end="104"/>
                                            </p:txEl>
                                          </p:spTgt>
                                        </p:tgtEl>
                                      </p:cBhvr>
                                    </p:animEffect>
                                  </p:childTnLst>
                                </p:cTn>
                              </p:par>
                              <p:par>
                                <p:cTn id="26" presetID="4" presetClass="entr" presetSubtype="16" fill="hold" nodeType="withEffect">
                                  <p:stCondLst>
                                    <p:cond delay="0"/>
                                  </p:stCondLst>
                                  <p:childTnLst>
                                    <p:set>
                                      <p:cBhvr>
                                        <p:cTn id="27" dur="1" fill="hold">
                                          <p:stCondLst>
                                            <p:cond delay="0"/>
                                          </p:stCondLst>
                                        </p:cTn>
                                        <p:tgtEl>
                                          <p:spTgt spid="123906">
                                            <p:txEl>
                                              <p:charRg st="104" end="128"/>
                                            </p:txEl>
                                          </p:spTgt>
                                        </p:tgtEl>
                                        <p:attrNameLst>
                                          <p:attrName>style.visibility</p:attrName>
                                        </p:attrNameLst>
                                      </p:cBhvr>
                                      <p:to>
                                        <p:strVal val="visible"/>
                                      </p:to>
                                    </p:set>
                                    <p:animEffect transition="in" filter="box(in)">
                                      <p:cBhvr>
                                        <p:cTn id="28" dur="500"/>
                                        <p:tgtEl>
                                          <p:spTgt spid="123906">
                                            <p:txEl>
                                              <p:charRg st="104" end="128"/>
                                            </p:txEl>
                                          </p:spTgt>
                                        </p:tgtEl>
                                      </p:cBhvr>
                                    </p:animEffect>
                                  </p:childTnLst>
                                </p:cTn>
                              </p:par>
                              <p:par>
                                <p:cTn id="29" presetID="4" presetClass="entr" presetSubtype="16" fill="hold" nodeType="withEffect">
                                  <p:stCondLst>
                                    <p:cond delay="0"/>
                                  </p:stCondLst>
                                  <p:childTnLst>
                                    <p:set>
                                      <p:cBhvr>
                                        <p:cTn id="30" dur="1" fill="hold">
                                          <p:stCondLst>
                                            <p:cond delay="0"/>
                                          </p:stCondLst>
                                        </p:cTn>
                                        <p:tgtEl>
                                          <p:spTgt spid="123906">
                                            <p:txEl>
                                              <p:charRg st="128" end="152"/>
                                            </p:txEl>
                                          </p:spTgt>
                                        </p:tgtEl>
                                        <p:attrNameLst>
                                          <p:attrName>style.visibility</p:attrName>
                                        </p:attrNameLst>
                                      </p:cBhvr>
                                      <p:to>
                                        <p:strVal val="visible"/>
                                      </p:to>
                                    </p:set>
                                    <p:animEffect transition="in" filter="box(in)">
                                      <p:cBhvr>
                                        <p:cTn id="31" dur="500"/>
                                        <p:tgtEl>
                                          <p:spTgt spid="123906">
                                            <p:txEl>
                                              <p:charRg st="128" end="152"/>
                                            </p:txEl>
                                          </p:spTgt>
                                        </p:tgtEl>
                                      </p:cBhvr>
                                    </p:animEffect>
                                  </p:childTnLst>
                                </p:cTn>
                              </p:par>
                              <p:par>
                                <p:cTn id="32" presetID="4" presetClass="entr" presetSubtype="16" fill="hold" nodeType="withEffect">
                                  <p:stCondLst>
                                    <p:cond delay="0"/>
                                  </p:stCondLst>
                                  <p:childTnLst>
                                    <p:set>
                                      <p:cBhvr>
                                        <p:cTn id="33" dur="1" fill="hold">
                                          <p:stCondLst>
                                            <p:cond delay="0"/>
                                          </p:stCondLst>
                                        </p:cTn>
                                        <p:tgtEl>
                                          <p:spTgt spid="123906">
                                            <p:txEl>
                                              <p:charRg st="152" end="234"/>
                                            </p:txEl>
                                          </p:spTgt>
                                        </p:tgtEl>
                                        <p:attrNameLst>
                                          <p:attrName>style.visibility</p:attrName>
                                        </p:attrNameLst>
                                      </p:cBhvr>
                                      <p:to>
                                        <p:strVal val="visible"/>
                                      </p:to>
                                    </p:set>
                                    <p:animEffect transition="in" filter="box(in)">
                                      <p:cBhvr>
                                        <p:cTn id="34" dur="500"/>
                                        <p:tgtEl>
                                          <p:spTgt spid="123906">
                                            <p:txEl>
                                              <p:charRg st="152" end="23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blinds(horizontal)">
                                      <p:cBhvr>
                                        <p:cTn id="39" dur="500"/>
                                        <p:tgtEl>
                                          <p:spTgt spid="2"/>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123911"/>
                                        </p:tgtEl>
                                        <p:attrNameLst>
                                          <p:attrName>style.visibility</p:attrName>
                                        </p:attrNameLst>
                                      </p:cBhvr>
                                      <p:to>
                                        <p:strVal val="visible"/>
                                      </p:to>
                                    </p:set>
                                    <p:animEffect transition="in" filter="blinds(horizontal)">
                                      <p:cBhvr>
                                        <p:cTn id="42" dur="500"/>
                                        <p:tgtEl>
                                          <p:spTgt spid="123911"/>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123912"/>
                                        </p:tgtEl>
                                        <p:attrNameLst>
                                          <p:attrName>style.visibility</p:attrName>
                                        </p:attrNameLst>
                                      </p:cBhvr>
                                      <p:to>
                                        <p:strVal val="visible"/>
                                      </p:to>
                                    </p:set>
                                    <p:animEffect transition="in" filter="blinds(horizontal)">
                                      <p:cBhvr>
                                        <p:cTn id="45" dur="500"/>
                                        <p:tgtEl>
                                          <p:spTgt spid="123912"/>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123913"/>
                                        </p:tgtEl>
                                        <p:attrNameLst>
                                          <p:attrName>style.visibility</p:attrName>
                                        </p:attrNameLst>
                                      </p:cBhvr>
                                      <p:to>
                                        <p:strVal val="visible"/>
                                      </p:to>
                                    </p:set>
                                    <p:animEffect transition="in" filter="blinds(horizontal)">
                                      <p:cBhvr>
                                        <p:cTn id="48" dur="500"/>
                                        <p:tgtEl>
                                          <p:spTgt spid="123913"/>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123914"/>
                                        </p:tgtEl>
                                        <p:attrNameLst>
                                          <p:attrName>style.visibility</p:attrName>
                                        </p:attrNameLst>
                                      </p:cBhvr>
                                      <p:to>
                                        <p:strVal val="visible"/>
                                      </p:to>
                                    </p:set>
                                    <p:animEffect transition="in" filter="blinds(horizontal)">
                                      <p:cBhvr>
                                        <p:cTn id="51" dur="500"/>
                                        <p:tgtEl>
                                          <p:spTgt spid="123914"/>
                                        </p:tgtEl>
                                      </p:cBhvr>
                                    </p:animEffect>
                                  </p:childTnLst>
                                </p:cTn>
                              </p:par>
                              <p:par>
                                <p:cTn id="52" presetID="3" presetClass="entr" presetSubtype="10" fill="hold" nodeType="with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blinds(horizontal)">
                                      <p:cBhvr>
                                        <p:cTn id="54" dur="500"/>
                                        <p:tgtEl>
                                          <p:spTgt spid="3"/>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123918"/>
                                        </p:tgtEl>
                                        <p:attrNameLst>
                                          <p:attrName>style.visibility</p:attrName>
                                        </p:attrNameLst>
                                      </p:cBhvr>
                                      <p:to>
                                        <p:strVal val="visible"/>
                                      </p:to>
                                    </p:set>
                                    <p:animEffect transition="in" filter="blinds(horizontal)">
                                      <p:cBhvr>
                                        <p:cTn id="57" dur="500"/>
                                        <p:tgtEl>
                                          <p:spTgt spid="123918"/>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123919"/>
                                        </p:tgtEl>
                                        <p:attrNameLst>
                                          <p:attrName>style.visibility</p:attrName>
                                        </p:attrNameLst>
                                      </p:cBhvr>
                                      <p:to>
                                        <p:strVal val="visible"/>
                                      </p:to>
                                    </p:set>
                                    <p:animEffect transition="in" filter="blinds(horizontal)">
                                      <p:cBhvr>
                                        <p:cTn id="60" dur="500"/>
                                        <p:tgtEl>
                                          <p:spTgt spid="123919"/>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123920"/>
                                        </p:tgtEl>
                                        <p:attrNameLst>
                                          <p:attrName>style.visibility</p:attrName>
                                        </p:attrNameLst>
                                      </p:cBhvr>
                                      <p:to>
                                        <p:strVal val="visible"/>
                                      </p:to>
                                    </p:set>
                                    <p:animEffect transition="in" filter="blinds(horizontal)">
                                      <p:cBhvr>
                                        <p:cTn id="63" dur="500"/>
                                        <p:tgtEl>
                                          <p:spTgt spid="123920"/>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123921"/>
                                        </p:tgtEl>
                                        <p:attrNameLst>
                                          <p:attrName>style.visibility</p:attrName>
                                        </p:attrNameLst>
                                      </p:cBhvr>
                                      <p:to>
                                        <p:strVal val="visible"/>
                                      </p:to>
                                    </p:set>
                                    <p:animEffect transition="in" filter="blinds(horizontal)">
                                      <p:cBhvr>
                                        <p:cTn id="66" dur="500"/>
                                        <p:tgtEl>
                                          <p:spTgt spid="1239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11" grpId="0"/>
      <p:bldP spid="123912" grpId="0"/>
      <p:bldP spid="123913" grpId="0" animBg="1"/>
      <p:bldP spid="123914" grpId="0"/>
      <p:bldP spid="123918" grpId="0" animBg="1"/>
      <p:bldP spid="123919" grpId="0"/>
      <p:bldP spid="123920" grpId="0" animBg="1"/>
      <p:bldP spid="12392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Rectangle 2"/>
          <p:cNvSpPr/>
          <p:nvPr/>
        </p:nvSpPr>
        <p:spPr>
          <a:xfrm>
            <a:off x="0" y="831850"/>
            <a:ext cx="45720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spcBef>
                <a:spcPct val="50000"/>
              </a:spcBef>
              <a:buClr>
                <a:schemeClr val="accent2"/>
              </a:buClr>
              <a:buSzPct val="85000"/>
              <a:buFont typeface="ZapfDingbats" pitchFamily="82" charset="2"/>
              <a:buNone/>
            </a:pPr>
            <a:r>
              <a:rPr lang="zh-CN" altLang="en-US" sz="2800" b="1" dirty="0">
                <a:solidFill>
                  <a:schemeClr val="folHlink"/>
                </a:solidFill>
                <a:latin typeface="Comic Sans MS" panose="030F0702030302020204" pitchFamily="66" charset="0"/>
              </a:rPr>
              <a:t>▲捎带(</a:t>
            </a:r>
            <a:r>
              <a:rPr lang="en-US" altLang="zh-CN" sz="2800" b="1" dirty="0">
                <a:solidFill>
                  <a:schemeClr val="folHlink"/>
                </a:solidFill>
                <a:latin typeface="Times New Roman" panose="02020603050405020304" pitchFamily="18" charset="0"/>
              </a:rPr>
              <a:t>piggybacking</a:t>
            </a:r>
            <a:r>
              <a:rPr lang="en-US" altLang="zh-CN" sz="2800" b="1" dirty="0">
                <a:solidFill>
                  <a:schemeClr val="folHlink"/>
                </a:solidFill>
                <a:latin typeface="Comic Sans MS" panose="030F0702030302020204" pitchFamily="66" charset="0"/>
              </a:rPr>
              <a:t>)</a:t>
            </a:r>
            <a:r>
              <a:rPr lang="zh-CN" altLang="en-US" sz="2800" b="1" dirty="0">
                <a:solidFill>
                  <a:schemeClr val="folHlink"/>
                </a:solidFill>
                <a:latin typeface="Comic Sans MS" panose="030F0702030302020204" pitchFamily="66" charset="0"/>
              </a:rPr>
              <a:t>技术</a:t>
            </a:r>
            <a:endParaRPr lang="zh-CN" altLang="en-US" sz="2800" b="1" dirty="0">
              <a:solidFill>
                <a:schemeClr val="folHlink"/>
              </a:solidFill>
              <a:latin typeface="Comic Sans MS" panose="030F0702030302020204" pitchFamily="66" charset="0"/>
            </a:endParaRPr>
          </a:p>
        </p:txBody>
      </p:sp>
      <p:grpSp>
        <p:nvGrpSpPr>
          <p:cNvPr id="20" name="Group 3"/>
          <p:cNvGrpSpPr/>
          <p:nvPr/>
        </p:nvGrpSpPr>
        <p:grpSpPr>
          <a:xfrm>
            <a:off x="6508750" y="1414463"/>
            <a:ext cx="2635250" cy="1590675"/>
            <a:chOff x="3476" y="966"/>
            <a:chExt cx="1660" cy="1002"/>
          </a:xfrm>
        </p:grpSpPr>
        <p:grpSp>
          <p:nvGrpSpPr>
            <p:cNvPr id="60444" name="Group 4"/>
            <p:cNvGrpSpPr/>
            <p:nvPr/>
          </p:nvGrpSpPr>
          <p:grpSpPr>
            <a:xfrm>
              <a:off x="3877" y="966"/>
              <a:ext cx="816" cy="1002"/>
              <a:chOff x="1074" y="2321"/>
              <a:chExt cx="771" cy="1483"/>
            </a:xfrm>
          </p:grpSpPr>
          <p:sp>
            <p:nvSpPr>
              <p:cNvPr id="60447" name="Line 5"/>
              <p:cNvSpPr/>
              <p:nvPr/>
            </p:nvSpPr>
            <p:spPr>
              <a:xfrm>
                <a:off x="1074" y="2333"/>
                <a:ext cx="0" cy="1471"/>
              </a:xfrm>
              <a:prstGeom prst="line">
                <a:avLst/>
              </a:prstGeom>
              <a:ln w="9525" cap="flat" cmpd="sng">
                <a:solidFill>
                  <a:schemeClr val="tx1"/>
                </a:solidFill>
                <a:prstDash val="solid"/>
                <a:headEnd type="none" w="med" len="med"/>
                <a:tailEnd type="none" w="med" len="med"/>
              </a:ln>
            </p:spPr>
          </p:sp>
          <p:sp>
            <p:nvSpPr>
              <p:cNvPr id="60448" name="Line 6"/>
              <p:cNvSpPr/>
              <p:nvPr/>
            </p:nvSpPr>
            <p:spPr>
              <a:xfrm>
                <a:off x="1845" y="2321"/>
                <a:ext cx="0" cy="1471"/>
              </a:xfrm>
              <a:prstGeom prst="line">
                <a:avLst/>
              </a:prstGeom>
              <a:ln w="9525" cap="flat" cmpd="sng">
                <a:solidFill>
                  <a:schemeClr val="tx1"/>
                </a:solidFill>
                <a:prstDash val="solid"/>
                <a:headEnd type="none" w="med" len="med"/>
                <a:tailEnd type="none" w="med" len="med"/>
              </a:ln>
            </p:spPr>
          </p:sp>
        </p:grpSp>
        <p:sp>
          <p:nvSpPr>
            <p:cNvPr id="60445" name="Text Box 7"/>
            <p:cNvSpPr txBox="1"/>
            <p:nvPr/>
          </p:nvSpPr>
          <p:spPr>
            <a:xfrm>
              <a:off x="3476" y="1310"/>
              <a:ext cx="256" cy="288"/>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400" dirty="0">
                  <a:latin typeface="Comic Sans MS" panose="030F0702030302020204" pitchFamily="66" charset="0"/>
                </a:rPr>
                <a:t>A</a:t>
              </a:r>
              <a:endParaRPr lang="en-US" altLang="zh-CN" sz="2400" dirty="0">
                <a:latin typeface="Times New Roman" panose="02020603050405020304" pitchFamily="18" charset="0"/>
              </a:endParaRPr>
            </a:p>
          </p:txBody>
        </p:sp>
        <p:sp>
          <p:nvSpPr>
            <p:cNvPr id="60446" name="Text Box 8"/>
            <p:cNvSpPr txBox="1"/>
            <p:nvPr/>
          </p:nvSpPr>
          <p:spPr>
            <a:xfrm>
              <a:off x="4899" y="1360"/>
              <a:ext cx="237" cy="288"/>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400" dirty="0">
                  <a:latin typeface="Comic Sans MS" panose="030F0702030302020204" pitchFamily="66" charset="0"/>
                </a:rPr>
                <a:t>B</a:t>
              </a:r>
              <a:endParaRPr lang="en-US" altLang="zh-CN" sz="2400" dirty="0">
                <a:latin typeface="Times New Roman" panose="02020603050405020304" pitchFamily="18" charset="0"/>
              </a:endParaRPr>
            </a:p>
          </p:txBody>
        </p:sp>
      </p:grpSp>
      <p:grpSp>
        <p:nvGrpSpPr>
          <p:cNvPr id="26" name="Group 9"/>
          <p:cNvGrpSpPr/>
          <p:nvPr/>
        </p:nvGrpSpPr>
        <p:grpSpPr>
          <a:xfrm>
            <a:off x="7085013" y="2149475"/>
            <a:ext cx="1482725" cy="590550"/>
            <a:chOff x="3717" y="1476"/>
            <a:chExt cx="934" cy="372"/>
          </a:xfrm>
        </p:grpSpPr>
        <p:sp>
          <p:nvSpPr>
            <p:cNvPr id="60442" name="AutoShape 10"/>
            <p:cNvSpPr/>
            <p:nvPr/>
          </p:nvSpPr>
          <p:spPr>
            <a:xfrm rot="10800000">
              <a:off x="3780" y="1702"/>
              <a:ext cx="791" cy="146"/>
            </a:xfrm>
            <a:prstGeom prst="rightArrow">
              <a:avLst>
                <a:gd name="adj1" fmla="val 50000"/>
                <a:gd name="adj2" fmla="val 135445"/>
              </a:avLst>
            </a:prstGeom>
            <a:solidFill>
              <a:srgbClr val="FF66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60443" name="Text Box 11"/>
            <p:cNvSpPr txBox="1"/>
            <p:nvPr/>
          </p:nvSpPr>
          <p:spPr>
            <a:xfrm>
              <a:off x="3717" y="1476"/>
              <a:ext cx="934" cy="288"/>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400" dirty="0">
                  <a:latin typeface="Comic Sans MS" panose="030F0702030302020204" pitchFamily="66" charset="0"/>
                </a:rPr>
                <a:t>Data+ack</a:t>
              </a:r>
              <a:endParaRPr lang="en-US" altLang="zh-CN" sz="2400" dirty="0">
                <a:latin typeface="Times New Roman" panose="02020603050405020304" pitchFamily="18" charset="0"/>
              </a:endParaRPr>
            </a:p>
          </p:txBody>
        </p:sp>
      </p:grpSp>
      <p:grpSp>
        <p:nvGrpSpPr>
          <p:cNvPr id="29" name="Group 12"/>
          <p:cNvGrpSpPr/>
          <p:nvPr/>
        </p:nvGrpSpPr>
        <p:grpSpPr>
          <a:xfrm>
            <a:off x="7165975" y="1347788"/>
            <a:ext cx="1255713" cy="531812"/>
            <a:chOff x="3781" y="829"/>
            <a:chExt cx="791" cy="335"/>
          </a:xfrm>
        </p:grpSpPr>
        <p:sp>
          <p:nvSpPr>
            <p:cNvPr id="60440" name="AutoShape 13"/>
            <p:cNvSpPr/>
            <p:nvPr/>
          </p:nvSpPr>
          <p:spPr>
            <a:xfrm>
              <a:off x="3781" y="1018"/>
              <a:ext cx="791" cy="146"/>
            </a:xfrm>
            <a:prstGeom prst="rightArrow">
              <a:avLst>
                <a:gd name="adj1" fmla="val 50000"/>
                <a:gd name="adj2" fmla="val 135445"/>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60441" name="Text Box 14"/>
            <p:cNvSpPr txBox="1"/>
            <p:nvPr/>
          </p:nvSpPr>
          <p:spPr>
            <a:xfrm>
              <a:off x="3881" y="829"/>
              <a:ext cx="515" cy="288"/>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400" dirty="0">
                  <a:latin typeface="Comic Sans MS" panose="030F0702030302020204" pitchFamily="66" charset="0"/>
                </a:rPr>
                <a:t>data</a:t>
              </a:r>
              <a:endParaRPr lang="en-US" altLang="zh-CN" sz="2400" dirty="0">
                <a:latin typeface="Times New Roman" panose="02020603050405020304" pitchFamily="18" charset="0"/>
              </a:endParaRPr>
            </a:p>
          </p:txBody>
        </p:sp>
      </p:grpSp>
      <p:grpSp>
        <p:nvGrpSpPr>
          <p:cNvPr id="32" name="Group 15"/>
          <p:cNvGrpSpPr/>
          <p:nvPr/>
        </p:nvGrpSpPr>
        <p:grpSpPr>
          <a:xfrm>
            <a:off x="7183438" y="3182938"/>
            <a:ext cx="1255712" cy="531812"/>
            <a:chOff x="3781" y="829"/>
            <a:chExt cx="791" cy="335"/>
          </a:xfrm>
        </p:grpSpPr>
        <p:sp>
          <p:nvSpPr>
            <p:cNvPr id="60438" name="AutoShape 16"/>
            <p:cNvSpPr/>
            <p:nvPr/>
          </p:nvSpPr>
          <p:spPr>
            <a:xfrm>
              <a:off x="3781" y="1018"/>
              <a:ext cx="791" cy="146"/>
            </a:xfrm>
            <a:prstGeom prst="rightArrow">
              <a:avLst>
                <a:gd name="adj1" fmla="val 50000"/>
                <a:gd name="adj2" fmla="val 135445"/>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60439" name="Text Box 17"/>
            <p:cNvSpPr txBox="1"/>
            <p:nvPr/>
          </p:nvSpPr>
          <p:spPr>
            <a:xfrm>
              <a:off x="3881" y="829"/>
              <a:ext cx="515" cy="288"/>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400" dirty="0">
                  <a:latin typeface="Comic Sans MS" panose="030F0702030302020204" pitchFamily="66" charset="0"/>
                </a:rPr>
                <a:t>data</a:t>
              </a:r>
              <a:endParaRPr lang="en-US" altLang="zh-CN" sz="2400" dirty="0">
                <a:latin typeface="Times New Roman" panose="02020603050405020304" pitchFamily="18" charset="0"/>
              </a:endParaRPr>
            </a:p>
          </p:txBody>
        </p:sp>
      </p:grpSp>
      <p:grpSp>
        <p:nvGrpSpPr>
          <p:cNvPr id="35" name="Group 18"/>
          <p:cNvGrpSpPr/>
          <p:nvPr/>
        </p:nvGrpSpPr>
        <p:grpSpPr>
          <a:xfrm>
            <a:off x="6554788" y="3232150"/>
            <a:ext cx="2506662" cy="2516188"/>
            <a:chOff x="3505" y="2111"/>
            <a:chExt cx="1579" cy="1585"/>
          </a:xfrm>
        </p:grpSpPr>
        <p:grpSp>
          <p:nvGrpSpPr>
            <p:cNvPr id="60433" name="Group 19"/>
            <p:cNvGrpSpPr/>
            <p:nvPr/>
          </p:nvGrpSpPr>
          <p:grpSpPr>
            <a:xfrm>
              <a:off x="3888" y="2122"/>
              <a:ext cx="816" cy="1574"/>
              <a:chOff x="1074" y="2321"/>
              <a:chExt cx="771" cy="1483"/>
            </a:xfrm>
          </p:grpSpPr>
          <p:sp>
            <p:nvSpPr>
              <p:cNvPr id="60436" name="Line 20"/>
              <p:cNvSpPr/>
              <p:nvPr/>
            </p:nvSpPr>
            <p:spPr>
              <a:xfrm>
                <a:off x="1074" y="2333"/>
                <a:ext cx="0" cy="1471"/>
              </a:xfrm>
              <a:prstGeom prst="line">
                <a:avLst/>
              </a:prstGeom>
              <a:ln w="9525" cap="flat" cmpd="sng">
                <a:solidFill>
                  <a:schemeClr val="tx1"/>
                </a:solidFill>
                <a:prstDash val="solid"/>
                <a:headEnd type="none" w="med" len="med"/>
                <a:tailEnd type="none" w="med" len="med"/>
              </a:ln>
            </p:spPr>
          </p:sp>
          <p:sp>
            <p:nvSpPr>
              <p:cNvPr id="60437" name="Line 21"/>
              <p:cNvSpPr/>
              <p:nvPr/>
            </p:nvSpPr>
            <p:spPr>
              <a:xfrm>
                <a:off x="1845" y="2321"/>
                <a:ext cx="0" cy="1471"/>
              </a:xfrm>
              <a:prstGeom prst="line">
                <a:avLst/>
              </a:prstGeom>
              <a:ln w="9525" cap="flat" cmpd="sng">
                <a:solidFill>
                  <a:schemeClr val="tx1"/>
                </a:solidFill>
                <a:prstDash val="solid"/>
                <a:headEnd type="none" w="med" len="med"/>
                <a:tailEnd type="none" w="med" len="med"/>
              </a:ln>
            </p:spPr>
          </p:sp>
        </p:grpSp>
        <p:sp>
          <p:nvSpPr>
            <p:cNvPr id="60434" name="Text Box 22"/>
            <p:cNvSpPr txBox="1"/>
            <p:nvPr/>
          </p:nvSpPr>
          <p:spPr>
            <a:xfrm>
              <a:off x="3505" y="2111"/>
              <a:ext cx="256" cy="288"/>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400" dirty="0">
                  <a:latin typeface="Comic Sans MS" panose="030F0702030302020204" pitchFamily="66" charset="0"/>
                </a:rPr>
                <a:t>A</a:t>
              </a:r>
              <a:endParaRPr lang="en-US" altLang="zh-CN" sz="2400" dirty="0">
                <a:latin typeface="Times New Roman" panose="02020603050405020304" pitchFamily="18" charset="0"/>
              </a:endParaRPr>
            </a:p>
          </p:txBody>
        </p:sp>
        <p:sp>
          <p:nvSpPr>
            <p:cNvPr id="60435" name="Text Box 23"/>
            <p:cNvSpPr txBox="1"/>
            <p:nvPr/>
          </p:nvSpPr>
          <p:spPr>
            <a:xfrm>
              <a:off x="4847" y="2112"/>
              <a:ext cx="237" cy="288"/>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400" dirty="0">
                  <a:latin typeface="Comic Sans MS" panose="030F0702030302020204" pitchFamily="66" charset="0"/>
                </a:rPr>
                <a:t>B</a:t>
              </a:r>
              <a:endParaRPr lang="en-US" altLang="zh-CN" sz="2400" dirty="0">
                <a:latin typeface="Times New Roman" panose="02020603050405020304" pitchFamily="18" charset="0"/>
              </a:endParaRPr>
            </a:p>
          </p:txBody>
        </p:sp>
      </p:grpSp>
      <p:grpSp>
        <p:nvGrpSpPr>
          <p:cNvPr id="41" name="Group 24"/>
          <p:cNvGrpSpPr/>
          <p:nvPr/>
        </p:nvGrpSpPr>
        <p:grpSpPr>
          <a:xfrm>
            <a:off x="8556625" y="3581400"/>
            <a:ext cx="476250" cy="1746250"/>
            <a:chOff x="391" y="2273"/>
            <a:chExt cx="300" cy="773"/>
          </a:xfrm>
        </p:grpSpPr>
        <p:cxnSp>
          <p:nvCxnSpPr>
            <p:cNvPr id="60431" name="AutoShape 25"/>
            <p:cNvCxnSpPr/>
            <p:nvPr/>
          </p:nvCxnSpPr>
          <p:spPr>
            <a:xfrm>
              <a:off x="691" y="2273"/>
              <a:ext cx="0" cy="773"/>
            </a:xfrm>
            <a:prstGeom prst="straightConnector1">
              <a:avLst/>
            </a:prstGeom>
            <a:ln w="9525" cap="flat" cmpd="sng">
              <a:solidFill>
                <a:schemeClr val="tx1"/>
              </a:solidFill>
              <a:prstDash val="solid"/>
              <a:headEnd type="none" w="med" len="med"/>
              <a:tailEnd type="triangle" w="med" len="med"/>
            </a:ln>
          </p:spPr>
        </p:cxnSp>
        <p:sp>
          <p:nvSpPr>
            <p:cNvPr id="60432" name="Text Box 26"/>
            <p:cNvSpPr txBox="1"/>
            <p:nvPr/>
          </p:nvSpPr>
          <p:spPr>
            <a:xfrm rot="-5400000">
              <a:off x="346" y="2509"/>
              <a:ext cx="378" cy="288"/>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400" dirty="0">
                  <a:latin typeface="Comic Sans MS" panose="030F0702030302020204" pitchFamily="66" charset="0"/>
                </a:rPr>
                <a:t>Tout</a:t>
              </a:r>
              <a:endParaRPr lang="en-US" altLang="zh-CN" sz="2400" dirty="0">
                <a:latin typeface="Times New Roman" panose="02020603050405020304" pitchFamily="18" charset="0"/>
              </a:endParaRPr>
            </a:p>
          </p:txBody>
        </p:sp>
      </p:grpSp>
      <p:grpSp>
        <p:nvGrpSpPr>
          <p:cNvPr id="44" name="Group 27"/>
          <p:cNvGrpSpPr/>
          <p:nvPr/>
        </p:nvGrpSpPr>
        <p:grpSpPr>
          <a:xfrm>
            <a:off x="7161213" y="4953000"/>
            <a:ext cx="1255712" cy="590550"/>
            <a:chOff x="3780" y="1476"/>
            <a:chExt cx="791" cy="372"/>
          </a:xfrm>
        </p:grpSpPr>
        <p:sp>
          <p:nvSpPr>
            <p:cNvPr id="60429" name="AutoShape 28"/>
            <p:cNvSpPr/>
            <p:nvPr/>
          </p:nvSpPr>
          <p:spPr>
            <a:xfrm rot="10800000">
              <a:off x="3780" y="1702"/>
              <a:ext cx="791" cy="146"/>
            </a:xfrm>
            <a:prstGeom prst="rightArrow">
              <a:avLst>
                <a:gd name="adj1" fmla="val 50000"/>
                <a:gd name="adj2" fmla="val 135445"/>
              </a:avLst>
            </a:prstGeom>
            <a:solidFill>
              <a:srgbClr val="FF66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60430" name="Text Box 29"/>
            <p:cNvSpPr txBox="1"/>
            <p:nvPr/>
          </p:nvSpPr>
          <p:spPr>
            <a:xfrm>
              <a:off x="3975" y="1476"/>
              <a:ext cx="417" cy="288"/>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400" dirty="0">
                  <a:latin typeface="Comic Sans MS" panose="030F0702030302020204" pitchFamily="66" charset="0"/>
                </a:rPr>
                <a:t>ack</a:t>
              </a:r>
              <a:endParaRPr lang="en-US" altLang="zh-CN" sz="2400" dirty="0">
                <a:latin typeface="Times New Roman" panose="02020603050405020304" pitchFamily="18" charset="0"/>
              </a:endParaRPr>
            </a:p>
          </p:txBody>
        </p:sp>
      </p:grpSp>
      <p:sp>
        <p:nvSpPr>
          <p:cNvPr id="47" name="Text Box 30"/>
          <p:cNvSpPr txBox="1">
            <a:spLocks noChangeArrowheads="1"/>
          </p:cNvSpPr>
          <p:nvPr/>
        </p:nvSpPr>
        <p:spPr bwMode="auto">
          <a:xfrm>
            <a:off x="-406400" y="3567113"/>
            <a:ext cx="7381875" cy="2832100"/>
          </a:xfrm>
          <a:prstGeom prst="rect">
            <a:avLst/>
          </a:prstGeom>
          <a:noFill/>
          <a:ln>
            <a:noFill/>
          </a:ln>
        </p:spPr>
        <p:txBody>
          <a:bodyPr>
            <a:spAutoFit/>
          </a:bodyPr>
          <a:lstStyle>
            <a:lvl1pPr marL="342900" indent="-342900"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457200" marR="0" lvl="1" indent="0" algn="l" defTabSz="914400" rtl="0" eaLnBrk="0" fontAlgn="auto" latinLnBrk="0" hangingPunct="0">
              <a:lnSpc>
                <a:spcPct val="100000"/>
              </a:lnSpc>
              <a:spcBef>
                <a:spcPts val="600"/>
              </a:spcBef>
              <a:spcAft>
                <a:spcPts val="0"/>
              </a:spcAft>
              <a:buClr>
                <a:schemeClr val="accent2"/>
              </a:buClr>
              <a:buSzPct val="75000"/>
              <a:buFont typeface="ZapfDingbats" pitchFamily="82" charset="2"/>
              <a:buNone/>
              <a:defRPr/>
            </a:pPr>
            <a:r>
              <a:rPr kumimoji="0" lang="zh-CN" altLang="en-US" sz="2800" b="1" i="0" u="none" strike="noStrike" kern="1200" cap="none" spc="0" normalizeH="0" baseline="0" noProof="0" dirty="0">
                <a:ln>
                  <a:noFill/>
                </a:ln>
                <a:solidFill>
                  <a:schemeClr val="tx1"/>
                </a:solidFill>
                <a:effectLst/>
                <a:uLnTx/>
                <a:uFillTx/>
                <a:latin typeface="Comic Sans MS" panose="030F0702030302020204" pitchFamily="66" charset="0"/>
                <a:ea typeface="宋体" panose="02010600030101010101" pitchFamily="2" charset="-122"/>
                <a:cs typeface="+mn-cs"/>
              </a:rPr>
              <a:t>△捎带技术带来的</a:t>
            </a:r>
            <a:r>
              <a:rPr kumimoji="0" lang="zh-CN" altLang="en-US" sz="2800" b="1" i="0" u="none" strike="noStrike" kern="1200" cap="none" spc="0" normalizeH="0" baseline="0" noProof="0" dirty="0">
                <a:ln>
                  <a:noFill/>
                </a:ln>
                <a:solidFill>
                  <a:schemeClr val="accent6">
                    <a:lumMod val="50000"/>
                  </a:schemeClr>
                </a:solidFill>
                <a:effectLst/>
                <a:uLnTx/>
                <a:uFillTx/>
                <a:latin typeface="Comic Sans MS" panose="030F0702030302020204" pitchFamily="66" charset="0"/>
                <a:ea typeface="宋体" panose="02010600030101010101" pitchFamily="2" charset="-122"/>
                <a:cs typeface="+mn-cs"/>
              </a:rPr>
              <a:t>问题及解决办法：</a:t>
            </a:r>
            <a:endParaRPr kumimoji="0" lang="zh-CN" altLang="en-US" sz="2800" b="1" i="0" u="none" strike="noStrike" kern="1200" cap="none" spc="0" normalizeH="0" baseline="0" noProof="0" dirty="0">
              <a:ln>
                <a:noFill/>
              </a:ln>
              <a:solidFill>
                <a:schemeClr val="accent6">
                  <a:lumMod val="50000"/>
                </a:schemeClr>
              </a:solidFill>
              <a:effectLst/>
              <a:uLnTx/>
              <a:uFillTx/>
              <a:latin typeface="Comic Sans MS" panose="030F0702030302020204" pitchFamily="66" charset="0"/>
              <a:ea typeface="宋体" panose="02010600030101010101" pitchFamily="2" charset="-122"/>
              <a:cs typeface="+mn-cs"/>
            </a:endParaRPr>
          </a:p>
          <a:p>
            <a:pPr marL="914400" marR="0" lvl="2" indent="0" algn="just" defTabSz="914400" rtl="0" eaLnBrk="0" fontAlgn="auto" latinLnBrk="0" hangingPunct="0">
              <a:lnSpc>
                <a:spcPct val="100000"/>
              </a:lnSpc>
              <a:spcBef>
                <a:spcPts val="600"/>
              </a:spcBef>
              <a:spcAft>
                <a:spcPts val="0"/>
              </a:spcAft>
              <a:buClrTx/>
              <a:buSzTx/>
              <a:buFontTx/>
              <a:buChar char="•"/>
              <a:defRPr/>
            </a:pPr>
            <a:r>
              <a:rPr kumimoji="0" lang="zh-CN" altLang="en-US" sz="2800" b="1" i="0" u="none" strike="noStrike" kern="1200" cap="none" spc="0" normalizeH="0" baseline="0" noProof="0" dirty="0">
                <a:ln>
                  <a:noFill/>
                </a:ln>
                <a:solidFill>
                  <a:schemeClr val="tx1"/>
                </a:solidFill>
                <a:effectLst/>
                <a:uLnTx/>
                <a:uFillTx/>
                <a:latin typeface="Comic Sans MS" panose="030F0702030302020204" pitchFamily="66" charset="0"/>
                <a:ea typeface="宋体" panose="02010600030101010101" pitchFamily="2" charset="-122"/>
                <a:cs typeface="+mn-cs"/>
              </a:rPr>
              <a:t>如果一个站点在收到对方数据帧之后没有数据发送给对方,源站可能要超时；</a:t>
            </a:r>
            <a:endParaRPr kumimoji="0" lang="zh-CN" altLang="en-US" sz="2800" b="1" i="0" u="none" strike="noStrike" kern="1200" cap="none" spc="0" normalizeH="0" baseline="0" noProof="0" dirty="0">
              <a:ln>
                <a:noFill/>
              </a:ln>
              <a:solidFill>
                <a:schemeClr val="tx1"/>
              </a:solidFill>
              <a:effectLst/>
              <a:uLnTx/>
              <a:uFillTx/>
              <a:latin typeface="Comic Sans MS" panose="030F0702030302020204" pitchFamily="66" charset="0"/>
              <a:ea typeface="宋体" panose="02010600030101010101" pitchFamily="2" charset="-122"/>
              <a:cs typeface="+mn-cs"/>
            </a:endParaRPr>
          </a:p>
          <a:p>
            <a:pPr marL="914400" marR="0" lvl="2" indent="0" algn="just" defTabSz="914400" rtl="0" eaLnBrk="0" fontAlgn="auto" latinLnBrk="0" hangingPunct="0">
              <a:lnSpc>
                <a:spcPct val="100000"/>
              </a:lnSpc>
              <a:spcBef>
                <a:spcPts val="600"/>
              </a:spcBef>
              <a:spcAft>
                <a:spcPts val="0"/>
              </a:spcAft>
              <a:buClrTx/>
              <a:buSzTx/>
              <a:buFontTx/>
              <a:buChar char="•"/>
              <a:defRPr/>
            </a:pPr>
            <a:r>
              <a:rPr kumimoji="0" lang="zh-CN" altLang="en-US" sz="2800" b="1" i="0" u="none" strike="noStrike" kern="1200" cap="none" spc="0" normalizeH="0" baseline="0" noProof="0" dirty="0">
                <a:ln>
                  <a:noFill/>
                </a:ln>
                <a:solidFill>
                  <a:schemeClr val="tx1"/>
                </a:solidFill>
                <a:effectLst/>
                <a:uLnTx/>
                <a:uFillTx/>
                <a:latin typeface="Comic Sans MS" panose="030F0702030302020204" pitchFamily="66" charset="0"/>
                <a:ea typeface="宋体" panose="02010600030101010101" pitchFamily="2" charset="-122"/>
                <a:cs typeface="+mn-cs"/>
              </a:rPr>
              <a:t>设置</a:t>
            </a:r>
            <a:r>
              <a:rPr kumimoji="0" lang="zh-CN" altLang="en-US" sz="2800" b="1" i="0" u="none" strike="noStrike" kern="1200" cap="none" spc="0" normalizeH="0" baseline="0" noProof="0" dirty="0">
                <a:ln>
                  <a:noFill/>
                </a:ln>
                <a:solidFill>
                  <a:schemeClr val="accent6">
                    <a:lumMod val="50000"/>
                  </a:schemeClr>
                </a:solidFill>
                <a:effectLst/>
                <a:uLnTx/>
                <a:uFillTx/>
                <a:latin typeface="Comic Sans MS" panose="030F0702030302020204" pitchFamily="66" charset="0"/>
                <a:ea typeface="宋体" panose="02010600030101010101" pitchFamily="2" charset="-122"/>
                <a:cs typeface="+mn-cs"/>
              </a:rPr>
              <a:t>辅助计时器</a:t>
            </a:r>
            <a:r>
              <a:rPr kumimoji="0" lang="zh-CN" altLang="en-US" sz="2800" b="1" i="0" u="none" strike="noStrike" kern="1200" cap="none" spc="0" normalizeH="0" baseline="0" noProof="0" dirty="0">
                <a:ln>
                  <a:noFill/>
                </a:ln>
                <a:solidFill>
                  <a:schemeClr val="tx1"/>
                </a:solidFill>
                <a:effectLst/>
                <a:uLnTx/>
                <a:uFillTx/>
                <a:latin typeface="Comic Sans MS" panose="030F0702030302020204" pitchFamily="66" charset="0"/>
                <a:ea typeface="宋体" panose="02010600030101010101" pitchFamily="2" charset="-122"/>
                <a:cs typeface="+mn-cs"/>
              </a:rPr>
              <a:t>,在目标端收到数据时,启动辅助计时器,如果辅助计时器到时, 没有反向数据传送,则单独发送确认短帧</a:t>
            </a:r>
            <a:endParaRPr kumimoji="0" lang="zh-CN" altLang="en-US" sz="2800" b="1" i="0" u="none" strike="noStrike" kern="1200" cap="none" spc="0" normalizeH="0" baseline="0" noProof="0" dirty="0">
              <a:ln>
                <a:noFill/>
              </a:ln>
              <a:solidFill>
                <a:schemeClr val="tx1"/>
              </a:solidFill>
              <a:effectLst/>
              <a:uLnTx/>
              <a:uFillTx/>
              <a:latin typeface="Comic Sans MS" panose="030F0702030302020204" pitchFamily="66" charset="0"/>
              <a:ea typeface="宋体" panose="02010600030101010101" pitchFamily="2" charset="-122"/>
              <a:cs typeface="+mn-cs"/>
            </a:endParaRPr>
          </a:p>
        </p:txBody>
      </p:sp>
      <p:sp>
        <p:nvSpPr>
          <p:cNvPr id="48" name="Text Box 31"/>
          <p:cNvSpPr txBox="1">
            <a:spLocks noChangeArrowheads="1"/>
          </p:cNvSpPr>
          <p:nvPr/>
        </p:nvSpPr>
        <p:spPr bwMode="auto">
          <a:xfrm>
            <a:off x="-455612" y="1320800"/>
            <a:ext cx="7378700" cy="2046288"/>
          </a:xfrm>
          <a:prstGeom prst="rect">
            <a:avLst/>
          </a:prstGeom>
          <a:noFill/>
          <a:ln>
            <a:noFill/>
          </a:ln>
        </p:spPr>
        <p:txBody>
          <a:bodyPr wrap="none">
            <a:spAutoFit/>
          </a:bodyPr>
          <a:lstStyle>
            <a:lvl1pPr marL="342900" indent="-342900"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457200" marR="0" lvl="1" indent="0" algn="l" defTabSz="914400" rtl="0" eaLnBrk="0" fontAlgn="auto" latinLnBrk="0" hangingPunct="0">
              <a:lnSpc>
                <a:spcPct val="100000"/>
              </a:lnSpc>
              <a:spcBef>
                <a:spcPts val="1200"/>
              </a:spcBef>
              <a:spcAft>
                <a:spcPts val="0"/>
              </a:spcAft>
              <a:buClr>
                <a:schemeClr val="accent2"/>
              </a:buClr>
              <a:buSzPct val="75000"/>
              <a:buFont typeface="ZapfDingbats" pitchFamily="82" charset="2"/>
              <a:buNone/>
              <a:defRPr/>
            </a:pPr>
            <a:r>
              <a:rPr kumimoji="0" lang="zh-CN" altLang="en-US" sz="2800" b="1" i="0" u="none" strike="noStrike" kern="1200" cap="none" spc="0" normalizeH="0" baseline="0" noProof="0" dirty="0">
                <a:ln>
                  <a:noFill/>
                </a:ln>
                <a:solidFill>
                  <a:schemeClr val="tx1"/>
                </a:solidFill>
                <a:effectLst/>
                <a:uLnTx/>
                <a:uFillTx/>
                <a:latin typeface="Comic Sans MS" panose="030F0702030302020204" pitchFamily="66" charset="0"/>
                <a:ea typeface="宋体" panose="02010600030101010101" pitchFamily="2" charset="-122"/>
                <a:cs typeface="+mn-cs"/>
              </a:rPr>
              <a:t>△捎带技术的</a:t>
            </a:r>
            <a:r>
              <a:rPr kumimoji="0" lang="zh-CN" altLang="en-US" sz="2800" b="1" i="0" u="none" strike="noStrike" kern="1200" cap="none" spc="0" normalizeH="0" baseline="0" noProof="0" dirty="0">
                <a:ln>
                  <a:noFill/>
                </a:ln>
                <a:solidFill>
                  <a:schemeClr val="accent6">
                    <a:lumMod val="50000"/>
                  </a:schemeClr>
                </a:solidFill>
                <a:effectLst/>
                <a:uLnTx/>
                <a:uFillTx/>
                <a:latin typeface="Comic Sans MS" panose="030F0702030302020204" pitchFamily="66" charset="0"/>
                <a:ea typeface="宋体" panose="02010600030101010101" pitchFamily="2" charset="-122"/>
                <a:cs typeface="+mn-cs"/>
              </a:rPr>
              <a:t>优点</a:t>
            </a:r>
            <a:r>
              <a:rPr kumimoji="0" lang="zh-CN" altLang="en-US" sz="2800" b="1" i="0" u="none" strike="noStrike" kern="1200" cap="none" spc="0" normalizeH="0" baseline="0" noProof="0" dirty="0">
                <a:ln>
                  <a:noFill/>
                </a:ln>
                <a:solidFill>
                  <a:schemeClr val="tx1"/>
                </a:solidFill>
                <a:effectLst/>
                <a:uLnTx/>
                <a:uFillTx/>
                <a:latin typeface="Comic Sans MS" panose="030F0702030302020204" pitchFamily="66" charset="0"/>
                <a:ea typeface="宋体" panose="02010600030101010101" pitchFamily="2" charset="-122"/>
                <a:cs typeface="+mn-cs"/>
              </a:rPr>
              <a:t>:</a:t>
            </a:r>
            <a:endParaRPr kumimoji="0" lang="zh-CN" altLang="en-US" sz="2800" b="1" i="0" u="none" strike="noStrike" kern="1200" cap="none" spc="0" normalizeH="0" baseline="0" noProof="0" dirty="0">
              <a:ln>
                <a:noFill/>
              </a:ln>
              <a:solidFill>
                <a:schemeClr val="tx1"/>
              </a:solidFill>
              <a:effectLst/>
              <a:uLnTx/>
              <a:uFillTx/>
              <a:latin typeface="Comic Sans MS" panose="030F0702030302020204" pitchFamily="66" charset="0"/>
              <a:ea typeface="宋体" panose="02010600030101010101" pitchFamily="2" charset="-122"/>
              <a:cs typeface="+mn-cs"/>
            </a:endParaRPr>
          </a:p>
          <a:p>
            <a:pPr marL="914400" marR="0" lvl="2" indent="0" algn="l" defTabSz="914400" rtl="0" eaLnBrk="0" fontAlgn="auto" latinLnBrk="0" hangingPunct="0">
              <a:lnSpc>
                <a:spcPct val="100000"/>
              </a:lnSpc>
              <a:spcBef>
                <a:spcPts val="600"/>
              </a:spcBef>
              <a:spcAft>
                <a:spcPts val="0"/>
              </a:spcAft>
              <a:buClrTx/>
              <a:buSzTx/>
              <a:buFontTx/>
              <a:buChar char="•"/>
              <a:defRPr/>
            </a:pPr>
            <a:r>
              <a:rPr kumimoji="0" lang="zh-CN" altLang="en-US" sz="2800" b="1" i="0" u="none" strike="noStrike" kern="1200" cap="none" spc="0" normalizeH="0" baseline="0" noProof="0" dirty="0">
                <a:ln>
                  <a:noFill/>
                </a:ln>
                <a:solidFill>
                  <a:schemeClr val="tx1"/>
                </a:solidFill>
                <a:effectLst/>
                <a:uLnTx/>
                <a:uFillTx/>
                <a:latin typeface="Comic Sans MS" panose="030F0702030302020204" pitchFamily="66" charset="0"/>
                <a:ea typeface="宋体" panose="02010600030101010101" pitchFamily="2" charset="-122"/>
                <a:cs typeface="+mn-cs"/>
              </a:rPr>
              <a:t>更好地利用信道的带宽；</a:t>
            </a:r>
            <a:endParaRPr kumimoji="0" lang="zh-CN" altLang="en-US" sz="2800" b="1" i="0" u="none" strike="noStrike" kern="1200" cap="none" spc="0" normalizeH="0" baseline="0" noProof="0" dirty="0">
              <a:ln>
                <a:noFill/>
              </a:ln>
              <a:solidFill>
                <a:schemeClr val="tx1"/>
              </a:solidFill>
              <a:effectLst/>
              <a:uLnTx/>
              <a:uFillTx/>
              <a:latin typeface="Comic Sans MS" panose="030F0702030302020204" pitchFamily="66" charset="0"/>
              <a:ea typeface="宋体" panose="02010600030101010101" pitchFamily="2" charset="-122"/>
              <a:cs typeface="+mn-cs"/>
            </a:endParaRPr>
          </a:p>
          <a:p>
            <a:pPr marL="914400" marR="0" lvl="2" indent="0" algn="l" defTabSz="914400" rtl="0" eaLnBrk="0" fontAlgn="auto" latinLnBrk="0" hangingPunct="0">
              <a:lnSpc>
                <a:spcPct val="100000"/>
              </a:lnSpc>
              <a:spcBef>
                <a:spcPts val="600"/>
              </a:spcBef>
              <a:spcAft>
                <a:spcPts val="0"/>
              </a:spcAft>
              <a:buClrTx/>
              <a:buSzTx/>
              <a:buFontTx/>
              <a:buChar char="•"/>
              <a:defRPr/>
            </a:pPr>
            <a:r>
              <a:rPr kumimoji="0" lang="zh-CN" altLang="en-US" sz="2800" b="1" i="0" u="none" strike="noStrike" kern="1200" cap="none" spc="0" normalizeH="0" baseline="0" noProof="0" dirty="0">
                <a:ln>
                  <a:noFill/>
                </a:ln>
                <a:solidFill>
                  <a:schemeClr val="tx1"/>
                </a:solidFill>
                <a:effectLst/>
                <a:uLnTx/>
                <a:uFillTx/>
                <a:latin typeface="Comic Sans MS" panose="030F0702030302020204" pitchFamily="66" charset="0"/>
                <a:ea typeface="宋体" panose="02010600030101010101" pitchFamily="2" charset="-122"/>
                <a:cs typeface="+mn-cs"/>
              </a:rPr>
              <a:t>减少目标端的中断次数；</a:t>
            </a:r>
            <a:endParaRPr kumimoji="0" lang="zh-CN" altLang="en-US" sz="2800" b="1" i="0" u="none" strike="noStrike" kern="1200" cap="none" spc="0" normalizeH="0" baseline="0" noProof="0" dirty="0">
              <a:ln>
                <a:noFill/>
              </a:ln>
              <a:solidFill>
                <a:schemeClr val="tx1"/>
              </a:solidFill>
              <a:effectLst/>
              <a:uLnTx/>
              <a:uFillTx/>
              <a:latin typeface="Comic Sans MS" panose="030F0702030302020204" pitchFamily="66" charset="0"/>
              <a:ea typeface="宋体" panose="02010600030101010101" pitchFamily="2" charset="-122"/>
              <a:cs typeface="+mn-cs"/>
            </a:endParaRPr>
          </a:p>
          <a:p>
            <a:pPr marL="914400" marR="0" lvl="2" indent="0" algn="l" defTabSz="914400" rtl="0" eaLnBrk="0" fontAlgn="auto" latinLnBrk="0" hangingPunct="0">
              <a:lnSpc>
                <a:spcPct val="100000"/>
              </a:lnSpc>
              <a:spcBef>
                <a:spcPts val="600"/>
              </a:spcBef>
              <a:spcAft>
                <a:spcPts val="0"/>
              </a:spcAft>
              <a:buClrTx/>
              <a:buSzTx/>
              <a:buFontTx/>
              <a:buChar char="•"/>
              <a:defRPr/>
            </a:pPr>
            <a:r>
              <a:rPr kumimoji="0" lang="zh-CN" altLang="en-US" sz="2800" b="1" i="0" u="none" strike="noStrike" kern="1200" cap="none" spc="0" normalizeH="0" baseline="0" noProof="0" dirty="0">
                <a:ln>
                  <a:noFill/>
                </a:ln>
                <a:solidFill>
                  <a:schemeClr val="tx1"/>
                </a:solidFill>
                <a:effectLst/>
                <a:uLnTx/>
                <a:uFillTx/>
                <a:latin typeface="Comic Sans MS" panose="030F0702030302020204" pitchFamily="66" charset="0"/>
                <a:ea typeface="宋体" panose="02010600030101010101" pitchFamily="2" charset="-122"/>
                <a:cs typeface="+mn-cs"/>
              </a:rPr>
              <a:t>减少单独发送确认帧带来效率的降低。</a:t>
            </a:r>
            <a:endParaRPr kumimoji="0" lang="zh-CN" altLang="en-US" sz="2800" b="1" i="0" u="none" strike="noStrike" kern="1200" cap="none" spc="0" normalizeH="0" baseline="0" noProof="0" dirty="0">
              <a:ln>
                <a:noFill/>
              </a:ln>
              <a:solidFill>
                <a:schemeClr val="tx1"/>
              </a:solidFill>
              <a:effectLst/>
              <a:uLnTx/>
              <a:uFillTx/>
              <a:latin typeface="Comic Sans MS" panose="030F0702030302020204" pitchFamily="66" charset="0"/>
              <a:ea typeface="宋体" panose="02010600030101010101" pitchFamily="2" charset="-122"/>
              <a:cs typeface="+mn-cs"/>
            </a:endParaRPr>
          </a:p>
        </p:txBody>
      </p:sp>
      <p:sp>
        <p:nvSpPr>
          <p:cNvPr id="60428" name="Rectangle 3"/>
          <p:cNvSpPr txBox="1"/>
          <p:nvPr/>
        </p:nvSpPr>
        <p:spPr>
          <a:xfrm>
            <a:off x="1049338" y="-66675"/>
            <a:ext cx="7340600" cy="800100"/>
          </a:xfrm>
          <a:prstGeom prst="rect">
            <a:avLst/>
          </a:prstGeom>
          <a:noFill/>
          <a:ln w="9525">
            <a:noFill/>
          </a:ln>
        </p:spPr>
        <p:txBody>
          <a:bodyPr lIns="0" rIns="0" bIns="0" anchor="b"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3600" b="1" dirty="0">
                <a:solidFill>
                  <a:schemeClr val="tx2"/>
                </a:solidFill>
                <a:latin typeface="Arial Black" panose="020B0A04020102020204" pitchFamily="34" charset="0"/>
                <a:ea typeface="微软雅黑" panose="020B0503020204020204" pitchFamily="34" charset="-122"/>
              </a:rPr>
              <a:t>Sliding Window Protocols</a:t>
            </a:r>
            <a:endParaRPr lang="zh-CN" altLang="en-US" sz="3600" b="1" dirty="0">
              <a:solidFill>
                <a:schemeClr val="tx2"/>
              </a:solidFill>
              <a:latin typeface="Arial Black" panose="020B0A04020102020204" pitchFamily="34" charset="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
                                            <p:txEl>
                                              <p:charRg st="0" end="20"/>
                                            </p:txEl>
                                          </p:spTgt>
                                        </p:tgtEl>
                                        <p:attrNameLst>
                                          <p:attrName>style.visibility</p:attrName>
                                        </p:attrNameLst>
                                      </p:cBhvr>
                                      <p:to>
                                        <p:strVal val="visible"/>
                                      </p:to>
                                    </p:set>
                                    <p:anim calcmode="lin" valueType="num">
                                      <p:cBhvr additive="base">
                                        <p:cTn id="7" dur="500" fill="hold"/>
                                        <p:tgtEl>
                                          <p:spTgt spid="19">
                                            <p:txEl>
                                              <p:charRg st="0" end="2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9">
                                            <p:txEl>
                                              <p:charRg st="0" end="2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42" fill="hold" grpId="0" nodeType="click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barn(outHorizontal)">
                                      <p:cBhvr>
                                        <p:cTn id="13" dur="500"/>
                                        <p:tgtEl>
                                          <p:spTgt spid="48"/>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blinds(horizontal)">
                                      <p:cBhvr>
                                        <p:cTn id="18" dur="500"/>
                                        <p:tgtEl>
                                          <p:spTgt spid="47"/>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37"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barn(outVertical)">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left)">
                                      <p:cBhvr>
                                        <p:cTn id="28" dur="500"/>
                                        <p:tgtEl>
                                          <p:spTgt spid="2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right)">
                                      <p:cBhvr>
                                        <p:cTn id="33" dur="500"/>
                                        <p:tgtEl>
                                          <p:spTgt spid="26"/>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37" fill="hold" nodeType="click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barn(outVertical)">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wipe(left)">
                                      <p:cBhvr>
                                        <p:cTn id="43" dur="500"/>
                                        <p:tgtEl>
                                          <p:spTgt spid="3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wipe(up)">
                                      <p:cBhvr>
                                        <p:cTn id="48" dur="500"/>
                                        <p:tgtEl>
                                          <p:spTgt spid="41"/>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2" fill="hold" nodeType="click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slide(fromRight)">
                                      <p:cBhvr>
                                        <p:cTn id="5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8" name="Rectangle 2"/>
          <p:cNvSpPr>
            <a:spLocks noGrp="1" noChangeArrowheads="1"/>
          </p:cNvSpPr>
          <p:nvPr>
            <p:ph type="title"/>
          </p:nvPr>
        </p:nvSpPr>
        <p:spPr>
          <a:xfrm>
            <a:off x="251520" y="327025"/>
            <a:ext cx="8496944" cy="11430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all" spc="50" normalizeH="0" baseline="0" noProof="0">
                <a:ln w="15875">
                  <a:noFill/>
                </a:ln>
                <a:solidFill>
                  <a:schemeClr val="tx2"/>
                </a:solidFill>
                <a:effectLst/>
                <a:uLnTx/>
                <a:uFillTx/>
                <a:latin typeface="+mj-lt"/>
                <a:ea typeface="+mj-ea"/>
                <a:cs typeface="+mj-cs"/>
              </a:rPr>
              <a:t>A One-Bit Sliding Window Protocol</a:t>
            </a:r>
            <a:br>
              <a:rPr kumimoji="0" lang="en-US" altLang="zh-CN" sz="3600" b="1" i="0" u="none" strike="noStrike" kern="1200" cap="all" spc="50" normalizeH="0" baseline="0" noProof="0">
                <a:ln w="15875">
                  <a:noFill/>
                </a:ln>
                <a:solidFill>
                  <a:schemeClr val="tx2"/>
                </a:solidFill>
                <a:effectLst/>
                <a:uLnTx/>
                <a:uFillTx/>
                <a:latin typeface="+mj-lt"/>
                <a:ea typeface="+mj-ea"/>
                <a:cs typeface="+mj-cs"/>
              </a:rPr>
            </a:br>
            <a:endParaRPr kumimoji="0" lang="zh-CN" altLang="en-US" sz="3600" b="1" i="0" u="none" strike="noStrike" kern="1200" cap="all" spc="50" normalizeH="0" baseline="0" noProof="0">
              <a:ln w="15875">
                <a:noFill/>
              </a:ln>
              <a:solidFill>
                <a:schemeClr val="tx2"/>
              </a:solidFill>
              <a:effectLst/>
              <a:uLnTx/>
              <a:uFillTx/>
              <a:latin typeface="+mj-lt"/>
              <a:ea typeface="+mj-ea"/>
              <a:cs typeface="+mj-cs"/>
            </a:endParaRPr>
          </a:p>
        </p:txBody>
      </p:sp>
      <p:sp>
        <p:nvSpPr>
          <p:cNvPr id="132099" name="Text Box 3"/>
          <p:cNvSpPr txBox="1"/>
          <p:nvPr/>
        </p:nvSpPr>
        <p:spPr>
          <a:xfrm>
            <a:off x="642938" y="1425575"/>
            <a:ext cx="7653337" cy="20621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just" eaLnBrk="1" hangingPunct="1">
              <a:spcBef>
                <a:spcPct val="50000"/>
              </a:spcBef>
              <a:buClrTx/>
              <a:buSzTx/>
              <a:buFontTx/>
              <a:buNone/>
            </a:pPr>
            <a:r>
              <a:rPr lang="zh-CN" altLang="en-US" b="1" dirty="0">
                <a:latin typeface="宋体" panose="02010600030101010101" pitchFamily="2" charset="-122"/>
                <a:ea typeface="宋体" panose="02010600030101010101" pitchFamily="2" charset="-122"/>
              </a:rPr>
              <a:t>协议</a:t>
            </a:r>
            <a:r>
              <a:rPr lang="en-US" altLang="zh-CN" b="1" dirty="0">
                <a:latin typeface="宋体" panose="02010600030101010101" pitchFamily="2" charset="-122"/>
                <a:ea typeface="宋体" panose="02010600030101010101" pitchFamily="2" charset="-122"/>
              </a:rPr>
              <a:t>4</a:t>
            </a:r>
            <a:r>
              <a:rPr lang="zh-CN" altLang="en-US" b="1" dirty="0">
                <a:latin typeface="宋体" panose="02010600030101010101" pitchFamily="2" charset="-122"/>
                <a:ea typeface="宋体" panose="02010600030101010101" pitchFamily="2" charset="-122"/>
              </a:rPr>
              <a:t>是一个最大窗口为</a:t>
            </a:r>
            <a:r>
              <a:rPr lang="en-US" altLang="zh-CN" b="1" dirty="0">
                <a:latin typeface="宋体" panose="02010600030101010101" pitchFamily="2" charset="-122"/>
                <a:ea typeface="宋体" panose="02010600030101010101" pitchFamily="2" charset="-122"/>
              </a:rPr>
              <a:t>1</a:t>
            </a:r>
            <a:r>
              <a:rPr lang="zh-CN" altLang="en-US" b="1" dirty="0">
                <a:latin typeface="宋体" panose="02010600030101010101" pitchFamily="2" charset="-122"/>
                <a:ea typeface="宋体" panose="02010600030101010101" pitchFamily="2" charset="-122"/>
              </a:rPr>
              <a:t>的滑动窗口协议，由于发送方在发出一帧后，在发送下一帧之前要等待前一帧的确认。所以这样的</a:t>
            </a:r>
            <a:r>
              <a:rPr lang="en-US" altLang="zh-CN" b="1" dirty="0">
                <a:latin typeface="宋体" panose="02010600030101010101" pitchFamily="2" charset="-122"/>
                <a:ea typeface="宋体" panose="02010600030101010101" pitchFamily="2" charset="-122"/>
              </a:rPr>
              <a:t>1</a:t>
            </a:r>
            <a:r>
              <a:rPr lang="zh-CN" altLang="en-US" b="1" dirty="0">
                <a:latin typeface="宋体" panose="02010600030101010101" pitchFamily="2" charset="-122"/>
                <a:ea typeface="宋体" panose="02010600030101010101" pitchFamily="2" charset="-122"/>
              </a:rPr>
              <a:t>位滑动窗口协议就是使用了</a:t>
            </a:r>
            <a:r>
              <a:rPr lang="zh-CN" altLang="en-US" b="1" dirty="0">
                <a:solidFill>
                  <a:schemeClr val="folHlink"/>
                </a:solidFill>
                <a:latin typeface="宋体" panose="02010600030101010101" pitchFamily="2" charset="-122"/>
                <a:ea typeface="宋体" panose="02010600030101010101" pitchFamily="2" charset="-122"/>
              </a:rPr>
              <a:t>停</a:t>
            </a:r>
            <a:r>
              <a:rPr lang="en-US" altLang="zh-CN" b="1" dirty="0">
                <a:solidFill>
                  <a:schemeClr val="folHlink"/>
                </a:solidFill>
                <a:latin typeface="宋体" panose="02010600030101010101" pitchFamily="2" charset="-122"/>
                <a:ea typeface="宋体" panose="02010600030101010101" pitchFamily="2" charset="-122"/>
              </a:rPr>
              <a:t>-</a:t>
            </a:r>
            <a:r>
              <a:rPr lang="zh-CN" altLang="en-US" b="1" dirty="0">
                <a:solidFill>
                  <a:schemeClr val="folHlink"/>
                </a:solidFill>
                <a:latin typeface="宋体" panose="02010600030101010101" pitchFamily="2" charset="-122"/>
                <a:ea typeface="宋体" panose="02010600030101010101" pitchFamily="2" charset="-122"/>
              </a:rPr>
              <a:t>等</a:t>
            </a:r>
            <a:r>
              <a:rPr lang="zh-CN" altLang="en-US" b="1" dirty="0">
                <a:latin typeface="宋体" panose="02010600030101010101" pitchFamily="2" charset="-122"/>
                <a:ea typeface="宋体" panose="02010600030101010101" pitchFamily="2" charset="-122"/>
              </a:rPr>
              <a:t>的办法。</a:t>
            </a:r>
            <a:endParaRPr lang="zh-CN" altLang="en-US" b="1" dirty="0">
              <a:latin typeface="宋体" panose="02010600030101010101" pitchFamily="2" charset="-122"/>
              <a:ea typeface="宋体" panose="02010600030101010101" pitchFamily="2" charset="-122"/>
            </a:endParaRPr>
          </a:p>
        </p:txBody>
      </p:sp>
      <p:sp>
        <p:nvSpPr>
          <p:cNvPr id="132100" name="Text Box 4"/>
          <p:cNvSpPr txBox="1"/>
          <p:nvPr/>
        </p:nvSpPr>
        <p:spPr>
          <a:xfrm>
            <a:off x="684213" y="4005263"/>
            <a:ext cx="8001000" cy="155416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spcBef>
                <a:spcPct val="50000"/>
              </a:spcBef>
              <a:buClr>
                <a:schemeClr val="accent2"/>
              </a:buClr>
              <a:buSzPct val="85000"/>
              <a:buFont typeface="ZapfDingbats" pitchFamily="82" charset="2"/>
              <a:buNone/>
            </a:pPr>
            <a:r>
              <a:rPr lang="en-US" altLang="zh-CN" b="1" dirty="0">
                <a:solidFill>
                  <a:schemeClr val="folHlink"/>
                </a:solidFill>
                <a:latin typeface="Times New Roman" panose="02020603050405020304" pitchFamily="18" charset="0"/>
                <a:ea typeface="宋体" panose="02010600030101010101" pitchFamily="2" charset="-122"/>
              </a:rPr>
              <a:t>Problem of Stop-and-Wait</a:t>
            </a:r>
            <a:r>
              <a:rPr lang="en-US" altLang="zh-CN" b="1" dirty="0">
                <a:solidFill>
                  <a:srgbClr val="FF3300"/>
                </a:solidFill>
                <a:latin typeface="Times New Roman" panose="02020603050405020304" pitchFamily="18" charset="0"/>
                <a:ea typeface="宋体" panose="02010600030101010101" pitchFamily="2" charset="-122"/>
              </a:rPr>
              <a:t> </a:t>
            </a:r>
            <a:r>
              <a:rPr lang="en-US" altLang="zh-CN" b="1" dirty="0">
                <a:latin typeface="Times New Roman" panose="02020603050405020304" pitchFamily="18" charset="0"/>
                <a:ea typeface="宋体" panose="02010600030101010101" pitchFamily="2" charset="-122"/>
              </a:rPr>
              <a:t>protocol：low efficiency; the sender only sends one data frame once until the receiver replies it</a:t>
            </a:r>
            <a:r>
              <a:rPr lang="zh-CN" altLang="en-US" b="1" dirty="0">
                <a:latin typeface="Times New Roman" panose="02020603050405020304" pitchFamily="18" charset="0"/>
                <a:ea typeface="宋体" panose="02010600030101010101" pitchFamily="2" charset="-122"/>
              </a:rPr>
              <a:t>。</a:t>
            </a:r>
            <a:endParaRPr lang="zh-CN" altLang="en-US" b="1"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2099"/>
                                        </p:tgtEl>
                                        <p:attrNameLst>
                                          <p:attrName>style.visibility</p:attrName>
                                        </p:attrNameLst>
                                      </p:cBhvr>
                                      <p:to>
                                        <p:strVal val="visible"/>
                                      </p:to>
                                    </p:set>
                                    <p:anim calcmode="lin" valueType="num">
                                      <p:cBhvr additive="base">
                                        <p:cTn id="7" dur="500" fill="hold"/>
                                        <p:tgtEl>
                                          <p:spTgt spid="132099"/>
                                        </p:tgtEl>
                                        <p:attrNameLst>
                                          <p:attrName>ppt_x</p:attrName>
                                        </p:attrNameLst>
                                      </p:cBhvr>
                                      <p:tavLst>
                                        <p:tav tm="0">
                                          <p:val>
                                            <p:strVal val="0-#ppt_w/2"/>
                                          </p:val>
                                        </p:tav>
                                        <p:tav tm="100000">
                                          <p:val>
                                            <p:strVal val="#ppt_x"/>
                                          </p:val>
                                        </p:tav>
                                      </p:tavLst>
                                    </p:anim>
                                    <p:anim calcmode="lin" valueType="num">
                                      <p:cBhvr additive="base">
                                        <p:cTn id="8" dur="500" fill="hold"/>
                                        <p:tgtEl>
                                          <p:spTgt spid="13209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32100"/>
                                        </p:tgtEl>
                                        <p:attrNameLst>
                                          <p:attrName>style.visibility</p:attrName>
                                        </p:attrNameLst>
                                      </p:cBhvr>
                                      <p:to>
                                        <p:strVal val="visible"/>
                                      </p:to>
                                    </p:set>
                                    <p:animEffect transition="in" filter="dissolve">
                                      <p:cBhvr>
                                        <p:cTn id="13" dur="500"/>
                                        <p:tgtEl>
                                          <p:spTgt spid="132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099" grpId="0"/>
      <p:bldP spid="13210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6194" name="Text Box 2"/>
          <p:cNvSpPr txBox="1"/>
          <p:nvPr/>
        </p:nvSpPr>
        <p:spPr>
          <a:xfrm>
            <a:off x="363538" y="942975"/>
            <a:ext cx="8472487" cy="4832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b="1" dirty="0">
                <a:latin typeface="Times New Roman" panose="02020603050405020304" pitchFamily="18" charset="0"/>
                <a:ea typeface="宋体" panose="02010600030101010101" pitchFamily="2" charset="-122"/>
              </a:rPr>
              <a:t>协议</a:t>
            </a:r>
            <a:r>
              <a:rPr lang="en-US" altLang="zh-CN" sz="2800" b="1" dirty="0">
                <a:latin typeface="Times New Roman" panose="02020603050405020304" pitchFamily="18" charset="0"/>
                <a:ea typeface="宋体" panose="02010600030101010101" pitchFamily="2" charset="-122"/>
              </a:rPr>
              <a:t>5 </a:t>
            </a:r>
            <a:r>
              <a:rPr lang="zh-CN" altLang="en-US" sz="2800" b="1" dirty="0">
                <a:solidFill>
                  <a:schemeClr val="folHlink"/>
                </a:solidFill>
                <a:latin typeface="Times New Roman" panose="02020603050405020304" pitchFamily="18" charset="0"/>
                <a:ea typeface="宋体" panose="02010600030101010101" pitchFamily="2" charset="-122"/>
              </a:rPr>
              <a:t>采用回退</a:t>
            </a:r>
            <a:r>
              <a:rPr lang="en-US" altLang="zh-CN" sz="2800" b="1" dirty="0">
                <a:solidFill>
                  <a:schemeClr val="folHlink"/>
                </a:solidFill>
                <a:latin typeface="Times New Roman" panose="02020603050405020304" pitchFamily="18" charset="0"/>
                <a:ea typeface="宋体" panose="02010600030101010101" pitchFamily="2" charset="-122"/>
              </a:rPr>
              <a:t>N</a:t>
            </a:r>
            <a:r>
              <a:rPr lang="zh-CN" altLang="en-US" sz="2800" b="1" dirty="0">
                <a:solidFill>
                  <a:schemeClr val="folHlink"/>
                </a:solidFill>
                <a:latin typeface="Times New Roman" panose="02020603050405020304" pitchFamily="18" charset="0"/>
                <a:ea typeface="宋体" panose="02010600030101010101" pitchFamily="2" charset="-122"/>
              </a:rPr>
              <a:t>帧技术：</a:t>
            </a:r>
            <a:endParaRPr lang="zh-CN" altLang="en-US" sz="2800" b="1" dirty="0">
              <a:solidFill>
                <a:schemeClr val="folHlink"/>
              </a:solidFill>
              <a:latin typeface="Times New Roman" panose="02020603050405020304" pitchFamily="18" charset="0"/>
              <a:ea typeface="宋体" panose="02010600030101010101" pitchFamily="2" charset="-122"/>
            </a:endParaRPr>
          </a:p>
          <a:p>
            <a:pPr marL="0" lvl="0" indent="0" eaLnBrk="1" hangingPunct="1">
              <a:spcBef>
                <a:spcPct val="0"/>
              </a:spcBef>
              <a:buClrTx/>
              <a:buSzTx/>
              <a:buFontTx/>
              <a:buNone/>
            </a:pPr>
            <a:endParaRPr lang="en-US" altLang="zh-CN" sz="2800" b="1" dirty="0">
              <a:solidFill>
                <a:schemeClr val="folHlink"/>
              </a:solidFill>
              <a:latin typeface="宋体" panose="02010600030101010101" pitchFamily="2" charset="-122"/>
              <a:ea typeface="宋体" panose="02010600030101010101" pitchFamily="2" charset="-122"/>
            </a:endParaRPr>
          </a:p>
          <a:p>
            <a:pPr marL="0" lvl="0" indent="0" eaLnBrk="1" hangingPunct="1">
              <a:spcBef>
                <a:spcPct val="0"/>
              </a:spcBef>
              <a:buClrTx/>
              <a:buSzTx/>
              <a:buFontTx/>
              <a:buNone/>
            </a:pPr>
            <a:r>
              <a:rPr lang="zh-CN" altLang="en-US" sz="2800" b="1" dirty="0">
                <a:solidFill>
                  <a:schemeClr val="folHlink"/>
                </a:solidFill>
                <a:latin typeface="宋体" panose="02010600030101010101" pitchFamily="2" charset="-122"/>
                <a:ea typeface="宋体" panose="02010600030101010101" pitchFamily="2" charset="-122"/>
              </a:rPr>
              <a:t>△</a:t>
            </a:r>
            <a:r>
              <a:rPr lang="en-US" altLang="zh-CN" sz="2800" b="1" dirty="0">
                <a:solidFill>
                  <a:schemeClr val="folHlink"/>
                </a:solidFill>
                <a:latin typeface="宋体" panose="02010600030101010101" pitchFamily="2" charset="-122"/>
                <a:ea typeface="宋体" panose="02010600030101010101" pitchFamily="2" charset="-122"/>
              </a:rPr>
              <a:t>Sender: </a:t>
            </a:r>
            <a:r>
              <a:rPr lang="zh-CN" altLang="en-US" sz="2800" b="1" dirty="0">
                <a:latin typeface="宋体" panose="02010600030101010101" pitchFamily="2" charset="-122"/>
                <a:ea typeface="宋体" panose="02010600030101010101" pitchFamily="2" charset="-122"/>
              </a:rPr>
              <a:t>在发送完一个数据帧后，不是停下来等待应答帧，而是可以连续再发送下面数据帧。如果这时收到了接收端发来的确认帧，那么还可以接着发送数据帧,如果在超时时间到时,仍然没有收到相应帧的确认帧,则重新从这个帧开始传起(</a:t>
            </a:r>
            <a:r>
              <a:rPr lang="en-US" altLang="zh-CN" sz="2800" b="1" dirty="0">
                <a:latin typeface="宋体" panose="02010600030101010101" pitchFamily="2" charset="-122"/>
                <a:ea typeface="宋体" panose="02010600030101010101" pitchFamily="2" charset="-122"/>
              </a:rPr>
              <a:t>go back N ARQ)</a:t>
            </a:r>
            <a:r>
              <a:rPr lang="zh-CN" altLang="en-US" sz="2800" b="1" dirty="0">
                <a:solidFill>
                  <a:schemeClr val="folHlink"/>
                </a:solidFill>
                <a:latin typeface="宋体" panose="02010600030101010101" pitchFamily="2" charset="-122"/>
                <a:ea typeface="宋体" panose="02010600030101010101" pitchFamily="2" charset="-122"/>
              </a:rPr>
              <a:t>;</a:t>
            </a:r>
            <a:endParaRPr lang="en-US" altLang="zh-CN" sz="2800" b="1" dirty="0">
              <a:solidFill>
                <a:schemeClr val="folHlink"/>
              </a:solidFill>
              <a:latin typeface="宋体" panose="02010600030101010101" pitchFamily="2" charset="-122"/>
              <a:ea typeface="宋体" panose="02010600030101010101" pitchFamily="2" charset="-122"/>
            </a:endParaRPr>
          </a:p>
          <a:p>
            <a:pPr marL="0" lvl="0" indent="0" eaLnBrk="1" hangingPunct="1">
              <a:spcBef>
                <a:spcPct val="0"/>
              </a:spcBef>
              <a:buClrTx/>
              <a:buSzTx/>
              <a:buFontTx/>
              <a:buNone/>
            </a:pPr>
            <a:r>
              <a:rPr lang="en-US" altLang="zh-CN" sz="2800" b="1" dirty="0">
                <a:solidFill>
                  <a:schemeClr val="folHlink"/>
                </a:solidFill>
                <a:latin typeface="宋体" panose="02010600030101010101" pitchFamily="2" charset="-122"/>
                <a:ea typeface="宋体" panose="02010600030101010101" pitchFamily="2" charset="-122"/>
              </a:rPr>
              <a:t>    </a:t>
            </a:r>
            <a:endParaRPr lang="zh-CN" altLang="en-US" sz="2800" b="1" dirty="0">
              <a:latin typeface="宋体" panose="02010600030101010101" pitchFamily="2" charset="-122"/>
              <a:ea typeface="宋体" panose="02010600030101010101" pitchFamily="2" charset="-122"/>
            </a:endParaRPr>
          </a:p>
          <a:p>
            <a:pPr marL="0" lvl="0" indent="0" algn="just" eaLnBrk="1" hangingPunct="1">
              <a:spcBef>
                <a:spcPct val="0"/>
              </a:spcBef>
              <a:buClrTx/>
              <a:buSzTx/>
              <a:buFontTx/>
              <a:buNone/>
            </a:pPr>
            <a:r>
              <a:rPr lang="zh-CN" altLang="en-US" sz="2800" b="1" dirty="0">
                <a:solidFill>
                  <a:schemeClr val="folHlink"/>
                </a:solidFill>
                <a:latin typeface="宋体" panose="02010600030101010101" pitchFamily="2" charset="-122"/>
                <a:ea typeface="宋体" panose="02010600030101010101" pitchFamily="2" charset="-122"/>
              </a:rPr>
              <a:t>△</a:t>
            </a:r>
            <a:r>
              <a:rPr lang="en-US" altLang="zh-CN" sz="2800" b="1" dirty="0">
                <a:solidFill>
                  <a:schemeClr val="folHlink"/>
                </a:solidFill>
                <a:latin typeface="宋体" panose="02010600030101010101" pitchFamily="2" charset="-122"/>
                <a:ea typeface="宋体" panose="02010600030101010101" pitchFamily="2" charset="-122"/>
              </a:rPr>
              <a:t>Receiver: </a:t>
            </a:r>
            <a:r>
              <a:rPr lang="zh-CN" altLang="en-US" sz="2800" b="1" dirty="0">
                <a:latin typeface="宋体" panose="02010600030101010101" pitchFamily="2" charset="-122"/>
                <a:ea typeface="宋体" panose="02010600030101010101" pitchFamily="2" charset="-122"/>
              </a:rPr>
              <a:t>连续接收帧,当接收到一个坏帧时,简单丢弃这个帧和这个帧以后的所有帧,让它们在发送端超时 ,直到收到这个帧为止</a:t>
            </a:r>
            <a:r>
              <a:rPr lang="zh-CN" altLang="en-US" sz="2800" b="1" dirty="0">
                <a:solidFill>
                  <a:schemeClr val="folHlink"/>
                </a:solidFill>
                <a:latin typeface="宋体" panose="02010600030101010101" pitchFamily="2" charset="-122"/>
                <a:ea typeface="宋体" panose="02010600030101010101" pitchFamily="2" charset="-122"/>
              </a:rPr>
              <a:t>。</a:t>
            </a:r>
            <a:endParaRPr lang="zh-CN" altLang="en-US" sz="2800" b="1" dirty="0">
              <a:solidFill>
                <a:schemeClr val="folHlink"/>
              </a:solidFill>
              <a:latin typeface="宋体" panose="02010600030101010101" pitchFamily="2" charset="-122"/>
              <a:ea typeface="宋体" panose="02010600030101010101" pitchFamily="2" charset="-122"/>
            </a:endParaRPr>
          </a:p>
        </p:txBody>
      </p:sp>
      <p:sp>
        <p:nvSpPr>
          <p:cNvPr id="62467" name="Rectangle 3"/>
          <p:cNvSpPr/>
          <p:nvPr/>
        </p:nvSpPr>
        <p:spPr>
          <a:xfrm>
            <a:off x="700088" y="0"/>
            <a:ext cx="7772400" cy="1143000"/>
          </a:xfrm>
          <a:prstGeom prst="rect">
            <a:avLst/>
          </a:prstGeom>
          <a:noFill/>
          <a:ln w="9525">
            <a:noFill/>
          </a:ln>
        </p:spPr>
        <p:txBody>
          <a:bodyPr lIns="92075" tIns="46038" rIns="92075" bIns="46038"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a:spcBef>
                <a:spcPct val="0"/>
              </a:spcBef>
              <a:buClrTx/>
              <a:buSzTx/>
              <a:buFontTx/>
              <a:buNone/>
            </a:pPr>
            <a:r>
              <a:rPr lang="en-US" altLang="zh-CN" sz="3600" b="1" dirty="0">
                <a:solidFill>
                  <a:schemeClr val="tx2"/>
                </a:solidFill>
                <a:latin typeface="Arial" panose="020B0604020202020204" pitchFamily="34" charset="0"/>
                <a:ea typeface="宋体" panose="02010600030101010101" pitchFamily="2" charset="-122"/>
              </a:rPr>
              <a:t>A Protocol Using Go Back N</a:t>
            </a:r>
            <a:endParaRPr lang="zh-CN" altLang="en-US" sz="3600" b="1" dirty="0">
              <a:solidFill>
                <a:schemeClr val="tx2"/>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6194">
                                            <p:txEl>
                                              <p:charRg st="0" end="14"/>
                                            </p:txEl>
                                          </p:spTgt>
                                        </p:tgtEl>
                                        <p:attrNameLst>
                                          <p:attrName>style.visibility</p:attrName>
                                        </p:attrNameLst>
                                      </p:cBhvr>
                                      <p:to>
                                        <p:strVal val="visible"/>
                                      </p:to>
                                    </p:set>
                                    <p:animEffect transition="in" filter="dissolve">
                                      <p:cBhvr>
                                        <p:cTn id="7" dur="500"/>
                                        <p:tgtEl>
                                          <p:spTgt spid="136194">
                                            <p:txEl>
                                              <p:charRg st="0" end="1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6194">
                                            <p:txEl>
                                              <p:charRg st="15" end="143"/>
                                            </p:txEl>
                                          </p:spTgt>
                                        </p:tgtEl>
                                        <p:attrNameLst>
                                          <p:attrName>style.visibility</p:attrName>
                                        </p:attrNameLst>
                                      </p:cBhvr>
                                      <p:to>
                                        <p:strVal val="visible"/>
                                      </p:to>
                                    </p:set>
                                    <p:animEffect transition="in" filter="dissolve">
                                      <p:cBhvr>
                                        <p:cTn id="12" dur="500"/>
                                        <p:tgtEl>
                                          <p:spTgt spid="136194">
                                            <p:txEl>
                                              <p:charRg st="15" end="14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6194">
                                            <p:txEl>
                                              <p:charRg st="143" end="148"/>
                                            </p:txEl>
                                          </p:spTgt>
                                        </p:tgtEl>
                                        <p:attrNameLst>
                                          <p:attrName>style.visibility</p:attrName>
                                        </p:attrNameLst>
                                      </p:cBhvr>
                                      <p:to>
                                        <p:strVal val="visible"/>
                                      </p:to>
                                    </p:set>
                                    <p:animEffect transition="in" filter="dissolve">
                                      <p:cBhvr>
                                        <p:cTn id="17" dur="500"/>
                                        <p:tgtEl>
                                          <p:spTgt spid="136194">
                                            <p:txEl>
                                              <p:charRg st="143" end="14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36194">
                                            <p:txEl>
                                              <p:charRg st="148" end="215"/>
                                            </p:txEl>
                                          </p:spTgt>
                                        </p:tgtEl>
                                        <p:attrNameLst>
                                          <p:attrName>style.visibility</p:attrName>
                                        </p:attrNameLst>
                                      </p:cBhvr>
                                      <p:to>
                                        <p:strVal val="visible"/>
                                      </p:to>
                                    </p:set>
                                    <p:animEffect transition="in" filter="dissolve">
                                      <p:cBhvr>
                                        <p:cTn id="22" dur="500"/>
                                        <p:tgtEl>
                                          <p:spTgt spid="136194">
                                            <p:txEl>
                                              <p:charRg st="148" end="2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4"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1314" name="Text Box 2"/>
          <p:cNvSpPr txBox="1"/>
          <p:nvPr/>
        </p:nvSpPr>
        <p:spPr>
          <a:xfrm>
            <a:off x="0" y="3843338"/>
            <a:ext cx="9144000" cy="27638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spcBef>
                <a:spcPct val="0"/>
              </a:spcBef>
              <a:buClrTx/>
              <a:buSzTx/>
              <a:buFontTx/>
              <a:buNone/>
            </a:pPr>
            <a:r>
              <a:rPr lang="en-US" altLang="zh-CN" sz="2800" b="1" dirty="0">
                <a:latin typeface="Comic Sans MS" panose="030F0702030302020204" pitchFamily="66" charset="0"/>
                <a:ea typeface="宋体" panose="02010600030101010101" pitchFamily="2" charset="-122"/>
              </a:rPr>
              <a:t>   ●</a:t>
            </a:r>
            <a:r>
              <a:rPr lang="en-US" altLang="en-US" sz="2800" b="1" dirty="0">
                <a:latin typeface="Comic Sans MS" panose="030F0702030302020204" pitchFamily="66" charset="0"/>
                <a:ea typeface="宋体" panose="02010600030101010101" pitchFamily="2" charset="-122"/>
              </a:rPr>
              <a:t> </a:t>
            </a:r>
            <a:r>
              <a:rPr lang="en-US" altLang="zh-CN" sz="2800" b="1" dirty="0">
                <a:latin typeface="Comic Sans MS" panose="030F0702030302020204" pitchFamily="66" charset="0"/>
                <a:ea typeface="宋体" panose="02010600030101010101" pitchFamily="2" charset="-122"/>
              </a:rPr>
              <a:t>当</a:t>
            </a:r>
            <a:r>
              <a:rPr lang="en-US" altLang="en-US" sz="2800" b="1" dirty="0">
                <a:latin typeface="Comic Sans MS" panose="030F0702030302020204" pitchFamily="66" charset="0"/>
                <a:ea typeface="宋体" panose="02010600030101010101" pitchFamily="2" charset="-122"/>
              </a:rPr>
              <a:t>Wr&gt;1</a:t>
            </a:r>
            <a:r>
              <a:rPr lang="en-US" altLang="zh-CN" sz="2800" b="1" dirty="0">
                <a:latin typeface="Comic Sans MS" panose="030F0702030302020204" pitchFamily="66" charset="0"/>
                <a:ea typeface="宋体" panose="02010600030101010101" pitchFamily="2" charset="-122"/>
              </a:rPr>
              <a:t>时：</a:t>
            </a:r>
            <a:r>
              <a:rPr lang="zh-CN" altLang="en-US" sz="2800" b="1" dirty="0">
                <a:solidFill>
                  <a:srgbClr val="C00000"/>
                </a:solidFill>
                <a:latin typeface="Comic Sans MS" panose="030F0702030302020204" pitchFamily="66" charset="0"/>
                <a:ea typeface="宋体" panose="02010600030101010101" pitchFamily="2" charset="-122"/>
              </a:rPr>
              <a:t>选择性重传（</a:t>
            </a:r>
            <a:r>
              <a:rPr lang="en-US" altLang="zh-CN" sz="2800" b="1" dirty="0">
                <a:solidFill>
                  <a:srgbClr val="C00000"/>
                </a:solidFill>
                <a:latin typeface="Comic Sans MS" panose="030F0702030302020204" pitchFamily="66" charset="0"/>
                <a:ea typeface="宋体" panose="02010600030101010101" pitchFamily="2" charset="-122"/>
              </a:rPr>
              <a:t>selective repeat)</a:t>
            </a:r>
            <a:endParaRPr lang="en-US" altLang="en-US" sz="2800" b="1" dirty="0">
              <a:solidFill>
                <a:srgbClr val="C00000"/>
              </a:solidFill>
              <a:latin typeface="Comic Sans MS" panose="030F0702030302020204" pitchFamily="66" charset="0"/>
              <a:ea typeface="宋体" panose="02010600030101010101" pitchFamily="2" charset="-122"/>
            </a:endParaRPr>
          </a:p>
          <a:p>
            <a:pPr marL="0" lvl="0" indent="0">
              <a:spcBef>
                <a:spcPct val="0"/>
              </a:spcBef>
              <a:buClrTx/>
              <a:buSzTx/>
              <a:buFontTx/>
              <a:buNone/>
            </a:pPr>
            <a:r>
              <a:rPr lang="zh-CN" altLang="en-US" sz="2800" b="1" dirty="0">
                <a:solidFill>
                  <a:schemeClr val="folHlink"/>
                </a:solidFill>
                <a:latin typeface="Comic Sans MS" panose="030F0702030302020204" pitchFamily="66" charset="0"/>
                <a:ea typeface="宋体" panose="02010600030101010101" pitchFamily="2" charset="-122"/>
              </a:rPr>
              <a:t>       </a:t>
            </a:r>
            <a:r>
              <a:rPr lang="zh-CN" altLang="en-US" sz="2800" b="1" dirty="0">
                <a:latin typeface="Comic Sans MS" panose="030F0702030302020204" pitchFamily="66" charset="0"/>
                <a:ea typeface="宋体" panose="02010600030101010101" pitchFamily="2" charset="-122"/>
              </a:rPr>
              <a:t>接收方:  </a:t>
            </a:r>
            <a:r>
              <a:rPr lang="zh-CN" altLang="zh-CN" sz="2800" b="1" dirty="0">
                <a:latin typeface="Comic Sans MS" panose="030F0702030302020204" pitchFamily="66" charset="0"/>
                <a:ea typeface="宋体" panose="02010600030101010101" pitchFamily="2" charset="-122"/>
              </a:rPr>
              <a:t>陆续接收出错帧的后续各帧</a:t>
            </a:r>
            <a:r>
              <a:rPr lang="zh-CN" altLang="en-US" sz="2800" b="1" dirty="0">
                <a:latin typeface="Comic Sans MS" panose="030F0702030302020204" pitchFamily="66" charset="0"/>
                <a:ea typeface="宋体" panose="02010600030101010101" pitchFamily="2" charset="-122"/>
              </a:rPr>
              <a:t>,但不提交给</a:t>
            </a:r>
            <a:endParaRPr lang="en-US" altLang="zh-CN" sz="2800" b="1" dirty="0">
              <a:latin typeface="Comic Sans MS" panose="030F0702030302020204" pitchFamily="66" charset="0"/>
              <a:ea typeface="宋体" panose="02010600030101010101" pitchFamily="2" charset="-122"/>
            </a:endParaRPr>
          </a:p>
          <a:p>
            <a:pPr marL="0" lvl="0" indent="0">
              <a:spcBef>
                <a:spcPct val="0"/>
              </a:spcBef>
              <a:buClrTx/>
              <a:buSzTx/>
              <a:buFontTx/>
              <a:buNone/>
            </a:pPr>
            <a:r>
              <a:rPr lang="en-US" altLang="zh-CN" sz="2800" b="1" dirty="0">
                <a:latin typeface="Comic Sans MS" panose="030F0702030302020204" pitchFamily="66" charset="0"/>
                <a:ea typeface="宋体" panose="02010600030101010101" pitchFamily="2" charset="-122"/>
              </a:rPr>
              <a:t>    </a:t>
            </a:r>
            <a:r>
              <a:rPr lang="zh-CN" altLang="en-US" sz="2800" b="1" dirty="0">
                <a:latin typeface="Comic Sans MS" panose="030F0702030302020204" pitchFamily="66" charset="0"/>
                <a:ea typeface="宋体" panose="02010600030101010101" pitchFamily="2" charset="-122"/>
              </a:rPr>
              <a:t>   网络层,直到收到2号帧之后,加上以后存储的各帧,</a:t>
            </a:r>
            <a:endParaRPr lang="en-US" altLang="zh-CN" sz="2800" b="1" dirty="0">
              <a:latin typeface="Comic Sans MS" panose="030F0702030302020204" pitchFamily="66" charset="0"/>
              <a:ea typeface="宋体" panose="02010600030101010101" pitchFamily="2" charset="-122"/>
            </a:endParaRPr>
          </a:p>
          <a:p>
            <a:pPr marL="0" lvl="0" indent="0">
              <a:spcBef>
                <a:spcPct val="0"/>
              </a:spcBef>
              <a:buClrTx/>
              <a:buSzTx/>
              <a:buFontTx/>
              <a:buNone/>
            </a:pPr>
            <a:r>
              <a:rPr lang="en-US" altLang="zh-CN" sz="2800" b="1" dirty="0">
                <a:latin typeface="Comic Sans MS" panose="030F0702030302020204" pitchFamily="66" charset="0"/>
                <a:ea typeface="宋体" panose="02010600030101010101" pitchFamily="2" charset="-122"/>
              </a:rPr>
              <a:t>       </a:t>
            </a:r>
            <a:r>
              <a:rPr lang="zh-CN" altLang="en-US" sz="2800" b="1" dirty="0">
                <a:latin typeface="Comic Sans MS" panose="030F0702030302020204" pitchFamily="66" charset="0"/>
                <a:ea typeface="宋体" panose="02010600030101010101" pitchFamily="2" charset="-122"/>
              </a:rPr>
              <a:t>按顺序交给网络层</a:t>
            </a:r>
            <a:endParaRPr lang="zh-CN" altLang="en-US" sz="2800" b="1" dirty="0">
              <a:latin typeface="Comic Sans MS" panose="030F0702030302020204" pitchFamily="66" charset="0"/>
              <a:ea typeface="宋体" panose="02010600030101010101" pitchFamily="2" charset="-122"/>
            </a:endParaRPr>
          </a:p>
          <a:p>
            <a:pPr marL="0" lvl="0" indent="0">
              <a:spcBef>
                <a:spcPct val="0"/>
              </a:spcBef>
              <a:buClrTx/>
              <a:buSzTx/>
              <a:buFontTx/>
              <a:buNone/>
            </a:pPr>
            <a:r>
              <a:rPr lang="zh-CN" altLang="en-US" sz="2800" b="1" dirty="0">
                <a:solidFill>
                  <a:schemeClr val="folHlink"/>
                </a:solidFill>
                <a:latin typeface="Comic Sans MS" panose="030F0702030302020204" pitchFamily="66" charset="0"/>
                <a:ea typeface="宋体" panose="02010600030101010101" pitchFamily="2" charset="-122"/>
              </a:rPr>
              <a:t>       </a:t>
            </a:r>
            <a:r>
              <a:rPr lang="zh-CN" altLang="en-US" sz="2800" b="1" dirty="0">
                <a:latin typeface="Comic Sans MS" panose="030F0702030302020204" pitchFamily="66" charset="0"/>
                <a:ea typeface="宋体" panose="02010600030101010101" pitchFamily="2" charset="-122"/>
              </a:rPr>
              <a:t>发送方： 收到</a:t>
            </a:r>
            <a:r>
              <a:rPr lang="en-US" altLang="zh-CN" sz="2800" b="1" dirty="0">
                <a:latin typeface="Comic Sans MS" panose="030F0702030302020204" pitchFamily="66" charset="0"/>
                <a:ea typeface="宋体" panose="02010600030101010101" pitchFamily="2" charset="-122"/>
              </a:rPr>
              <a:t>NAK2</a:t>
            </a:r>
            <a:r>
              <a:rPr lang="zh-CN" altLang="en-US" sz="2800" b="1" dirty="0">
                <a:latin typeface="Comic Sans MS" panose="030F0702030302020204" pitchFamily="66" charset="0"/>
                <a:ea typeface="宋体" panose="02010600030101010101" pitchFamily="2" charset="-122"/>
              </a:rPr>
              <a:t>或2号帧超时,重发2号帧</a:t>
            </a:r>
            <a:endParaRPr lang="zh-CN" altLang="en-US" sz="2800" b="1" dirty="0">
              <a:latin typeface="Comic Sans MS" panose="030F0702030302020204" pitchFamily="66" charset="0"/>
              <a:ea typeface="宋体" panose="02010600030101010101" pitchFamily="2" charset="-122"/>
            </a:endParaRPr>
          </a:p>
          <a:p>
            <a:pPr marL="457200" lvl="1" indent="0">
              <a:buClr>
                <a:schemeClr val="accent2"/>
              </a:buClr>
              <a:buSzPct val="75000"/>
              <a:buFont typeface="ZapfDingbats" pitchFamily="82" charset="2"/>
              <a:buNone/>
            </a:pPr>
            <a:r>
              <a:rPr lang="zh-CN" altLang="en-US" b="1" dirty="0">
                <a:solidFill>
                  <a:schemeClr val="folHlink"/>
                </a:solidFill>
                <a:latin typeface="Comic Sans MS" panose="030F0702030302020204" pitchFamily="66" charset="0"/>
                <a:ea typeface="宋体" panose="02010600030101010101" pitchFamily="2" charset="-122"/>
              </a:rPr>
              <a:t>   </a:t>
            </a:r>
            <a:endParaRPr lang="zh-CN" altLang="en-US" b="1" dirty="0">
              <a:solidFill>
                <a:schemeClr val="folHlink"/>
              </a:solidFill>
              <a:latin typeface="Comic Sans MS" panose="030F0702030302020204" pitchFamily="66" charset="0"/>
              <a:ea typeface="宋体" panose="02010600030101010101" pitchFamily="2" charset="-122"/>
            </a:endParaRPr>
          </a:p>
        </p:txBody>
      </p:sp>
      <p:sp>
        <p:nvSpPr>
          <p:cNvPr id="141315" name="Text Box 3"/>
          <p:cNvSpPr txBox="1"/>
          <p:nvPr/>
        </p:nvSpPr>
        <p:spPr>
          <a:xfrm>
            <a:off x="200025" y="587375"/>
            <a:ext cx="4779963"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buClr>
                <a:schemeClr val="accent2"/>
              </a:buClr>
              <a:buSzPct val="85000"/>
              <a:buFont typeface="ZapfDingbats" pitchFamily="82" charset="2"/>
              <a:buNone/>
            </a:pPr>
            <a:r>
              <a:rPr lang="zh-CN" altLang="en-US" sz="2800" b="1" dirty="0">
                <a:solidFill>
                  <a:schemeClr val="folHlink"/>
                </a:solidFill>
                <a:latin typeface="Comic Sans MS" panose="030F0702030302020204" pitchFamily="66" charset="0"/>
                <a:ea typeface="宋体" panose="02010600030101010101" pitchFamily="2" charset="-122"/>
              </a:rPr>
              <a:t>▲出现差错时的处理办法</a:t>
            </a:r>
            <a:endParaRPr lang="zh-CN" altLang="en-US" sz="2800" b="1" dirty="0">
              <a:solidFill>
                <a:schemeClr val="folHlink"/>
              </a:solidFill>
              <a:latin typeface="Comic Sans MS" panose="030F0702030302020204" pitchFamily="66" charset="0"/>
              <a:ea typeface="宋体" panose="02010600030101010101" pitchFamily="2" charset="-122"/>
            </a:endParaRPr>
          </a:p>
        </p:txBody>
      </p:sp>
      <p:sp>
        <p:nvSpPr>
          <p:cNvPr id="141316" name="Text Box 4"/>
          <p:cNvSpPr txBox="1"/>
          <p:nvPr/>
        </p:nvSpPr>
        <p:spPr>
          <a:xfrm>
            <a:off x="0" y="2220913"/>
            <a:ext cx="9144000" cy="15573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457200" lvl="1" indent="0">
              <a:buClr>
                <a:schemeClr val="accent2"/>
              </a:buClr>
              <a:buSzPct val="75000"/>
              <a:buFontTx/>
              <a:buNone/>
            </a:pPr>
            <a:r>
              <a:rPr lang="en-US" altLang="zh-CN" b="1" dirty="0">
                <a:latin typeface="Comic Sans MS" panose="030F0702030302020204" pitchFamily="66" charset="0"/>
                <a:ea typeface="宋体" panose="02010600030101010101" pitchFamily="2" charset="-122"/>
              </a:rPr>
              <a:t>●当Wr＝1</a:t>
            </a:r>
            <a:r>
              <a:rPr lang="zh-CN" altLang="en-US" b="1" dirty="0">
                <a:latin typeface="Comic Sans MS" panose="030F0702030302020204" pitchFamily="66" charset="0"/>
                <a:ea typeface="宋体" panose="02010600030101010101" pitchFamily="2" charset="-122"/>
              </a:rPr>
              <a:t>时：</a:t>
            </a:r>
            <a:r>
              <a:rPr lang="zh-CN" altLang="en-US" b="1" dirty="0">
                <a:solidFill>
                  <a:srgbClr val="C00000"/>
                </a:solidFill>
                <a:latin typeface="Comic Sans MS" panose="030F0702030302020204" pitchFamily="66" charset="0"/>
                <a:ea typeface="宋体" panose="02010600030101010101" pitchFamily="2" charset="-122"/>
              </a:rPr>
              <a:t>回退</a:t>
            </a:r>
            <a:r>
              <a:rPr lang="en-US" altLang="zh-CN" b="1" dirty="0">
                <a:solidFill>
                  <a:srgbClr val="C00000"/>
                </a:solidFill>
                <a:latin typeface="Comic Sans MS" panose="030F0702030302020204" pitchFamily="66" charset="0"/>
                <a:ea typeface="宋体" panose="02010600030101010101" pitchFamily="2" charset="-122"/>
              </a:rPr>
              <a:t>n</a:t>
            </a:r>
            <a:r>
              <a:rPr lang="zh-CN" altLang="en-US" b="1" dirty="0">
                <a:solidFill>
                  <a:srgbClr val="C00000"/>
                </a:solidFill>
                <a:latin typeface="Comic Sans MS" panose="030F0702030302020204" pitchFamily="66" charset="0"/>
                <a:ea typeface="宋体" panose="02010600030101010101" pitchFamily="2" charset="-122"/>
              </a:rPr>
              <a:t>帧 ( </a:t>
            </a:r>
            <a:r>
              <a:rPr lang="en-US" altLang="en-US" b="1" dirty="0">
                <a:solidFill>
                  <a:srgbClr val="C00000"/>
                </a:solidFill>
                <a:latin typeface="Comic Sans MS" panose="030F0702030302020204" pitchFamily="66" charset="0"/>
                <a:ea typeface="宋体" panose="02010600030101010101" pitchFamily="2" charset="-122"/>
              </a:rPr>
              <a:t>go back n protocol </a:t>
            </a:r>
            <a:r>
              <a:rPr lang="en-US" altLang="zh-CN" b="1" dirty="0">
                <a:solidFill>
                  <a:srgbClr val="C00000"/>
                </a:solidFill>
                <a:latin typeface="Comic Sans MS" panose="030F0702030302020204" pitchFamily="66" charset="0"/>
                <a:ea typeface="宋体" panose="02010600030101010101" pitchFamily="2" charset="-122"/>
              </a:rPr>
              <a:t>)</a:t>
            </a:r>
            <a:endParaRPr lang="zh-CN" altLang="en-US" b="1" dirty="0">
              <a:solidFill>
                <a:srgbClr val="C00000"/>
              </a:solidFill>
              <a:latin typeface="Comic Sans MS" panose="030F0702030302020204" pitchFamily="66" charset="0"/>
              <a:ea typeface="宋体" panose="02010600030101010101" pitchFamily="2" charset="-122"/>
            </a:endParaRPr>
          </a:p>
          <a:p>
            <a:pPr marL="457200" lvl="1" indent="0">
              <a:buClr>
                <a:schemeClr val="accent2"/>
              </a:buClr>
              <a:buSzPct val="75000"/>
              <a:buFont typeface="ZapfDingbats" pitchFamily="82" charset="2"/>
              <a:buNone/>
            </a:pPr>
            <a:r>
              <a:rPr lang="zh-CN" altLang="en-US" b="1" dirty="0">
                <a:latin typeface="Comic Sans MS" panose="030F0702030302020204" pitchFamily="66" charset="0"/>
                <a:ea typeface="宋体" panose="02010600030101010101" pitchFamily="2" charset="-122"/>
              </a:rPr>
              <a:t>   接收方：全部丢弃（</a:t>
            </a:r>
            <a:r>
              <a:rPr lang="en-US" altLang="zh-CN" b="1" dirty="0">
                <a:latin typeface="Comic Sans MS" panose="030F0702030302020204" pitchFamily="66" charset="0"/>
                <a:ea typeface="宋体" panose="02010600030101010101" pitchFamily="2" charset="-122"/>
              </a:rPr>
              <a:t>drop）, </a:t>
            </a:r>
            <a:r>
              <a:rPr lang="zh-CN" altLang="en-US" b="1" dirty="0">
                <a:latin typeface="Comic Sans MS" panose="030F0702030302020204" pitchFamily="66" charset="0"/>
                <a:ea typeface="宋体" panose="02010600030101010101" pitchFamily="2" charset="-122"/>
              </a:rPr>
              <a:t>链路层只按序接收帧 </a:t>
            </a:r>
            <a:endParaRPr lang="zh-CN" altLang="en-US" b="1" dirty="0">
              <a:latin typeface="Comic Sans MS" panose="030F0702030302020204" pitchFamily="66" charset="0"/>
              <a:ea typeface="宋体" panose="02010600030101010101" pitchFamily="2" charset="-122"/>
            </a:endParaRPr>
          </a:p>
          <a:p>
            <a:pPr marL="914400" lvl="2" indent="0">
              <a:buClrTx/>
              <a:buSzTx/>
              <a:buFontTx/>
              <a:buNone/>
            </a:pPr>
            <a:r>
              <a:rPr lang="zh-CN" altLang="en-US" sz="2800" b="1" dirty="0">
                <a:latin typeface="Comic Sans MS" panose="030F0702030302020204" pitchFamily="66" charset="0"/>
                <a:ea typeface="宋体" panose="02010600030101010101" pitchFamily="2" charset="-122"/>
              </a:rPr>
              <a:t>发送方：2号帧超时后,从2号帧开始发送</a:t>
            </a:r>
            <a:endParaRPr lang="zh-CN" altLang="en-US" sz="2800" b="1" dirty="0">
              <a:latin typeface="Comic Sans MS" panose="030F0702030302020204" pitchFamily="66" charset="0"/>
              <a:ea typeface="宋体" panose="02010600030101010101" pitchFamily="2" charset="-122"/>
            </a:endParaRPr>
          </a:p>
        </p:txBody>
      </p:sp>
      <p:sp>
        <p:nvSpPr>
          <p:cNvPr id="141317" name="Text Box 5"/>
          <p:cNvSpPr txBox="1"/>
          <p:nvPr/>
        </p:nvSpPr>
        <p:spPr>
          <a:xfrm>
            <a:off x="703263" y="1009650"/>
            <a:ext cx="8064500" cy="9461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b="1" dirty="0">
                <a:latin typeface="Comic Sans MS" panose="030F0702030302020204" pitchFamily="66" charset="0"/>
                <a:ea typeface="宋体" panose="02010600030101010101" pitchFamily="2" charset="-122"/>
              </a:rPr>
              <a:t>△一端收到出错的帧(例如:2号帧),丢弃,不发确认,</a:t>
            </a:r>
            <a:endParaRPr lang="zh-CN" altLang="en-US" sz="2800" b="1" dirty="0">
              <a:latin typeface="Comic Sans MS" panose="030F0702030302020204" pitchFamily="66" charset="0"/>
              <a:ea typeface="宋体" panose="02010600030101010101" pitchFamily="2" charset="-122"/>
            </a:endParaRPr>
          </a:p>
          <a:p>
            <a:pPr marL="0" lvl="0" indent="0" eaLnBrk="1" hangingPunct="1">
              <a:spcBef>
                <a:spcPct val="0"/>
              </a:spcBef>
              <a:buClrTx/>
              <a:buSzTx/>
              <a:buFontTx/>
              <a:buNone/>
            </a:pPr>
            <a:r>
              <a:rPr lang="zh-CN" altLang="en-US" sz="2800" b="1" dirty="0">
                <a:latin typeface="Comic Sans MS" panose="030F0702030302020204" pitchFamily="66" charset="0"/>
                <a:ea typeface="宋体" panose="02010600030101010101" pitchFamily="2" charset="-122"/>
              </a:rPr>
              <a:t>让发送方超时重发</a:t>
            </a:r>
            <a:endParaRPr lang="zh-CN" altLang="en-US" sz="2800" b="1" dirty="0">
              <a:latin typeface="Comic Sans MS" panose="030F0702030302020204" pitchFamily="66" charset="0"/>
              <a:ea typeface="宋体" panose="02010600030101010101" pitchFamily="2" charset="-122"/>
            </a:endParaRPr>
          </a:p>
        </p:txBody>
      </p:sp>
      <p:sp>
        <p:nvSpPr>
          <p:cNvPr id="141318" name="Text Box 6"/>
          <p:cNvSpPr txBox="1"/>
          <p:nvPr/>
        </p:nvSpPr>
        <p:spPr>
          <a:xfrm>
            <a:off x="766763" y="1852613"/>
            <a:ext cx="6613525" cy="5191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b="1" dirty="0">
                <a:latin typeface="Comic Sans MS" panose="030F0702030302020204" pitchFamily="66" charset="0"/>
                <a:ea typeface="宋体" panose="02010600030101010101" pitchFamily="2" charset="-122"/>
              </a:rPr>
              <a:t>△对后面陆续到达的正确的帧的处理办法</a:t>
            </a:r>
            <a:endParaRPr lang="zh-CN" altLang="en-US" sz="2800" b="1" dirty="0">
              <a:latin typeface="Comic Sans MS" panose="030F0702030302020204" pitchFamily="66" charset="0"/>
              <a:ea typeface="宋体" panose="02010600030101010101" pitchFamily="2" charset="-122"/>
            </a:endParaRPr>
          </a:p>
        </p:txBody>
      </p:sp>
      <p:sp>
        <p:nvSpPr>
          <p:cNvPr id="36871" name="Rectangle 7"/>
          <p:cNvSpPr>
            <a:spLocks noGrp="1" noChangeArrowheads="1"/>
          </p:cNvSpPr>
          <p:nvPr>
            <p:ph type="title"/>
          </p:nvPr>
        </p:nvSpPr>
        <p:spPr>
          <a:xfrm>
            <a:off x="396875" y="0"/>
            <a:ext cx="8382000" cy="7620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all" spc="50" normalizeH="0" baseline="0" noProof="0">
                <a:ln w="15875">
                  <a:noFill/>
                </a:ln>
                <a:solidFill>
                  <a:schemeClr val="tx2"/>
                </a:solidFill>
                <a:effectLst/>
                <a:uLnTx/>
                <a:uFillTx/>
                <a:latin typeface="+mj-lt"/>
                <a:ea typeface="+mj-ea"/>
                <a:cs typeface="+mj-cs"/>
              </a:rPr>
              <a:t>A Protocol Using Go Back N</a:t>
            </a:r>
            <a:endParaRPr kumimoji="0" lang="zh-CN" altLang="en-US" sz="3600" b="1" i="0" u="none" strike="noStrike" kern="1200" cap="all" spc="50" normalizeH="0" baseline="0" noProof="0">
              <a:ln w="15875">
                <a:noFill/>
              </a:ln>
              <a:solidFill>
                <a:schemeClr val="tx2"/>
              </a:solidFill>
              <a:effectLst/>
              <a:uLnTx/>
              <a:uFillTx/>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1315"/>
                                        </p:tgtEl>
                                        <p:attrNameLst>
                                          <p:attrName>style.visibility</p:attrName>
                                        </p:attrNameLst>
                                      </p:cBhvr>
                                      <p:to>
                                        <p:strVal val="visible"/>
                                      </p:to>
                                    </p:set>
                                    <p:anim calcmode="lin" valueType="num">
                                      <p:cBhvr additive="base">
                                        <p:cTn id="7" dur="500" fill="hold"/>
                                        <p:tgtEl>
                                          <p:spTgt spid="141315"/>
                                        </p:tgtEl>
                                        <p:attrNameLst>
                                          <p:attrName>ppt_x</p:attrName>
                                        </p:attrNameLst>
                                      </p:cBhvr>
                                      <p:tavLst>
                                        <p:tav tm="0">
                                          <p:val>
                                            <p:strVal val="0-#ppt_w/2"/>
                                          </p:val>
                                        </p:tav>
                                        <p:tav tm="100000">
                                          <p:val>
                                            <p:strVal val="#ppt_x"/>
                                          </p:val>
                                        </p:tav>
                                      </p:tavLst>
                                    </p:anim>
                                    <p:anim calcmode="lin" valueType="num">
                                      <p:cBhvr additive="base">
                                        <p:cTn id="8" dur="500" fill="hold"/>
                                        <p:tgtEl>
                                          <p:spTgt spid="1413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141317"/>
                                        </p:tgtEl>
                                        <p:attrNameLst>
                                          <p:attrName>style.visibility</p:attrName>
                                        </p:attrNameLst>
                                      </p:cBhvr>
                                      <p:to>
                                        <p:strVal val="visible"/>
                                      </p:to>
                                    </p:set>
                                    <p:animEffect transition="in" filter="blinds(horizontal)">
                                      <p:cBhvr>
                                        <p:cTn id="13" dur="500"/>
                                        <p:tgtEl>
                                          <p:spTgt spid="141317"/>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41318"/>
                                        </p:tgtEl>
                                        <p:attrNameLst>
                                          <p:attrName>style.visibility</p:attrName>
                                        </p:attrNameLst>
                                      </p:cBhvr>
                                      <p:to>
                                        <p:strVal val="visible"/>
                                      </p:to>
                                    </p:set>
                                    <p:animEffect transition="in" filter="blinds(horizontal)">
                                      <p:cBhvr>
                                        <p:cTn id="18" dur="500"/>
                                        <p:tgtEl>
                                          <p:spTgt spid="141318"/>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141316">
                                            <p:txEl>
                                              <p:charRg st="0" end="36"/>
                                            </p:txEl>
                                          </p:spTgt>
                                        </p:tgtEl>
                                        <p:attrNameLst>
                                          <p:attrName>style.visibility</p:attrName>
                                        </p:attrNameLst>
                                      </p:cBhvr>
                                      <p:to>
                                        <p:strVal val="visible"/>
                                      </p:to>
                                    </p:set>
                                    <p:animEffect transition="in" filter="checkerboard(across)">
                                      <p:cBhvr>
                                        <p:cTn id="23" dur="500"/>
                                        <p:tgtEl>
                                          <p:spTgt spid="141316">
                                            <p:txEl>
                                              <p:charRg st="0" end="36"/>
                                            </p:txEl>
                                          </p:spTgt>
                                        </p:tgtEl>
                                      </p:cBhvr>
                                    </p:animEffect>
                                  </p:childTnLst>
                                </p:cTn>
                              </p:par>
                              <p:par>
                                <p:cTn id="24" presetID="5" presetClass="entr" presetSubtype="10" fill="hold" nodeType="withEffect">
                                  <p:stCondLst>
                                    <p:cond delay="0"/>
                                  </p:stCondLst>
                                  <p:childTnLst>
                                    <p:set>
                                      <p:cBhvr>
                                        <p:cTn id="25" dur="1" fill="hold">
                                          <p:stCondLst>
                                            <p:cond delay="0"/>
                                          </p:stCondLst>
                                        </p:cTn>
                                        <p:tgtEl>
                                          <p:spTgt spid="141316">
                                            <p:txEl>
                                              <p:charRg st="36" end="66"/>
                                            </p:txEl>
                                          </p:spTgt>
                                        </p:tgtEl>
                                        <p:attrNameLst>
                                          <p:attrName>style.visibility</p:attrName>
                                        </p:attrNameLst>
                                      </p:cBhvr>
                                      <p:to>
                                        <p:strVal val="visible"/>
                                      </p:to>
                                    </p:set>
                                    <p:animEffect transition="in" filter="checkerboard(across)">
                                      <p:cBhvr>
                                        <p:cTn id="26" dur="500"/>
                                        <p:tgtEl>
                                          <p:spTgt spid="141316">
                                            <p:txEl>
                                              <p:charRg st="36" end="66"/>
                                            </p:txEl>
                                          </p:spTgt>
                                        </p:tgtEl>
                                      </p:cBhvr>
                                    </p:animEffect>
                                  </p:childTnLst>
                                </p:cTn>
                              </p:par>
                              <p:par>
                                <p:cTn id="27" presetID="5" presetClass="entr" presetSubtype="10" fill="hold" nodeType="withEffect">
                                  <p:stCondLst>
                                    <p:cond delay="0"/>
                                  </p:stCondLst>
                                  <p:childTnLst>
                                    <p:set>
                                      <p:cBhvr>
                                        <p:cTn id="28" dur="1" fill="hold">
                                          <p:stCondLst>
                                            <p:cond delay="0"/>
                                          </p:stCondLst>
                                        </p:cTn>
                                        <p:tgtEl>
                                          <p:spTgt spid="141316">
                                            <p:txEl>
                                              <p:charRg st="66" end="86"/>
                                            </p:txEl>
                                          </p:spTgt>
                                        </p:tgtEl>
                                        <p:attrNameLst>
                                          <p:attrName>style.visibility</p:attrName>
                                        </p:attrNameLst>
                                      </p:cBhvr>
                                      <p:to>
                                        <p:strVal val="visible"/>
                                      </p:to>
                                    </p:set>
                                    <p:animEffect transition="in" filter="checkerboard(across)">
                                      <p:cBhvr>
                                        <p:cTn id="29" dur="500"/>
                                        <p:tgtEl>
                                          <p:spTgt spid="141316">
                                            <p:txEl>
                                              <p:charRg st="66" end="8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 presetClass="entr" presetSubtype="10" fill="hold" nodeType="clickEffect">
                                  <p:stCondLst>
                                    <p:cond delay="0"/>
                                  </p:stCondLst>
                                  <p:childTnLst>
                                    <p:set>
                                      <p:cBhvr>
                                        <p:cTn id="33" dur="1" fill="hold">
                                          <p:stCondLst>
                                            <p:cond delay="0"/>
                                          </p:stCondLst>
                                        </p:cTn>
                                        <p:tgtEl>
                                          <p:spTgt spid="141314">
                                            <p:txEl>
                                              <p:charRg st="0" end="36"/>
                                            </p:txEl>
                                          </p:spTgt>
                                        </p:tgtEl>
                                        <p:attrNameLst>
                                          <p:attrName>style.visibility</p:attrName>
                                        </p:attrNameLst>
                                      </p:cBhvr>
                                      <p:to>
                                        <p:strVal val="visible"/>
                                      </p:to>
                                    </p:set>
                                    <p:animEffect transition="in" filter="checkerboard(across)">
                                      <p:cBhvr>
                                        <p:cTn id="34" dur="500"/>
                                        <p:tgtEl>
                                          <p:spTgt spid="141314">
                                            <p:txEl>
                                              <p:charRg st="0" end="36"/>
                                            </p:txEl>
                                          </p:spTgt>
                                        </p:tgtEl>
                                      </p:cBhvr>
                                    </p:animEffect>
                                  </p:childTnLst>
                                </p:cTn>
                              </p:par>
                              <p:par>
                                <p:cTn id="35" presetID="5" presetClass="entr" presetSubtype="10" fill="hold" nodeType="withEffect">
                                  <p:stCondLst>
                                    <p:cond delay="0"/>
                                  </p:stCondLst>
                                  <p:childTnLst>
                                    <p:set>
                                      <p:cBhvr>
                                        <p:cTn id="36" dur="1" fill="hold">
                                          <p:stCondLst>
                                            <p:cond delay="0"/>
                                          </p:stCondLst>
                                        </p:cTn>
                                        <p:tgtEl>
                                          <p:spTgt spid="141314">
                                            <p:txEl>
                                              <p:charRg st="36" end="68"/>
                                            </p:txEl>
                                          </p:spTgt>
                                        </p:tgtEl>
                                        <p:attrNameLst>
                                          <p:attrName>style.visibility</p:attrName>
                                        </p:attrNameLst>
                                      </p:cBhvr>
                                      <p:to>
                                        <p:strVal val="visible"/>
                                      </p:to>
                                    </p:set>
                                    <p:animEffect transition="in" filter="checkerboard(across)">
                                      <p:cBhvr>
                                        <p:cTn id="37" dur="500"/>
                                        <p:tgtEl>
                                          <p:spTgt spid="141314">
                                            <p:txEl>
                                              <p:charRg st="36" end="68"/>
                                            </p:txEl>
                                          </p:spTgt>
                                        </p:tgtEl>
                                      </p:cBhvr>
                                    </p:animEffect>
                                  </p:childTnLst>
                                </p:cTn>
                              </p:par>
                              <p:par>
                                <p:cTn id="38" presetID="5" presetClass="entr" presetSubtype="10" fill="hold" nodeType="withEffect">
                                  <p:stCondLst>
                                    <p:cond delay="0"/>
                                  </p:stCondLst>
                                  <p:childTnLst>
                                    <p:set>
                                      <p:cBhvr>
                                        <p:cTn id="39" dur="1" fill="hold">
                                          <p:stCondLst>
                                            <p:cond delay="0"/>
                                          </p:stCondLst>
                                        </p:cTn>
                                        <p:tgtEl>
                                          <p:spTgt spid="141314">
                                            <p:txEl>
                                              <p:charRg st="68" end="100"/>
                                            </p:txEl>
                                          </p:spTgt>
                                        </p:tgtEl>
                                        <p:attrNameLst>
                                          <p:attrName>style.visibility</p:attrName>
                                        </p:attrNameLst>
                                      </p:cBhvr>
                                      <p:to>
                                        <p:strVal val="visible"/>
                                      </p:to>
                                    </p:set>
                                    <p:animEffect transition="in" filter="checkerboard(across)">
                                      <p:cBhvr>
                                        <p:cTn id="40" dur="500"/>
                                        <p:tgtEl>
                                          <p:spTgt spid="141314">
                                            <p:txEl>
                                              <p:charRg st="68" end="100"/>
                                            </p:txEl>
                                          </p:spTgt>
                                        </p:tgtEl>
                                      </p:cBhvr>
                                    </p:animEffect>
                                  </p:childTnLst>
                                </p:cTn>
                              </p:par>
                              <p:par>
                                <p:cTn id="41" presetID="5" presetClass="entr" presetSubtype="10" fill="hold" nodeType="withEffect">
                                  <p:stCondLst>
                                    <p:cond delay="0"/>
                                  </p:stCondLst>
                                  <p:childTnLst>
                                    <p:set>
                                      <p:cBhvr>
                                        <p:cTn id="42" dur="1" fill="hold">
                                          <p:stCondLst>
                                            <p:cond delay="0"/>
                                          </p:stCondLst>
                                        </p:cTn>
                                        <p:tgtEl>
                                          <p:spTgt spid="141314">
                                            <p:txEl>
                                              <p:charRg st="100" end="116"/>
                                            </p:txEl>
                                          </p:spTgt>
                                        </p:tgtEl>
                                        <p:attrNameLst>
                                          <p:attrName>style.visibility</p:attrName>
                                        </p:attrNameLst>
                                      </p:cBhvr>
                                      <p:to>
                                        <p:strVal val="visible"/>
                                      </p:to>
                                    </p:set>
                                    <p:animEffect transition="in" filter="checkerboard(across)">
                                      <p:cBhvr>
                                        <p:cTn id="43" dur="500"/>
                                        <p:tgtEl>
                                          <p:spTgt spid="141314">
                                            <p:txEl>
                                              <p:charRg st="100" end="116"/>
                                            </p:txEl>
                                          </p:spTgt>
                                        </p:tgtEl>
                                      </p:cBhvr>
                                    </p:animEffect>
                                  </p:childTnLst>
                                </p:cTn>
                              </p:par>
                              <p:par>
                                <p:cTn id="44" presetID="5" presetClass="entr" presetSubtype="10" fill="hold" nodeType="withEffect">
                                  <p:stCondLst>
                                    <p:cond delay="0"/>
                                  </p:stCondLst>
                                  <p:childTnLst>
                                    <p:set>
                                      <p:cBhvr>
                                        <p:cTn id="45" dur="1" fill="hold">
                                          <p:stCondLst>
                                            <p:cond delay="0"/>
                                          </p:stCondLst>
                                        </p:cTn>
                                        <p:tgtEl>
                                          <p:spTgt spid="141314">
                                            <p:txEl>
                                              <p:charRg st="116" end="147"/>
                                            </p:txEl>
                                          </p:spTgt>
                                        </p:tgtEl>
                                        <p:attrNameLst>
                                          <p:attrName>style.visibility</p:attrName>
                                        </p:attrNameLst>
                                      </p:cBhvr>
                                      <p:to>
                                        <p:strVal val="visible"/>
                                      </p:to>
                                    </p:set>
                                    <p:animEffect transition="in" filter="checkerboard(across)">
                                      <p:cBhvr>
                                        <p:cTn id="46" dur="500"/>
                                        <p:tgtEl>
                                          <p:spTgt spid="141314">
                                            <p:txEl>
                                              <p:charRg st="116" end="147"/>
                                            </p:txEl>
                                          </p:spTgt>
                                        </p:tgtEl>
                                      </p:cBhvr>
                                    </p:animEffect>
                                  </p:childTnLst>
                                </p:cTn>
                              </p:par>
                              <p:par>
                                <p:cTn id="47" presetID="5" presetClass="entr" presetSubtype="10" fill="hold" nodeType="withEffect">
                                  <p:stCondLst>
                                    <p:cond delay="0"/>
                                  </p:stCondLst>
                                  <p:childTnLst>
                                    <p:set>
                                      <p:cBhvr>
                                        <p:cTn id="48" dur="1" fill="hold">
                                          <p:stCondLst>
                                            <p:cond delay="0"/>
                                          </p:stCondLst>
                                        </p:cTn>
                                        <p:tgtEl>
                                          <p:spTgt spid="141314">
                                            <p:txEl>
                                              <p:charRg st="147" end="151"/>
                                            </p:txEl>
                                          </p:spTgt>
                                        </p:tgtEl>
                                        <p:attrNameLst>
                                          <p:attrName>style.visibility</p:attrName>
                                        </p:attrNameLst>
                                      </p:cBhvr>
                                      <p:to>
                                        <p:strVal val="visible"/>
                                      </p:to>
                                    </p:set>
                                    <p:animEffect transition="in" filter="checkerboard(across)">
                                      <p:cBhvr>
                                        <p:cTn id="49" dur="500"/>
                                        <p:tgtEl>
                                          <p:spTgt spid="141314">
                                            <p:txEl>
                                              <p:charRg st="147" end="15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5" grpId="0"/>
      <p:bldP spid="141317" grpId="0"/>
      <p:bldP spid="14131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Rectangle 2"/>
          <p:cNvSpPr>
            <a:spLocks noGrp="1" noChangeArrowheads="1"/>
          </p:cNvSpPr>
          <p:nvPr>
            <p:ph type="title"/>
          </p:nvPr>
        </p:nvSpPr>
        <p:spPr>
          <a:xfrm>
            <a:off x="0" y="0"/>
            <a:ext cx="8969374" cy="811213"/>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all" spc="50" normalizeH="0" baseline="0" noProof="0">
                <a:ln w="15875">
                  <a:noFill/>
                </a:ln>
                <a:solidFill>
                  <a:schemeClr val="tx2"/>
                </a:solidFill>
                <a:effectLst/>
                <a:uLnTx/>
                <a:uFillTx/>
                <a:latin typeface="+mj-lt"/>
                <a:ea typeface="+mj-ea"/>
                <a:cs typeface="+mj-cs"/>
              </a:rPr>
              <a:t>A Protocol Using Selective Repeat</a:t>
            </a:r>
            <a:endParaRPr kumimoji="0" lang="zh-CN" altLang="en-US" sz="3600" b="1" i="0" u="none" strike="noStrike" kern="1200" cap="all" spc="50" normalizeH="0" baseline="0" noProof="0">
              <a:ln w="15875">
                <a:noFill/>
              </a:ln>
              <a:solidFill>
                <a:schemeClr val="tx2"/>
              </a:solidFill>
              <a:effectLst/>
              <a:uLnTx/>
              <a:uFillTx/>
              <a:latin typeface="+mj-lt"/>
              <a:ea typeface="+mj-ea"/>
              <a:cs typeface="+mj-cs"/>
            </a:endParaRPr>
          </a:p>
        </p:txBody>
      </p:sp>
      <p:sp>
        <p:nvSpPr>
          <p:cNvPr id="143363" name="Text Box 3"/>
          <p:cNvSpPr txBox="1"/>
          <p:nvPr/>
        </p:nvSpPr>
        <p:spPr>
          <a:xfrm>
            <a:off x="212725" y="749300"/>
            <a:ext cx="8626475"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buClr>
                <a:schemeClr val="accent2"/>
              </a:buClr>
              <a:buSzPct val="85000"/>
              <a:buFont typeface="ZapfDingbats" pitchFamily="82" charset="2"/>
              <a:buNone/>
            </a:pPr>
            <a:r>
              <a:rPr lang="zh-CN" altLang="en-US" sz="2800" b="1" dirty="0">
                <a:latin typeface="Comic Sans MS" panose="030F0702030302020204" pitchFamily="66" charset="0"/>
                <a:ea typeface="宋体" panose="02010600030101010101" pitchFamily="2" charset="-122"/>
              </a:rPr>
              <a:t>▲停</a:t>
            </a:r>
            <a:r>
              <a:rPr lang="en-US" altLang="zh-CN" sz="2800" b="1" dirty="0">
                <a:latin typeface="Comic Sans MS" panose="030F0702030302020204" pitchFamily="66" charset="0"/>
                <a:ea typeface="宋体" panose="02010600030101010101" pitchFamily="2" charset="-122"/>
              </a:rPr>
              <a:t>-</a:t>
            </a:r>
            <a:r>
              <a:rPr lang="zh-CN" altLang="en-US" sz="2800" b="1" dirty="0">
                <a:latin typeface="Comic Sans MS" panose="030F0702030302020204" pitchFamily="66" charset="0"/>
                <a:ea typeface="宋体" panose="02010600030101010101" pitchFamily="2" charset="-122"/>
              </a:rPr>
              <a:t>等协议和回退</a:t>
            </a:r>
            <a:r>
              <a:rPr lang="en-US" altLang="zh-CN" sz="2800" b="1" dirty="0">
                <a:latin typeface="Comic Sans MS" panose="030F0702030302020204" pitchFamily="66" charset="0"/>
                <a:ea typeface="宋体" panose="02010600030101010101" pitchFamily="2" charset="-122"/>
              </a:rPr>
              <a:t>n</a:t>
            </a:r>
            <a:r>
              <a:rPr lang="zh-CN" altLang="en-US" sz="2800" b="1" dirty="0">
                <a:latin typeface="Comic Sans MS" panose="030F0702030302020204" pitchFamily="66" charset="0"/>
                <a:ea typeface="宋体" panose="02010600030101010101" pitchFamily="2" charset="-122"/>
              </a:rPr>
              <a:t>帧协议的问题</a:t>
            </a:r>
            <a:endParaRPr lang="zh-CN" altLang="en-US" sz="2800" b="1" dirty="0">
              <a:latin typeface="Comic Sans MS" panose="030F0702030302020204" pitchFamily="66" charset="0"/>
              <a:ea typeface="宋体" panose="02010600030101010101" pitchFamily="2" charset="-122"/>
            </a:endParaRPr>
          </a:p>
        </p:txBody>
      </p:sp>
      <p:sp>
        <p:nvSpPr>
          <p:cNvPr id="143364" name="Text Box 4"/>
          <p:cNvSpPr txBox="1"/>
          <p:nvPr/>
        </p:nvSpPr>
        <p:spPr>
          <a:xfrm>
            <a:off x="398463" y="1335088"/>
            <a:ext cx="8321675" cy="9461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b="1" dirty="0">
                <a:latin typeface="Comic Sans MS" panose="030F0702030302020204" pitchFamily="66" charset="0"/>
                <a:ea typeface="宋体" panose="02010600030101010101" pitchFamily="2" charset="-122"/>
              </a:rPr>
              <a:t>△</a:t>
            </a:r>
            <a:r>
              <a:rPr lang="zh-CN" altLang="en-US" sz="2800" b="1" dirty="0">
                <a:solidFill>
                  <a:schemeClr val="folHlink"/>
                </a:solidFill>
                <a:latin typeface="Comic Sans MS" panose="030F0702030302020204" pitchFamily="66" charset="0"/>
                <a:ea typeface="宋体" panose="02010600030101010101" pitchFamily="2" charset="-122"/>
              </a:rPr>
              <a:t>停</a:t>
            </a:r>
            <a:r>
              <a:rPr lang="en-US" altLang="zh-CN" sz="2800" b="1" dirty="0">
                <a:solidFill>
                  <a:schemeClr val="folHlink"/>
                </a:solidFill>
                <a:latin typeface="Comic Sans MS" panose="030F0702030302020204" pitchFamily="66" charset="0"/>
                <a:ea typeface="宋体" panose="02010600030101010101" pitchFamily="2" charset="-122"/>
              </a:rPr>
              <a:t>-</a:t>
            </a:r>
            <a:r>
              <a:rPr lang="zh-CN" altLang="en-US" sz="2800" b="1" dirty="0">
                <a:solidFill>
                  <a:schemeClr val="folHlink"/>
                </a:solidFill>
                <a:latin typeface="Comic Sans MS" panose="030F0702030302020204" pitchFamily="66" charset="0"/>
                <a:ea typeface="宋体" panose="02010600030101010101" pitchFamily="2" charset="-122"/>
              </a:rPr>
              <a:t>等协议</a:t>
            </a:r>
            <a:r>
              <a:rPr lang="zh-CN" altLang="en-US" sz="2800" b="1" dirty="0">
                <a:latin typeface="Comic Sans MS" panose="030F0702030302020204" pitchFamily="66" charset="0"/>
                <a:ea typeface="宋体" panose="02010600030101010101" pitchFamily="2" charset="-122"/>
              </a:rPr>
              <a:t>:发送-停止-等待,效率降低,当传播时间比发送时间大得多时,性能变得不可接受</a:t>
            </a:r>
            <a:endParaRPr lang="zh-CN" altLang="en-US" sz="2800" b="1" dirty="0">
              <a:latin typeface="Comic Sans MS" panose="030F0702030302020204" pitchFamily="66" charset="0"/>
              <a:ea typeface="宋体" panose="02010600030101010101" pitchFamily="2" charset="-122"/>
            </a:endParaRPr>
          </a:p>
        </p:txBody>
      </p:sp>
      <p:sp>
        <p:nvSpPr>
          <p:cNvPr id="143365" name="Text Box 5"/>
          <p:cNvSpPr txBox="1"/>
          <p:nvPr/>
        </p:nvSpPr>
        <p:spPr>
          <a:xfrm>
            <a:off x="0" y="2373313"/>
            <a:ext cx="8818563" cy="316706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457200" lvl="1" indent="0">
              <a:buClr>
                <a:schemeClr val="accent2"/>
              </a:buClr>
              <a:buSzPct val="75000"/>
              <a:buFont typeface="ZapfDingbats" pitchFamily="82" charset="2"/>
              <a:buNone/>
            </a:pPr>
            <a:r>
              <a:rPr lang="zh-CN" altLang="en-US" b="1" dirty="0">
                <a:latin typeface="Comic Sans MS" panose="030F0702030302020204" pitchFamily="66" charset="0"/>
                <a:ea typeface="宋体" panose="02010600030101010101" pitchFamily="2" charset="-122"/>
              </a:rPr>
              <a:t>△</a:t>
            </a:r>
            <a:r>
              <a:rPr lang="zh-CN" altLang="en-US" b="1" dirty="0">
                <a:solidFill>
                  <a:schemeClr val="folHlink"/>
                </a:solidFill>
                <a:latin typeface="Comic Sans MS" panose="030F0702030302020204" pitchFamily="66" charset="0"/>
                <a:ea typeface="宋体" panose="02010600030101010101" pitchFamily="2" charset="-122"/>
              </a:rPr>
              <a:t>回退</a:t>
            </a:r>
            <a:r>
              <a:rPr lang="en-US" altLang="zh-CN" b="1" dirty="0">
                <a:solidFill>
                  <a:schemeClr val="folHlink"/>
                </a:solidFill>
                <a:latin typeface="Comic Sans MS" panose="030F0702030302020204" pitchFamily="66" charset="0"/>
                <a:ea typeface="宋体" panose="02010600030101010101" pitchFamily="2" charset="-122"/>
              </a:rPr>
              <a:t>n</a:t>
            </a:r>
            <a:r>
              <a:rPr lang="zh-CN" altLang="en-US" b="1" dirty="0">
                <a:solidFill>
                  <a:schemeClr val="folHlink"/>
                </a:solidFill>
                <a:latin typeface="Comic Sans MS" panose="030F0702030302020204" pitchFamily="66" charset="0"/>
                <a:ea typeface="宋体" panose="02010600030101010101" pitchFamily="2" charset="-122"/>
              </a:rPr>
              <a:t>帧协议</a:t>
            </a:r>
            <a:r>
              <a:rPr lang="zh-CN" altLang="en-US" b="1" dirty="0">
                <a:latin typeface="Comic Sans MS" panose="030F0702030302020204" pitchFamily="66" charset="0"/>
                <a:ea typeface="宋体" panose="02010600030101010101" pitchFamily="2" charset="-122"/>
              </a:rPr>
              <a:t>：</a:t>
            </a:r>
            <a:endParaRPr lang="zh-CN" altLang="en-US" b="1" dirty="0">
              <a:latin typeface="Comic Sans MS" panose="030F0702030302020204" pitchFamily="66" charset="0"/>
              <a:ea typeface="宋体" panose="02010600030101010101" pitchFamily="2" charset="-122"/>
            </a:endParaRPr>
          </a:p>
          <a:p>
            <a:pPr marL="457200" lvl="1" indent="0" algn="just">
              <a:spcBef>
                <a:spcPct val="0"/>
              </a:spcBef>
              <a:buClr>
                <a:schemeClr val="accent2"/>
              </a:buClr>
              <a:buSzPct val="75000"/>
              <a:buFont typeface="ZapfDingbats" pitchFamily="82" charset="2"/>
              <a:buNone/>
            </a:pPr>
            <a:r>
              <a:rPr lang="en-US" altLang="zh-CN" sz="2400" b="1" dirty="0">
                <a:solidFill>
                  <a:schemeClr val="folHlink"/>
                </a:solidFill>
                <a:latin typeface="Times New Roman" panose="02020603050405020304" pitchFamily="18" charset="0"/>
                <a:ea typeface="宋体" panose="02010600030101010101" pitchFamily="2" charset="-122"/>
              </a:rPr>
              <a:t>●</a:t>
            </a:r>
            <a:r>
              <a:rPr lang="zh-CN" altLang="en-US" b="1" dirty="0">
                <a:latin typeface="Comic Sans MS" panose="030F0702030302020204" pitchFamily="66" charset="0"/>
                <a:ea typeface="宋体" panose="02010600030101010101" pitchFamily="2" charset="-122"/>
              </a:rPr>
              <a:t>未经确认的帧一次传送过多，如果出错，重传的代价太大</a:t>
            </a:r>
            <a:r>
              <a:rPr lang="en-US" altLang="zh-CN" b="1" dirty="0">
                <a:latin typeface="Comic Sans MS" panose="030F0702030302020204" pitchFamily="66" charset="0"/>
                <a:ea typeface="宋体" panose="02010600030101010101" pitchFamily="2" charset="-122"/>
              </a:rPr>
              <a:t>;</a:t>
            </a:r>
            <a:r>
              <a:rPr lang="zh-CN" altLang="en-US" b="1" dirty="0">
                <a:latin typeface="Comic Sans MS" panose="030F0702030302020204" pitchFamily="66" charset="0"/>
                <a:ea typeface="宋体" panose="02010600030101010101" pitchFamily="2" charset="-122"/>
              </a:rPr>
              <a:t>序号占的位数过多，影响效率；</a:t>
            </a:r>
            <a:r>
              <a:rPr lang="zh-CN" altLang="en-US" b="1" dirty="0">
                <a:latin typeface="Times New Roman" panose="02020603050405020304" pitchFamily="18" charset="0"/>
                <a:ea typeface="宋体" panose="02010600030101010101" pitchFamily="2" charset="-122"/>
              </a:rPr>
              <a:t>实际协议中，一次连续传输的帧的个数是有限的。</a:t>
            </a:r>
            <a:endParaRPr lang="zh-CN" altLang="en-US" b="1" dirty="0">
              <a:latin typeface="Times New Roman" panose="02020603050405020304" pitchFamily="18" charset="0"/>
              <a:ea typeface="宋体" panose="02010600030101010101" pitchFamily="2" charset="-122"/>
            </a:endParaRPr>
          </a:p>
          <a:p>
            <a:pPr marL="457200" lvl="1" indent="0" algn="just">
              <a:spcBef>
                <a:spcPct val="0"/>
              </a:spcBef>
              <a:buClr>
                <a:schemeClr val="accent2"/>
              </a:buClr>
              <a:buSzPct val="75000"/>
              <a:buFont typeface="ZapfDingbats" pitchFamily="82" charset="2"/>
              <a:buNone/>
            </a:pPr>
            <a:r>
              <a:rPr lang="en-US" altLang="zh-CN" sz="2400" b="1" dirty="0">
                <a:solidFill>
                  <a:schemeClr val="folHlink"/>
                </a:solidFill>
                <a:latin typeface="Times New Roman" panose="02020603050405020304" pitchFamily="18" charset="0"/>
                <a:ea typeface="宋体" panose="02010600030101010101" pitchFamily="2" charset="-122"/>
              </a:rPr>
              <a:t>●</a:t>
            </a:r>
            <a:r>
              <a:rPr lang="zh-CN" altLang="en-US" b="1" dirty="0">
                <a:latin typeface="Times New Roman" panose="02020603050405020304" pitchFamily="18" charset="0"/>
                <a:ea typeface="宋体" panose="02010600030101010101" pitchFamily="2" charset="-122"/>
              </a:rPr>
              <a:t>当线路出错率高时，将出错帧之后的所有帧都丢弃掉，重传这些帧会带来效率上的大幅度降低。</a:t>
            </a:r>
            <a:endParaRPr lang="zh-CN" altLang="en-US" b="1" dirty="0">
              <a:latin typeface="Times New Roman" panose="02020603050405020304" pitchFamily="18" charset="0"/>
              <a:ea typeface="宋体" panose="02010600030101010101" pitchFamily="2" charset="-122"/>
            </a:endParaRPr>
          </a:p>
          <a:p>
            <a:pPr marL="914400" lvl="2" indent="0">
              <a:buClrTx/>
              <a:buSzTx/>
              <a:buFontTx/>
              <a:buNone/>
            </a:pPr>
            <a:endParaRPr lang="en-US" altLang="zh-CN" sz="2800" b="1" dirty="0">
              <a:latin typeface="宋体" panose="02010600030101010101" pitchFamily="2" charset="-122"/>
              <a:ea typeface="宋体" panose="02010600030101010101" pitchFamily="2" charset="-122"/>
            </a:endParaRPr>
          </a:p>
        </p:txBody>
      </p:sp>
      <p:sp>
        <p:nvSpPr>
          <p:cNvPr id="65542" name="Text Box 6"/>
          <p:cNvSpPr txBox="1"/>
          <p:nvPr/>
        </p:nvSpPr>
        <p:spPr>
          <a:xfrm>
            <a:off x="517525" y="5811838"/>
            <a:ext cx="92075"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buClr>
                <a:schemeClr val="accent2"/>
              </a:buClr>
              <a:buSzPct val="75000"/>
              <a:buFont typeface="ZapfDingbats" pitchFamily="82" charset="2"/>
              <a:buNone/>
            </a:pPr>
            <a:endParaRPr lang="zh-CN" altLang="en-US" sz="2400" b="1" dirty="0">
              <a:latin typeface="Comic Sans MS" panose="030F0702030302020204" pitchFamily="66" charset="0"/>
              <a:ea typeface="宋体" panose="02010600030101010101" pitchFamily="2" charset="-122"/>
            </a:endParaRPr>
          </a:p>
        </p:txBody>
      </p:sp>
      <p:sp>
        <p:nvSpPr>
          <p:cNvPr id="65543" name="Text Box 7"/>
          <p:cNvSpPr txBox="1"/>
          <p:nvPr/>
        </p:nvSpPr>
        <p:spPr>
          <a:xfrm>
            <a:off x="428625" y="5445125"/>
            <a:ext cx="61595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50000"/>
              </a:spcBef>
              <a:buClrTx/>
              <a:buSzTx/>
              <a:buFontTx/>
              <a:buNone/>
            </a:pPr>
            <a:endParaRPr lang="zh-CN" altLang="en-US" sz="2400" dirty="0">
              <a:latin typeface="Times New Roman" panose="02020603050405020304" pitchFamily="18" charset="0"/>
              <a:ea typeface="宋体" panose="02010600030101010101" pitchFamily="2" charset="-122"/>
            </a:endParaRPr>
          </a:p>
        </p:txBody>
      </p:sp>
      <p:sp>
        <p:nvSpPr>
          <p:cNvPr id="143368" name="Text Box 8"/>
          <p:cNvSpPr txBox="1"/>
          <p:nvPr/>
        </p:nvSpPr>
        <p:spPr>
          <a:xfrm>
            <a:off x="282575" y="5181600"/>
            <a:ext cx="8620125" cy="13731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800" b="1" dirty="0">
                <a:latin typeface="宋体" panose="02010600030101010101" pitchFamily="2" charset="-122"/>
                <a:ea typeface="宋体" panose="02010600030101010101" pitchFamily="2" charset="-122"/>
              </a:rPr>
              <a:t>解决办法：</a:t>
            </a:r>
            <a:r>
              <a:rPr lang="zh-CN" altLang="en-US" sz="2800" b="1" dirty="0">
                <a:solidFill>
                  <a:schemeClr val="folHlink"/>
                </a:solidFill>
                <a:latin typeface="宋体" panose="02010600030101010101" pitchFamily="2" charset="-122"/>
                <a:ea typeface="宋体" panose="02010600030101010101" pitchFamily="2" charset="-122"/>
              </a:rPr>
              <a:t>选择性重传（</a:t>
            </a:r>
            <a:r>
              <a:rPr lang="en-US" altLang="zh-CN" sz="2800" b="1" dirty="0">
                <a:solidFill>
                  <a:schemeClr val="folHlink"/>
                </a:solidFill>
                <a:latin typeface="宋体" panose="02010600030101010101" pitchFamily="2" charset="-122"/>
                <a:ea typeface="宋体" panose="02010600030101010101" pitchFamily="2" charset="-122"/>
              </a:rPr>
              <a:t>selective repeat</a:t>
            </a:r>
            <a:r>
              <a:rPr lang="zh-CN" altLang="en-US" sz="2800" b="1" dirty="0">
                <a:solidFill>
                  <a:schemeClr val="folHlink"/>
                </a:solidFill>
                <a:latin typeface="宋体" panose="02010600030101010101" pitchFamily="2" charset="-122"/>
                <a:ea typeface="宋体" panose="02010600030101010101" pitchFamily="2" charset="-122"/>
              </a:rPr>
              <a:t>）和否定的确认（</a:t>
            </a:r>
            <a:r>
              <a:rPr lang="en-US" altLang="zh-CN" sz="2800" b="1" dirty="0">
                <a:solidFill>
                  <a:schemeClr val="folHlink"/>
                </a:solidFill>
                <a:latin typeface="宋体" panose="02010600030101010101" pitchFamily="2" charset="-122"/>
                <a:ea typeface="宋体" panose="02010600030101010101" pitchFamily="2" charset="-122"/>
              </a:rPr>
              <a:t>NAK)</a:t>
            </a:r>
            <a:r>
              <a:rPr lang="zh-CN" altLang="en-US" sz="2800" b="1" dirty="0">
                <a:solidFill>
                  <a:schemeClr val="folHlink"/>
                </a:solidFill>
                <a:latin typeface="宋体" panose="02010600030101010101" pitchFamily="2" charset="-122"/>
                <a:ea typeface="宋体" panose="02010600030101010101" pitchFamily="2" charset="-122"/>
              </a:rPr>
              <a:t>。</a:t>
            </a:r>
            <a:r>
              <a:rPr lang="en-US" altLang="zh-CN" sz="2800" b="1" dirty="0">
                <a:solidFill>
                  <a:schemeClr val="folHlink"/>
                </a:solidFill>
                <a:latin typeface="宋体" panose="02010600030101010101" pitchFamily="2" charset="-122"/>
                <a:ea typeface="宋体" panose="02010600030101010101" pitchFamily="2" charset="-122"/>
              </a:rPr>
              <a:t>NAK</a:t>
            </a:r>
            <a:r>
              <a:rPr lang="zh-CN" altLang="en-US" sz="2800" b="1" dirty="0">
                <a:solidFill>
                  <a:schemeClr val="folHlink"/>
                </a:solidFill>
                <a:latin typeface="宋体" panose="02010600030101010101" pitchFamily="2" charset="-122"/>
                <a:ea typeface="宋体" panose="02010600030101010101" pitchFamily="2" charset="-122"/>
              </a:rPr>
              <a:t>可以激发重传操作，而不需要等待计时器超时，因此，</a:t>
            </a:r>
            <a:r>
              <a:rPr lang="en-US" altLang="zh-CN" sz="2800" b="1" dirty="0">
                <a:solidFill>
                  <a:schemeClr val="folHlink"/>
                </a:solidFill>
                <a:latin typeface="宋体" panose="02010600030101010101" pitchFamily="2" charset="-122"/>
                <a:ea typeface="宋体" panose="02010600030101010101" pitchFamily="2" charset="-122"/>
              </a:rPr>
              <a:t>NAK</a:t>
            </a:r>
            <a:r>
              <a:rPr lang="zh-CN" altLang="en-US" sz="2800" b="1" dirty="0">
                <a:solidFill>
                  <a:schemeClr val="folHlink"/>
                </a:solidFill>
                <a:latin typeface="宋体" panose="02010600030101010101" pitchFamily="2" charset="-122"/>
                <a:ea typeface="宋体" panose="02010600030101010101" pitchFamily="2" charset="-122"/>
              </a:rPr>
              <a:t>可以提高性能。</a:t>
            </a:r>
            <a:endParaRPr lang="zh-CN" altLang="en-US" sz="2800" b="1"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3363"/>
                                        </p:tgtEl>
                                        <p:attrNameLst>
                                          <p:attrName>style.visibility</p:attrName>
                                        </p:attrNameLst>
                                      </p:cBhvr>
                                      <p:to>
                                        <p:strVal val="visible"/>
                                      </p:to>
                                    </p:set>
                                    <p:animEffect transition="in" filter="blinds(horizontal)">
                                      <p:cBhvr>
                                        <p:cTn id="7" dur="500"/>
                                        <p:tgtEl>
                                          <p:spTgt spid="14336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143364"/>
                                        </p:tgtEl>
                                        <p:attrNameLst>
                                          <p:attrName>style.visibility</p:attrName>
                                        </p:attrNameLst>
                                      </p:cBhvr>
                                      <p:to>
                                        <p:strVal val="visible"/>
                                      </p:to>
                                    </p:set>
                                    <p:animEffect transition="in" filter="barn(outHorizontal)">
                                      <p:cBhvr>
                                        <p:cTn id="12" dur="500"/>
                                        <p:tgtEl>
                                          <p:spTgt spid="14336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43365">
                                            <p:txEl>
                                              <p:charRg st="0" end="9"/>
                                            </p:txEl>
                                          </p:spTgt>
                                        </p:tgtEl>
                                        <p:attrNameLst>
                                          <p:attrName>style.visibility</p:attrName>
                                        </p:attrNameLst>
                                      </p:cBhvr>
                                      <p:to>
                                        <p:strVal val="visible"/>
                                      </p:to>
                                    </p:set>
                                    <p:anim calcmode="lin" valueType="num">
                                      <p:cBhvr additive="base">
                                        <p:cTn id="17" dur="500" fill="hold"/>
                                        <p:tgtEl>
                                          <p:spTgt spid="143365">
                                            <p:txEl>
                                              <p:charRg st="0" end="9"/>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43365">
                                            <p:txEl>
                                              <p:charRg st="0" end="9"/>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43365">
                                            <p:txEl>
                                              <p:charRg st="9" end="73"/>
                                            </p:txEl>
                                          </p:spTgt>
                                        </p:tgtEl>
                                        <p:attrNameLst>
                                          <p:attrName>style.visibility</p:attrName>
                                        </p:attrNameLst>
                                      </p:cBhvr>
                                      <p:to>
                                        <p:strVal val="visible"/>
                                      </p:to>
                                    </p:set>
                                    <p:animEffect transition="in" filter="blinds(horizontal)">
                                      <p:cBhvr>
                                        <p:cTn id="23" dur="500"/>
                                        <p:tgtEl>
                                          <p:spTgt spid="143365">
                                            <p:txEl>
                                              <p:charRg st="9" end="7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43365">
                                            <p:txEl>
                                              <p:charRg st="73" end="117"/>
                                            </p:txEl>
                                          </p:spTgt>
                                        </p:tgtEl>
                                        <p:attrNameLst>
                                          <p:attrName>style.visibility</p:attrName>
                                        </p:attrNameLst>
                                      </p:cBhvr>
                                      <p:to>
                                        <p:strVal val="visible"/>
                                      </p:to>
                                    </p:set>
                                    <p:animEffect transition="in" filter="blinds(horizontal)">
                                      <p:cBhvr>
                                        <p:cTn id="28" dur="500"/>
                                        <p:tgtEl>
                                          <p:spTgt spid="143365">
                                            <p:txEl>
                                              <p:charRg st="73" end="11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143368">
                                            <p:txEl>
                                              <p:charRg st="0" end="78"/>
                                            </p:txEl>
                                          </p:spTgt>
                                        </p:tgtEl>
                                        <p:attrNameLst>
                                          <p:attrName>style.visibility</p:attrName>
                                        </p:attrNameLst>
                                      </p:cBhvr>
                                      <p:to>
                                        <p:strVal val="visible"/>
                                      </p:to>
                                    </p:set>
                                    <p:animEffect transition="in" filter="blinds(horizontal)">
                                      <p:cBhvr>
                                        <p:cTn id="33" dur="500"/>
                                        <p:tgtEl>
                                          <p:spTgt spid="143368">
                                            <p:txEl>
                                              <p:charRg st="0" end="7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p:bldP spid="14336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6114" name="Rectangle 2"/>
          <p:cNvSpPr>
            <a:spLocks noGrp="1" noChangeArrowheads="1"/>
          </p:cNvSpPr>
          <p:nvPr>
            <p:ph type="title"/>
          </p:nvPr>
        </p:nvSpPr>
        <p:spPr>
          <a:xfrm>
            <a:off x="250825" y="0"/>
            <a:ext cx="8893175" cy="9906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all" spc="50" normalizeH="0" baseline="0" noProof="0">
                <a:ln w="15875">
                  <a:noFill/>
                </a:ln>
                <a:solidFill>
                  <a:schemeClr val="tx2"/>
                </a:solidFill>
                <a:effectLst/>
                <a:uLnTx/>
                <a:uFillTx/>
                <a:latin typeface="+mj-lt"/>
                <a:ea typeface="+mj-ea"/>
                <a:cs typeface="+mj-cs"/>
              </a:rPr>
              <a:t>A Protocol Using Selective Repeat</a:t>
            </a:r>
            <a:endParaRPr kumimoji="0" lang="zh-CN" altLang="en-US" sz="3600" b="1" i="0" u="none" strike="noStrike" kern="1200" cap="all" spc="50" normalizeH="0" baseline="0" noProof="0">
              <a:ln w="15875">
                <a:noFill/>
              </a:ln>
              <a:solidFill>
                <a:schemeClr val="tx2"/>
              </a:solidFill>
              <a:effectLst/>
              <a:uLnTx/>
              <a:uFillTx/>
              <a:latin typeface="+mj-lt"/>
              <a:ea typeface="+mj-ea"/>
              <a:cs typeface="+mj-cs"/>
            </a:endParaRPr>
          </a:p>
        </p:txBody>
      </p:sp>
      <p:sp>
        <p:nvSpPr>
          <p:cNvPr id="346115" name="Text Box 3"/>
          <p:cNvSpPr txBox="1"/>
          <p:nvPr/>
        </p:nvSpPr>
        <p:spPr>
          <a:xfrm>
            <a:off x="252413" y="909638"/>
            <a:ext cx="8891587" cy="29114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buClr>
                <a:schemeClr val="accent2"/>
              </a:buClr>
              <a:buSzPct val="85000"/>
              <a:buFont typeface="ZapfDingbats" pitchFamily="82" charset="2"/>
              <a:buNone/>
            </a:pPr>
            <a:r>
              <a:rPr lang="zh-CN" altLang="en-US" sz="2800" b="1" dirty="0">
                <a:latin typeface="Comic Sans MS" panose="030F0702030302020204" pitchFamily="66" charset="0"/>
                <a:ea typeface="宋体" panose="02010600030101010101" pitchFamily="2" charset="-122"/>
              </a:rPr>
              <a:t>▲</a:t>
            </a:r>
            <a:r>
              <a:rPr lang="en-US" altLang="en-US" sz="2800" b="1" dirty="0">
                <a:latin typeface="Comic Sans MS" panose="030F0702030302020204" pitchFamily="66" charset="0"/>
                <a:ea typeface="宋体" panose="02010600030101010101" pitchFamily="2" charset="-122"/>
              </a:rPr>
              <a:t> </a:t>
            </a:r>
            <a:r>
              <a:rPr lang="en-US" altLang="en-US" sz="2800" b="1" dirty="0">
                <a:solidFill>
                  <a:schemeClr val="folHlink"/>
                </a:solidFill>
                <a:latin typeface="Comic Sans MS" panose="030F0702030302020204" pitchFamily="66" charset="0"/>
                <a:ea typeface="宋体" panose="02010600030101010101" pitchFamily="2" charset="-122"/>
              </a:rPr>
              <a:t>selective repeat </a:t>
            </a:r>
            <a:r>
              <a:rPr lang="en-US" altLang="zh-CN" sz="2800" b="1" dirty="0">
                <a:solidFill>
                  <a:schemeClr val="folHlink"/>
                </a:solidFill>
                <a:latin typeface="Comic Sans MS" panose="030F0702030302020204" pitchFamily="66" charset="0"/>
                <a:ea typeface="宋体" panose="02010600030101010101" pitchFamily="2" charset="-122"/>
              </a:rPr>
              <a:t>protocol</a:t>
            </a:r>
            <a:r>
              <a:rPr lang="zh-CN" altLang="en-US" sz="2800" b="1" dirty="0">
                <a:solidFill>
                  <a:schemeClr val="folHlink"/>
                </a:solidFill>
                <a:latin typeface="Comic Sans MS" panose="030F0702030302020204" pitchFamily="66" charset="0"/>
                <a:ea typeface="宋体" panose="02010600030101010101" pitchFamily="2" charset="-122"/>
              </a:rPr>
              <a:t>解决办法</a:t>
            </a:r>
            <a:endParaRPr lang="zh-CN" altLang="en-US" sz="2800" b="1" dirty="0">
              <a:solidFill>
                <a:schemeClr val="folHlink"/>
              </a:solidFill>
              <a:latin typeface="Comic Sans MS" panose="030F0702030302020204" pitchFamily="66" charset="0"/>
              <a:ea typeface="宋体" panose="02010600030101010101" pitchFamily="2" charset="-122"/>
            </a:endParaRPr>
          </a:p>
          <a:p>
            <a:pPr marL="457200" lvl="1" indent="0">
              <a:buClr>
                <a:schemeClr val="accent2"/>
              </a:buClr>
              <a:buSzPct val="75000"/>
              <a:buFont typeface="ZapfDingbats" pitchFamily="82" charset="2"/>
              <a:buNone/>
            </a:pPr>
            <a:r>
              <a:rPr lang="zh-CN" altLang="en-US" b="1" dirty="0">
                <a:latin typeface="Comic Sans MS" panose="030F0702030302020204" pitchFamily="66" charset="0"/>
                <a:ea typeface="宋体" panose="02010600030101010101" pitchFamily="2" charset="-122"/>
              </a:rPr>
              <a:t>△</a:t>
            </a:r>
            <a:r>
              <a:rPr lang="zh-CN" altLang="zh-CN" b="1" dirty="0">
                <a:latin typeface="Comic Sans MS" panose="030F0702030302020204" pitchFamily="66" charset="0"/>
                <a:ea typeface="宋体" panose="02010600030101010101" pitchFamily="2" charset="-122"/>
              </a:rPr>
              <a:t>将接收窗口的数目增加</a:t>
            </a:r>
            <a:r>
              <a:rPr lang="en-US" altLang="zh-CN" b="1" dirty="0">
                <a:latin typeface="Comic Sans MS" panose="030F0702030302020204" pitchFamily="66" charset="0"/>
                <a:ea typeface="宋体" panose="02010600030101010101" pitchFamily="2" charset="-122"/>
              </a:rPr>
              <a:t>Wr&gt;1</a:t>
            </a:r>
            <a:endParaRPr lang="zh-CN" altLang="zh-CN" b="1" dirty="0">
              <a:latin typeface="Comic Sans MS" panose="030F0702030302020204" pitchFamily="66" charset="0"/>
              <a:ea typeface="宋体" panose="02010600030101010101" pitchFamily="2" charset="-122"/>
            </a:endParaRPr>
          </a:p>
          <a:p>
            <a:pPr marL="457200" lvl="1" indent="0">
              <a:buClr>
                <a:schemeClr val="accent2"/>
              </a:buClr>
              <a:buSzPct val="75000"/>
              <a:buFont typeface="ZapfDingbats" pitchFamily="82" charset="2"/>
              <a:buNone/>
            </a:pPr>
            <a:r>
              <a:rPr lang="zh-CN" altLang="en-US" b="1" dirty="0">
                <a:latin typeface="Comic Sans MS" panose="030F0702030302020204" pitchFamily="66" charset="0"/>
                <a:ea typeface="宋体" panose="02010600030101010101" pitchFamily="2" charset="-122"/>
              </a:rPr>
              <a:t>△</a:t>
            </a:r>
            <a:r>
              <a:rPr lang="zh-CN" altLang="zh-CN" b="1" dirty="0">
                <a:latin typeface="Comic Sans MS" panose="030F0702030302020204" pitchFamily="66" charset="0"/>
                <a:ea typeface="宋体" panose="02010600030101010101" pitchFamily="2" charset="-122"/>
              </a:rPr>
              <a:t>帧出错之后,对出错帧之后的帧能够接收并且储存在接收缓冲区中</a:t>
            </a:r>
            <a:endParaRPr lang="zh-CN" altLang="zh-CN" b="1" dirty="0">
              <a:latin typeface="Comic Sans MS" panose="030F0702030302020204" pitchFamily="66" charset="0"/>
              <a:ea typeface="宋体" panose="02010600030101010101" pitchFamily="2" charset="-122"/>
            </a:endParaRPr>
          </a:p>
          <a:p>
            <a:pPr marL="457200" lvl="1" indent="0">
              <a:buClr>
                <a:schemeClr val="accent2"/>
              </a:buClr>
              <a:buSzPct val="75000"/>
              <a:buFont typeface="ZapfDingbats" pitchFamily="82" charset="2"/>
              <a:buNone/>
            </a:pPr>
            <a:r>
              <a:rPr lang="zh-CN" altLang="en-US" b="1" dirty="0">
                <a:latin typeface="Comic Sans MS" panose="030F0702030302020204" pitchFamily="66" charset="0"/>
                <a:ea typeface="宋体" panose="02010600030101010101" pitchFamily="2" charset="-122"/>
              </a:rPr>
              <a:t>△</a:t>
            </a:r>
            <a:r>
              <a:rPr lang="zh-CN" altLang="zh-CN" b="1" dirty="0">
                <a:latin typeface="Comic Sans MS" panose="030F0702030302020204" pitchFamily="66" charset="0"/>
                <a:ea typeface="宋体" panose="02010600030101010101" pitchFamily="2" charset="-122"/>
              </a:rPr>
              <a:t>出错帧到达,和之前</a:t>
            </a:r>
            <a:r>
              <a:rPr lang="zh-CN" altLang="en-US" b="1" dirty="0">
                <a:latin typeface="Comic Sans MS" panose="030F0702030302020204" pitchFamily="66" charset="0"/>
                <a:ea typeface="宋体" panose="02010600030101010101" pitchFamily="2" charset="-122"/>
              </a:rPr>
              <a:t>正确</a:t>
            </a:r>
            <a:r>
              <a:rPr lang="zh-CN" altLang="zh-CN" b="1" dirty="0">
                <a:latin typeface="Comic Sans MS" panose="030F0702030302020204" pitchFamily="66" charset="0"/>
                <a:ea typeface="宋体" panose="02010600030101010101" pitchFamily="2" charset="-122"/>
              </a:rPr>
              <a:t>接收到的帧一起顺序提交给网络层</a:t>
            </a:r>
            <a:endParaRPr lang="zh-CN" altLang="zh-CN" b="1" dirty="0">
              <a:latin typeface="Comic Sans MS" panose="030F0702030302020204" pitchFamily="66" charset="0"/>
              <a:ea typeface="宋体" panose="02010600030101010101" pitchFamily="2" charset="-122"/>
            </a:endParaRPr>
          </a:p>
        </p:txBody>
      </p:sp>
      <p:sp>
        <p:nvSpPr>
          <p:cNvPr id="346116" name="Text Box 4"/>
          <p:cNvSpPr txBox="1"/>
          <p:nvPr/>
        </p:nvSpPr>
        <p:spPr>
          <a:xfrm>
            <a:off x="214313" y="3716338"/>
            <a:ext cx="8704262" cy="31099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buClr>
                <a:schemeClr val="accent2"/>
              </a:buClr>
              <a:buSzPct val="85000"/>
              <a:buFont typeface="ZapfDingbats" pitchFamily="82" charset="2"/>
              <a:buNone/>
            </a:pPr>
            <a:r>
              <a:rPr lang="zh-CN" altLang="en-US" sz="2400" b="1" dirty="0">
                <a:latin typeface="Comic Sans MS" panose="030F0702030302020204" pitchFamily="66" charset="0"/>
                <a:ea typeface="宋体" panose="02010600030101010101" pitchFamily="2" charset="-122"/>
              </a:rPr>
              <a:t>▲</a:t>
            </a:r>
            <a:r>
              <a:rPr lang="en-US" altLang="en-US" sz="2400" b="1" dirty="0">
                <a:latin typeface="Comic Sans MS" panose="030F0702030302020204" pitchFamily="66" charset="0"/>
                <a:ea typeface="宋体" panose="02010600030101010101" pitchFamily="2" charset="-122"/>
              </a:rPr>
              <a:t> </a:t>
            </a:r>
            <a:r>
              <a:rPr lang="en-US" altLang="zh-CN" sz="2800" b="1" dirty="0">
                <a:solidFill>
                  <a:schemeClr val="folHlink"/>
                </a:solidFill>
                <a:latin typeface="宋体" panose="02010600030101010101" pitchFamily="2" charset="-122"/>
                <a:ea typeface="宋体" panose="02010600030101010101" pitchFamily="2" charset="-122"/>
              </a:rPr>
              <a:t>选定</a:t>
            </a:r>
            <a:r>
              <a:rPr lang="zh-CN" altLang="en-US" sz="2800" b="1" dirty="0">
                <a:solidFill>
                  <a:schemeClr val="folHlink"/>
                </a:solidFill>
                <a:latin typeface="宋体" panose="02010600030101010101" pitchFamily="2" charset="-122"/>
                <a:ea typeface="宋体" panose="02010600030101010101" pitchFamily="2" charset="-122"/>
              </a:rPr>
              <a:t>最大窗口值</a:t>
            </a:r>
            <a:endParaRPr lang="zh-CN" altLang="en-US" sz="2800" b="1" dirty="0">
              <a:solidFill>
                <a:schemeClr val="folHlink"/>
              </a:solidFill>
              <a:latin typeface="宋体" panose="02010600030101010101" pitchFamily="2" charset="-122"/>
              <a:ea typeface="宋体" panose="02010600030101010101" pitchFamily="2" charset="-122"/>
            </a:endParaRPr>
          </a:p>
          <a:p>
            <a:pPr marL="457200" lvl="1" indent="0">
              <a:buClr>
                <a:schemeClr val="accent2"/>
              </a:buClr>
              <a:buSzPct val="75000"/>
              <a:buFont typeface="ZapfDingbats" pitchFamily="82" charset="2"/>
              <a:buNone/>
            </a:pPr>
            <a:r>
              <a:rPr lang="zh-CN" altLang="en-US" sz="2400" b="1" dirty="0">
                <a:latin typeface="Comic Sans MS" panose="030F0702030302020204" pitchFamily="66" charset="0"/>
                <a:ea typeface="宋体" panose="02010600030101010101" pitchFamily="2" charset="-122"/>
              </a:rPr>
              <a:t>△</a:t>
            </a:r>
            <a:r>
              <a:rPr lang="zh-CN" altLang="zh-CN" sz="2400" b="1" dirty="0">
                <a:latin typeface="Comic Sans MS" panose="030F0702030302020204" pitchFamily="66" charset="0"/>
                <a:ea typeface="宋体" panose="02010600030101010101" pitchFamily="2" charset="-122"/>
              </a:rPr>
              <a:t>举例: </a:t>
            </a:r>
            <a:r>
              <a:rPr lang="en-US" altLang="zh-CN" sz="2400" b="1" dirty="0">
                <a:latin typeface="Comic Sans MS" panose="030F0702030302020204" pitchFamily="66" charset="0"/>
                <a:ea typeface="宋体" panose="02010600030101010101" pitchFamily="2" charset="-122"/>
              </a:rPr>
              <a:t>W=7, </a:t>
            </a:r>
            <a:r>
              <a:rPr lang="zh-CN" altLang="zh-CN" sz="2400" b="1" dirty="0">
                <a:latin typeface="Comic Sans MS" panose="030F0702030302020204" pitchFamily="66" charset="0"/>
                <a:ea typeface="宋体" panose="02010600030101010101" pitchFamily="2" charset="-122"/>
              </a:rPr>
              <a:t>发送端发送</a:t>
            </a:r>
            <a:r>
              <a:rPr lang="zh-CN" altLang="en-US" sz="2400" b="1" dirty="0">
                <a:latin typeface="Comic Sans MS" panose="030F0702030302020204" pitchFamily="66" charset="0"/>
                <a:ea typeface="宋体" panose="02010600030101010101" pitchFamily="2" charset="-122"/>
              </a:rPr>
              <a:t>0-6号帧,接收端接收,并发确认0-6,接收窗口向前移动</a:t>
            </a:r>
            <a:endParaRPr lang="zh-CN" altLang="en-US" sz="2400" b="1" dirty="0">
              <a:latin typeface="Comic Sans MS" panose="030F0702030302020204" pitchFamily="66" charset="0"/>
              <a:ea typeface="宋体" panose="02010600030101010101" pitchFamily="2" charset="-122"/>
            </a:endParaRPr>
          </a:p>
          <a:p>
            <a:pPr marL="457200" lvl="1" indent="0">
              <a:buClr>
                <a:schemeClr val="accent2"/>
              </a:buClr>
              <a:buSzPct val="75000"/>
              <a:buFont typeface="ZapfDingbats" pitchFamily="82" charset="2"/>
              <a:buNone/>
            </a:pPr>
            <a:r>
              <a:rPr lang="zh-CN" altLang="en-US" sz="2400" b="1" dirty="0">
                <a:latin typeface="Comic Sans MS" panose="030F0702030302020204" pitchFamily="66" charset="0"/>
                <a:ea typeface="宋体" panose="02010600030101010101" pitchFamily="2" charset="-122"/>
              </a:rPr>
              <a:t>△0-6确认丢失,</a:t>
            </a:r>
            <a:endParaRPr lang="zh-CN" altLang="en-US" sz="2400" b="1" dirty="0">
              <a:latin typeface="Comic Sans MS" panose="030F0702030302020204" pitchFamily="66" charset="0"/>
              <a:ea typeface="宋体" panose="02010600030101010101" pitchFamily="2" charset="-122"/>
            </a:endParaRPr>
          </a:p>
          <a:p>
            <a:pPr marL="457200" lvl="1" indent="0">
              <a:buClr>
                <a:schemeClr val="accent2"/>
              </a:buClr>
              <a:buSzPct val="75000"/>
              <a:buFont typeface="ZapfDingbats" pitchFamily="82" charset="2"/>
              <a:buNone/>
            </a:pPr>
            <a:r>
              <a:rPr lang="zh-CN" altLang="en-US" sz="2400" b="1" dirty="0">
                <a:latin typeface="Comic Sans MS" panose="030F0702030302020204" pitchFamily="66" charset="0"/>
                <a:ea typeface="宋体" panose="02010600030101010101" pitchFamily="2" charset="-122"/>
              </a:rPr>
              <a:t>△发送端超时重发机制,重发0-6号帧</a:t>
            </a:r>
            <a:endParaRPr lang="zh-CN" altLang="en-US" sz="2400" b="1" dirty="0">
              <a:latin typeface="Comic Sans MS" panose="030F0702030302020204" pitchFamily="66" charset="0"/>
              <a:ea typeface="宋体" panose="02010600030101010101" pitchFamily="2" charset="-122"/>
            </a:endParaRPr>
          </a:p>
          <a:p>
            <a:pPr marL="457200" lvl="1" indent="0">
              <a:buClr>
                <a:schemeClr val="accent2"/>
              </a:buClr>
              <a:buSzPct val="75000"/>
              <a:buFont typeface="ZapfDingbats" pitchFamily="82" charset="2"/>
              <a:buNone/>
            </a:pPr>
            <a:r>
              <a:rPr lang="zh-CN" altLang="en-US" sz="2400" b="1" dirty="0">
                <a:latin typeface="Comic Sans MS" panose="030F0702030302020204" pitchFamily="66" charset="0"/>
                <a:ea typeface="宋体" panose="02010600030101010101" pitchFamily="2" charset="-122"/>
              </a:rPr>
              <a:t>△0-5号老帧落入接收窗口,被接收,协议失败</a:t>
            </a:r>
            <a:endParaRPr lang="zh-CN" altLang="en-US" sz="2400" b="1" dirty="0">
              <a:latin typeface="Comic Sans MS" panose="030F0702030302020204" pitchFamily="66" charset="0"/>
              <a:ea typeface="宋体" panose="02010600030101010101" pitchFamily="2" charset="-122"/>
            </a:endParaRPr>
          </a:p>
          <a:p>
            <a:pPr marL="457200" lvl="1" indent="0">
              <a:buClr>
                <a:schemeClr val="accent2"/>
              </a:buClr>
              <a:buSzPct val="75000"/>
              <a:buFont typeface="ZapfDingbats" pitchFamily="82" charset="2"/>
              <a:buNone/>
            </a:pPr>
            <a:r>
              <a:rPr lang="zh-CN" altLang="en-US" sz="2400" b="1" dirty="0">
                <a:latin typeface="Comic Sans MS" panose="030F0702030302020204" pitchFamily="66" charset="0"/>
                <a:ea typeface="宋体" panose="02010600030101010101" pitchFamily="2" charset="-122"/>
              </a:rPr>
              <a:t>△原因,前后窗口有重叠△方案：</a:t>
            </a:r>
            <a:r>
              <a:rPr lang="zh-CN" altLang="en-US" sz="2400" b="1" dirty="0">
                <a:solidFill>
                  <a:srgbClr val="FF0000"/>
                </a:solidFill>
                <a:latin typeface="Comic Sans MS" panose="030F0702030302020204" pitchFamily="66" charset="0"/>
                <a:ea typeface="宋体" panose="02010600030101010101" pitchFamily="2" charset="-122"/>
              </a:rPr>
              <a:t>限制最大窗口值</a:t>
            </a:r>
            <a:r>
              <a:rPr lang="en-US" altLang="en-US" sz="2400" b="1" dirty="0">
                <a:solidFill>
                  <a:srgbClr val="FF0000"/>
                </a:solidFill>
                <a:latin typeface="Times New Roman" panose="02020603050405020304" pitchFamily="18" charset="0"/>
                <a:ea typeface="宋体" panose="02010600030101010101" pitchFamily="2" charset="-122"/>
              </a:rPr>
              <a:t>w&lt;</a:t>
            </a:r>
            <a:r>
              <a:rPr lang="en-US" altLang="zh-CN" sz="2400" b="1" dirty="0">
                <a:solidFill>
                  <a:srgbClr val="FF0000"/>
                </a:solidFill>
                <a:latin typeface="Times New Roman" panose="02020603050405020304" pitchFamily="18" charset="0"/>
                <a:ea typeface="宋体" panose="02010600030101010101" pitchFamily="2" charset="-122"/>
              </a:rPr>
              <a:t>＝</a:t>
            </a:r>
            <a:r>
              <a:rPr lang="en-US" altLang="en-US" sz="2400" b="1" dirty="0">
                <a:solidFill>
                  <a:srgbClr val="FF0000"/>
                </a:solidFill>
                <a:latin typeface="Times New Roman" panose="02020603050405020304" pitchFamily="18" charset="0"/>
                <a:ea typeface="宋体" panose="02010600030101010101" pitchFamily="2" charset="-122"/>
              </a:rPr>
              <a:t>2</a:t>
            </a:r>
            <a:r>
              <a:rPr lang="en-US" altLang="en-US" sz="2400" b="1" baseline="30000" dirty="0">
                <a:solidFill>
                  <a:srgbClr val="FF0000"/>
                </a:solidFill>
                <a:latin typeface="Times New Roman" panose="02020603050405020304" pitchFamily="18" charset="0"/>
                <a:ea typeface="宋体" panose="02010600030101010101" pitchFamily="2" charset="-122"/>
              </a:rPr>
              <a:t>n-1</a:t>
            </a:r>
            <a:endParaRPr lang="zh-CN" altLang="en-US" sz="2400" b="1" baseline="30000"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46115">
                                            <p:txEl>
                                              <p:charRg st="0" end="32"/>
                                            </p:txEl>
                                          </p:spTgt>
                                        </p:tgtEl>
                                        <p:attrNameLst>
                                          <p:attrName>style.visibility</p:attrName>
                                        </p:attrNameLst>
                                      </p:cBhvr>
                                      <p:to>
                                        <p:strVal val="visible"/>
                                      </p:to>
                                    </p:set>
                                    <p:anim calcmode="lin" valueType="num">
                                      <p:cBhvr additive="base">
                                        <p:cTn id="7" dur="500" fill="hold"/>
                                        <p:tgtEl>
                                          <p:spTgt spid="346115">
                                            <p:txEl>
                                              <p:charRg st="0" end="32"/>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46115">
                                            <p:txEl>
                                              <p:charRg st="0" end="3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346115">
                                            <p:txEl>
                                              <p:charRg st="32" end="48"/>
                                            </p:txEl>
                                          </p:spTgt>
                                        </p:tgtEl>
                                        <p:attrNameLst>
                                          <p:attrName>style.visibility</p:attrName>
                                        </p:attrNameLst>
                                      </p:cBhvr>
                                      <p:to>
                                        <p:strVal val="visible"/>
                                      </p:to>
                                    </p:set>
                                    <p:animEffect transition="in" filter="blinds(horizontal)">
                                      <p:cBhvr>
                                        <p:cTn id="13" dur="500"/>
                                        <p:tgtEl>
                                          <p:spTgt spid="346115">
                                            <p:txEl>
                                              <p:charRg st="32" end="48"/>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46115">
                                            <p:txEl>
                                              <p:charRg st="48" end="79"/>
                                            </p:txEl>
                                          </p:spTgt>
                                        </p:tgtEl>
                                        <p:attrNameLst>
                                          <p:attrName>style.visibility</p:attrName>
                                        </p:attrNameLst>
                                      </p:cBhvr>
                                      <p:to>
                                        <p:strVal val="visible"/>
                                      </p:to>
                                    </p:set>
                                    <p:animEffect transition="in" filter="blinds(horizontal)">
                                      <p:cBhvr>
                                        <p:cTn id="18" dur="500"/>
                                        <p:tgtEl>
                                          <p:spTgt spid="346115">
                                            <p:txEl>
                                              <p:charRg st="48" end="79"/>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46115">
                                            <p:txEl>
                                              <p:charRg st="79" end="107"/>
                                            </p:txEl>
                                          </p:spTgt>
                                        </p:tgtEl>
                                        <p:attrNameLst>
                                          <p:attrName>style.visibility</p:attrName>
                                        </p:attrNameLst>
                                      </p:cBhvr>
                                      <p:to>
                                        <p:strVal val="visible"/>
                                      </p:to>
                                    </p:set>
                                    <p:animEffect transition="in" filter="blinds(horizontal)">
                                      <p:cBhvr>
                                        <p:cTn id="23" dur="500"/>
                                        <p:tgtEl>
                                          <p:spTgt spid="346115">
                                            <p:txEl>
                                              <p:charRg st="79" end="10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46116">
                                            <p:txEl>
                                              <p:charRg st="0" end="10"/>
                                            </p:txEl>
                                          </p:spTgt>
                                        </p:tgtEl>
                                        <p:attrNameLst>
                                          <p:attrName>style.visibility</p:attrName>
                                        </p:attrNameLst>
                                      </p:cBhvr>
                                      <p:to>
                                        <p:strVal val="visible"/>
                                      </p:to>
                                    </p:set>
                                    <p:animEffect transition="in" filter="blinds(horizontal)">
                                      <p:cBhvr>
                                        <p:cTn id="28" dur="500"/>
                                        <p:tgtEl>
                                          <p:spTgt spid="346116">
                                            <p:txEl>
                                              <p:charRg st="0" end="10"/>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346116">
                                            <p:txEl>
                                              <p:charRg st="10" end="54"/>
                                            </p:txEl>
                                          </p:spTgt>
                                        </p:tgtEl>
                                        <p:attrNameLst>
                                          <p:attrName>style.visibility</p:attrName>
                                        </p:attrNameLst>
                                      </p:cBhvr>
                                      <p:to>
                                        <p:strVal val="visible"/>
                                      </p:to>
                                    </p:set>
                                    <p:animEffect transition="in" filter="blinds(horizontal)">
                                      <p:cBhvr>
                                        <p:cTn id="31" dur="500"/>
                                        <p:tgtEl>
                                          <p:spTgt spid="346116">
                                            <p:txEl>
                                              <p:charRg st="10" end="54"/>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346116">
                                            <p:txEl>
                                              <p:charRg st="54" end="64"/>
                                            </p:txEl>
                                          </p:spTgt>
                                        </p:tgtEl>
                                        <p:attrNameLst>
                                          <p:attrName>style.visibility</p:attrName>
                                        </p:attrNameLst>
                                      </p:cBhvr>
                                      <p:to>
                                        <p:strVal val="visible"/>
                                      </p:to>
                                    </p:set>
                                    <p:animEffect transition="in" filter="blinds(horizontal)">
                                      <p:cBhvr>
                                        <p:cTn id="34" dur="500"/>
                                        <p:tgtEl>
                                          <p:spTgt spid="346116">
                                            <p:txEl>
                                              <p:charRg st="54" end="64"/>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346116">
                                            <p:txEl>
                                              <p:charRg st="64" end="83"/>
                                            </p:txEl>
                                          </p:spTgt>
                                        </p:tgtEl>
                                        <p:attrNameLst>
                                          <p:attrName>style.visibility</p:attrName>
                                        </p:attrNameLst>
                                      </p:cBhvr>
                                      <p:to>
                                        <p:strVal val="visible"/>
                                      </p:to>
                                    </p:set>
                                    <p:animEffect transition="in" filter="blinds(horizontal)">
                                      <p:cBhvr>
                                        <p:cTn id="37" dur="500"/>
                                        <p:tgtEl>
                                          <p:spTgt spid="346116">
                                            <p:txEl>
                                              <p:charRg st="64" end="83"/>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346116">
                                            <p:txEl>
                                              <p:charRg st="83" end="106"/>
                                            </p:txEl>
                                          </p:spTgt>
                                        </p:tgtEl>
                                        <p:attrNameLst>
                                          <p:attrName>style.visibility</p:attrName>
                                        </p:attrNameLst>
                                      </p:cBhvr>
                                      <p:to>
                                        <p:strVal val="visible"/>
                                      </p:to>
                                    </p:set>
                                    <p:animEffect transition="in" filter="blinds(horizontal)">
                                      <p:cBhvr>
                                        <p:cTn id="40" dur="500"/>
                                        <p:tgtEl>
                                          <p:spTgt spid="346116">
                                            <p:txEl>
                                              <p:charRg st="83" end="106"/>
                                            </p:txEl>
                                          </p:spTgt>
                                        </p:tgtEl>
                                      </p:cBhvr>
                                    </p:animEffect>
                                  </p:childTnLst>
                                </p:cTn>
                              </p:par>
                              <p:par>
                                <p:cTn id="41" presetID="3" presetClass="entr" presetSubtype="10" fill="hold" nodeType="withEffect">
                                  <p:stCondLst>
                                    <p:cond delay="0"/>
                                  </p:stCondLst>
                                  <p:childTnLst>
                                    <p:set>
                                      <p:cBhvr>
                                        <p:cTn id="42" dur="1" fill="hold">
                                          <p:stCondLst>
                                            <p:cond delay="0"/>
                                          </p:stCondLst>
                                        </p:cTn>
                                        <p:tgtEl>
                                          <p:spTgt spid="346116">
                                            <p:txEl>
                                              <p:charRg st="106" end="136"/>
                                            </p:txEl>
                                          </p:spTgt>
                                        </p:tgtEl>
                                        <p:attrNameLst>
                                          <p:attrName>style.visibility</p:attrName>
                                        </p:attrNameLst>
                                      </p:cBhvr>
                                      <p:to>
                                        <p:strVal val="visible"/>
                                      </p:to>
                                    </p:set>
                                    <p:animEffect transition="in" filter="blinds(horizontal)">
                                      <p:cBhvr>
                                        <p:cTn id="43" dur="500"/>
                                        <p:tgtEl>
                                          <p:spTgt spid="346116">
                                            <p:txEl>
                                              <p:charRg st="106" end="13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266" name="图片 2"/>
          <p:cNvPicPr>
            <a:picLocks noChangeAspect="1"/>
          </p:cNvPicPr>
          <p:nvPr/>
        </p:nvPicPr>
        <p:blipFill>
          <a:blip r:embed="rId1"/>
          <a:stretch>
            <a:fillRect/>
          </a:stretch>
        </p:blipFill>
        <p:spPr>
          <a:xfrm>
            <a:off x="0" y="0"/>
            <a:ext cx="9144000" cy="1327150"/>
          </a:xfrm>
          <a:prstGeom prst="rect">
            <a:avLst/>
          </a:prstGeom>
          <a:noFill/>
          <a:ln w="9525">
            <a:noFill/>
          </a:ln>
        </p:spPr>
      </p:pic>
      <p:sp>
        <p:nvSpPr>
          <p:cNvPr id="6" name="矩形 5"/>
          <p:cNvSpPr/>
          <p:nvPr/>
        </p:nvSpPr>
        <p:spPr>
          <a:xfrm>
            <a:off x="0" y="6454775"/>
            <a:ext cx="9144000" cy="40322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11268" name="图片 3"/>
          <p:cNvPicPr>
            <a:picLocks noChangeAspect="1"/>
          </p:cNvPicPr>
          <p:nvPr/>
        </p:nvPicPr>
        <p:blipFill>
          <a:blip r:embed="rId2"/>
          <a:stretch>
            <a:fillRect/>
          </a:stretch>
        </p:blipFill>
        <p:spPr>
          <a:xfrm>
            <a:off x="3443288" y="6475413"/>
            <a:ext cx="2257425" cy="382587"/>
          </a:xfrm>
          <a:prstGeom prst="rect">
            <a:avLst/>
          </a:prstGeom>
          <a:noFill/>
          <a:ln w="9525">
            <a:noFill/>
          </a:ln>
        </p:spPr>
      </p:pic>
      <p:sp>
        <p:nvSpPr>
          <p:cNvPr id="11269" name="灯片编号占位符 1"/>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2000" dirty="0">
                <a:solidFill>
                  <a:srgbClr val="898989"/>
                </a:solidFill>
                <a:latin typeface="Calibri" panose="020F0502020204030204" pitchFamily="34" charset="0"/>
                <a:ea typeface="宋体" panose="02010600030101010101" pitchFamily="2" charset="-122"/>
              </a:rPr>
            </a:fld>
            <a:endParaRPr lang="zh-CN" altLang="en-US" sz="2000" dirty="0">
              <a:solidFill>
                <a:srgbClr val="898989"/>
              </a:solidFill>
              <a:latin typeface="Calibri" panose="020F0502020204030204" pitchFamily="34" charset="0"/>
              <a:ea typeface="宋体" panose="02010600030101010101" pitchFamily="2" charset="-122"/>
            </a:endParaRPr>
          </a:p>
        </p:txBody>
      </p:sp>
      <p:sp>
        <p:nvSpPr>
          <p:cNvPr id="11270" name="矩形 2"/>
          <p:cNvSpPr/>
          <p:nvPr/>
        </p:nvSpPr>
        <p:spPr>
          <a:xfrm>
            <a:off x="2027238" y="0"/>
            <a:ext cx="5089525" cy="7080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zh-CN" altLang="en-US" sz="4000" dirty="0">
                <a:solidFill>
                  <a:schemeClr val="bg1"/>
                </a:solidFill>
                <a:latin typeface="Arial" panose="020B0604020202020204" pitchFamily="34" charset="0"/>
                <a:ea typeface="宋体" panose="02010600030101010101" pitchFamily="2" charset="-122"/>
              </a:rPr>
              <a:t>1.3 </a:t>
            </a:r>
            <a:r>
              <a:rPr lang="en-US" altLang="zh-CN" sz="4000" dirty="0">
                <a:solidFill>
                  <a:schemeClr val="bg1"/>
                </a:solidFill>
                <a:latin typeface="Arial" panose="020B0604020202020204" pitchFamily="34" charset="0"/>
                <a:ea typeface="宋体" panose="02010600030101010101" pitchFamily="2" charset="-122"/>
              </a:rPr>
              <a:t>Network Software</a:t>
            </a:r>
            <a:endParaRPr lang="en-US" altLang="zh-CN" sz="4000" dirty="0">
              <a:solidFill>
                <a:schemeClr val="bg1"/>
              </a:solidFill>
              <a:latin typeface="Arial" panose="020B0604020202020204" pitchFamily="34" charset="0"/>
              <a:ea typeface="宋体" panose="02010600030101010101" pitchFamily="2" charset="-122"/>
            </a:endParaRPr>
          </a:p>
        </p:txBody>
      </p:sp>
      <p:sp>
        <p:nvSpPr>
          <p:cNvPr id="11271" name="Text Box 3"/>
          <p:cNvSpPr txBox="1"/>
          <p:nvPr/>
        </p:nvSpPr>
        <p:spPr>
          <a:xfrm>
            <a:off x="381000" y="838200"/>
            <a:ext cx="4700588" cy="5794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b="1" dirty="0">
                <a:solidFill>
                  <a:schemeClr val="accent2"/>
                </a:solidFill>
                <a:latin typeface="Times New Roman" panose="02020603050405020304" pitchFamily="18" charset="0"/>
                <a:ea typeface="宋体" panose="02010600030101010101" pitchFamily="2" charset="-122"/>
              </a:rPr>
              <a:t>1.3.1 </a:t>
            </a:r>
            <a:r>
              <a:rPr lang="en-US" altLang="zh-CN" b="1" dirty="0">
                <a:solidFill>
                  <a:schemeClr val="accent2"/>
                </a:solidFill>
                <a:latin typeface="Times New Roman" panose="02020603050405020304" pitchFamily="18" charset="0"/>
                <a:ea typeface="宋体" panose="02010600030101010101" pitchFamily="2" charset="-122"/>
              </a:rPr>
              <a:t>Protocol Hierarchies</a:t>
            </a:r>
            <a:endParaRPr lang="zh-CN" altLang="en-US" b="1" dirty="0">
              <a:solidFill>
                <a:schemeClr val="accent2"/>
              </a:solidFill>
              <a:latin typeface="Times New Roman" panose="02020603050405020304" pitchFamily="18" charset="0"/>
              <a:ea typeface="宋体" panose="02010600030101010101" pitchFamily="2" charset="-122"/>
            </a:endParaRPr>
          </a:p>
        </p:txBody>
      </p:sp>
      <p:pic>
        <p:nvPicPr>
          <p:cNvPr id="9" name="Picture 4" descr="1-13"/>
          <p:cNvPicPr>
            <a:picLocks noChangeAspect="1"/>
          </p:cNvPicPr>
          <p:nvPr/>
        </p:nvPicPr>
        <p:blipFill>
          <a:blip r:embed="rId3"/>
          <a:stretch>
            <a:fillRect/>
          </a:stretch>
        </p:blipFill>
        <p:spPr>
          <a:xfrm>
            <a:off x="2238375" y="1500188"/>
            <a:ext cx="4667250" cy="4402137"/>
          </a:xfrm>
          <a:prstGeom prst="rect">
            <a:avLst/>
          </a:prstGeom>
          <a:noFill/>
          <a:ln w="9525">
            <a:noFill/>
          </a:ln>
        </p:spPr>
      </p:pic>
      <p:sp>
        <p:nvSpPr>
          <p:cNvPr id="10" name="Text Box 5"/>
          <p:cNvSpPr txBox="1"/>
          <p:nvPr/>
        </p:nvSpPr>
        <p:spPr>
          <a:xfrm>
            <a:off x="1655763" y="5997575"/>
            <a:ext cx="5862637"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400" dirty="0">
                <a:latin typeface="Times New Roman" panose="02020603050405020304" pitchFamily="18" charset="0"/>
                <a:ea typeface="宋体" panose="02010600030101010101" pitchFamily="2" charset="-122"/>
              </a:rPr>
              <a:t>Figure 1-13. Layers, protocols, and interfaces.</a:t>
            </a:r>
            <a:endParaRPr lang="zh-CN" altLang="en-US" sz="2400"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charRg st="0" end="48"/>
                                            </p:txEl>
                                          </p:spTgt>
                                        </p:tgtEl>
                                        <p:attrNameLst>
                                          <p:attrName>style.visibility</p:attrName>
                                        </p:attrNameLst>
                                      </p:cBhvr>
                                      <p:to>
                                        <p:strVal val="visible"/>
                                      </p:to>
                                    </p:set>
                                    <p:animEffect transition="in" filter="fade">
                                      <p:cBhvr>
                                        <p:cTn id="10" dur="500"/>
                                        <p:tgtEl>
                                          <p:spTgt spid="10">
                                            <p:txEl>
                                              <p:charRg st="0" end="4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0594" name="Rectangle 2"/>
          <p:cNvSpPr>
            <a:spLocks noGrp="1" noChangeArrowheads="1"/>
          </p:cNvSpPr>
          <p:nvPr>
            <p:ph type="title"/>
          </p:nvPr>
        </p:nvSpPr>
        <p:spPr>
          <a:xfrm>
            <a:off x="742950" y="-152400"/>
            <a:ext cx="7772400" cy="11430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000" b="1" i="0" u="none" strike="noStrike" kern="1200" cap="all" spc="50" normalizeH="0" baseline="0" noProof="0">
                <a:ln w="15875">
                  <a:noFill/>
                </a:ln>
                <a:solidFill>
                  <a:srgbClr val="0070C0"/>
                </a:solidFill>
                <a:effectLst/>
                <a:uLnTx/>
                <a:uFillTx/>
                <a:latin typeface="微软雅黑" panose="020B0503020204020204" pitchFamily="34" charset="-122"/>
                <a:ea typeface="+mj-ea"/>
                <a:cs typeface="+mj-cs"/>
              </a:rPr>
              <a:t>滑动窗口协议的总结</a:t>
            </a:r>
            <a:endParaRPr kumimoji="0" lang="zh-CN" altLang="en-US" sz="4000" b="1" i="0" u="none" strike="noStrike" kern="1200" cap="all" spc="50" normalizeH="0" baseline="0" noProof="0">
              <a:ln w="15875">
                <a:noFill/>
              </a:ln>
              <a:solidFill>
                <a:srgbClr val="0070C0"/>
              </a:solidFill>
              <a:effectLst/>
              <a:uLnTx/>
              <a:uFillTx/>
              <a:latin typeface="微软雅黑" panose="020B0503020204020204" pitchFamily="34" charset="-122"/>
              <a:ea typeface="+mj-ea"/>
              <a:cs typeface="+mj-cs"/>
            </a:endParaRPr>
          </a:p>
        </p:txBody>
      </p:sp>
      <p:sp>
        <p:nvSpPr>
          <p:cNvPr id="146435" name="Rectangle 3"/>
          <p:cNvSpPr>
            <a:spLocks noGrp="1" noChangeArrowheads="1"/>
          </p:cNvSpPr>
          <p:nvPr>
            <p:ph idx="1"/>
          </p:nvPr>
        </p:nvSpPr>
        <p:spPr>
          <a:xfrm>
            <a:off x="457200" y="1406525"/>
            <a:ext cx="8686800" cy="990600"/>
          </a:xfrm>
        </p:spPr>
        <p:txBody>
          <a:bodyPr vert="horz" wrap="square" lIns="91440" tIns="45720" rIns="91440" bIns="45720" numCol="1" rtlCol="0" anchor="t" anchorCtr="0" compatLnSpc="1">
            <a:normAutofit fontScale="92500" lnSpcReduction="20000"/>
          </a:bodyPr>
          <a:lstStyle/>
          <a:p>
            <a:pPr marL="342900" marR="0" lvl="0" indent="-342900" algn="l" defTabSz="914400" rtl="0" eaLnBrk="1" fontAlgn="auto" latinLnBrk="0" hangingPunct="1">
              <a:lnSpc>
                <a:spcPct val="100000"/>
              </a:lnSpc>
              <a:spcBef>
                <a:spcPct val="20000"/>
              </a:spcBef>
              <a:spcAft>
                <a:spcPts val="0"/>
              </a:spcAft>
              <a:buClr>
                <a:schemeClr val="tx2"/>
              </a:buClr>
              <a:buSzPct val="90000"/>
              <a:buFont typeface="Wingdings" panose="05000000000000000000" pitchFamily="2" charset="2"/>
              <a:buNone/>
              <a:defRPr/>
            </a:pPr>
            <a:r>
              <a:rPr kumimoji="0" lang="en-US" altLang="zh-CN" sz="3200" b="1" i="0" u="none" strike="noStrike" kern="1200" cap="none" spc="0" normalizeH="0" baseline="0" noProof="0" dirty="0" err="1">
                <a:ln>
                  <a:noFill/>
                </a:ln>
                <a:solidFill>
                  <a:schemeClr val="tx1"/>
                </a:solidFill>
                <a:effectLst/>
                <a:uLnTx/>
                <a:uFillTx/>
                <a:latin typeface="+mn-lt"/>
                <a:ea typeface="+mn-ea"/>
                <a:cs typeface="+mn-cs"/>
              </a:rPr>
              <a:t>Ws</a:t>
            </a:r>
            <a:r>
              <a:rPr kumimoji="0" lang="en-US" altLang="zh-CN" sz="3200" b="1" i="0" u="none" strike="noStrike" kern="1200" cap="none" spc="0" normalizeH="0" baseline="0" noProof="0" dirty="0">
                <a:ln>
                  <a:noFill/>
                </a:ln>
                <a:solidFill>
                  <a:schemeClr val="tx1"/>
                </a:solidFill>
                <a:effectLst/>
                <a:uLnTx/>
                <a:uFillTx/>
                <a:latin typeface="+mn-lt"/>
                <a:ea typeface="+mn-ea"/>
                <a:cs typeface="+mn-cs"/>
              </a:rPr>
              <a:t>=1,Wr=1	:		</a:t>
            </a:r>
            <a:r>
              <a:rPr kumimoji="0" lang="en-US" altLang="zh-CN" sz="3500" b="1" i="0" u="none" strike="noStrike" kern="1200" cap="none" spc="0" normalizeH="0" baseline="0" noProof="0" dirty="0">
                <a:ln>
                  <a:noFill/>
                </a:ln>
                <a:solidFill>
                  <a:srgbClr val="FF0000"/>
                </a:solidFill>
                <a:effectLst/>
                <a:uLnTx/>
                <a:uFillTx/>
                <a:latin typeface="+mn-lt"/>
                <a:ea typeface="+mn-ea"/>
                <a:cs typeface="+mn-cs"/>
              </a:rPr>
              <a:t>Stop-and-Wait</a:t>
            </a:r>
            <a:endParaRPr kumimoji="0" lang="en-US" altLang="zh-CN" sz="3500" b="1" i="0" u="none" strike="noStrike" kern="1200" cap="none" spc="0" normalizeH="0" baseline="0" noProof="0" dirty="0">
              <a:ln>
                <a:noFill/>
              </a:ln>
              <a:solidFill>
                <a:srgbClr val="FF0000"/>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
                <a:schemeClr val="tx2"/>
              </a:buClr>
              <a:buSzPct val="90000"/>
              <a:buFont typeface="Wingdings" panose="05000000000000000000" pitchFamily="2" charset="2"/>
              <a:buNone/>
              <a:defRPr/>
            </a:pPr>
            <a:r>
              <a:rPr kumimoji="0" lang="zh-CN" altLang="en-US" sz="3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序列号位数</a:t>
            </a:r>
            <a:r>
              <a:rPr kumimoji="0" lang="en-US" altLang="zh-CN" sz="3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n=1</a:t>
            </a:r>
            <a:endParaRPr kumimoji="0" lang="en-US" altLang="zh-CN" sz="3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46436" name="Rectangle 4"/>
          <p:cNvSpPr/>
          <p:nvPr/>
        </p:nvSpPr>
        <p:spPr>
          <a:xfrm>
            <a:off x="434975" y="2613025"/>
            <a:ext cx="8551863" cy="762000"/>
          </a:xfrm>
          <a:prstGeom prst="rect">
            <a:avLst/>
          </a:prstGeom>
          <a:noFill/>
          <a:ln w="9525">
            <a:noFill/>
          </a:ln>
        </p:spPr>
        <p:txBody>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273050" lvl="0" indent="-273050" eaLnBrk="1" hangingPunct="1">
              <a:lnSpc>
                <a:spcPct val="90000"/>
              </a:lnSpc>
              <a:buClr>
                <a:srgbClr val="A8CDD7"/>
              </a:buClr>
              <a:buSzPct val="95000"/>
              <a:buFont typeface="Wingdings 2" panose="05020102010507070707" pitchFamily="18" charset="2"/>
              <a:buNone/>
            </a:pPr>
            <a:r>
              <a:rPr lang="en-US" altLang="zh-CN" b="1" dirty="0">
                <a:latin typeface="Arial" panose="020B0604020202020204" pitchFamily="34" charset="0"/>
              </a:rPr>
              <a:t>Ws&gt;1,Wr=1:		</a:t>
            </a:r>
            <a:r>
              <a:rPr lang="en-US" altLang="zh-CN" b="1" dirty="0">
                <a:solidFill>
                  <a:srgbClr val="FF0000"/>
                </a:solidFill>
                <a:latin typeface="Arial" panose="020B0604020202020204" pitchFamily="34" charset="0"/>
              </a:rPr>
              <a:t>Go back n</a:t>
            </a:r>
            <a:endParaRPr lang="en-US" altLang="zh-CN" b="1" dirty="0">
              <a:solidFill>
                <a:srgbClr val="FF0000"/>
              </a:solidFill>
              <a:latin typeface="Arial" panose="020B0604020202020204" pitchFamily="34" charset="0"/>
            </a:endParaRPr>
          </a:p>
          <a:p>
            <a:pPr marL="273050" lvl="0" indent="-273050" eaLnBrk="1" hangingPunct="1">
              <a:lnSpc>
                <a:spcPct val="90000"/>
              </a:lnSpc>
              <a:buClr>
                <a:srgbClr val="A8CDD7"/>
              </a:buClr>
              <a:buSzPct val="95000"/>
              <a:buFont typeface="Wingdings 2" panose="05020102010507070707" pitchFamily="18" charset="2"/>
              <a:buNone/>
            </a:pPr>
            <a:r>
              <a:rPr lang="en-US" altLang="zh-CN" b="1" dirty="0">
                <a:latin typeface="Arial" panose="020B0604020202020204" pitchFamily="34" charset="0"/>
              </a:rPr>
              <a:t>Ws&lt;=2</a:t>
            </a:r>
            <a:r>
              <a:rPr lang="en-US" altLang="zh-CN" b="1" baseline="30000" dirty="0">
                <a:latin typeface="Arial" panose="020B0604020202020204" pitchFamily="34" charset="0"/>
              </a:rPr>
              <a:t>n</a:t>
            </a:r>
            <a:r>
              <a:rPr lang="en-US" altLang="zh-CN" b="1" dirty="0">
                <a:latin typeface="Arial" panose="020B0604020202020204" pitchFamily="34" charset="0"/>
              </a:rPr>
              <a:t>-1</a:t>
            </a:r>
            <a:endParaRPr lang="en-US" altLang="zh-CN" b="1" dirty="0">
              <a:latin typeface="Arial" panose="020B0604020202020204" pitchFamily="34" charset="0"/>
            </a:endParaRPr>
          </a:p>
        </p:txBody>
      </p:sp>
      <p:sp>
        <p:nvSpPr>
          <p:cNvPr id="146437" name="Rectangle 5"/>
          <p:cNvSpPr/>
          <p:nvPr/>
        </p:nvSpPr>
        <p:spPr>
          <a:xfrm>
            <a:off x="434975" y="4008438"/>
            <a:ext cx="7131050" cy="1158875"/>
          </a:xfrm>
          <a:prstGeom prst="rect">
            <a:avLst/>
          </a:prstGeom>
          <a:noFill/>
          <a:ln w="9525">
            <a:noFill/>
          </a:ln>
        </p:spPr>
        <p:txBody>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273050" lvl="0" indent="-273050" eaLnBrk="1" hangingPunct="1">
              <a:lnSpc>
                <a:spcPct val="90000"/>
              </a:lnSpc>
              <a:buClr>
                <a:srgbClr val="A8CDD7"/>
              </a:buClr>
              <a:buSzPct val="95000"/>
              <a:buFont typeface="Wingdings 2" panose="05020102010507070707" pitchFamily="18" charset="2"/>
              <a:buNone/>
            </a:pPr>
            <a:r>
              <a:rPr lang="en-US" altLang="zh-CN" b="1" dirty="0">
                <a:latin typeface="Arial" panose="020B0604020202020204" pitchFamily="34" charset="0"/>
              </a:rPr>
              <a:t>Ws&gt;1,Wr&gt;1:		</a:t>
            </a:r>
            <a:r>
              <a:rPr lang="en-US" altLang="zh-CN" b="1" dirty="0">
                <a:solidFill>
                  <a:srgbClr val="FF0000"/>
                </a:solidFill>
                <a:latin typeface="Arial" panose="020B0604020202020204" pitchFamily="34" charset="0"/>
              </a:rPr>
              <a:t>Selective Repeat</a:t>
            </a:r>
            <a:endParaRPr lang="en-US" altLang="zh-CN" b="1" dirty="0">
              <a:solidFill>
                <a:srgbClr val="FF0000"/>
              </a:solidFill>
              <a:latin typeface="Arial" panose="020B0604020202020204" pitchFamily="34" charset="0"/>
            </a:endParaRPr>
          </a:p>
          <a:p>
            <a:pPr marL="273050" lvl="0" indent="-273050" eaLnBrk="1" hangingPunct="1">
              <a:lnSpc>
                <a:spcPct val="90000"/>
              </a:lnSpc>
              <a:buClr>
                <a:srgbClr val="A8CDD7"/>
              </a:buClr>
              <a:buSzPct val="95000"/>
              <a:buFont typeface="Wingdings 2" panose="05020102010507070707" pitchFamily="18" charset="2"/>
              <a:buNone/>
            </a:pPr>
            <a:r>
              <a:rPr lang="en-US" altLang="zh-CN" b="1" dirty="0">
                <a:latin typeface="Arial" panose="020B0604020202020204" pitchFamily="34" charset="0"/>
              </a:rPr>
              <a:t>Ws+Wr &lt;= 2</a:t>
            </a:r>
            <a:r>
              <a:rPr lang="en-US" altLang="zh-CN" b="1" baseline="30000" dirty="0">
                <a:latin typeface="Arial" panose="020B0604020202020204" pitchFamily="34" charset="0"/>
              </a:rPr>
              <a:t>n</a:t>
            </a:r>
            <a:r>
              <a:rPr lang="en-US" altLang="zh-CN" b="1" dirty="0">
                <a:latin typeface="Arial" panose="020B0604020202020204" pitchFamily="34" charset="0"/>
              </a:rPr>
              <a:t>,Ws&gt;=Wr</a:t>
            </a:r>
            <a:endParaRPr lang="en-US" altLang="zh-CN" b="1" dirty="0">
              <a:latin typeface="Arial" panose="020B0604020202020204" pitchFamily="34" charset="0"/>
            </a:endParaRPr>
          </a:p>
        </p:txBody>
      </p:sp>
      <p:sp>
        <p:nvSpPr>
          <p:cNvPr id="67590" name="灯片编号占位符 1"/>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2000" dirty="0">
                <a:solidFill>
                  <a:srgbClr val="898989"/>
                </a:solidFill>
                <a:latin typeface="Times New Roman" panose="02020603050405020304" pitchFamily="18" charset="0"/>
                <a:ea typeface="宋体" panose="02010600030101010101" pitchFamily="2" charset="-122"/>
              </a:rPr>
            </a:fld>
            <a:endParaRPr lang="zh-CN" altLang="en-US" sz="2000" dirty="0">
              <a:solidFill>
                <a:srgbClr val="898989"/>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6435">
                                            <p:txEl>
                                              <p:charRg st="0" end="27"/>
                                            </p:txEl>
                                          </p:spTgt>
                                        </p:tgtEl>
                                        <p:attrNameLst>
                                          <p:attrName>style.visibility</p:attrName>
                                        </p:attrNameLst>
                                      </p:cBhvr>
                                      <p:to>
                                        <p:strVal val="visible"/>
                                      </p:to>
                                    </p:set>
                                    <p:anim calcmode="lin" valueType="num">
                                      <p:cBhvr additive="base">
                                        <p:cTn id="7" dur="500" fill="hold"/>
                                        <p:tgtEl>
                                          <p:spTgt spid="146435">
                                            <p:txEl>
                                              <p:charRg st="0" end="27"/>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6435">
                                            <p:txEl>
                                              <p:charRg st="0" end="27"/>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6435">
                                            <p:txEl>
                                              <p:charRg st="27" end="36"/>
                                            </p:txEl>
                                          </p:spTgt>
                                        </p:tgtEl>
                                        <p:attrNameLst>
                                          <p:attrName>style.visibility</p:attrName>
                                        </p:attrNameLst>
                                      </p:cBhvr>
                                      <p:to>
                                        <p:strVal val="visible"/>
                                      </p:to>
                                    </p:set>
                                    <p:anim calcmode="lin" valueType="num">
                                      <p:cBhvr additive="base">
                                        <p:cTn id="13" dur="500" fill="hold"/>
                                        <p:tgtEl>
                                          <p:spTgt spid="146435">
                                            <p:txEl>
                                              <p:charRg st="27" end="36"/>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6435">
                                            <p:txEl>
                                              <p:charRg st="27" end="36"/>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6436"/>
                                        </p:tgtEl>
                                        <p:attrNameLst>
                                          <p:attrName>style.visibility</p:attrName>
                                        </p:attrNameLst>
                                      </p:cBhvr>
                                      <p:to>
                                        <p:strVal val="visible"/>
                                      </p:to>
                                    </p:set>
                                    <p:anim calcmode="lin" valueType="num">
                                      <p:cBhvr additive="base">
                                        <p:cTn id="19" dur="500" fill="hold"/>
                                        <p:tgtEl>
                                          <p:spTgt spid="146436"/>
                                        </p:tgtEl>
                                        <p:attrNameLst>
                                          <p:attrName>ppt_x</p:attrName>
                                        </p:attrNameLst>
                                      </p:cBhvr>
                                      <p:tavLst>
                                        <p:tav tm="0">
                                          <p:val>
                                            <p:strVal val="0-#ppt_w/2"/>
                                          </p:val>
                                        </p:tav>
                                        <p:tav tm="100000">
                                          <p:val>
                                            <p:strVal val="#ppt_x"/>
                                          </p:val>
                                        </p:tav>
                                      </p:tavLst>
                                    </p:anim>
                                    <p:anim calcmode="lin" valueType="num">
                                      <p:cBhvr additive="base">
                                        <p:cTn id="20" dur="500" fill="hold"/>
                                        <p:tgtEl>
                                          <p:spTgt spid="14643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46437"/>
                                        </p:tgtEl>
                                        <p:attrNameLst>
                                          <p:attrName>style.visibility</p:attrName>
                                        </p:attrNameLst>
                                      </p:cBhvr>
                                      <p:to>
                                        <p:strVal val="visible"/>
                                      </p:to>
                                    </p:set>
                                    <p:anim calcmode="lin" valueType="num">
                                      <p:cBhvr additive="base">
                                        <p:cTn id="25" dur="500" fill="hold"/>
                                        <p:tgtEl>
                                          <p:spTgt spid="146437"/>
                                        </p:tgtEl>
                                        <p:attrNameLst>
                                          <p:attrName>ppt_x</p:attrName>
                                        </p:attrNameLst>
                                      </p:cBhvr>
                                      <p:tavLst>
                                        <p:tav tm="0">
                                          <p:val>
                                            <p:strVal val="0-#ppt_w/2"/>
                                          </p:val>
                                        </p:tav>
                                        <p:tav tm="100000">
                                          <p:val>
                                            <p:strVal val="#ppt_x"/>
                                          </p:val>
                                        </p:tav>
                                      </p:tavLst>
                                    </p:anim>
                                    <p:anim calcmode="lin" valueType="num">
                                      <p:cBhvr additive="base">
                                        <p:cTn id="26" dur="500" fill="hold"/>
                                        <p:tgtEl>
                                          <p:spTgt spid="1464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5" grpId="0" build="p"/>
      <p:bldP spid="146436" grpId="0"/>
      <p:bldP spid="14643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90" name="Rectangle 2"/>
          <p:cNvSpPr>
            <a:spLocks noGrp="1" noChangeArrowheads="1"/>
          </p:cNvSpPr>
          <p:nvPr>
            <p:ph type="title"/>
          </p:nvPr>
        </p:nvSpPr>
        <p:spPr>
          <a:xfrm>
            <a:off x="609600" y="304800"/>
            <a:ext cx="7772400" cy="11430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all" spc="50" normalizeH="0" baseline="0" noProof="0">
                <a:ln w="15875">
                  <a:noFill/>
                </a:ln>
                <a:solidFill>
                  <a:schemeClr val="tx2"/>
                </a:solidFill>
                <a:effectLst/>
                <a:uLnTx/>
                <a:uFillTx/>
                <a:latin typeface="+mj-lt"/>
                <a:ea typeface="+mj-ea"/>
                <a:cs typeface="+mj-cs"/>
              </a:rPr>
              <a:t>滑动窗口协议的总结</a:t>
            </a:r>
            <a:endParaRPr kumimoji="0" lang="zh-CN" altLang="en-US" sz="3600" b="1" i="0" u="none" strike="noStrike" kern="1200" cap="all" spc="50" normalizeH="0" baseline="0" noProof="0">
              <a:ln w="15875">
                <a:noFill/>
              </a:ln>
              <a:solidFill>
                <a:schemeClr val="tx2"/>
              </a:solidFill>
              <a:effectLst/>
              <a:uLnTx/>
              <a:uFillTx/>
              <a:latin typeface="+mj-lt"/>
              <a:ea typeface="+mj-ea"/>
              <a:cs typeface="+mj-cs"/>
            </a:endParaRPr>
          </a:p>
        </p:txBody>
      </p:sp>
      <p:sp>
        <p:nvSpPr>
          <p:cNvPr id="146435" name="Rectangle 3"/>
          <p:cNvSpPr>
            <a:spLocks noGrp="1"/>
          </p:cNvSpPr>
          <p:nvPr>
            <p:ph idx="1"/>
          </p:nvPr>
        </p:nvSpPr>
        <p:spPr>
          <a:xfrm>
            <a:off x="228600" y="1484313"/>
            <a:ext cx="8686800" cy="762000"/>
          </a:xfrm>
          <a:ln/>
        </p:spPr>
        <p:txBody>
          <a:bodyPr vert="horz" wrap="square" lIns="91440" tIns="45720" rIns="91440" bIns="45720" anchor="t" anchorCtr="0"/>
          <a:p>
            <a:pPr eaLnBrk="1" hangingPunct="1">
              <a:lnSpc>
                <a:spcPct val="90000"/>
              </a:lnSpc>
              <a:buSzPct val="90000"/>
              <a:buFont typeface="Wingdings" panose="05000000000000000000" pitchFamily="2" charset="2"/>
              <a:buNone/>
            </a:pPr>
            <a:r>
              <a:rPr lang="en-US" altLang="zh-CN" b="1" kern="1200" dirty="0">
                <a:solidFill>
                  <a:schemeClr val="folHlink"/>
                </a:solidFill>
                <a:latin typeface="+mn-lt"/>
                <a:ea typeface="+mn-ea"/>
                <a:cs typeface="+mn-cs"/>
              </a:rPr>
              <a:t>● </a:t>
            </a:r>
            <a:r>
              <a:rPr lang="en-US" altLang="zh-CN" b="1" kern="1200" dirty="0">
                <a:latin typeface="+mn-lt"/>
                <a:ea typeface="+mn-ea"/>
                <a:cs typeface="+mn-cs"/>
              </a:rPr>
              <a:t>Ws=1,Wr=1	:		Stop-and-Wait</a:t>
            </a:r>
            <a:br>
              <a:rPr lang="en-US" altLang="zh-CN" b="1" kern="1200" dirty="0">
                <a:latin typeface="+mn-lt"/>
                <a:ea typeface="+mn-ea"/>
                <a:cs typeface="+mn-cs"/>
              </a:rPr>
            </a:br>
            <a:r>
              <a:rPr lang="en-US" altLang="zh-CN" b="1" kern="1200" dirty="0">
                <a:latin typeface="+mn-lt"/>
                <a:ea typeface="+mn-ea"/>
                <a:cs typeface="+mn-cs"/>
              </a:rPr>
              <a:t>  </a:t>
            </a:r>
            <a:r>
              <a:rPr lang="zh-CN" altLang="en-US" b="1" kern="1200" dirty="0">
                <a:latin typeface="+mn-lt"/>
                <a:ea typeface="+mn-ea"/>
                <a:cs typeface="+mn-cs"/>
              </a:rPr>
              <a:t>序列号位数</a:t>
            </a:r>
            <a:r>
              <a:rPr lang="en-US" altLang="zh-CN" b="1" kern="1200" dirty="0">
                <a:latin typeface="+mn-lt"/>
                <a:ea typeface="+mn-ea"/>
                <a:cs typeface="+mn-cs"/>
              </a:rPr>
              <a:t>n=1</a:t>
            </a:r>
            <a:endParaRPr lang="en-US" altLang="zh-CN" b="1" kern="1200" dirty="0">
              <a:latin typeface="+mn-lt"/>
              <a:ea typeface="+mn-ea"/>
              <a:cs typeface="+mn-cs"/>
            </a:endParaRPr>
          </a:p>
        </p:txBody>
      </p:sp>
      <p:sp>
        <p:nvSpPr>
          <p:cNvPr id="146436" name="Rectangle 4"/>
          <p:cNvSpPr>
            <a:spLocks noChangeArrowheads="1"/>
          </p:cNvSpPr>
          <p:nvPr/>
        </p:nvSpPr>
        <p:spPr bwMode="auto">
          <a:xfrm>
            <a:off x="228600" y="2781300"/>
            <a:ext cx="8686800" cy="762000"/>
          </a:xfrm>
          <a:prstGeom prst="rect">
            <a:avLst/>
          </a:prstGeom>
          <a:noFill/>
          <a:ln>
            <a:noFill/>
          </a:ln>
        </p:spPr>
        <p:txBody>
          <a:bodyPr/>
          <a:lstStyle>
            <a:lvl1pPr marL="342900" indent="-342900" eaLnBrk="0" hangingPunct="0">
              <a:spcBef>
                <a:spcPct val="20000"/>
              </a:spcBef>
              <a:buClr>
                <a:srgbClr val="A8CDD7"/>
              </a:buClr>
              <a:buSzPct val="95000"/>
              <a:buFont typeface="Wingdings 2" panose="05020102010507070707" pitchFamily="18" charset="2"/>
              <a:buChar char=""/>
              <a:defRPr sz="2600">
                <a:solidFill>
                  <a:schemeClr val="tx1"/>
                </a:solidFill>
                <a:latin typeface="Arial" panose="020B0604020202020204" pitchFamily="34" charset="0"/>
              </a:defRPr>
            </a:lvl1pPr>
            <a:lvl2pPr marL="742950" indent="-285750" eaLnBrk="0" hangingPunct="0">
              <a:spcBef>
                <a:spcPct val="20000"/>
              </a:spcBef>
              <a:buClr>
                <a:schemeClr val="accent1"/>
              </a:buClr>
              <a:buSzPct val="85000"/>
              <a:buFont typeface="Wingdings 2" panose="05020102010507070707" pitchFamily="18" charset="2"/>
              <a:buChar char=""/>
              <a:defRPr sz="2400">
                <a:solidFill>
                  <a:schemeClr val="tx1"/>
                </a:solidFill>
                <a:latin typeface="Arial" panose="020B0604020202020204" pitchFamily="34" charset="0"/>
              </a:defRPr>
            </a:lvl2pPr>
            <a:lvl3pPr marL="1143000" indent="-228600" eaLnBrk="0" hangingPunct="0">
              <a:spcBef>
                <a:spcPct val="20000"/>
              </a:spcBef>
              <a:buClr>
                <a:schemeClr val="accent2"/>
              </a:buClr>
              <a:buSzPct val="70000"/>
              <a:buFont typeface="Wingdings 2" panose="05020102010507070707" pitchFamily="18" charset="2"/>
              <a:buChar char=""/>
              <a:defRPr sz="2100">
                <a:solidFill>
                  <a:schemeClr val="tx1"/>
                </a:solidFill>
                <a:latin typeface="Arial" panose="020B0604020202020204" pitchFamily="34" charset="0"/>
              </a:defRPr>
            </a:lvl3pPr>
            <a:lvl4pPr marL="1600200" indent="-228600" eaLnBrk="0" hangingPunct="0">
              <a:spcBef>
                <a:spcPct val="20000"/>
              </a:spcBef>
              <a:buClr>
                <a:srgbClr val="A8CDD7"/>
              </a:buClr>
              <a:buSzPct val="65000"/>
              <a:buFont typeface="Wingdings 2" panose="05020102010507070707" pitchFamily="18" charset="2"/>
              <a:buChar char=""/>
              <a:defRPr sz="2000">
                <a:solidFill>
                  <a:schemeClr val="tx1"/>
                </a:solidFill>
                <a:latin typeface="Arial" panose="020B0604020202020204" pitchFamily="34" charset="0"/>
              </a:defRPr>
            </a:lvl4pPr>
            <a:lvl5pPr marL="2057400" indent="-228600" eaLnBrk="0" hangingPunct="0">
              <a:spcBef>
                <a:spcPct val="20000"/>
              </a:spcBef>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9pPr>
          </a:lstStyle>
          <a:p>
            <a:pPr marL="273050" marR="0" lvl="0" indent="-273050" algn="l" defTabSz="914400" rtl="0" eaLnBrk="1" fontAlgn="auto" latinLnBrk="0" hangingPunct="1">
              <a:lnSpc>
                <a:spcPct val="90000"/>
              </a:lnSpc>
              <a:spcBef>
                <a:spcPct val="20000"/>
              </a:spcBef>
              <a:spcAft>
                <a:spcPts val="0"/>
              </a:spcAft>
              <a:buClr>
                <a:srgbClr val="A8CDD7"/>
              </a:buClr>
              <a:buSzPct val="95000"/>
              <a:buFont typeface="Wingdings 2" panose="05020102010507070707" pitchFamily="18" charset="2"/>
              <a:buNone/>
              <a:defRPr/>
            </a:pPr>
            <a:r>
              <a:rPr kumimoji="0" lang="en-US" altLang="zh-CN" sz="3200" b="1" i="0" u="none" strike="noStrike" kern="1200" cap="none" spc="0" normalizeH="0" baseline="0" noProof="0" dirty="0">
                <a:ln>
                  <a:noFill/>
                </a:ln>
                <a:solidFill>
                  <a:schemeClr val="folHlink"/>
                </a:solidFill>
                <a:effectLst/>
                <a:uLnTx/>
                <a:uFillTx/>
                <a:latin typeface="+mn-lt"/>
                <a:ea typeface="+mn-ea"/>
                <a:cs typeface="+mn-cs"/>
              </a:rPr>
              <a:t>● </a:t>
            </a:r>
            <a:r>
              <a:rPr kumimoji="0" lang="en-US" altLang="zh-CN" sz="3200" b="1" i="0" u="none" strike="noStrike" kern="1200" cap="none" spc="0" normalizeH="0" baseline="0" noProof="0" dirty="0" err="1">
                <a:ln>
                  <a:noFill/>
                </a:ln>
                <a:solidFill>
                  <a:schemeClr val="tx1"/>
                </a:solidFill>
                <a:effectLst/>
                <a:uLnTx/>
                <a:uFillTx/>
                <a:latin typeface="+mn-lt"/>
                <a:ea typeface="+mn-ea"/>
                <a:cs typeface="+mn-cs"/>
              </a:rPr>
              <a:t>Ws</a:t>
            </a:r>
            <a:r>
              <a:rPr kumimoji="0" lang="en-US" altLang="zh-CN" sz="3200" b="1" i="0" u="none" strike="noStrike" kern="1200" cap="none" spc="0" normalizeH="0" baseline="0" noProof="0" dirty="0">
                <a:ln>
                  <a:noFill/>
                </a:ln>
                <a:solidFill>
                  <a:schemeClr val="tx1"/>
                </a:solidFill>
                <a:effectLst/>
                <a:uLnTx/>
                <a:uFillTx/>
                <a:latin typeface="+mn-lt"/>
                <a:ea typeface="+mn-ea"/>
                <a:cs typeface="+mn-cs"/>
              </a:rPr>
              <a:t>&gt;1,Wr=1	:		Go back n</a:t>
            </a:r>
            <a:br>
              <a:rPr kumimoji="0" lang="en-US" altLang="zh-CN" sz="3200" b="1" i="0" u="none" strike="noStrike" kern="1200" cap="none" spc="0" normalizeH="0" baseline="0" noProof="0" dirty="0">
                <a:ln>
                  <a:noFill/>
                </a:ln>
                <a:solidFill>
                  <a:schemeClr val="tx1"/>
                </a:solidFill>
                <a:effectLst/>
                <a:uLnTx/>
                <a:uFillTx/>
                <a:latin typeface="+mn-lt"/>
                <a:ea typeface="+mn-ea"/>
                <a:cs typeface="+mn-cs"/>
              </a:rPr>
            </a:br>
            <a:r>
              <a:rPr kumimoji="0" lang="en-US" altLang="zh-CN" sz="3200" b="1" i="0" u="none" strike="noStrike" kern="1200" cap="none" spc="0" normalizeH="0" baseline="0" noProof="0" dirty="0">
                <a:ln>
                  <a:noFill/>
                </a:ln>
                <a:solidFill>
                  <a:schemeClr val="tx1"/>
                </a:solidFill>
                <a:effectLst/>
                <a:uLnTx/>
                <a:uFillTx/>
                <a:latin typeface="+mn-lt"/>
                <a:ea typeface="+mn-ea"/>
                <a:cs typeface="+mn-cs"/>
              </a:rPr>
              <a:t>  </a:t>
            </a:r>
            <a:r>
              <a:rPr kumimoji="0" lang="en-US" altLang="zh-CN" sz="3200" b="1" i="0" u="none" strike="noStrike" kern="1200" cap="none" spc="0" normalizeH="0" baseline="0" noProof="0" dirty="0" err="1">
                <a:ln>
                  <a:noFill/>
                </a:ln>
                <a:solidFill>
                  <a:schemeClr val="tx1"/>
                </a:solidFill>
                <a:effectLst/>
                <a:uLnTx/>
                <a:uFillTx/>
                <a:latin typeface="+mn-lt"/>
                <a:ea typeface="+mn-ea"/>
                <a:cs typeface="+mn-cs"/>
              </a:rPr>
              <a:t>Ws</a:t>
            </a:r>
            <a:r>
              <a:rPr kumimoji="0" lang="en-US" altLang="zh-CN" sz="3200" b="1" i="0" u="none" strike="noStrike" kern="1200" cap="none" spc="0" normalizeH="0" baseline="0" noProof="0" dirty="0">
                <a:ln>
                  <a:noFill/>
                </a:ln>
                <a:solidFill>
                  <a:schemeClr val="tx1"/>
                </a:solidFill>
                <a:effectLst/>
                <a:uLnTx/>
                <a:uFillTx/>
                <a:latin typeface="+mn-lt"/>
                <a:ea typeface="+mn-ea"/>
                <a:cs typeface="+mn-cs"/>
              </a:rPr>
              <a:t>&lt;=2</a:t>
            </a:r>
            <a:r>
              <a:rPr kumimoji="0" lang="en-US" altLang="zh-CN" sz="3200" b="1" i="0" u="none" strike="noStrike" kern="1200" cap="none" spc="0" normalizeH="0" baseline="30000" noProof="0" dirty="0">
                <a:ln>
                  <a:noFill/>
                </a:ln>
                <a:solidFill>
                  <a:schemeClr val="tx1"/>
                </a:solidFill>
                <a:effectLst/>
                <a:uLnTx/>
                <a:uFillTx/>
                <a:latin typeface="+mn-lt"/>
                <a:ea typeface="+mn-ea"/>
                <a:cs typeface="+mn-cs"/>
              </a:rPr>
              <a:t>n</a:t>
            </a:r>
            <a:r>
              <a:rPr kumimoji="0" lang="en-US" altLang="zh-CN" sz="3200" b="1" i="0" u="none" strike="noStrike" kern="1200" cap="none" spc="0" normalizeH="0" baseline="0" noProof="0" dirty="0">
                <a:ln>
                  <a:noFill/>
                </a:ln>
                <a:solidFill>
                  <a:schemeClr val="tx1"/>
                </a:solidFill>
                <a:effectLst/>
                <a:uLnTx/>
                <a:uFillTx/>
                <a:latin typeface="+mn-lt"/>
                <a:ea typeface="+mn-ea"/>
                <a:cs typeface="+mn-cs"/>
              </a:rPr>
              <a:t>-1</a:t>
            </a:r>
            <a:endParaRPr kumimoji="0" lang="en-US" altLang="zh-CN" sz="3200" b="1" i="0" u="none" strike="noStrike" kern="1200" cap="none" spc="0" normalizeH="0" baseline="0" noProof="0" dirty="0">
              <a:ln>
                <a:noFill/>
              </a:ln>
              <a:solidFill>
                <a:schemeClr val="tx1"/>
              </a:solidFill>
              <a:effectLst/>
              <a:uLnTx/>
              <a:uFillTx/>
              <a:latin typeface="+mn-lt"/>
              <a:ea typeface="+mn-ea"/>
              <a:cs typeface="+mn-cs"/>
            </a:endParaRPr>
          </a:p>
        </p:txBody>
      </p:sp>
      <p:sp>
        <p:nvSpPr>
          <p:cNvPr id="146437" name="Rectangle 5"/>
          <p:cNvSpPr>
            <a:spLocks noChangeArrowheads="1"/>
          </p:cNvSpPr>
          <p:nvPr/>
        </p:nvSpPr>
        <p:spPr bwMode="auto">
          <a:xfrm>
            <a:off x="152400" y="4221163"/>
            <a:ext cx="8686800" cy="762000"/>
          </a:xfrm>
          <a:prstGeom prst="rect">
            <a:avLst/>
          </a:prstGeom>
          <a:noFill/>
          <a:ln>
            <a:noFill/>
          </a:ln>
        </p:spPr>
        <p:txBody>
          <a:bodyPr/>
          <a:lstStyle>
            <a:lvl1pPr marL="342900" indent="-342900" eaLnBrk="0" hangingPunct="0">
              <a:spcBef>
                <a:spcPct val="20000"/>
              </a:spcBef>
              <a:buClr>
                <a:srgbClr val="A8CDD7"/>
              </a:buClr>
              <a:buSzPct val="95000"/>
              <a:buFont typeface="Wingdings 2" panose="05020102010507070707" pitchFamily="18" charset="2"/>
              <a:buChar char=""/>
              <a:defRPr sz="2600">
                <a:solidFill>
                  <a:schemeClr val="tx1"/>
                </a:solidFill>
                <a:latin typeface="Arial" panose="020B0604020202020204" pitchFamily="34" charset="0"/>
              </a:defRPr>
            </a:lvl1pPr>
            <a:lvl2pPr marL="742950" indent="-285750" eaLnBrk="0" hangingPunct="0">
              <a:spcBef>
                <a:spcPct val="20000"/>
              </a:spcBef>
              <a:buClr>
                <a:schemeClr val="accent1"/>
              </a:buClr>
              <a:buSzPct val="85000"/>
              <a:buFont typeface="Wingdings 2" panose="05020102010507070707" pitchFamily="18" charset="2"/>
              <a:buChar char=""/>
              <a:defRPr sz="2400">
                <a:solidFill>
                  <a:schemeClr val="tx1"/>
                </a:solidFill>
                <a:latin typeface="Arial" panose="020B0604020202020204" pitchFamily="34" charset="0"/>
              </a:defRPr>
            </a:lvl2pPr>
            <a:lvl3pPr marL="1143000" indent="-228600" eaLnBrk="0" hangingPunct="0">
              <a:spcBef>
                <a:spcPct val="20000"/>
              </a:spcBef>
              <a:buClr>
                <a:schemeClr val="accent2"/>
              </a:buClr>
              <a:buSzPct val="70000"/>
              <a:buFont typeface="Wingdings 2" panose="05020102010507070707" pitchFamily="18" charset="2"/>
              <a:buChar char=""/>
              <a:defRPr sz="2100">
                <a:solidFill>
                  <a:schemeClr val="tx1"/>
                </a:solidFill>
                <a:latin typeface="Arial" panose="020B0604020202020204" pitchFamily="34" charset="0"/>
              </a:defRPr>
            </a:lvl3pPr>
            <a:lvl4pPr marL="1600200" indent="-228600" eaLnBrk="0" hangingPunct="0">
              <a:spcBef>
                <a:spcPct val="20000"/>
              </a:spcBef>
              <a:buClr>
                <a:srgbClr val="A8CDD7"/>
              </a:buClr>
              <a:buSzPct val="65000"/>
              <a:buFont typeface="Wingdings 2" panose="05020102010507070707" pitchFamily="18" charset="2"/>
              <a:buChar char=""/>
              <a:defRPr sz="2000">
                <a:solidFill>
                  <a:schemeClr val="tx1"/>
                </a:solidFill>
                <a:latin typeface="Arial" panose="020B0604020202020204" pitchFamily="34" charset="0"/>
              </a:defRPr>
            </a:lvl4pPr>
            <a:lvl5pPr marL="2057400" indent="-228600" eaLnBrk="0" hangingPunct="0">
              <a:spcBef>
                <a:spcPct val="20000"/>
              </a:spcBef>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9pPr>
          </a:lstStyle>
          <a:p>
            <a:pPr marL="273050" marR="0" lvl="0" indent="-273050" algn="l" defTabSz="914400" rtl="0" eaLnBrk="1" fontAlgn="auto" latinLnBrk="0" hangingPunct="1">
              <a:lnSpc>
                <a:spcPct val="90000"/>
              </a:lnSpc>
              <a:spcBef>
                <a:spcPct val="20000"/>
              </a:spcBef>
              <a:spcAft>
                <a:spcPts val="0"/>
              </a:spcAft>
              <a:buClr>
                <a:srgbClr val="A8CDD7"/>
              </a:buClr>
              <a:buSzPct val="95000"/>
              <a:buFont typeface="Wingdings 2" panose="05020102010507070707" pitchFamily="18" charset="2"/>
              <a:buNone/>
              <a:defRPr/>
            </a:pPr>
            <a:r>
              <a:rPr kumimoji="0" lang="en-US" altLang="zh-CN" sz="3200" b="1" i="0" u="none" strike="noStrike" kern="1200" cap="none" spc="0" normalizeH="0" baseline="0" noProof="0" dirty="0">
                <a:ln>
                  <a:noFill/>
                </a:ln>
                <a:solidFill>
                  <a:schemeClr val="folHlink"/>
                </a:solidFill>
                <a:effectLst/>
                <a:uLnTx/>
                <a:uFillTx/>
                <a:latin typeface="+mn-lt"/>
                <a:ea typeface="+mn-ea"/>
                <a:cs typeface="+mn-cs"/>
              </a:rPr>
              <a:t>● </a:t>
            </a:r>
            <a:r>
              <a:rPr kumimoji="0" lang="en-US" altLang="zh-CN" sz="3200" b="1" i="0" u="none" strike="noStrike" kern="1200" cap="none" spc="0" normalizeH="0" baseline="0" noProof="0" dirty="0" err="1">
                <a:ln>
                  <a:noFill/>
                </a:ln>
                <a:solidFill>
                  <a:schemeClr val="tx1"/>
                </a:solidFill>
                <a:effectLst/>
                <a:uLnTx/>
                <a:uFillTx/>
                <a:latin typeface="+mn-lt"/>
                <a:ea typeface="+mn-ea"/>
                <a:cs typeface="+mn-cs"/>
              </a:rPr>
              <a:t>Ws</a:t>
            </a:r>
            <a:r>
              <a:rPr kumimoji="0" lang="en-US" altLang="zh-CN" sz="3200" b="1" i="0" u="none" strike="noStrike" kern="1200" cap="none" spc="0" normalizeH="0" baseline="0" noProof="0" dirty="0">
                <a:ln>
                  <a:noFill/>
                </a:ln>
                <a:solidFill>
                  <a:schemeClr val="tx1"/>
                </a:solidFill>
                <a:effectLst/>
                <a:uLnTx/>
                <a:uFillTx/>
                <a:latin typeface="+mn-lt"/>
                <a:ea typeface="+mn-ea"/>
                <a:cs typeface="+mn-cs"/>
              </a:rPr>
              <a:t>&gt;1,Wr&gt;1	:		Selective Repeat</a:t>
            </a:r>
            <a:br>
              <a:rPr kumimoji="0" lang="en-US" altLang="zh-CN" sz="3200" b="1" i="0" u="none" strike="noStrike" kern="1200" cap="none" spc="0" normalizeH="0" baseline="0" noProof="0" dirty="0">
                <a:ln>
                  <a:noFill/>
                </a:ln>
                <a:solidFill>
                  <a:schemeClr val="tx1"/>
                </a:solidFill>
                <a:effectLst/>
                <a:uLnTx/>
                <a:uFillTx/>
                <a:latin typeface="+mn-lt"/>
                <a:ea typeface="+mn-ea"/>
                <a:cs typeface="+mn-cs"/>
              </a:rPr>
            </a:br>
            <a:r>
              <a:rPr kumimoji="0" lang="en-US" altLang="zh-CN" sz="3200" b="1" i="0" u="none" strike="noStrike" kern="1200" cap="none" spc="0" normalizeH="0" baseline="0" noProof="0" dirty="0">
                <a:ln>
                  <a:noFill/>
                </a:ln>
                <a:solidFill>
                  <a:schemeClr val="tx1"/>
                </a:solidFill>
                <a:effectLst/>
                <a:uLnTx/>
                <a:uFillTx/>
                <a:latin typeface="+mn-lt"/>
                <a:ea typeface="+mn-ea"/>
                <a:cs typeface="+mn-cs"/>
              </a:rPr>
              <a:t>  </a:t>
            </a:r>
            <a:r>
              <a:rPr kumimoji="0" lang="en-US" altLang="zh-CN" sz="3200" b="1" i="0" u="none" strike="noStrike" kern="1200" cap="none" spc="0" normalizeH="0" baseline="0" noProof="0" dirty="0" err="1">
                <a:ln>
                  <a:noFill/>
                </a:ln>
                <a:solidFill>
                  <a:schemeClr val="tx1"/>
                </a:solidFill>
                <a:effectLst/>
                <a:uLnTx/>
                <a:uFillTx/>
                <a:latin typeface="+mn-lt"/>
                <a:ea typeface="+mn-ea"/>
                <a:cs typeface="+mn-cs"/>
              </a:rPr>
              <a:t>Ws+Wr</a:t>
            </a:r>
            <a:r>
              <a:rPr kumimoji="0" lang="en-US" altLang="zh-CN" sz="3200" b="1" i="0" u="none" strike="noStrike" kern="1200" cap="none" spc="0" normalizeH="0" baseline="0" noProof="0" dirty="0">
                <a:ln>
                  <a:noFill/>
                </a:ln>
                <a:solidFill>
                  <a:schemeClr val="tx1"/>
                </a:solidFill>
                <a:effectLst/>
                <a:uLnTx/>
                <a:uFillTx/>
                <a:latin typeface="+mn-lt"/>
                <a:ea typeface="+mn-ea"/>
                <a:cs typeface="+mn-cs"/>
              </a:rPr>
              <a:t> &lt;= 2</a:t>
            </a:r>
            <a:r>
              <a:rPr kumimoji="0" lang="en-US" altLang="zh-CN" sz="3200" b="1" i="0" u="none" strike="noStrike" kern="1200" cap="none" spc="0" normalizeH="0" baseline="30000" noProof="0" dirty="0">
                <a:ln>
                  <a:noFill/>
                </a:ln>
                <a:solidFill>
                  <a:schemeClr val="tx1"/>
                </a:solidFill>
                <a:effectLst/>
                <a:uLnTx/>
                <a:uFillTx/>
                <a:latin typeface="+mn-lt"/>
                <a:ea typeface="+mn-ea"/>
                <a:cs typeface="+mn-cs"/>
              </a:rPr>
              <a:t>n</a:t>
            </a:r>
            <a:r>
              <a:rPr kumimoji="0" lang="en-US" altLang="zh-CN" sz="3200" b="1" i="0" u="none" strike="noStrike" kern="1200" cap="none" spc="0" normalizeH="0" baseline="0" noProof="0" dirty="0">
                <a:ln>
                  <a:noFill/>
                </a:ln>
                <a:solidFill>
                  <a:schemeClr val="tx1"/>
                </a:solidFill>
                <a:effectLst/>
                <a:uLnTx/>
                <a:uFillTx/>
                <a:latin typeface="+mn-lt"/>
                <a:ea typeface="+mn-ea"/>
                <a:cs typeface="+mn-cs"/>
              </a:rPr>
              <a:t>,Ws&gt;=</a:t>
            </a:r>
            <a:r>
              <a:rPr kumimoji="0" lang="en-US" altLang="zh-CN" sz="3200" b="1" i="0" u="none" strike="noStrike" kern="1200" cap="none" spc="0" normalizeH="0" baseline="0" noProof="0" dirty="0" err="1">
                <a:ln>
                  <a:noFill/>
                </a:ln>
                <a:solidFill>
                  <a:schemeClr val="tx1"/>
                </a:solidFill>
                <a:effectLst/>
                <a:uLnTx/>
                <a:uFillTx/>
                <a:latin typeface="+mn-lt"/>
                <a:ea typeface="+mn-ea"/>
                <a:cs typeface="+mn-cs"/>
              </a:rPr>
              <a:t>Wr</a:t>
            </a:r>
            <a:endParaRPr kumimoji="0" lang="en-US" altLang="zh-CN" sz="3200" b="1" i="0" u="none" strike="noStrike" kern="1200" cap="none" spc="0" normalizeH="0" baseline="0" noProof="0" dirty="0">
              <a:ln>
                <a:noFill/>
              </a:ln>
              <a:solidFill>
                <a:schemeClr val="tx1"/>
              </a:solidFill>
              <a:effectLst/>
              <a:uLnTx/>
              <a:uFillTx/>
              <a:latin typeface="+mn-lt"/>
              <a:ea typeface="+mn-ea"/>
              <a:cs typeface="+mn-cs"/>
            </a:endParaRPr>
          </a:p>
        </p:txBody>
      </p:sp>
      <p:sp>
        <p:nvSpPr>
          <p:cNvPr id="68614" name="Text Box 6"/>
          <p:cNvSpPr txBox="1"/>
          <p:nvPr/>
        </p:nvSpPr>
        <p:spPr>
          <a:xfrm>
            <a:off x="95250" y="5157788"/>
            <a:ext cx="8820150" cy="1384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800" b="1" dirty="0">
                <a:solidFill>
                  <a:srgbClr val="903638"/>
                </a:solidFill>
                <a:latin typeface="Times New Roman" panose="02020603050405020304" pitchFamily="18" charset="0"/>
                <a:ea typeface="宋体" panose="02010600030101010101" pitchFamily="2" charset="-122"/>
              </a:rPr>
              <a:t>掌握三种滑动窗口协议的名称、发送和接收窗口大小</a:t>
            </a:r>
            <a:endParaRPr lang="zh-CN" altLang="en-US" sz="2800" b="1" dirty="0">
              <a:solidFill>
                <a:srgbClr val="903638"/>
              </a:solidFill>
              <a:latin typeface="Times New Roman" panose="02020603050405020304" pitchFamily="18" charset="0"/>
              <a:ea typeface="宋体" panose="02010600030101010101" pitchFamily="2" charset="-122"/>
            </a:endParaRPr>
          </a:p>
          <a:p>
            <a:pPr marL="0" lvl="0" indent="0" eaLnBrk="1" hangingPunct="1">
              <a:spcBef>
                <a:spcPct val="0"/>
              </a:spcBef>
              <a:buClrTx/>
              <a:buSzTx/>
              <a:buFontTx/>
              <a:buNone/>
            </a:pPr>
            <a:r>
              <a:rPr lang="zh-CN" altLang="en-US" sz="2800" b="1" dirty="0">
                <a:solidFill>
                  <a:srgbClr val="903638"/>
                </a:solidFill>
                <a:latin typeface="Times New Roman" panose="02020603050405020304" pitchFamily="18" charset="0"/>
                <a:ea typeface="宋体" panose="02010600030101010101" pitchFamily="2" charset="-122"/>
              </a:rPr>
              <a:t>会在给定条件和窗口大小的情况下计算信道利用率等，或者反过来计算需要多少位来对窗口编号。</a:t>
            </a:r>
            <a:endParaRPr lang="zh-CN" altLang="en-US" sz="2800" b="1" dirty="0">
              <a:solidFill>
                <a:srgbClr val="903638"/>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6435">
                                            <p:txEl>
                                              <p:charRg st="0" end="40"/>
                                            </p:txEl>
                                          </p:spTgt>
                                        </p:tgtEl>
                                        <p:attrNameLst>
                                          <p:attrName>style.visibility</p:attrName>
                                        </p:attrNameLst>
                                      </p:cBhvr>
                                      <p:to>
                                        <p:strVal val="visible"/>
                                      </p:to>
                                    </p:set>
                                    <p:anim calcmode="lin" valueType="num">
                                      <p:cBhvr additive="base">
                                        <p:cTn id="7" dur="500" fill="hold"/>
                                        <p:tgtEl>
                                          <p:spTgt spid="146435">
                                            <p:txEl>
                                              <p:charRg st="0" end="4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6435">
                                            <p:txEl>
                                              <p:charRg st="0" end="4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6436"/>
                                        </p:tgtEl>
                                        <p:attrNameLst>
                                          <p:attrName>style.visibility</p:attrName>
                                        </p:attrNameLst>
                                      </p:cBhvr>
                                      <p:to>
                                        <p:strVal val="visible"/>
                                      </p:to>
                                    </p:set>
                                    <p:anim calcmode="lin" valueType="num">
                                      <p:cBhvr additive="base">
                                        <p:cTn id="13" dur="500" fill="hold"/>
                                        <p:tgtEl>
                                          <p:spTgt spid="146436"/>
                                        </p:tgtEl>
                                        <p:attrNameLst>
                                          <p:attrName>ppt_x</p:attrName>
                                        </p:attrNameLst>
                                      </p:cBhvr>
                                      <p:tavLst>
                                        <p:tav tm="0">
                                          <p:val>
                                            <p:strVal val="0-#ppt_w/2"/>
                                          </p:val>
                                        </p:tav>
                                        <p:tav tm="100000">
                                          <p:val>
                                            <p:strVal val="#ppt_x"/>
                                          </p:val>
                                        </p:tav>
                                      </p:tavLst>
                                    </p:anim>
                                    <p:anim calcmode="lin" valueType="num">
                                      <p:cBhvr additive="base">
                                        <p:cTn id="14" dur="500" fill="hold"/>
                                        <p:tgtEl>
                                          <p:spTgt spid="14643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6437"/>
                                        </p:tgtEl>
                                        <p:attrNameLst>
                                          <p:attrName>style.visibility</p:attrName>
                                        </p:attrNameLst>
                                      </p:cBhvr>
                                      <p:to>
                                        <p:strVal val="visible"/>
                                      </p:to>
                                    </p:set>
                                    <p:anim calcmode="lin" valueType="num">
                                      <p:cBhvr additive="base">
                                        <p:cTn id="19" dur="500" fill="hold"/>
                                        <p:tgtEl>
                                          <p:spTgt spid="146437"/>
                                        </p:tgtEl>
                                        <p:attrNameLst>
                                          <p:attrName>ppt_x</p:attrName>
                                        </p:attrNameLst>
                                      </p:cBhvr>
                                      <p:tavLst>
                                        <p:tav tm="0">
                                          <p:val>
                                            <p:strVal val="0-#ppt_w/2"/>
                                          </p:val>
                                        </p:tav>
                                        <p:tav tm="100000">
                                          <p:val>
                                            <p:strVal val="#ppt_x"/>
                                          </p:val>
                                        </p:tav>
                                      </p:tavLst>
                                    </p:anim>
                                    <p:anim calcmode="lin" valueType="num">
                                      <p:cBhvr additive="base">
                                        <p:cTn id="20" dur="500" fill="hold"/>
                                        <p:tgtEl>
                                          <p:spTgt spid="1464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5" grpId="0" build="p"/>
      <p:bldP spid="146436" grpId="0"/>
      <p:bldP spid="14643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4" name="Rectangle 2"/>
          <p:cNvSpPr>
            <a:spLocks noGrp="1" noChangeArrowheads="1"/>
          </p:cNvSpPr>
          <p:nvPr>
            <p:ph type="title"/>
          </p:nvPr>
        </p:nvSpPr>
        <p:spPr>
          <a:xfrm>
            <a:off x="609600" y="0"/>
            <a:ext cx="7772400" cy="11430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000" b="1" i="0" u="none" strike="noStrike" kern="1200" cap="all" spc="50" normalizeH="0" baseline="0" noProof="0">
                <a:ln w="15875">
                  <a:noFill/>
                </a:ln>
                <a:solidFill>
                  <a:schemeClr val="tx2"/>
                </a:solidFill>
                <a:effectLst/>
                <a:uLnTx/>
                <a:uFillTx/>
                <a:latin typeface="+mj-lt"/>
                <a:ea typeface="+mj-ea"/>
                <a:cs typeface="+mj-cs"/>
              </a:rPr>
              <a:t>思考</a:t>
            </a:r>
            <a:endParaRPr kumimoji="0" lang="zh-CN" altLang="en-US" sz="4000" b="1" i="0" u="none" strike="noStrike" kern="1200" cap="all" spc="50" normalizeH="0" baseline="0" noProof="0">
              <a:ln w="15875">
                <a:noFill/>
              </a:ln>
              <a:solidFill>
                <a:schemeClr val="tx2"/>
              </a:solidFill>
              <a:effectLst/>
              <a:uLnTx/>
              <a:uFillTx/>
              <a:latin typeface="+mj-lt"/>
              <a:ea typeface="+mj-ea"/>
              <a:cs typeface="+mj-cs"/>
            </a:endParaRPr>
          </a:p>
        </p:txBody>
      </p:sp>
      <p:sp>
        <p:nvSpPr>
          <p:cNvPr id="148483" name="Rectangle 3"/>
          <p:cNvSpPr>
            <a:spLocks noGrp="1"/>
          </p:cNvSpPr>
          <p:nvPr>
            <p:ph idx="1"/>
          </p:nvPr>
        </p:nvSpPr>
        <p:spPr>
          <a:xfrm>
            <a:off x="0" y="1238250"/>
            <a:ext cx="8947150" cy="1543050"/>
          </a:xfrm>
          <a:ln/>
        </p:spPr>
        <p:txBody>
          <a:bodyPr vert="horz" wrap="square" lIns="91440" tIns="45720" rIns="91440" bIns="45720" anchor="t" anchorCtr="0"/>
          <a:p>
            <a:pPr eaLnBrk="1" hangingPunct="1">
              <a:lnSpc>
                <a:spcPct val="90000"/>
              </a:lnSpc>
              <a:buSzPct val="90000"/>
              <a:buFont typeface="Wingdings" panose="05000000000000000000" pitchFamily="2" charset="2"/>
              <a:buNone/>
            </a:pPr>
            <a:r>
              <a:rPr lang="en-US" altLang="zh-CN" sz="2800" b="1" kern="1200" dirty="0">
                <a:solidFill>
                  <a:schemeClr val="folHlink"/>
                </a:solidFill>
                <a:latin typeface="+mn-lt"/>
                <a:ea typeface="+mn-ea"/>
                <a:cs typeface="+mn-cs"/>
              </a:rPr>
              <a:t>● </a:t>
            </a:r>
            <a:r>
              <a:rPr lang="zh-CN" altLang="en-US" sz="2800" b="1" kern="1200" dirty="0">
                <a:solidFill>
                  <a:schemeClr val="folHlink"/>
                </a:solidFill>
                <a:latin typeface="+mn-lt"/>
                <a:ea typeface="+mn-ea"/>
                <a:cs typeface="+mn-cs"/>
              </a:rPr>
              <a:t>3000公里长的主干线路，传播速度为2</a:t>
            </a:r>
            <a:r>
              <a:rPr lang="en-US" altLang="zh-CN" sz="2800" b="1" kern="1200" dirty="0">
                <a:solidFill>
                  <a:schemeClr val="folHlink"/>
                </a:solidFill>
                <a:latin typeface="+mn-lt"/>
                <a:ea typeface="+mn-ea"/>
                <a:cs typeface="+mn-cs"/>
              </a:rPr>
              <a:t>x10</a:t>
            </a:r>
            <a:r>
              <a:rPr lang="en-US" altLang="zh-CN" sz="2800" b="1" kern="1200" baseline="30000" dirty="0">
                <a:solidFill>
                  <a:schemeClr val="folHlink"/>
                </a:solidFill>
                <a:latin typeface="+mn-lt"/>
                <a:ea typeface="+mn-ea"/>
                <a:cs typeface="+mn-cs"/>
              </a:rPr>
              <a:t>8</a:t>
            </a:r>
            <a:r>
              <a:rPr lang="zh-CN" altLang="en-US" sz="2800" b="1" kern="1200" dirty="0">
                <a:solidFill>
                  <a:schemeClr val="folHlink"/>
                </a:solidFill>
                <a:latin typeface="+mn-lt"/>
                <a:ea typeface="+mn-ea"/>
                <a:cs typeface="+mn-cs"/>
              </a:rPr>
              <a:t>米/秒，链路速率为10</a:t>
            </a:r>
            <a:r>
              <a:rPr lang="en-US" altLang="zh-CN" sz="2800" b="1" kern="1200" dirty="0">
                <a:solidFill>
                  <a:schemeClr val="folHlink"/>
                </a:solidFill>
                <a:latin typeface="+mn-lt"/>
                <a:ea typeface="+mn-ea"/>
                <a:cs typeface="+mn-cs"/>
              </a:rPr>
              <a:t>Mbps，</a:t>
            </a:r>
            <a:r>
              <a:rPr lang="zh-CN" altLang="en-US" sz="2800" b="1" kern="1200" dirty="0">
                <a:solidFill>
                  <a:schemeClr val="folHlink"/>
                </a:solidFill>
                <a:latin typeface="+mn-lt"/>
                <a:ea typeface="+mn-ea"/>
                <a:cs typeface="+mn-cs"/>
              </a:rPr>
              <a:t>每帧大小为2500</a:t>
            </a:r>
            <a:r>
              <a:rPr lang="en-US" altLang="zh-CN" sz="2800" b="1" kern="1200" dirty="0">
                <a:solidFill>
                  <a:schemeClr val="folHlink"/>
                </a:solidFill>
                <a:latin typeface="+mn-lt"/>
                <a:ea typeface="+mn-ea"/>
                <a:cs typeface="+mn-cs"/>
              </a:rPr>
              <a:t>bit。</a:t>
            </a:r>
            <a:r>
              <a:rPr lang="zh-CN" altLang="en-US" sz="2800" b="1" kern="1200" dirty="0">
                <a:solidFill>
                  <a:schemeClr val="folHlink"/>
                </a:solidFill>
                <a:latin typeface="+mn-lt"/>
                <a:ea typeface="+mn-ea"/>
                <a:cs typeface="+mn-cs"/>
              </a:rPr>
              <a:t>如果两端使用协议</a:t>
            </a:r>
            <a:r>
              <a:rPr lang="en-US" altLang="zh-CN" sz="2800" b="1" kern="1200" dirty="0">
                <a:solidFill>
                  <a:schemeClr val="folHlink"/>
                </a:solidFill>
                <a:latin typeface="+mn-lt"/>
                <a:ea typeface="+mn-ea"/>
                <a:cs typeface="+mn-cs"/>
              </a:rPr>
              <a:t>5</a:t>
            </a:r>
            <a:r>
              <a:rPr lang="zh-CN" altLang="en-US" sz="2800" b="1" kern="1200" dirty="0">
                <a:solidFill>
                  <a:schemeClr val="folHlink"/>
                </a:solidFill>
                <a:latin typeface="+mn-lt"/>
                <a:ea typeface="+mn-ea"/>
                <a:cs typeface="+mn-cs"/>
              </a:rPr>
              <a:t>，发送窗口大小设定为7，则信道利用率为多少？</a:t>
            </a:r>
            <a:endParaRPr lang="zh-CN" altLang="en-US" sz="2800" b="1" kern="1200" dirty="0">
              <a:solidFill>
                <a:schemeClr val="folHlink"/>
              </a:solidFill>
              <a:latin typeface="+mn-lt"/>
              <a:ea typeface="+mn-ea"/>
              <a:cs typeface="+mn-cs"/>
            </a:endParaRPr>
          </a:p>
          <a:p>
            <a:pPr eaLnBrk="1" hangingPunct="1">
              <a:lnSpc>
                <a:spcPct val="90000"/>
              </a:lnSpc>
              <a:buSzPct val="90000"/>
              <a:buFont typeface="Wingdings" panose="05000000000000000000" pitchFamily="2" charset="2"/>
              <a:buNone/>
            </a:pPr>
            <a:r>
              <a:rPr lang="zh-CN" altLang="en-US" sz="2800" b="1" kern="1200" dirty="0">
                <a:latin typeface="+mn-lt"/>
                <a:ea typeface="+mn-ea"/>
                <a:cs typeface="+mn-cs"/>
              </a:rPr>
              <a:t>    答案：发送</a:t>
            </a:r>
            <a:r>
              <a:rPr lang="en-US" altLang="zh-CN" sz="2800" b="1" kern="1200" dirty="0">
                <a:latin typeface="+mn-lt"/>
                <a:ea typeface="+mn-ea"/>
                <a:cs typeface="+mn-cs"/>
              </a:rPr>
              <a:t>7</a:t>
            </a:r>
            <a:r>
              <a:rPr lang="zh-CN" altLang="en-US" sz="2800" b="1" kern="1200" dirty="0">
                <a:latin typeface="+mn-lt"/>
                <a:ea typeface="+mn-ea"/>
                <a:cs typeface="+mn-cs"/>
              </a:rPr>
              <a:t>个帧数据时间：</a:t>
            </a:r>
            <a:r>
              <a:rPr lang="en-US" altLang="zh-CN" sz="2800" b="1" kern="1200" dirty="0">
                <a:latin typeface="+mn-lt"/>
                <a:ea typeface="+mn-ea"/>
                <a:cs typeface="+mn-cs"/>
              </a:rPr>
              <a:t>0.00175s</a:t>
            </a:r>
            <a:r>
              <a:rPr lang="zh-CN" altLang="en-US" sz="2800" b="1" kern="1200" dirty="0">
                <a:latin typeface="+mn-lt"/>
                <a:ea typeface="+mn-ea"/>
                <a:cs typeface="+mn-cs"/>
              </a:rPr>
              <a:t>，往返时延：     </a:t>
            </a:r>
            <a:r>
              <a:rPr lang="en-US" altLang="zh-CN" sz="2800" b="1" kern="1200" dirty="0">
                <a:latin typeface="+mn-lt"/>
                <a:ea typeface="+mn-ea"/>
                <a:cs typeface="+mn-cs"/>
              </a:rPr>
              <a:t>0.03s</a:t>
            </a:r>
            <a:r>
              <a:rPr lang="zh-CN" altLang="en-US" sz="2800" b="1" kern="1200" dirty="0">
                <a:latin typeface="+mn-lt"/>
                <a:ea typeface="+mn-ea"/>
                <a:cs typeface="+mn-cs"/>
              </a:rPr>
              <a:t>。效率：</a:t>
            </a:r>
            <a:r>
              <a:rPr lang="en-US" altLang="zh-CN" sz="2800" b="1" kern="1200" dirty="0">
                <a:latin typeface="+mn-lt"/>
                <a:ea typeface="+mn-ea"/>
                <a:cs typeface="+mn-cs"/>
              </a:rPr>
              <a:t>5.51%</a:t>
            </a:r>
            <a:endParaRPr lang="en-US" altLang="zh-CN" sz="2800" b="1" kern="1200" dirty="0">
              <a:latin typeface="+mn-lt"/>
              <a:ea typeface="+mn-ea"/>
              <a:cs typeface="+mn-cs"/>
            </a:endParaRPr>
          </a:p>
        </p:txBody>
      </p:sp>
      <p:sp>
        <p:nvSpPr>
          <p:cNvPr id="2" name="TextBox 1"/>
          <p:cNvSpPr txBox="1"/>
          <p:nvPr/>
        </p:nvSpPr>
        <p:spPr>
          <a:xfrm>
            <a:off x="352425" y="4914900"/>
            <a:ext cx="8542338" cy="16430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lnSpc>
                <a:spcPct val="90000"/>
              </a:lnSpc>
              <a:buClr>
                <a:srgbClr val="A8CDD7"/>
              </a:buClr>
              <a:buSzPct val="95000"/>
              <a:buFontTx/>
              <a:buNone/>
            </a:pPr>
            <a:r>
              <a:rPr lang="zh-CN" altLang="en-US" sz="2800" b="1" dirty="0"/>
              <a:t>答案：发送数据帧的时间远大于往返时延即可满足条件。例如要满足</a:t>
            </a:r>
            <a:r>
              <a:rPr lang="en-US" altLang="zh-CN" sz="2800" b="1" dirty="0"/>
              <a:t>95%</a:t>
            </a:r>
            <a:r>
              <a:rPr lang="zh-CN" altLang="en-US" sz="2800" b="1" dirty="0"/>
              <a:t>的利用率，发送帧的时间为</a:t>
            </a:r>
            <a:r>
              <a:rPr lang="en-US" altLang="zh-CN" sz="2800" b="1" dirty="0"/>
              <a:t>0.6s</a:t>
            </a:r>
            <a:r>
              <a:rPr lang="zh-CN" altLang="en-US" sz="2800" b="1" dirty="0"/>
              <a:t>，此时发送帧数为</a:t>
            </a:r>
            <a:r>
              <a:rPr lang="en-US" altLang="zh-CN" sz="2800" b="1" dirty="0"/>
              <a:t>2400</a:t>
            </a:r>
            <a:r>
              <a:rPr lang="zh-CN" altLang="en-US" sz="2800" b="1" dirty="0"/>
              <a:t>，帧序列号至少为</a:t>
            </a:r>
            <a:r>
              <a:rPr lang="en-US" altLang="zh-CN" sz="2800" b="1" dirty="0"/>
              <a:t>12</a:t>
            </a:r>
            <a:r>
              <a:rPr lang="zh-CN" altLang="en-US" sz="2800" b="1" dirty="0"/>
              <a:t>位（</a:t>
            </a:r>
            <a:r>
              <a:rPr lang="en-US" altLang="zh-CN" sz="2800" b="1" dirty="0"/>
              <a:t>2</a:t>
            </a:r>
            <a:r>
              <a:rPr lang="en-US" altLang="zh-CN" sz="2800" b="1" baseline="30000" dirty="0"/>
              <a:t>11</a:t>
            </a:r>
            <a:r>
              <a:rPr lang="en-US" altLang="zh-CN" sz="2800" b="1" dirty="0"/>
              <a:t>=2048,2</a:t>
            </a:r>
            <a:r>
              <a:rPr lang="en-US" altLang="zh-CN" sz="2800" b="1" baseline="30000" dirty="0"/>
              <a:t>12</a:t>
            </a:r>
            <a:r>
              <a:rPr lang="en-US" altLang="zh-CN" sz="2800" b="1" dirty="0"/>
              <a:t>=4096</a:t>
            </a:r>
            <a:r>
              <a:rPr lang="zh-CN" altLang="en-US" sz="2800" b="1" dirty="0"/>
              <a:t>）</a:t>
            </a:r>
            <a:endParaRPr lang="zh-CN" altLang="en-US" sz="2800" b="1" dirty="0"/>
          </a:p>
        </p:txBody>
      </p:sp>
      <p:sp>
        <p:nvSpPr>
          <p:cNvPr id="6" name="Rectangle 4"/>
          <p:cNvSpPr>
            <a:spLocks noChangeArrowheads="1"/>
          </p:cNvSpPr>
          <p:nvPr/>
        </p:nvSpPr>
        <p:spPr bwMode="auto">
          <a:xfrm>
            <a:off x="0" y="3963988"/>
            <a:ext cx="8894763" cy="762000"/>
          </a:xfrm>
          <a:prstGeom prst="rect">
            <a:avLst/>
          </a:prstGeom>
          <a:noFill/>
          <a:ln>
            <a:noFill/>
          </a:ln>
        </p:spPr>
        <p:txBody>
          <a:bodyPr/>
          <a:lstStyle>
            <a:lvl1pPr marL="342900" indent="-342900" eaLnBrk="0" hangingPunct="0">
              <a:spcBef>
                <a:spcPct val="20000"/>
              </a:spcBef>
              <a:buClr>
                <a:srgbClr val="A8CDD7"/>
              </a:buClr>
              <a:buSzPct val="95000"/>
              <a:buFont typeface="Wingdings 2" panose="05020102010507070707" pitchFamily="18" charset="2"/>
              <a:buChar char=""/>
              <a:defRPr sz="2600">
                <a:solidFill>
                  <a:schemeClr val="tx1"/>
                </a:solidFill>
                <a:latin typeface="Arial" panose="020B0604020202020204" pitchFamily="34" charset="0"/>
              </a:defRPr>
            </a:lvl1pPr>
            <a:lvl2pPr marL="742950" indent="-285750" eaLnBrk="0" hangingPunct="0">
              <a:spcBef>
                <a:spcPct val="20000"/>
              </a:spcBef>
              <a:buClr>
                <a:schemeClr val="accent1"/>
              </a:buClr>
              <a:buSzPct val="85000"/>
              <a:buFont typeface="Wingdings 2" panose="05020102010507070707" pitchFamily="18" charset="2"/>
              <a:buChar char=""/>
              <a:defRPr sz="2400">
                <a:solidFill>
                  <a:schemeClr val="tx1"/>
                </a:solidFill>
                <a:latin typeface="Arial" panose="020B0604020202020204" pitchFamily="34" charset="0"/>
              </a:defRPr>
            </a:lvl2pPr>
            <a:lvl3pPr marL="1143000" indent="-228600" eaLnBrk="0" hangingPunct="0">
              <a:spcBef>
                <a:spcPct val="20000"/>
              </a:spcBef>
              <a:buClr>
                <a:schemeClr val="accent2"/>
              </a:buClr>
              <a:buSzPct val="70000"/>
              <a:buFont typeface="Wingdings 2" panose="05020102010507070707" pitchFamily="18" charset="2"/>
              <a:buChar char=""/>
              <a:defRPr sz="2100">
                <a:solidFill>
                  <a:schemeClr val="tx1"/>
                </a:solidFill>
                <a:latin typeface="Arial" panose="020B0604020202020204" pitchFamily="34" charset="0"/>
              </a:defRPr>
            </a:lvl3pPr>
            <a:lvl4pPr marL="1600200" indent="-228600" eaLnBrk="0" hangingPunct="0">
              <a:spcBef>
                <a:spcPct val="20000"/>
              </a:spcBef>
              <a:buClr>
                <a:srgbClr val="A8CDD7"/>
              </a:buClr>
              <a:buSzPct val="65000"/>
              <a:buFont typeface="Wingdings 2" panose="05020102010507070707" pitchFamily="18" charset="2"/>
              <a:buChar char=""/>
              <a:defRPr sz="2000">
                <a:solidFill>
                  <a:schemeClr val="tx1"/>
                </a:solidFill>
                <a:latin typeface="Arial" panose="020B0604020202020204" pitchFamily="34" charset="0"/>
              </a:defRPr>
            </a:lvl4pPr>
            <a:lvl5pPr marL="2057400" indent="-228600" eaLnBrk="0" hangingPunct="0">
              <a:spcBef>
                <a:spcPct val="20000"/>
              </a:spcBef>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9pPr>
          </a:lstStyle>
          <a:p>
            <a:pPr marL="273050" marR="0" lvl="0" indent="-273050" algn="l" defTabSz="914400" rtl="0" eaLnBrk="1" fontAlgn="auto" latinLnBrk="0" hangingPunct="1">
              <a:lnSpc>
                <a:spcPct val="90000"/>
              </a:lnSpc>
              <a:spcBef>
                <a:spcPct val="20000"/>
              </a:spcBef>
              <a:spcAft>
                <a:spcPts val="0"/>
              </a:spcAft>
              <a:buClr>
                <a:srgbClr val="A8CDD7"/>
              </a:buClr>
              <a:buSzPct val="95000"/>
              <a:buFont typeface="Wingdings 2" panose="05020102010507070707" pitchFamily="18" charset="2"/>
              <a:buNone/>
              <a:defRPr/>
            </a:pPr>
            <a:r>
              <a:rPr kumimoji="1" lang="en-US" altLang="zh-CN" sz="3200" b="1" i="0" u="none" strike="noStrike" kern="1200" cap="none" spc="0" normalizeH="0" baseline="0" noProof="0" dirty="0">
                <a:ln>
                  <a:noFill/>
                </a:ln>
                <a:solidFill>
                  <a:schemeClr val="folHlink"/>
                </a:solidFill>
                <a:effectLst/>
                <a:uLnTx/>
                <a:uFillTx/>
                <a:latin typeface="Times New Roman" panose="02020603050405020304" pitchFamily="18" charset="0"/>
                <a:ea typeface="+mn-ea"/>
                <a:cs typeface="+mn-cs"/>
              </a:rPr>
              <a:t>● </a:t>
            </a:r>
            <a:r>
              <a:rPr kumimoji="0" lang="zh-CN" altLang="en-US" sz="2800" b="1" i="0" u="none" strike="noStrike" kern="1200" cap="none" spc="0" normalizeH="0" baseline="0" noProof="0" dirty="0">
                <a:ln>
                  <a:noFill/>
                </a:ln>
                <a:solidFill>
                  <a:schemeClr val="folHlink"/>
                </a:solidFill>
                <a:effectLst/>
                <a:uLnTx/>
                <a:uFillTx/>
                <a:latin typeface="+mn-lt"/>
                <a:ea typeface="+mn-ea"/>
                <a:cs typeface="+mn-cs"/>
              </a:rPr>
              <a:t>上题。要使信道利用率接近100％，则发送窗口应为多少？此时帧的序列号应该为多少位？</a:t>
            </a:r>
            <a:endParaRPr kumimoji="0" lang="zh-CN" altLang="en-US" sz="2800" b="1" i="0" u="none" strike="noStrike" kern="1200" cap="none" spc="0" normalizeH="0" baseline="0" noProof="0" dirty="0">
              <a:ln>
                <a:noFill/>
              </a:ln>
              <a:solidFill>
                <a:schemeClr val="folHlink"/>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8483">
                                            <p:txEl>
                                              <p:charRg st="0" end="86"/>
                                            </p:txEl>
                                          </p:spTgt>
                                        </p:tgtEl>
                                        <p:attrNameLst>
                                          <p:attrName>style.visibility</p:attrName>
                                        </p:attrNameLst>
                                      </p:cBhvr>
                                      <p:to>
                                        <p:strVal val="visible"/>
                                      </p:to>
                                    </p:set>
                                    <p:animEffect transition="in" filter="blinds(horizontal)">
                                      <p:cBhvr>
                                        <p:cTn id="7" dur="500"/>
                                        <p:tgtEl>
                                          <p:spTgt spid="148483">
                                            <p:txEl>
                                              <p:charRg st="0" end="8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8483">
                                            <p:txEl>
                                              <p:charRg st="86" end="137"/>
                                            </p:txEl>
                                          </p:spTgt>
                                        </p:tgtEl>
                                        <p:attrNameLst>
                                          <p:attrName>style.visibility</p:attrName>
                                        </p:attrNameLst>
                                      </p:cBhvr>
                                      <p:to>
                                        <p:strVal val="visible"/>
                                      </p:to>
                                    </p:set>
                                    <p:animEffect transition="in" filter="blinds(horizontal)">
                                      <p:cBhvr>
                                        <p:cTn id="12" dur="500"/>
                                        <p:tgtEl>
                                          <p:spTgt spid="148483">
                                            <p:txEl>
                                              <p:charRg st="86" end="13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charRg st="0" end="44"/>
                                            </p:txEl>
                                          </p:spTgt>
                                        </p:tgtEl>
                                        <p:attrNameLst>
                                          <p:attrName>style.visibility</p:attrName>
                                        </p:attrNameLst>
                                      </p:cBhvr>
                                      <p:to>
                                        <p:strVal val="visible"/>
                                      </p:to>
                                    </p:set>
                                    <p:animEffect transition="in" filter="blinds(horizontal)">
                                      <p:cBhvr>
                                        <p:cTn id="17" dur="500"/>
                                        <p:tgtEl>
                                          <p:spTgt spid="6">
                                            <p:txEl>
                                              <p:charRg st="0" end="4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1200" cap="all" spc="50" normalizeH="0" baseline="0" noProof="0">
                <a:ln w="15875">
                  <a:noFill/>
                </a:ln>
                <a:solidFill>
                  <a:schemeClr val="tx2"/>
                </a:solidFill>
                <a:effectLst/>
                <a:uLnTx/>
                <a:uFillTx/>
                <a:latin typeface="+mj-lt"/>
                <a:ea typeface="+mj-ea"/>
                <a:cs typeface="+mj-cs"/>
              </a:rPr>
              <a:t>Chapter 4  The Medium Access Control </a:t>
            </a:r>
            <a:r>
              <a:rPr kumimoji="0" lang="en-US" altLang="zh-CN" sz="4000" b="1" i="0" u="none" strike="noStrike" kern="1200" cap="all" spc="50" normalizeH="0" baseline="0" noProof="0" err="1">
                <a:ln w="15875">
                  <a:noFill/>
                </a:ln>
                <a:solidFill>
                  <a:schemeClr val="tx2"/>
                </a:solidFill>
                <a:effectLst/>
                <a:uLnTx/>
                <a:uFillTx/>
                <a:latin typeface="+mj-lt"/>
                <a:ea typeface="+mj-ea"/>
                <a:cs typeface="+mj-cs"/>
              </a:rPr>
              <a:t>Sublayer</a:t>
            </a:r>
            <a:endParaRPr kumimoji="0" lang="zh-CN" altLang="en-US" sz="4000" b="1" i="0" u="none" strike="noStrike" kern="1200" cap="all" spc="50" normalizeH="0" baseline="0" noProof="0">
              <a:ln w="15875">
                <a:noFill/>
              </a:ln>
              <a:solidFill>
                <a:schemeClr val="tx2"/>
              </a:solidFill>
              <a:effectLst/>
              <a:uLnTx/>
              <a:uFillTx/>
              <a:latin typeface="+mj-lt"/>
              <a:ea typeface="+mj-ea"/>
              <a:cs typeface="+mj-cs"/>
            </a:endParaRPr>
          </a:p>
        </p:txBody>
      </p:sp>
      <p:sp>
        <p:nvSpPr>
          <p:cNvPr id="4" name="Text Box 4"/>
          <p:cNvSpPr txBox="1"/>
          <p:nvPr/>
        </p:nvSpPr>
        <p:spPr>
          <a:xfrm>
            <a:off x="323850" y="1557338"/>
            <a:ext cx="8321675" cy="40068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r>
              <a:rPr lang="zh-CN" altLang="en-GB" b="1" dirty="0">
                <a:latin typeface="Times New Roman" panose="02020603050405020304" pitchFamily="18" charset="0"/>
              </a:rPr>
              <a:t>   4.2 </a:t>
            </a:r>
            <a:r>
              <a:rPr lang="en-GB" altLang="zh-CN" b="1" dirty="0">
                <a:latin typeface="Times New Roman" panose="02020603050405020304" pitchFamily="18" charset="0"/>
              </a:rPr>
              <a:t>MULTIPLE ACCESS PROTOCOLS</a:t>
            </a:r>
            <a:endParaRPr lang="en-GB" altLang="zh-CN" b="1" dirty="0">
              <a:latin typeface="Times New Roman" panose="02020603050405020304" pitchFamily="18" charset="0"/>
            </a:endParaRPr>
          </a:p>
          <a:p>
            <a:pPr marL="0" lvl="0" indent="0" eaLnBrk="1" hangingPunct="1">
              <a:lnSpc>
                <a:spcPct val="120000"/>
              </a:lnSpc>
              <a:spcBef>
                <a:spcPct val="0"/>
              </a:spcBef>
              <a:buClrTx/>
              <a:buSzTx/>
              <a:buFontTx/>
              <a:buNone/>
            </a:pPr>
            <a:r>
              <a:rPr lang="en-GB" altLang="zh-CN" sz="2400" b="1" dirty="0">
                <a:latin typeface="Times New Roman" panose="02020603050405020304" pitchFamily="18" charset="0"/>
              </a:rPr>
              <a:t>        </a:t>
            </a:r>
            <a:r>
              <a:rPr lang="en-GB" altLang="zh-CN" sz="2800" b="1" dirty="0">
                <a:latin typeface="Times New Roman" panose="02020603050405020304" pitchFamily="18" charset="0"/>
              </a:rPr>
              <a:t>4.2.1 ALOHA</a:t>
            </a:r>
            <a:endParaRPr lang="en-US" altLang="zh-CN" sz="2800" b="1" dirty="0">
              <a:latin typeface="Times New Roman" panose="02020603050405020304" pitchFamily="18" charset="0"/>
            </a:endParaRPr>
          </a:p>
          <a:p>
            <a:pPr marL="0" lvl="0" indent="0" eaLnBrk="1" hangingPunct="1">
              <a:lnSpc>
                <a:spcPct val="120000"/>
              </a:lnSpc>
              <a:spcBef>
                <a:spcPct val="0"/>
              </a:spcBef>
              <a:buClrTx/>
              <a:buSzTx/>
              <a:buFontTx/>
              <a:buNone/>
            </a:pPr>
            <a:r>
              <a:rPr lang="en-GB" altLang="zh-CN" sz="2800" b="1" dirty="0">
                <a:solidFill>
                  <a:schemeClr val="folHlink"/>
                </a:solidFill>
                <a:latin typeface="Times New Roman" panose="02020603050405020304" pitchFamily="18" charset="0"/>
              </a:rPr>
              <a:t>       </a:t>
            </a:r>
            <a:r>
              <a:rPr lang="en-GB" altLang="zh-CN" sz="2800" b="1" dirty="0">
                <a:latin typeface="Times New Roman" panose="02020603050405020304" pitchFamily="18" charset="0"/>
              </a:rPr>
              <a:t>4.2.2 Carrier Sense Multiple Access Protocols</a:t>
            </a:r>
            <a:r>
              <a:rPr lang="en-GB" altLang="zh-CN" sz="2800" b="1" dirty="0">
                <a:solidFill>
                  <a:schemeClr val="folHlink"/>
                </a:solidFill>
                <a:latin typeface="Times New Roman" panose="02020603050405020304" pitchFamily="18" charset="0"/>
              </a:rPr>
              <a:t> </a:t>
            </a:r>
            <a:endParaRPr lang="en-US" altLang="zh-CN" sz="2800" b="1" dirty="0">
              <a:latin typeface="Times New Roman" panose="02020603050405020304" pitchFamily="18" charset="0"/>
            </a:endParaRPr>
          </a:p>
          <a:p>
            <a:pPr marL="0" lvl="0" indent="0" eaLnBrk="1" hangingPunct="1">
              <a:lnSpc>
                <a:spcPct val="120000"/>
              </a:lnSpc>
              <a:spcBef>
                <a:spcPct val="0"/>
              </a:spcBef>
              <a:buClrTx/>
              <a:buSzTx/>
              <a:buFontTx/>
              <a:buNone/>
            </a:pPr>
            <a:r>
              <a:rPr lang="en-GB" altLang="zh-CN" sz="2800" b="1" dirty="0">
                <a:solidFill>
                  <a:schemeClr val="folHlink"/>
                </a:solidFill>
                <a:latin typeface="Times New Roman" panose="02020603050405020304" pitchFamily="18" charset="0"/>
              </a:rPr>
              <a:t>       </a:t>
            </a:r>
            <a:r>
              <a:rPr lang="en-GB" altLang="zh-CN" sz="2800" b="1" dirty="0">
                <a:latin typeface="Times New Roman" panose="02020603050405020304" pitchFamily="18" charset="0"/>
              </a:rPr>
              <a:t>4.2.6 Wireless LAN Protocols</a:t>
            </a:r>
            <a:endParaRPr lang="en-GB" altLang="zh-CN" sz="2800" b="1" dirty="0">
              <a:latin typeface="Times New Roman" panose="02020603050405020304" pitchFamily="18" charset="0"/>
            </a:endParaRPr>
          </a:p>
          <a:p>
            <a:pPr marL="0" lvl="0" indent="0" eaLnBrk="1" hangingPunct="1">
              <a:lnSpc>
                <a:spcPct val="120000"/>
              </a:lnSpc>
              <a:spcBef>
                <a:spcPct val="0"/>
              </a:spcBef>
              <a:buClrTx/>
              <a:buSzTx/>
              <a:buFontTx/>
              <a:buNone/>
            </a:pPr>
            <a:r>
              <a:rPr lang="en-GB" altLang="zh-CN" b="1" dirty="0">
                <a:solidFill>
                  <a:srgbClr val="FF00FF"/>
                </a:solidFill>
                <a:latin typeface="Times New Roman" panose="02020603050405020304" pitchFamily="18" charset="0"/>
              </a:rPr>
              <a:t>   </a:t>
            </a:r>
            <a:r>
              <a:rPr lang="en-GB" altLang="zh-CN" b="1" dirty="0">
                <a:latin typeface="Times New Roman" panose="02020603050405020304" pitchFamily="18" charset="0"/>
              </a:rPr>
              <a:t>4.3 ETHERNET</a:t>
            </a:r>
            <a:r>
              <a:rPr lang="en-US" altLang="zh-CN" b="1" dirty="0">
                <a:latin typeface="Times New Roman" panose="02020603050405020304" pitchFamily="18" charset="0"/>
              </a:rPr>
              <a:t> </a:t>
            </a:r>
            <a:endParaRPr lang="en-US" altLang="zh-CN" b="1" dirty="0">
              <a:latin typeface="Times New Roman" panose="02020603050405020304" pitchFamily="18" charset="0"/>
            </a:endParaRPr>
          </a:p>
          <a:p>
            <a:pPr marL="0" lvl="0" indent="0" eaLnBrk="1" hangingPunct="1">
              <a:lnSpc>
                <a:spcPct val="120000"/>
              </a:lnSpc>
              <a:spcBef>
                <a:spcPct val="0"/>
              </a:spcBef>
              <a:buClrTx/>
              <a:buSzTx/>
              <a:buFontTx/>
              <a:buNone/>
            </a:pPr>
            <a:r>
              <a:rPr lang="en-GB" altLang="zh-CN" b="1" dirty="0">
                <a:latin typeface="Times New Roman" panose="02020603050405020304" pitchFamily="18" charset="0"/>
              </a:rPr>
              <a:t>   4.4 WIRELESS LANS</a:t>
            </a:r>
            <a:endParaRPr lang="en-GB" altLang="zh-CN" b="1" dirty="0">
              <a:latin typeface="Times New Roman" panose="02020603050405020304" pitchFamily="18" charset="0"/>
            </a:endParaRPr>
          </a:p>
          <a:p>
            <a:pPr marL="0" lvl="0" indent="0" eaLnBrk="1" hangingPunct="1">
              <a:lnSpc>
                <a:spcPct val="120000"/>
              </a:lnSpc>
              <a:spcBef>
                <a:spcPct val="0"/>
              </a:spcBef>
              <a:buClrTx/>
              <a:buSzTx/>
              <a:buFontTx/>
              <a:buNone/>
            </a:pPr>
            <a:r>
              <a:rPr lang="en-GB" altLang="zh-CN" b="1" dirty="0">
                <a:latin typeface="Times New Roman" panose="02020603050405020304" pitchFamily="18" charset="0"/>
              </a:rPr>
              <a:t>   4.7 DATA LINK LAYER SWITCHING</a:t>
            </a:r>
            <a:r>
              <a:rPr lang="en-US" altLang="zh-CN" sz="2400" dirty="0">
                <a:latin typeface="Times New Roman" panose="02020603050405020304" pitchFamily="18" charset="0"/>
              </a:rPr>
              <a:t> </a:t>
            </a:r>
            <a:endParaRPr lang="zh-CN" altLang="en-US" sz="24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xEl>
                                              <p:charRg st="0" end="33"/>
                                            </p:txEl>
                                          </p:spTgt>
                                        </p:tgtEl>
                                        <p:attrNameLst>
                                          <p:attrName>style.visibility</p:attrName>
                                        </p:attrNameLst>
                                      </p:cBhvr>
                                      <p:to>
                                        <p:strVal val="visible"/>
                                      </p:to>
                                    </p:set>
                                    <p:anim calcmode="lin" valueType="num">
                                      <p:cBhvr additive="base">
                                        <p:cTn id="7" dur="500" fill="hold"/>
                                        <p:tgtEl>
                                          <p:spTgt spid="4">
                                            <p:txEl>
                                              <p:charRg st="0" end="33"/>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charRg st="0" end="33"/>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4">
                                            <p:txEl>
                                              <p:charRg st="33" end="53"/>
                                            </p:txEl>
                                          </p:spTgt>
                                        </p:tgtEl>
                                        <p:attrNameLst>
                                          <p:attrName>style.visibility</p:attrName>
                                        </p:attrNameLst>
                                      </p:cBhvr>
                                      <p:to>
                                        <p:strVal val="visible"/>
                                      </p:to>
                                    </p:set>
                                    <p:animEffect transition="in" filter="blinds(horizontal)">
                                      <p:cBhvr>
                                        <p:cTn id="13" dur="500"/>
                                        <p:tgtEl>
                                          <p:spTgt spid="4">
                                            <p:txEl>
                                              <p:charRg st="33" end="5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4">
                                            <p:txEl>
                                              <p:charRg st="53" end="107"/>
                                            </p:txEl>
                                          </p:spTgt>
                                        </p:tgtEl>
                                        <p:attrNameLst>
                                          <p:attrName>style.visibility</p:attrName>
                                        </p:attrNameLst>
                                      </p:cBhvr>
                                      <p:to>
                                        <p:strVal val="visible"/>
                                      </p:to>
                                    </p:set>
                                    <p:animEffect transition="in" filter="blinds(horizontal)">
                                      <p:cBhvr>
                                        <p:cTn id="18" dur="500"/>
                                        <p:tgtEl>
                                          <p:spTgt spid="4">
                                            <p:txEl>
                                              <p:charRg st="53" end="107"/>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4">
                                            <p:txEl>
                                              <p:charRg st="107" end="143"/>
                                            </p:txEl>
                                          </p:spTgt>
                                        </p:tgtEl>
                                        <p:attrNameLst>
                                          <p:attrName>style.visibility</p:attrName>
                                        </p:attrNameLst>
                                      </p:cBhvr>
                                      <p:to>
                                        <p:strVal val="visible"/>
                                      </p:to>
                                    </p:set>
                                    <p:animEffect transition="in" filter="blinds(horizontal)">
                                      <p:cBhvr>
                                        <p:cTn id="23" dur="500"/>
                                        <p:tgtEl>
                                          <p:spTgt spid="4">
                                            <p:txEl>
                                              <p:charRg st="107" end="14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4">
                                            <p:txEl>
                                              <p:charRg st="143" end="160"/>
                                            </p:txEl>
                                          </p:spTgt>
                                        </p:tgtEl>
                                        <p:attrNameLst>
                                          <p:attrName>style.visibility</p:attrName>
                                        </p:attrNameLst>
                                      </p:cBhvr>
                                      <p:to>
                                        <p:strVal val="visible"/>
                                      </p:to>
                                    </p:set>
                                    <p:anim calcmode="lin" valueType="num">
                                      <p:cBhvr additive="base">
                                        <p:cTn id="28" dur="500" fill="hold"/>
                                        <p:tgtEl>
                                          <p:spTgt spid="4">
                                            <p:txEl>
                                              <p:charRg st="143" end="16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4">
                                            <p:txEl>
                                              <p:charRg st="143" end="160"/>
                                            </p:txEl>
                                          </p:spTgt>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4">
                                            <p:txEl>
                                              <p:charRg st="160" end="181"/>
                                            </p:txEl>
                                          </p:spTgt>
                                        </p:tgtEl>
                                        <p:attrNameLst>
                                          <p:attrName>style.visibility</p:attrName>
                                        </p:attrNameLst>
                                      </p:cBhvr>
                                      <p:to>
                                        <p:strVal val="visible"/>
                                      </p:to>
                                    </p:set>
                                    <p:anim calcmode="lin" valueType="num">
                                      <p:cBhvr additive="base">
                                        <p:cTn id="34" dur="500" fill="hold"/>
                                        <p:tgtEl>
                                          <p:spTgt spid="4">
                                            <p:txEl>
                                              <p:charRg st="160" end="181"/>
                                            </p:txEl>
                                          </p:spTgt>
                                        </p:tgtEl>
                                        <p:attrNameLst>
                                          <p:attrName>ppt_x</p:attrName>
                                        </p:attrNameLst>
                                      </p:cBhvr>
                                      <p:tavLst>
                                        <p:tav tm="0">
                                          <p:val>
                                            <p:strVal val="0-#ppt_w/2"/>
                                          </p:val>
                                        </p:tav>
                                        <p:tav tm="100000">
                                          <p:val>
                                            <p:strVal val="#ppt_x"/>
                                          </p:val>
                                        </p:tav>
                                      </p:tavLst>
                                    </p:anim>
                                    <p:anim calcmode="lin" valueType="num">
                                      <p:cBhvr additive="base">
                                        <p:cTn id="35" dur="500" fill="hold"/>
                                        <p:tgtEl>
                                          <p:spTgt spid="4">
                                            <p:txEl>
                                              <p:charRg st="160" end="181"/>
                                            </p:txEl>
                                          </p:spTgt>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nodeType="clickEffect">
                                  <p:stCondLst>
                                    <p:cond delay="0"/>
                                  </p:stCondLst>
                                  <p:childTnLst>
                                    <p:set>
                                      <p:cBhvr>
                                        <p:cTn id="39" dur="1" fill="hold">
                                          <p:stCondLst>
                                            <p:cond delay="0"/>
                                          </p:stCondLst>
                                        </p:cTn>
                                        <p:tgtEl>
                                          <p:spTgt spid="4">
                                            <p:txEl>
                                              <p:charRg st="181" end="215"/>
                                            </p:txEl>
                                          </p:spTgt>
                                        </p:tgtEl>
                                        <p:attrNameLst>
                                          <p:attrName>style.visibility</p:attrName>
                                        </p:attrNameLst>
                                      </p:cBhvr>
                                      <p:to>
                                        <p:strVal val="visible"/>
                                      </p:to>
                                    </p:set>
                                    <p:anim calcmode="lin" valueType="num">
                                      <p:cBhvr additive="base">
                                        <p:cTn id="40" dur="500" fill="hold"/>
                                        <p:tgtEl>
                                          <p:spTgt spid="4">
                                            <p:txEl>
                                              <p:charRg st="181" end="215"/>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4">
                                            <p:txEl>
                                              <p:charRg st="181" end="21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2" name="灯片编号占位符 5"/>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1400" dirty="0">
                <a:latin typeface="Times New Roman" panose="02020603050405020304" pitchFamily="18" charset="0"/>
                <a:ea typeface="宋体" panose="02010600030101010101" pitchFamily="2" charset="-122"/>
              </a:rPr>
            </a:fld>
            <a:endParaRPr lang="zh-CN" altLang="en-US" sz="1400" dirty="0">
              <a:latin typeface="Times New Roman" panose="02020603050405020304" pitchFamily="18" charset="0"/>
              <a:ea typeface="宋体" panose="02010600030101010101" pitchFamily="2" charset="-122"/>
            </a:endParaRPr>
          </a:p>
        </p:txBody>
      </p:sp>
      <p:sp>
        <p:nvSpPr>
          <p:cNvPr id="260098" name="Rectangle 2"/>
          <p:cNvSpPr>
            <a:spLocks noGrp="1" noChangeArrowheads="1"/>
          </p:cNvSpPr>
          <p:nvPr>
            <p:ph type="title"/>
          </p:nvPr>
        </p:nvSpPr>
        <p:spPr>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000" b="1" i="0" u="none" strike="noStrike" kern="1200" cap="all" spc="50" normalizeH="0" baseline="0" noProof="0">
                <a:ln w="15875">
                  <a:noFill/>
                </a:ln>
                <a:solidFill>
                  <a:schemeClr val="tx2"/>
                </a:solidFill>
                <a:effectLst/>
                <a:uLnTx/>
                <a:uFillTx/>
                <a:latin typeface="+mj-lt"/>
                <a:ea typeface="+mj-ea"/>
                <a:cs typeface="+mj-cs"/>
              </a:rPr>
              <a:t>4.2 </a:t>
            </a:r>
            <a:r>
              <a:rPr kumimoji="0" lang="en-US" altLang="zh-CN" sz="4000" b="1" i="0" u="none" strike="noStrike" kern="1200" cap="all" spc="50" normalizeH="0" baseline="0" noProof="0">
                <a:ln w="15875">
                  <a:noFill/>
                </a:ln>
                <a:solidFill>
                  <a:schemeClr val="tx2"/>
                </a:solidFill>
                <a:effectLst/>
                <a:uLnTx/>
                <a:uFillTx/>
                <a:latin typeface="+mj-lt"/>
                <a:ea typeface="+mj-ea"/>
                <a:cs typeface="+mj-cs"/>
              </a:rPr>
              <a:t>Multiple Access Protocols</a:t>
            </a:r>
            <a:endParaRPr kumimoji="0" lang="zh-CN" altLang="en-US" sz="4000" b="1" i="0" u="none" strike="noStrike" kern="1200" cap="all" spc="50" normalizeH="0" baseline="0" noProof="0">
              <a:ln w="15875">
                <a:noFill/>
              </a:ln>
              <a:solidFill>
                <a:schemeClr val="tx2"/>
              </a:solidFill>
              <a:effectLst/>
              <a:uLnTx/>
              <a:uFillTx/>
              <a:latin typeface="+mj-lt"/>
              <a:ea typeface="+mj-ea"/>
              <a:cs typeface="+mj-cs"/>
            </a:endParaRPr>
          </a:p>
        </p:txBody>
      </p:sp>
      <p:sp>
        <p:nvSpPr>
          <p:cNvPr id="71684" name="Text Box 3"/>
          <p:cNvSpPr txBox="1"/>
          <p:nvPr/>
        </p:nvSpPr>
        <p:spPr>
          <a:xfrm>
            <a:off x="609600" y="2276475"/>
            <a:ext cx="2590800"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b="1" dirty="0">
                <a:latin typeface="Times New Roman" panose="02020603050405020304" pitchFamily="18" charset="0"/>
                <a:ea typeface="宋体" panose="02010600030101010101" pitchFamily="2" charset="-122"/>
              </a:rPr>
              <a:t>4.2.1 </a:t>
            </a:r>
            <a:r>
              <a:rPr lang="en-US" altLang="zh-CN" b="1" dirty="0">
                <a:latin typeface="Times New Roman" panose="02020603050405020304" pitchFamily="18" charset="0"/>
                <a:ea typeface="宋体" panose="02010600030101010101" pitchFamily="2" charset="-122"/>
              </a:rPr>
              <a:t>ALOHA</a:t>
            </a:r>
            <a:endParaRPr lang="zh-CN" altLang="en-US" b="1" dirty="0">
              <a:latin typeface="Times New Roman" panose="02020603050405020304" pitchFamily="18" charset="0"/>
              <a:ea typeface="宋体" panose="02010600030101010101" pitchFamily="2" charset="-122"/>
            </a:endParaRPr>
          </a:p>
        </p:txBody>
      </p:sp>
      <p:sp>
        <p:nvSpPr>
          <p:cNvPr id="71685" name="Text Box 4"/>
          <p:cNvSpPr txBox="1"/>
          <p:nvPr/>
        </p:nvSpPr>
        <p:spPr>
          <a:xfrm>
            <a:off x="609600" y="2971800"/>
            <a:ext cx="8118475"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b="1" dirty="0">
                <a:latin typeface="Times New Roman" panose="02020603050405020304" pitchFamily="18" charset="0"/>
                <a:ea typeface="宋体" panose="02010600030101010101" pitchFamily="2" charset="-122"/>
              </a:rPr>
              <a:t>4.2.2 </a:t>
            </a:r>
            <a:r>
              <a:rPr lang="en-US" altLang="zh-CN" b="1" dirty="0">
                <a:latin typeface="Times New Roman" panose="02020603050405020304" pitchFamily="18" charset="0"/>
                <a:ea typeface="宋体" panose="02010600030101010101" pitchFamily="2" charset="-122"/>
              </a:rPr>
              <a:t>Carrier Sense Multiple Access Protocols</a:t>
            </a:r>
            <a:endParaRPr lang="zh-CN" altLang="en-US" b="1" dirty="0">
              <a:latin typeface="Times New Roman" panose="02020603050405020304" pitchFamily="18" charset="0"/>
              <a:ea typeface="宋体" panose="02010600030101010101" pitchFamily="2" charset="-122"/>
            </a:endParaRPr>
          </a:p>
        </p:txBody>
      </p:sp>
      <p:sp>
        <p:nvSpPr>
          <p:cNvPr id="71686" name="Text Box 6"/>
          <p:cNvSpPr txBox="1"/>
          <p:nvPr/>
        </p:nvSpPr>
        <p:spPr>
          <a:xfrm>
            <a:off x="684213" y="3789363"/>
            <a:ext cx="5299075"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GB" altLang="zh-CN" b="1" dirty="0">
                <a:latin typeface="Times New Roman" panose="02020603050405020304" pitchFamily="18" charset="0"/>
                <a:ea typeface="宋体" panose="02010600030101010101" pitchFamily="2" charset="-122"/>
              </a:rPr>
              <a:t>4.2.6 Wireless LAN Protocols</a:t>
            </a:r>
            <a:endParaRPr lang="zh-CN" altLang="en-US" b="1" dirty="0">
              <a:latin typeface="Times New Roman" panose="02020603050405020304" pitchFamily="18" charset="0"/>
              <a:ea typeface="宋体" panose="02010600030101010101" pitchFamily="2"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6" name="灯片编号占位符 5"/>
          <p:cNvSpPr txBox="1">
            <a:spLocks noGrp="1"/>
          </p:cNvSpPr>
          <p:nvPr>
            <p:ph type="sldNum" sz="quarter" idx="12"/>
          </p:nvPr>
        </p:nvSpPr>
        <p:spPr>
          <a:xfrm>
            <a:off x="6553200" y="4808538"/>
            <a:ext cx="1905000" cy="457200"/>
          </a:xfrm>
          <a:noFill/>
          <a:ln>
            <a:noFill/>
          </a:ln>
        </p:spPr>
        <p:txBody>
          <a:bodyPr anchor="ctr" anchorCtr="0"/>
          <a:p>
            <a:pPr marL="0" indent="0" algn="r" eaLnBrk="1" hangingPunct="1">
              <a:spcBef>
                <a:spcPct val="0"/>
              </a:spcBef>
              <a:buClrTx/>
              <a:buSzTx/>
              <a:buFontTx/>
              <a:buNone/>
            </a:pPr>
            <a:fld id="{9A0DB2DC-4C9A-4742-B13C-FB6460FD3503}" type="slidenum">
              <a:rPr lang="zh-CN" altLang="en-US" sz="1400" dirty="0">
                <a:latin typeface="Times New Roman" panose="02020603050405020304" pitchFamily="18" charset="0"/>
                <a:ea typeface="宋体" panose="02010600030101010101" pitchFamily="2" charset="-122"/>
              </a:rPr>
            </a:fld>
            <a:endParaRPr lang="zh-CN" altLang="en-US" sz="1400" dirty="0">
              <a:latin typeface="Times New Roman" panose="02020603050405020304" pitchFamily="18" charset="0"/>
              <a:ea typeface="宋体" panose="02010600030101010101" pitchFamily="2" charset="-122"/>
            </a:endParaRPr>
          </a:p>
        </p:txBody>
      </p:sp>
      <p:sp>
        <p:nvSpPr>
          <p:cNvPr id="258050" name="Rectangle 2"/>
          <p:cNvSpPr>
            <a:spLocks noGrp="1" noChangeArrowheads="1"/>
          </p:cNvSpPr>
          <p:nvPr>
            <p:ph type="title"/>
          </p:nvPr>
        </p:nvSpPr>
        <p:spPr>
          <a:xfrm>
            <a:off x="685800" y="152400"/>
            <a:ext cx="7772400" cy="8382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000" b="1" i="0" u="none" strike="noStrike" kern="1200" cap="all" spc="50" normalizeH="0" baseline="0" noProof="0">
                <a:ln w="15875">
                  <a:noFill/>
                </a:ln>
                <a:solidFill>
                  <a:schemeClr val="tx2"/>
                </a:solidFill>
                <a:effectLst/>
                <a:uLnTx/>
                <a:uFillTx/>
                <a:latin typeface="+mj-lt"/>
                <a:ea typeface="+mj-ea"/>
                <a:cs typeface="+mj-cs"/>
              </a:rPr>
              <a:t>4.2.1 </a:t>
            </a:r>
            <a:r>
              <a:rPr kumimoji="0" lang="en-US" altLang="zh-CN" sz="4000" b="1" i="0" u="none" strike="noStrike" kern="1200" cap="all" spc="50" normalizeH="0" baseline="0" noProof="0">
                <a:ln w="15875">
                  <a:noFill/>
                </a:ln>
                <a:solidFill>
                  <a:schemeClr val="tx2"/>
                </a:solidFill>
                <a:effectLst/>
                <a:uLnTx/>
                <a:uFillTx/>
                <a:latin typeface="+mj-lt"/>
                <a:ea typeface="+mj-ea"/>
                <a:cs typeface="+mj-cs"/>
              </a:rPr>
              <a:t>ALOHA </a:t>
            </a:r>
            <a:endParaRPr kumimoji="0" lang="zh-CN" altLang="en-US" sz="4000" b="1" i="0" u="none" strike="noStrike" kern="1200" cap="all" spc="50" normalizeH="0" baseline="0" noProof="0">
              <a:ln w="15875">
                <a:noFill/>
              </a:ln>
              <a:solidFill>
                <a:schemeClr val="tx2"/>
              </a:solidFill>
              <a:effectLst/>
              <a:uLnTx/>
              <a:uFillTx/>
              <a:latin typeface="+mj-lt"/>
              <a:ea typeface="+mj-ea"/>
              <a:cs typeface="+mj-cs"/>
            </a:endParaRPr>
          </a:p>
        </p:txBody>
      </p:sp>
      <p:sp>
        <p:nvSpPr>
          <p:cNvPr id="72708" name="Text Box 3"/>
          <p:cNvSpPr txBox="1"/>
          <p:nvPr/>
        </p:nvSpPr>
        <p:spPr>
          <a:xfrm>
            <a:off x="228600" y="930275"/>
            <a:ext cx="8686800" cy="1384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800" b="1" dirty="0">
                <a:solidFill>
                  <a:schemeClr val="folHlink"/>
                </a:solidFill>
                <a:latin typeface="Times New Roman" panose="02020603050405020304" pitchFamily="18" charset="0"/>
                <a:ea typeface="宋体" panose="02010600030101010101" pitchFamily="2" charset="-122"/>
              </a:rPr>
              <a:t>Principle</a:t>
            </a:r>
            <a:r>
              <a:rPr lang="en-US" altLang="zh-CN" sz="2800" b="1" dirty="0">
                <a:latin typeface="Times New Roman" panose="02020603050405020304" pitchFamily="18" charset="0"/>
                <a:ea typeface="宋体" panose="02010600030101010101" pitchFamily="2" charset="-122"/>
              </a:rPr>
              <a:t>: if  you want to send a frame, just do it. If a collision occurs, finish your current transmission and retry later. </a:t>
            </a:r>
            <a:endParaRPr lang="zh-CN" altLang="en-US" sz="2800" b="1" dirty="0">
              <a:latin typeface="Times New Roman" panose="02020603050405020304" pitchFamily="18" charset="0"/>
              <a:ea typeface="宋体" panose="02010600030101010101" pitchFamily="2" charset="-122"/>
            </a:endParaRPr>
          </a:p>
        </p:txBody>
      </p:sp>
      <p:sp>
        <p:nvSpPr>
          <p:cNvPr id="72709" name="Text Box 4"/>
          <p:cNvSpPr txBox="1"/>
          <p:nvPr/>
        </p:nvSpPr>
        <p:spPr>
          <a:xfrm>
            <a:off x="323850" y="2276475"/>
            <a:ext cx="5502275"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b="1" dirty="0">
                <a:latin typeface="Times New Roman" panose="02020603050405020304" pitchFamily="18" charset="0"/>
                <a:ea typeface="宋体" panose="02010600030101010101" pitchFamily="2" charset="-122"/>
              </a:rPr>
              <a:t>一、</a:t>
            </a:r>
            <a:r>
              <a:rPr lang="en-US" altLang="zh-CN" sz="2800" b="1" dirty="0">
                <a:latin typeface="Times New Roman" panose="02020603050405020304" pitchFamily="18" charset="0"/>
                <a:ea typeface="宋体" panose="02010600030101010101" pitchFamily="2" charset="-122"/>
              </a:rPr>
              <a:t>Pure </a:t>
            </a:r>
            <a:r>
              <a:rPr lang="en-US" altLang="zh-CN" sz="2800" b="1" dirty="0">
                <a:latin typeface="Times New Roman" panose="02020603050405020304" pitchFamily="18" charset="0"/>
                <a:ea typeface="宋体" panose="02010600030101010101" pitchFamily="2" charset="-122"/>
              </a:rPr>
              <a:t>ALOHA</a:t>
            </a:r>
            <a:r>
              <a:rPr lang="en-US" altLang="zh-CN" sz="2800" b="1" dirty="0">
                <a:latin typeface="Times New Roman" panose="02020603050405020304" pitchFamily="18" charset="0"/>
                <a:ea typeface="宋体" panose="02010600030101010101" pitchFamily="2" charset="-122"/>
              </a:rPr>
              <a:t>（continuous</a:t>
            </a:r>
            <a:r>
              <a:rPr lang="zh-CN" altLang="en-US" sz="2800" b="1" dirty="0">
                <a:latin typeface="Times New Roman" panose="02020603050405020304" pitchFamily="18" charset="0"/>
                <a:ea typeface="宋体" panose="02010600030101010101" pitchFamily="2" charset="-122"/>
              </a:rPr>
              <a:t>）</a:t>
            </a:r>
            <a:endParaRPr lang="zh-CN" altLang="en-US" sz="2800" b="1" dirty="0">
              <a:latin typeface="Times New Roman" panose="02020603050405020304" pitchFamily="18" charset="0"/>
              <a:ea typeface="宋体" panose="02010600030101010101" pitchFamily="2" charset="-122"/>
            </a:endParaRPr>
          </a:p>
        </p:txBody>
      </p:sp>
      <p:sp>
        <p:nvSpPr>
          <p:cNvPr id="72710" name="Rectangle 6"/>
          <p:cNvSpPr/>
          <p:nvPr/>
        </p:nvSpPr>
        <p:spPr>
          <a:xfrm>
            <a:off x="3100388" y="3186113"/>
            <a:ext cx="9144000" cy="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a typeface="宋体" panose="02010600030101010101" pitchFamily="2" charset="-122"/>
            </a:endParaRPr>
          </a:p>
        </p:txBody>
      </p:sp>
      <p:sp>
        <p:nvSpPr>
          <p:cNvPr id="72711" name="Text Box 12"/>
          <p:cNvSpPr txBox="1"/>
          <p:nvPr/>
        </p:nvSpPr>
        <p:spPr>
          <a:xfrm>
            <a:off x="182563" y="3971925"/>
            <a:ext cx="8626475" cy="9540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b="1" dirty="0">
                <a:latin typeface="宋体" panose="02010600030101010101" pitchFamily="2" charset="-122"/>
                <a:ea typeface="宋体" panose="02010600030101010101" pitchFamily="2" charset="-122"/>
              </a:rPr>
              <a:t>    由于采用时槽技术，所以冲突危险周期被减少了一半，信道利用率最高，可达到</a:t>
            </a:r>
            <a:r>
              <a:rPr lang="zh-CN" altLang="en-US" sz="2800" b="1" dirty="0">
                <a:latin typeface="Arial" panose="020B0604020202020204" pitchFamily="34" charset="0"/>
                <a:ea typeface="宋体" panose="02010600030101010101" pitchFamily="2" charset="-122"/>
              </a:rPr>
              <a:t>36</a:t>
            </a:r>
            <a:r>
              <a:rPr lang="zh-CN" altLang="en-US" sz="2800" b="1" dirty="0">
                <a:latin typeface="宋体" panose="02010600030101010101" pitchFamily="2" charset="-122"/>
                <a:ea typeface="宋体" panose="02010600030101010101" pitchFamily="2" charset="-122"/>
              </a:rPr>
              <a:t>％。</a:t>
            </a:r>
            <a:endParaRPr lang="zh-CN" altLang="en-US" sz="2800" b="1" dirty="0">
              <a:latin typeface="宋体" panose="02010600030101010101" pitchFamily="2" charset="-122"/>
              <a:ea typeface="宋体" panose="02010600030101010101" pitchFamily="2" charset="-122"/>
            </a:endParaRPr>
          </a:p>
        </p:txBody>
      </p:sp>
      <p:sp>
        <p:nvSpPr>
          <p:cNvPr id="72712" name="Text Box 13"/>
          <p:cNvSpPr txBox="1"/>
          <p:nvPr/>
        </p:nvSpPr>
        <p:spPr>
          <a:xfrm>
            <a:off x="179388" y="3429000"/>
            <a:ext cx="4271962"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b="1" dirty="0">
                <a:latin typeface="Times New Roman" panose="02020603050405020304" pitchFamily="18" charset="0"/>
                <a:ea typeface="宋体" panose="02010600030101010101" pitchFamily="2" charset="-122"/>
              </a:rPr>
              <a:t>二、</a:t>
            </a:r>
            <a:r>
              <a:rPr lang="en-US" altLang="zh-CN" sz="2800" b="1" dirty="0">
                <a:latin typeface="Times New Roman" panose="02020603050405020304" pitchFamily="18" charset="0"/>
                <a:ea typeface="宋体" panose="02010600030101010101" pitchFamily="2" charset="-122"/>
              </a:rPr>
              <a:t>slotted</a:t>
            </a:r>
            <a:r>
              <a:rPr lang="zh-CN" altLang="en-US" sz="2000" b="1" dirty="0">
                <a:latin typeface="Times New Roman" panose="02020603050405020304" pitchFamily="18" charset="0"/>
                <a:ea typeface="宋体" panose="02010600030101010101" pitchFamily="2" charset="-122"/>
              </a:rPr>
              <a:t>（分槽）</a:t>
            </a:r>
            <a:r>
              <a:rPr lang="en-US" altLang="zh-CN" sz="2800" b="1" dirty="0">
                <a:latin typeface="Times New Roman" panose="02020603050405020304" pitchFamily="18" charset="0"/>
                <a:ea typeface="宋体" panose="02010600030101010101" pitchFamily="2" charset="-122"/>
              </a:rPr>
              <a:t>ALOHA</a:t>
            </a:r>
            <a:endParaRPr lang="zh-CN" altLang="en-US" sz="2800" b="1" dirty="0">
              <a:latin typeface="Times New Roman" panose="02020603050405020304" pitchFamily="18" charset="0"/>
              <a:ea typeface="宋体" panose="02010600030101010101" pitchFamily="2" charset="-122"/>
            </a:endParaRPr>
          </a:p>
        </p:txBody>
      </p:sp>
      <p:sp>
        <p:nvSpPr>
          <p:cNvPr id="72713" name="矩形 12"/>
          <p:cNvSpPr/>
          <p:nvPr/>
        </p:nvSpPr>
        <p:spPr>
          <a:xfrm>
            <a:off x="755650" y="2852738"/>
            <a:ext cx="3789363"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b="1" dirty="0">
                <a:latin typeface="Times New Roman" panose="02020603050405020304" pitchFamily="18" charset="0"/>
                <a:ea typeface="宋体" panose="02010600030101010101" pitchFamily="2" charset="-122"/>
              </a:rPr>
              <a:t>信道利用率为约</a:t>
            </a:r>
            <a:r>
              <a:rPr lang="zh-CN" altLang="en-US" sz="2800" b="1" dirty="0">
                <a:latin typeface="Times New Roman" panose="02020603050405020304" pitchFamily="18" charset="0"/>
                <a:ea typeface="宋体" panose="02010600030101010101" pitchFamily="2" charset="-122"/>
              </a:rPr>
              <a:t>18</a:t>
            </a:r>
            <a:r>
              <a:rPr lang="zh-CN" altLang="en-US" sz="2800" b="1" dirty="0">
                <a:latin typeface="Times New Roman" panose="02020603050405020304" pitchFamily="18" charset="0"/>
                <a:ea typeface="宋体" panose="02010600030101010101" pitchFamily="2" charset="-122"/>
              </a:rPr>
              <a:t>％。</a:t>
            </a:r>
            <a:endParaRPr lang="zh-CN" altLang="en-US" sz="2800" dirty="0">
              <a:latin typeface="Times New Roman" panose="02020603050405020304" pitchFamily="18" charset="0"/>
              <a:ea typeface="宋体" panose="02010600030101010101" pitchFamily="2"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4" name="灯片编号占位符 5"/>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1400" dirty="0">
                <a:latin typeface="Times New Roman" panose="02020603050405020304" pitchFamily="18" charset="0"/>
                <a:ea typeface="宋体" panose="02010600030101010101" pitchFamily="2" charset="-122"/>
              </a:rPr>
            </a:fld>
            <a:endParaRPr lang="zh-CN" altLang="en-US" sz="1400" dirty="0">
              <a:latin typeface="Times New Roman" panose="02020603050405020304" pitchFamily="18" charset="0"/>
              <a:ea typeface="宋体" panose="02010600030101010101" pitchFamily="2" charset="-122"/>
            </a:endParaRPr>
          </a:p>
        </p:txBody>
      </p:sp>
      <p:sp>
        <p:nvSpPr>
          <p:cNvPr id="263170" name="Rectangle 2"/>
          <p:cNvSpPr>
            <a:spLocks noGrp="1" noChangeArrowheads="1"/>
          </p:cNvSpPr>
          <p:nvPr>
            <p:ph type="title"/>
          </p:nvPr>
        </p:nvSpPr>
        <p:spPr>
          <a:xfrm>
            <a:off x="304800" y="457200"/>
            <a:ext cx="8382000" cy="11430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000" b="1" i="0" u="none" strike="noStrike" kern="1200" cap="all" spc="50" normalizeH="0" baseline="0" noProof="0">
                <a:ln w="15875">
                  <a:noFill/>
                </a:ln>
                <a:solidFill>
                  <a:schemeClr val="tx2"/>
                </a:solidFill>
                <a:effectLst/>
                <a:uLnTx/>
                <a:uFillTx/>
                <a:latin typeface="+mj-lt"/>
                <a:ea typeface="+mj-ea"/>
                <a:cs typeface="+mj-cs"/>
              </a:rPr>
              <a:t>4.2.2 </a:t>
            </a:r>
            <a:r>
              <a:rPr kumimoji="0" lang="en-US" altLang="zh-CN" sz="4000" b="1" i="0" u="none" strike="noStrike" kern="1200" cap="all" spc="50" normalizeH="0" baseline="0" noProof="0">
                <a:ln w="15875">
                  <a:noFill/>
                </a:ln>
                <a:solidFill>
                  <a:schemeClr val="tx2"/>
                </a:solidFill>
                <a:effectLst/>
                <a:uLnTx/>
                <a:uFillTx/>
                <a:latin typeface="+mj-lt"/>
                <a:ea typeface="+mj-ea"/>
                <a:cs typeface="+mj-cs"/>
              </a:rPr>
              <a:t>Carrier Sense Multiple Access Protocols</a:t>
            </a:r>
            <a:endParaRPr kumimoji="0" lang="zh-CN" altLang="en-US" sz="4000" b="1" i="0" u="none" strike="noStrike" kern="1200" cap="all" spc="50" normalizeH="0" baseline="0" noProof="0">
              <a:ln w="15875">
                <a:noFill/>
              </a:ln>
              <a:solidFill>
                <a:schemeClr val="tx2"/>
              </a:solidFill>
              <a:effectLst/>
              <a:uLnTx/>
              <a:uFillTx/>
              <a:latin typeface="+mj-lt"/>
              <a:ea typeface="+mj-ea"/>
              <a:cs typeface="+mj-cs"/>
            </a:endParaRPr>
          </a:p>
        </p:txBody>
      </p:sp>
      <p:sp>
        <p:nvSpPr>
          <p:cNvPr id="74756" name="Text Box 3"/>
          <p:cNvSpPr txBox="1"/>
          <p:nvPr/>
        </p:nvSpPr>
        <p:spPr>
          <a:xfrm>
            <a:off x="609600" y="1828800"/>
            <a:ext cx="8321675" cy="13731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800" b="1" dirty="0">
                <a:latin typeface="Times New Roman" panose="02020603050405020304" pitchFamily="18" charset="0"/>
                <a:ea typeface="宋体" panose="02010600030101010101" pitchFamily="2" charset="-122"/>
              </a:rPr>
              <a:t>Carrier Sense Multiple Access Protocols do better than ALOHA: you monitor the channel before and/or during transmission. </a:t>
            </a:r>
            <a:endParaRPr lang="zh-CN" altLang="en-US" sz="2800" b="1" dirty="0">
              <a:latin typeface="Times New Roman" panose="02020603050405020304" pitchFamily="18" charset="0"/>
              <a:ea typeface="宋体" panose="02010600030101010101" pitchFamily="2" charset="-122"/>
            </a:endParaRPr>
          </a:p>
        </p:txBody>
      </p:sp>
      <p:sp>
        <p:nvSpPr>
          <p:cNvPr id="74757" name="Text Box 4"/>
          <p:cNvSpPr txBox="1"/>
          <p:nvPr/>
        </p:nvSpPr>
        <p:spPr>
          <a:xfrm>
            <a:off x="827088" y="4221163"/>
            <a:ext cx="6103937" cy="8302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800" b="1" dirty="0">
                <a:solidFill>
                  <a:schemeClr val="folHlink"/>
                </a:solidFill>
                <a:latin typeface="Times New Roman" panose="02020603050405020304" pitchFamily="18" charset="0"/>
                <a:ea typeface="宋体" panose="02010600030101010101" pitchFamily="2" charset="-122"/>
              </a:rPr>
              <a:t>●Persistent and Nonpersistent CSMA</a:t>
            </a:r>
            <a:endParaRPr lang="en-US" altLang="zh-CN" sz="2800" b="1" dirty="0">
              <a:solidFill>
                <a:schemeClr val="folHlink"/>
              </a:solidFill>
              <a:latin typeface="Times New Roman" panose="02020603050405020304" pitchFamily="18" charset="0"/>
              <a:ea typeface="宋体" panose="02010600030101010101" pitchFamily="2" charset="-122"/>
            </a:endParaRPr>
          </a:p>
          <a:p>
            <a:pPr marL="0" lvl="0" indent="0" eaLnBrk="1" hangingPunct="1">
              <a:spcBef>
                <a:spcPct val="0"/>
              </a:spcBef>
              <a:buClrTx/>
              <a:buSzTx/>
              <a:buFontTx/>
              <a:buNone/>
            </a:pPr>
            <a:r>
              <a:rPr lang="zh-CN" altLang="en-US" sz="2000" b="1" dirty="0">
                <a:solidFill>
                  <a:schemeClr val="folHlink"/>
                </a:solidFill>
                <a:latin typeface="Times New Roman" panose="02020603050405020304" pitchFamily="18" charset="0"/>
                <a:ea typeface="宋体" panose="02010600030101010101" pitchFamily="2" charset="-122"/>
              </a:rPr>
              <a:t>（持续和非持续</a:t>
            </a:r>
            <a:r>
              <a:rPr lang="en-US" altLang="zh-CN" sz="2000" b="1" dirty="0">
                <a:solidFill>
                  <a:schemeClr val="folHlink"/>
                </a:solidFill>
                <a:latin typeface="Times New Roman" panose="02020603050405020304" pitchFamily="18" charset="0"/>
                <a:ea typeface="宋体" panose="02010600030101010101" pitchFamily="2" charset="-122"/>
              </a:rPr>
              <a:t>CSMA</a:t>
            </a:r>
            <a:r>
              <a:rPr lang="zh-CN" altLang="en-US" sz="2000" b="1" dirty="0">
                <a:solidFill>
                  <a:schemeClr val="folHlink"/>
                </a:solidFill>
                <a:latin typeface="Times New Roman" panose="02020603050405020304" pitchFamily="18" charset="0"/>
                <a:ea typeface="宋体" panose="02010600030101010101" pitchFamily="2" charset="-122"/>
              </a:rPr>
              <a:t>）</a:t>
            </a:r>
            <a:endParaRPr lang="zh-CN" altLang="en-US" sz="2000" b="1" dirty="0">
              <a:solidFill>
                <a:schemeClr val="folHlink"/>
              </a:solidFill>
              <a:latin typeface="Times New Roman" panose="02020603050405020304" pitchFamily="18" charset="0"/>
              <a:ea typeface="宋体" panose="02010600030101010101" pitchFamily="2" charset="-122"/>
            </a:endParaRPr>
          </a:p>
        </p:txBody>
      </p:sp>
      <p:sp>
        <p:nvSpPr>
          <p:cNvPr id="74758" name="Text Box 5"/>
          <p:cNvSpPr txBox="1"/>
          <p:nvPr/>
        </p:nvSpPr>
        <p:spPr>
          <a:xfrm>
            <a:off x="755650" y="5084763"/>
            <a:ext cx="5402263" cy="5191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800" b="1" dirty="0">
                <a:solidFill>
                  <a:schemeClr val="folHlink"/>
                </a:solidFill>
                <a:latin typeface="Times New Roman" panose="02020603050405020304" pitchFamily="18" charset="0"/>
                <a:ea typeface="宋体" panose="02010600030101010101" pitchFamily="2" charset="-122"/>
              </a:rPr>
              <a:t>●CSMA with Collision  Detection</a:t>
            </a:r>
            <a:endParaRPr lang="zh-CN" altLang="en-US" sz="2800" b="1" dirty="0">
              <a:solidFill>
                <a:schemeClr val="folHlink"/>
              </a:solidFill>
              <a:latin typeface="Times New Roman" panose="02020603050405020304" pitchFamily="18" charset="0"/>
              <a:ea typeface="宋体" panose="02010600030101010101" pitchFamily="2" charset="-122"/>
            </a:endParaRPr>
          </a:p>
        </p:txBody>
      </p:sp>
      <p:sp>
        <p:nvSpPr>
          <p:cNvPr id="74759" name="Text Box 6"/>
          <p:cNvSpPr txBox="1"/>
          <p:nvPr/>
        </p:nvSpPr>
        <p:spPr>
          <a:xfrm>
            <a:off x="395288" y="3179763"/>
            <a:ext cx="8535987" cy="9461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800" b="1" dirty="0">
                <a:solidFill>
                  <a:srgbClr val="FF0000"/>
                </a:solidFill>
                <a:latin typeface="Times New Roman" panose="02020603050405020304" pitchFamily="18" charset="0"/>
                <a:ea typeface="宋体" panose="02010600030101010101" pitchFamily="2" charset="-122"/>
              </a:rPr>
              <a:t>掌握全称、了解三种</a:t>
            </a:r>
            <a:r>
              <a:rPr lang="en-US" altLang="zh-CN" sz="2800" b="1" dirty="0">
                <a:solidFill>
                  <a:srgbClr val="FF0000"/>
                </a:solidFill>
                <a:latin typeface="Times New Roman" panose="02020603050405020304" pitchFamily="18" charset="0"/>
                <a:ea typeface="宋体" panose="02010600030101010101" pitchFamily="2" charset="-122"/>
              </a:rPr>
              <a:t>CSMA</a:t>
            </a:r>
            <a:r>
              <a:rPr lang="zh-CN" altLang="en-US" sz="2800" b="1" dirty="0">
                <a:solidFill>
                  <a:srgbClr val="FF0000"/>
                </a:solidFill>
                <a:latin typeface="Times New Roman" panose="02020603050405020304" pitchFamily="18" charset="0"/>
                <a:ea typeface="宋体" panose="02010600030101010101" pitchFamily="2" charset="-122"/>
              </a:rPr>
              <a:t>方式，会解释</a:t>
            </a:r>
            <a:r>
              <a:rPr lang="en-US" altLang="zh-CN" sz="2800" b="1" dirty="0">
                <a:solidFill>
                  <a:srgbClr val="FF0000"/>
                </a:solidFill>
                <a:latin typeface="Times New Roman" panose="02020603050405020304" pitchFamily="18" charset="0"/>
                <a:ea typeface="宋体" panose="02010600030101010101" pitchFamily="2" charset="-122"/>
              </a:rPr>
              <a:t>CSMA/CD</a:t>
            </a:r>
            <a:r>
              <a:rPr lang="zh-CN" altLang="en-US" sz="2800" b="1" dirty="0">
                <a:solidFill>
                  <a:srgbClr val="FF0000"/>
                </a:solidFill>
                <a:latin typeface="Times New Roman" panose="02020603050405020304" pitchFamily="18" charset="0"/>
                <a:ea typeface="宋体" panose="02010600030101010101" pitchFamily="2" charset="-122"/>
              </a:rPr>
              <a:t>和</a:t>
            </a:r>
            <a:r>
              <a:rPr lang="en-US" altLang="zh-CN" sz="2800" b="1" dirty="0">
                <a:solidFill>
                  <a:srgbClr val="FF0000"/>
                </a:solidFill>
                <a:latin typeface="Times New Roman" panose="02020603050405020304" pitchFamily="18" charset="0"/>
                <a:ea typeface="宋体" panose="02010600030101010101" pitchFamily="2" charset="-122"/>
              </a:rPr>
              <a:t>CSMA/CA</a:t>
            </a:r>
            <a:r>
              <a:rPr lang="zh-CN" altLang="en-US" sz="2800" b="1" dirty="0">
                <a:solidFill>
                  <a:srgbClr val="FF0000"/>
                </a:solidFill>
                <a:latin typeface="Times New Roman" panose="02020603050405020304" pitchFamily="18" charset="0"/>
                <a:ea typeface="宋体" panose="02010600030101010101" pitchFamily="2" charset="-122"/>
              </a:rPr>
              <a:t>的工作过程。</a:t>
            </a:r>
            <a:endParaRPr lang="zh-CN" altLang="en-US" sz="2800" b="1"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8" name="灯片编号占位符 5"/>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1400" dirty="0">
                <a:latin typeface="Times New Roman" panose="02020603050405020304" pitchFamily="18" charset="0"/>
                <a:ea typeface="宋体" panose="02010600030101010101" pitchFamily="2" charset="-122"/>
              </a:rPr>
            </a:fld>
            <a:endParaRPr lang="zh-CN" altLang="en-US" sz="1400" dirty="0">
              <a:latin typeface="Times New Roman" panose="02020603050405020304" pitchFamily="18" charset="0"/>
              <a:ea typeface="宋体" panose="02010600030101010101" pitchFamily="2" charset="-122"/>
            </a:endParaRPr>
          </a:p>
        </p:txBody>
      </p:sp>
      <p:sp>
        <p:nvSpPr>
          <p:cNvPr id="58371" name="Rectangle 2"/>
          <p:cNvSpPr>
            <a:spLocks noGrp="1" noChangeArrowheads="1"/>
          </p:cNvSpPr>
          <p:nvPr>
            <p:ph type="title"/>
          </p:nvPr>
        </p:nvSpPr>
        <p:spPr>
          <a:xfrm>
            <a:off x="609600" y="228600"/>
            <a:ext cx="7772400" cy="8382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all" spc="50" normalizeH="0" baseline="0" noProof="0">
                <a:ln w="15875">
                  <a:noFill/>
                </a:ln>
                <a:solidFill>
                  <a:schemeClr val="tx2"/>
                </a:solidFill>
                <a:effectLst/>
                <a:uLnTx/>
                <a:uFillTx/>
                <a:latin typeface="Times New Roman" panose="02020603050405020304" pitchFamily="18" charset="0"/>
                <a:ea typeface="+mj-ea"/>
                <a:cs typeface="+mj-cs"/>
              </a:rPr>
              <a:t>Persistent and </a:t>
            </a:r>
            <a:r>
              <a:rPr kumimoji="0" lang="en-US" altLang="zh-CN" sz="3200" b="1" i="0" u="none" strike="noStrike" kern="1200" cap="all" spc="50" normalizeH="0" baseline="0" noProof="0" err="1">
                <a:ln w="15875">
                  <a:noFill/>
                </a:ln>
                <a:solidFill>
                  <a:schemeClr val="tx2"/>
                </a:solidFill>
                <a:effectLst/>
                <a:uLnTx/>
                <a:uFillTx/>
                <a:latin typeface="Times New Roman" panose="02020603050405020304" pitchFamily="18" charset="0"/>
                <a:ea typeface="+mj-ea"/>
                <a:cs typeface="+mj-cs"/>
              </a:rPr>
              <a:t>Nonpersistent</a:t>
            </a:r>
            <a:r>
              <a:rPr kumimoji="0" lang="en-US" altLang="zh-CN" sz="3200" b="1" i="0" u="none" strike="noStrike" kern="1200" cap="all" spc="50" normalizeH="0" baseline="0" noProof="0">
                <a:ln w="15875">
                  <a:noFill/>
                </a:ln>
                <a:solidFill>
                  <a:schemeClr val="tx2"/>
                </a:solidFill>
                <a:effectLst/>
                <a:uLnTx/>
                <a:uFillTx/>
                <a:latin typeface="Times New Roman" panose="02020603050405020304" pitchFamily="18" charset="0"/>
                <a:ea typeface="+mj-ea"/>
                <a:cs typeface="+mj-cs"/>
              </a:rPr>
              <a:t> CSMA</a:t>
            </a:r>
            <a:endParaRPr kumimoji="0" lang="zh-CN" altLang="en-US" sz="3200" b="1" i="0" u="none" strike="noStrike" kern="1200" cap="all" spc="50" normalizeH="0" baseline="0" noProof="0">
              <a:ln w="15875">
                <a:noFill/>
              </a:ln>
              <a:solidFill>
                <a:schemeClr val="tx2"/>
              </a:solidFill>
              <a:effectLst/>
              <a:uLnTx/>
              <a:uFillTx/>
              <a:latin typeface="Times New Roman" panose="02020603050405020304" pitchFamily="18" charset="0"/>
              <a:ea typeface="+mj-ea"/>
              <a:cs typeface="+mj-cs"/>
            </a:endParaRPr>
          </a:p>
        </p:txBody>
      </p:sp>
      <p:sp>
        <p:nvSpPr>
          <p:cNvPr id="75780" name="Text Box 3"/>
          <p:cNvSpPr txBox="1"/>
          <p:nvPr/>
        </p:nvSpPr>
        <p:spPr>
          <a:xfrm>
            <a:off x="365125" y="1143000"/>
            <a:ext cx="8245475" cy="19383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400" b="1" dirty="0">
                <a:latin typeface="Arial" panose="020B0604020202020204" pitchFamily="34" charset="0"/>
                <a:ea typeface="宋体" panose="02010600030101010101" pitchFamily="2" charset="-122"/>
              </a:rPr>
              <a:t>1,  1-</a:t>
            </a:r>
            <a:r>
              <a:rPr lang="en-US" altLang="zh-CN" sz="2400" b="1" dirty="0">
                <a:latin typeface="Arial" panose="020B0604020202020204" pitchFamily="34" charset="0"/>
                <a:ea typeface="宋体" panose="02010600030101010101" pitchFamily="2" charset="-122"/>
              </a:rPr>
              <a:t>persistent</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持续的</a:t>
            </a:r>
            <a:r>
              <a:rPr lang="en-US" altLang="zh-CN" sz="2400" b="1" dirty="0">
                <a:latin typeface="Arial" panose="020B0604020202020204" pitchFamily="34" charset="0"/>
                <a:ea typeface="宋体" panose="02010600030101010101" pitchFamily="2" charset="-122"/>
              </a:rPr>
              <a:t>CSMA</a:t>
            </a:r>
            <a:r>
              <a:rPr lang="en-US" altLang="zh-CN" sz="2400" b="1" dirty="0">
                <a:latin typeface="宋体" panose="02010600030101010101" pitchFamily="2" charset="-122"/>
                <a:ea typeface="宋体" panose="02010600030101010101" pitchFamily="2" charset="-122"/>
              </a:rPr>
              <a:t>）</a:t>
            </a:r>
            <a:r>
              <a:rPr lang="en-US" altLang="zh-CN" sz="2400" b="1" dirty="0">
                <a:latin typeface="Arial" panose="020B0604020202020204" pitchFamily="34" charset="0"/>
                <a:ea typeface="宋体" panose="02010600030101010101" pitchFamily="2" charset="-122"/>
              </a:rPr>
              <a:t>:  </a:t>
            </a:r>
            <a:r>
              <a:rPr lang="en-US" altLang="zh-CN" sz="2400" dirty="0">
                <a:latin typeface="Arial" panose="020B0604020202020204" pitchFamily="34" charset="0"/>
                <a:ea typeface="宋体" panose="02010600030101010101" pitchFamily="2" charset="-122"/>
              </a:rPr>
              <a:t>Listen whether the channel is free before transmitting. If busy, wait until it becomes free and then immediately start your transmission. If a collision occurs, the station waits a random amount of time and starts all over again.</a:t>
            </a:r>
            <a:endParaRPr lang="zh-CN" altLang="en-US" sz="2400" dirty="0">
              <a:latin typeface="Times New Roman" panose="02020603050405020304" pitchFamily="18" charset="0"/>
              <a:ea typeface="宋体" panose="02010600030101010101" pitchFamily="2" charset="-122"/>
            </a:endParaRPr>
          </a:p>
        </p:txBody>
      </p:sp>
      <p:sp>
        <p:nvSpPr>
          <p:cNvPr id="75781" name="Text Box 4"/>
          <p:cNvSpPr txBox="1"/>
          <p:nvPr/>
        </p:nvSpPr>
        <p:spPr>
          <a:xfrm>
            <a:off x="395288" y="3068638"/>
            <a:ext cx="7483475" cy="15700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400" b="1" dirty="0">
                <a:latin typeface="Arial" panose="020B0604020202020204" pitchFamily="34" charset="0"/>
                <a:ea typeface="宋体" panose="02010600030101010101" pitchFamily="2" charset="-122"/>
              </a:rPr>
              <a:t>2, Nonpersistent</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非持续的</a:t>
            </a:r>
            <a:r>
              <a:rPr lang="en-US" altLang="zh-CN" sz="2400" b="1" dirty="0">
                <a:latin typeface="Arial" panose="020B0604020202020204" pitchFamily="34" charset="0"/>
                <a:ea typeface="宋体" panose="02010600030101010101" pitchFamily="2" charset="-122"/>
              </a:rPr>
              <a:t>CSMA</a:t>
            </a:r>
            <a:r>
              <a:rPr lang="en-US" altLang="zh-CN" sz="2400" b="1" dirty="0">
                <a:latin typeface="宋体" panose="02010600030101010101" pitchFamily="2" charset="-122"/>
                <a:ea typeface="宋体" panose="02010600030101010101" pitchFamily="2" charset="-122"/>
              </a:rPr>
              <a:t>）</a:t>
            </a:r>
            <a:r>
              <a:rPr lang="en-US" altLang="zh-CN" sz="2400" b="1" dirty="0">
                <a:latin typeface="Arial" panose="020B0604020202020204" pitchFamily="34" charset="0"/>
                <a:ea typeface="宋体" panose="02010600030101010101" pitchFamily="2" charset="-122"/>
              </a:rPr>
              <a:t>:  </a:t>
            </a:r>
            <a:r>
              <a:rPr lang="en-US" altLang="zh-CN" sz="2400" dirty="0">
                <a:latin typeface="Arial" panose="020B0604020202020204" pitchFamily="34" charset="0"/>
                <a:ea typeface="宋体" panose="02010600030101010101" pitchFamily="2" charset="-122"/>
              </a:rPr>
              <a:t>Less greedy</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至少没有贪婪）</a:t>
            </a:r>
            <a:r>
              <a:rPr lang="zh-CN" altLang="en-US" sz="2400" dirty="0">
                <a:latin typeface="Arial" panose="020B0604020202020204" pitchFamily="34"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 </a:t>
            </a:r>
            <a:r>
              <a:rPr lang="en-US" altLang="zh-CN" sz="2400" dirty="0">
                <a:latin typeface="Arial" panose="020B0604020202020204" pitchFamily="34" charset="0"/>
                <a:ea typeface="宋体" panose="02010600030101010101" pitchFamily="2" charset="-122"/>
              </a:rPr>
              <a:t>when the channel is busy, wait a random period of time before trying again. If you wait too long, the channel utilization drops.</a:t>
            </a:r>
            <a:r>
              <a:rPr lang="zh-CN" altLang="en-US" sz="2400" dirty="0">
                <a:latin typeface="Arial" panose="020B0604020202020204" pitchFamily="34" charset="0"/>
                <a:ea typeface="宋体" panose="02010600030101010101" pitchFamily="2" charset="-122"/>
              </a:rPr>
              <a:t>（利用率低些）</a:t>
            </a:r>
            <a:endParaRPr lang="zh-CN" altLang="en-US" sz="2400" dirty="0">
              <a:latin typeface="Arial" panose="020B0604020202020204" pitchFamily="34" charset="0"/>
              <a:ea typeface="宋体" panose="02010600030101010101" pitchFamily="2" charset="-122"/>
            </a:endParaRPr>
          </a:p>
        </p:txBody>
      </p:sp>
      <p:sp>
        <p:nvSpPr>
          <p:cNvPr id="75782" name="Text Box 5"/>
          <p:cNvSpPr txBox="1"/>
          <p:nvPr/>
        </p:nvSpPr>
        <p:spPr>
          <a:xfrm>
            <a:off x="468313" y="4724400"/>
            <a:ext cx="8093075" cy="15700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400" b="1" dirty="0">
                <a:latin typeface="Arial" panose="020B0604020202020204" pitchFamily="34" charset="0"/>
                <a:ea typeface="宋体" panose="02010600030101010101" pitchFamily="2" charset="-122"/>
              </a:rPr>
              <a:t>3, p-Persistent: </a:t>
            </a:r>
            <a:r>
              <a:rPr lang="en-US" altLang="zh-CN" sz="2400" dirty="0">
                <a:latin typeface="Arial" panose="020B0604020202020204" pitchFamily="34" charset="0"/>
                <a:ea typeface="宋体" panose="02010600030101010101" pitchFamily="2" charset="-122"/>
              </a:rPr>
              <a:t>Used with slotted systems. If you find the channel idle during the current slot, you transmit with probability </a:t>
            </a:r>
            <a:r>
              <a:rPr lang="en-US" altLang="zh-CN" sz="2400" dirty="0">
                <a:latin typeface="Times New Roman" panose="02020603050405020304" pitchFamily="18" charset="0"/>
                <a:ea typeface="宋体" panose="02010600030101010101" pitchFamily="2" charset="-122"/>
              </a:rPr>
              <a:t>p</a:t>
            </a:r>
            <a:r>
              <a:rPr lang="en-US" altLang="zh-CN" sz="2400" dirty="0">
                <a:latin typeface="Arial" panose="020B0604020202020204" pitchFamily="34" charset="0"/>
                <a:ea typeface="宋体" panose="02010600030101010101" pitchFamily="2" charset="-122"/>
              </a:rPr>
              <a:t>, and defer until next slot with probability </a:t>
            </a:r>
            <a:r>
              <a:rPr lang="en-US" altLang="zh-CN" sz="2400" dirty="0">
                <a:latin typeface="Times New Roman" panose="02020603050405020304" pitchFamily="18" charset="0"/>
                <a:ea typeface="宋体" panose="02010600030101010101" pitchFamily="2" charset="-122"/>
              </a:rPr>
              <a:t>1-p</a:t>
            </a:r>
            <a:r>
              <a:rPr lang="en-US" altLang="zh-CN" sz="2400" dirty="0">
                <a:latin typeface="Arial" panose="020B0604020202020204" pitchFamily="34" charset="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rPr>
              <a:t>p</a:t>
            </a:r>
            <a:r>
              <a:rPr lang="en-US" altLang="zh-CN" sz="2400" dirty="0">
                <a:latin typeface="宋体" panose="02010600030101010101" pitchFamily="2" charset="-122"/>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1 </a:t>
            </a:r>
            <a:r>
              <a:rPr lang="en-US" altLang="zh-CN" sz="2400" dirty="0">
                <a:latin typeface="Arial" panose="020B0604020202020204" pitchFamily="34" charset="0"/>
                <a:ea typeface="宋体" panose="02010600030101010101" pitchFamily="2" charset="-122"/>
              </a:rPr>
              <a:t>is not really good, </a:t>
            </a:r>
            <a:r>
              <a:rPr lang="en-US" altLang="zh-CN" sz="2400" dirty="0">
                <a:latin typeface="Times New Roman" panose="02020603050405020304" pitchFamily="18" charset="0"/>
                <a:ea typeface="宋体" panose="02010600030101010101" pitchFamily="2" charset="-122"/>
              </a:rPr>
              <a:t>p</a:t>
            </a:r>
            <a:r>
              <a:rPr lang="en-US" altLang="zh-CN" sz="2400" dirty="0">
                <a:latin typeface="宋体" panose="02010600030101010101" pitchFamily="2" charset="-122"/>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0 </a:t>
            </a:r>
            <a:r>
              <a:rPr lang="en-US" altLang="zh-CN" sz="2400" dirty="0">
                <a:latin typeface="Arial" panose="020B0604020202020204" pitchFamily="34" charset="0"/>
                <a:ea typeface="宋体" panose="02010600030101010101" pitchFamily="2" charset="-122"/>
              </a:rPr>
              <a:t>makes you really polite.</a:t>
            </a:r>
            <a:r>
              <a:rPr lang="en-US" altLang="zh-CN" sz="2400" dirty="0">
                <a:latin typeface="Times New Roman" panose="02020603050405020304" pitchFamily="18" charset="0"/>
                <a:ea typeface="宋体" panose="02010600030101010101" pitchFamily="2" charset="-122"/>
              </a:rPr>
              <a:t> </a:t>
            </a:r>
            <a:endParaRPr lang="zh-CN" altLang="en-US" sz="2400" dirty="0">
              <a:latin typeface="Times New Roman" panose="02020603050405020304" pitchFamily="18" charset="0"/>
              <a:ea typeface="宋体" panose="02010600030101010101" pitchFamily="2"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6" name="灯片编号占位符 5"/>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1400" dirty="0">
                <a:latin typeface="Times New Roman" panose="02020603050405020304" pitchFamily="18" charset="0"/>
                <a:ea typeface="宋体" panose="02010600030101010101" pitchFamily="2" charset="-122"/>
              </a:rPr>
            </a:fld>
            <a:endParaRPr lang="zh-CN" altLang="en-US" sz="1400" dirty="0">
              <a:latin typeface="Times New Roman" panose="02020603050405020304" pitchFamily="18" charset="0"/>
              <a:ea typeface="宋体" panose="02010600030101010101" pitchFamily="2" charset="-122"/>
            </a:endParaRPr>
          </a:p>
        </p:txBody>
      </p:sp>
      <p:sp>
        <p:nvSpPr>
          <p:cNvPr id="265218" name="Rectangle 2"/>
          <p:cNvSpPr>
            <a:spLocks noGrp="1" noChangeArrowheads="1"/>
          </p:cNvSpPr>
          <p:nvPr>
            <p:ph type="title"/>
          </p:nvPr>
        </p:nvSpPr>
        <p:spPr>
          <a:xfrm>
            <a:off x="685800" y="228600"/>
            <a:ext cx="8350696" cy="6858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1200" cap="all" spc="50" normalizeH="0" baseline="0" noProof="0">
                <a:ln w="15875">
                  <a:noFill/>
                </a:ln>
                <a:solidFill>
                  <a:schemeClr val="tx2"/>
                </a:solidFill>
                <a:effectLst/>
                <a:uLnTx/>
                <a:uFillTx/>
                <a:latin typeface="+mj-lt"/>
                <a:ea typeface="+mj-ea"/>
                <a:cs typeface="+mj-cs"/>
              </a:rPr>
              <a:t>CSMA with Collision Detection</a:t>
            </a:r>
            <a:endParaRPr kumimoji="0" lang="zh-CN" altLang="en-US" sz="4000" b="1" i="0" u="none" strike="noStrike" kern="1200" cap="all" spc="50" normalizeH="0" baseline="0" noProof="0">
              <a:ln w="15875">
                <a:noFill/>
              </a:ln>
              <a:solidFill>
                <a:schemeClr val="tx2"/>
              </a:solidFill>
              <a:effectLst/>
              <a:uLnTx/>
              <a:uFillTx/>
              <a:latin typeface="+mj-lt"/>
              <a:ea typeface="+mj-ea"/>
              <a:cs typeface="+mj-cs"/>
            </a:endParaRPr>
          </a:p>
        </p:txBody>
      </p:sp>
      <p:sp>
        <p:nvSpPr>
          <p:cNvPr id="77828" name="Text Box 3"/>
          <p:cNvSpPr txBox="1"/>
          <p:nvPr/>
        </p:nvSpPr>
        <p:spPr>
          <a:xfrm>
            <a:off x="457200" y="1066800"/>
            <a:ext cx="8626475" cy="1384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800" b="1" dirty="0">
                <a:solidFill>
                  <a:srgbClr val="903638"/>
                </a:solidFill>
                <a:latin typeface="Arial" panose="020B0604020202020204" pitchFamily="34" charset="0"/>
                <a:cs typeface="Arial" panose="020B0604020202020204" pitchFamily="34" charset="0"/>
              </a:rPr>
              <a:t>Improvement:</a:t>
            </a:r>
            <a:r>
              <a:rPr lang="en-US" altLang="zh-CN" sz="2800" b="1" dirty="0">
                <a:latin typeface="Arial" panose="020B0604020202020204" pitchFamily="34" charset="0"/>
                <a:cs typeface="Arial" panose="020B0604020202020204" pitchFamily="34" charset="0"/>
              </a:rPr>
              <a:t> sense the channel, but immediately stop transmission when you detect a collision. </a:t>
            </a:r>
            <a:r>
              <a:rPr lang="en-US" altLang="zh-CN" sz="2800" b="1" dirty="0">
                <a:solidFill>
                  <a:srgbClr val="903638"/>
                </a:solidFill>
                <a:latin typeface="Arial" panose="020B0604020202020204" pitchFamily="34" charset="0"/>
                <a:cs typeface="Arial" panose="020B0604020202020204" pitchFamily="34" charset="0"/>
              </a:rPr>
              <a:t>Ethernet </a:t>
            </a:r>
            <a:r>
              <a:rPr lang="en-US" altLang="zh-CN" sz="2800" b="1" dirty="0">
                <a:latin typeface="Arial" panose="020B0604020202020204" pitchFamily="34" charset="0"/>
                <a:cs typeface="Arial" panose="020B0604020202020204" pitchFamily="34" charset="0"/>
              </a:rPr>
              <a:t>works like this.</a:t>
            </a:r>
            <a:r>
              <a:rPr lang="en-US" altLang="zh-CN" sz="2800" b="1" dirty="0">
                <a:cs typeface="Arial" panose="020B0604020202020204" pitchFamily="34" charset="0"/>
              </a:rPr>
              <a:t> </a:t>
            </a:r>
            <a:endParaRPr lang="zh-CN" altLang="en-US" sz="2800" b="1" dirty="0">
              <a:ea typeface="Arial" panose="020B0604020202020204" pitchFamily="34" charset="0"/>
            </a:endParaRPr>
          </a:p>
        </p:txBody>
      </p:sp>
      <p:sp>
        <p:nvSpPr>
          <p:cNvPr id="77829" name="Text Box 4"/>
          <p:cNvSpPr txBox="1"/>
          <p:nvPr/>
        </p:nvSpPr>
        <p:spPr>
          <a:xfrm>
            <a:off x="457200" y="2438400"/>
            <a:ext cx="8093075" cy="1384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800" b="1" dirty="0">
                <a:latin typeface="Arial" panose="020B0604020202020204" pitchFamily="34" charset="0"/>
                <a:cs typeface="Arial" panose="020B0604020202020204" pitchFamily="34" charset="0"/>
              </a:rPr>
              <a:t>1. Listen to see whether the channel is free. Transmission is delayed until the channel is no longer used.</a:t>
            </a:r>
            <a:endParaRPr lang="en-US" altLang="zh-CN" sz="2800" b="1" dirty="0">
              <a:ea typeface="Arial" panose="020B0604020202020204" pitchFamily="34" charset="0"/>
            </a:endParaRPr>
          </a:p>
        </p:txBody>
      </p:sp>
      <p:sp>
        <p:nvSpPr>
          <p:cNvPr id="77830" name="Text Box 5"/>
          <p:cNvSpPr txBox="1"/>
          <p:nvPr/>
        </p:nvSpPr>
        <p:spPr>
          <a:xfrm>
            <a:off x="468313" y="3716338"/>
            <a:ext cx="8245475" cy="13858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800" b="1" dirty="0">
                <a:latin typeface="Arial" panose="020B0604020202020204" pitchFamily="34" charset="0"/>
                <a:cs typeface="Arial" panose="020B0604020202020204" pitchFamily="34" charset="0"/>
              </a:rPr>
              <a:t>2. During transmission, </a:t>
            </a:r>
            <a:r>
              <a:rPr lang="en-US" altLang="zh-CN" sz="2800" b="1" dirty="0">
                <a:solidFill>
                  <a:srgbClr val="FF0000"/>
                </a:solidFill>
                <a:latin typeface="Arial" panose="020B0604020202020204" pitchFamily="34" charset="0"/>
                <a:cs typeface="Arial" panose="020B0604020202020204" pitchFamily="34" charset="0"/>
              </a:rPr>
              <a:t>keep listening </a:t>
            </a:r>
            <a:r>
              <a:rPr lang="en-US" altLang="zh-CN" sz="2800" b="1" dirty="0">
                <a:latin typeface="Arial" panose="020B0604020202020204" pitchFamily="34" charset="0"/>
                <a:cs typeface="Arial" panose="020B0604020202020204" pitchFamily="34" charset="0"/>
              </a:rPr>
              <a:t>in order to detect a collision. If a collision occurs, transmission immediately stops.</a:t>
            </a:r>
            <a:endParaRPr lang="zh-CN" altLang="en-US" sz="2800" b="1" dirty="0">
              <a:latin typeface="Arial" panose="020B0604020202020204" pitchFamily="34" charset="0"/>
              <a:ea typeface="Arial" panose="020B0604020202020204" pitchFamily="34" charset="0"/>
            </a:endParaRPr>
          </a:p>
        </p:txBody>
      </p:sp>
      <p:sp>
        <p:nvSpPr>
          <p:cNvPr id="77831" name="Text Box 6"/>
          <p:cNvSpPr txBox="1"/>
          <p:nvPr/>
        </p:nvSpPr>
        <p:spPr>
          <a:xfrm>
            <a:off x="468313" y="5084763"/>
            <a:ext cx="7940675" cy="954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800" b="1" dirty="0">
                <a:latin typeface="Arial" panose="020B0604020202020204" pitchFamily="34" charset="0"/>
                <a:cs typeface="Arial" panose="020B0604020202020204" pitchFamily="34" charset="0"/>
              </a:rPr>
              <a:t>3. If a collision occured, wait a random period of time, and proceed with the first step again.</a:t>
            </a:r>
            <a:r>
              <a:rPr lang="en-US" altLang="zh-CN" sz="2800" b="1" dirty="0">
                <a:cs typeface="Arial" panose="020B0604020202020204" pitchFamily="34" charset="0"/>
              </a:rPr>
              <a:t> </a:t>
            </a:r>
            <a:endParaRPr lang="zh-CN" altLang="en-US" sz="2800" b="1" dirty="0">
              <a:ea typeface="Arial" panose="020B0604020202020204"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4" name="灯片编号占位符 4"/>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1400" dirty="0">
                <a:latin typeface="Times New Roman" panose="02020603050405020304" pitchFamily="18" charset="0"/>
                <a:ea typeface="宋体" panose="02010600030101010101" pitchFamily="2" charset="-122"/>
              </a:rPr>
            </a:fld>
            <a:endParaRPr lang="zh-CN" altLang="en-US" sz="1400" dirty="0">
              <a:latin typeface="Times New Roman" panose="02020603050405020304" pitchFamily="18" charset="0"/>
              <a:ea typeface="宋体" panose="02010600030101010101" pitchFamily="2" charset="-122"/>
            </a:endParaRPr>
          </a:p>
        </p:txBody>
      </p:sp>
      <p:sp>
        <p:nvSpPr>
          <p:cNvPr id="24578" name="Rectangle 2"/>
          <p:cNvSpPr>
            <a:spLocks noGrp="1" noChangeArrowheads="1"/>
          </p:cNvSpPr>
          <p:nvPr>
            <p:ph type="title"/>
          </p:nvPr>
        </p:nvSpPr>
        <p:spPr>
          <a:xfrm>
            <a:off x="684213" y="260350"/>
            <a:ext cx="7772400" cy="7620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all" spc="50" normalizeH="0" baseline="0" noProof="0">
                <a:ln w="15875">
                  <a:noFill/>
                </a:ln>
                <a:solidFill>
                  <a:schemeClr val="tx2"/>
                </a:solidFill>
                <a:effectLst/>
                <a:uLnTx/>
                <a:uFillTx/>
                <a:latin typeface="+mj-lt"/>
                <a:ea typeface="+mj-ea"/>
                <a:cs typeface="+mj-cs"/>
              </a:rPr>
              <a:t>4.2.6 </a:t>
            </a:r>
            <a:r>
              <a:rPr kumimoji="0" lang="en-US" altLang="zh-CN" sz="3600" b="1" i="0" u="none" strike="noStrike" kern="1200" cap="all" spc="50" normalizeH="0" baseline="0" noProof="0">
                <a:ln w="15875">
                  <a:noFill/>
                </a:ln>
                <a:solidFill>
                  <a:schemeClr val="tx2"/>
                </a:solidFill>
                <a:effectLst/>
                <a:uLnTx/>
                <a:uFillTx/>
                <a:latin typeface="+mj-lt"/>
                <a:ea typeface="+mj-ea"/>
                <a:cs typeface="+mj-cs"/>
              </a:rPr>
              <a:t>Wireless LAN Protocols</a:t>
            </a:r>
            <a:endParaRPr kumimoji="0" lang="zh-CN" altLang="en-US" sz="3600" b="1" i="0" u="none" strike="noStrike" kern="1200" cap="all" spc="50" normalizeH="0" baseline="0" noProof="0">
              <a:ln w="15875">
                <a:noFill/>
              </a:ln>
              <a:solidFill>
                <a:schemeClr val="tx2"/>
              </a:solidFill>
              <a:effectLst/>
              <a:uLnTx/>
              <a:uFillTx/>
              <a:latin typeface="+mj-lt"/>
              <a:ea typeface="+mj-ea"/>
              <a:cs typeface="+mj-cs"/>
            </a:endParaRPr>
          </a:p>
        </p:txBody>
      </p:sp>
      <p:sp>
        <p:nvSpPr>
          <p:cNvPr id="24580" name="Text Box 4"/>
          <p:cNvSpPr txBox="1"/>
          <p:nvPr/>
        </p:nvSpPr>
        <p:spPr>
          <a:xfrm>
            <a:off x="468313" y="908050"/>
            <a:ext cx="8353425" cy="2555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just" eaLnBrk="1" hangingPunct="1">
              <a:spcBef>
                <a:spcPct val="0"/>
              </a:spcBef>
              <a:buClrTx/>
              <a:buSzTx/>
              <a:buFontTx/>
              <a:buNone/>
            </a:pPr>
            <a:r>
              <a:rPr lang="en-US" altLang="zh-CN" b="1" dirty="0">
                <a:solidFill>
                  <a:schemeClr val="folHlink"/>
                </a:solidFill>
                <a:latin typeface="Times New Roman" panose="02020603050405020304" pitchFamily="18" charset="0"/>
                <a:ea typeface="宋体" panose="02010600030101010101" pitchFamily="2" charset="-122"/>
              </a:rPr>
              <a:t>Issue (a)</a:t>
            </a:r>
            <a:r>
              <a:rPr lang="en-US" altLang="zh-CN" b="1" dirty="0">
                <a:latin typeface="Times New Roman" panose="02020603050405020304" pitchFamily="18" charset="0"/>
                <a:ea typeface="宋体" panose="02010600030101010101" pitchFamily="2" charset="-122"/>
              </a:rPr>
              <a:t>: How can C be prevented from trying to transmit something to B? If C does start transmitting, it will interfere at B (</a:t>
            </a:r>
            <a:r>
              <a:rPr lang="zh-CN" altLang="en-US" b="1" dirty="0">
                <a:latin typeface="Times New Roman" panose="02020603050405020304" pitchFamily="18" charset="0"/>
                <a:ea typeface="宋体" panose="02010600030101010101" pitchFamily="2" charset="-122"/>
              </a:rPr>
              <a:t>由于竞争者离得太远而导致一个站无法检测到潜在的竞争对手，</a:t>
            </a:r>
            <a:r>
              <a:rPr lang="en-US" altLang="zh-CN" b="1" dirty="0">
                <a:solidFill>
                  <a:srgbClr val="FF0000"/>
                </a:solidFill>
                <a:latin typeface="Times New Roman" panose="02020603050405020304" pitchFamily="18" charset="0"/>
                <a:ea typeface="宋体" panose="02010600030101010101" pitchFamily="2" charset="-122"/>
              </a:rPr>
              <a:t>hidden station problem</a:t>
            </a:r>
            <a:r>
              <a:rPr lang="zh-CN" altLang="en-US" b="1" dirty="0">
                <a:latin typeface="Times New Roman" panose="02020603050405020304" pitchFamily="18" charset="0"/>
                <a:ea typeface="宋体" panose="02010600030101010101" pitchFamily="2" charset="-122"/>
              </a:rPr>
              <a:t>).</a:t>
            </a:r>
            <a:endParaRPr lang="zh-CN" altLang="en-US" b="1" dirty="0">
              <a:latin typeface="Times New Roman" panose="02020603050405020304" pitchFamily="18" charset="0"/>
              <a:ea typeface="宋体" panose="02010600030101010101" pitchFamily="2" charset="-122"/>
            </a:endParaRPr>
          </a:p>
        </p:txBody>
      </p:sp>
      <p:sp>
        <p:nvSpPr>
          <p:cNvPr id="24581" name="Text Box 5"/>
          <p:cNvSpPr txBox="1"/>
          <p:nvPr/>
        </p:nvSpPr>
        <p:spPr>
          <a:xfrm>
            <a:off x="395288" y="3429000"/>
            <a:ext cx="8280400" cy="30464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just" eaLnBrk="1" hangingPunct="1">
              <a:spcBef>
                <a:spcPct val="0"/>
              </a:spcBef>
              <a:buClrTx/>
              <a:buSzTx/>
              <a:buFontTx/>
              <a:buNone/>
            </a:pPr>
            <a:r>
              <a:rPr lang="en-US" altLang="zh-CN" b="1" dirty="0">
                <a:solidFill>
                  <a:schemeClr val="folHlink"/>
                </a:solidFill>
                <a:latin typeface="Times New Roman" panose="02020603050405020304" pitchFamily="18" charset="0"/>
                <a:ea typeface="宋体" panose="02010600030101010101" pitchFamily="2" charset="-122"/>
              </a:rPr>
              <a:t>Issue (b)</a:t>
            </a:r>
            <a:r>
              <a:rPr lang="en-US" altLang="zh-CN" b="1" dirty="0">
                <a:latin typeface="Times New Roman" panose="02020603050405020304" pitchFamily="18" charset="0"/>
                <a:ea typeface="宋体" panose="02010600030101010101" pitchFamily="2" charset="-122"/>
              </a:rPr>
              <a:t>: How can we tell C that it is allowed to transmit to D, because this will not interfere with the communication from B to A? </a:t>
            </a:r>
            <a:r>
              <a:rPr lang="zh-CN" altLang="en-US" b="1" dirty="0">
                <a:latin typeface="宋体" panose="02010600030101010101" pitchFamily="2" charset="-122"/>
                <a:ea typeface="宋体" panose="02010600030101010101" pitchFamily="2" charset="-122"/>
              </a:rPr>
              <a:t>（注解：</a:t>
            </a:r>
            <a:r>
              <a:rPr lang="en-US" altLang="zh-CN" b="1" dirty="0">
                <a:latin typeface="Times New Roman" panose="02020603050405020304" pitchFamily="18" charset="0"/>
                <a:ea typeface="宋体" panose="02010600030101010101" pitchFamily="2" charset="-122"/>
              </a:rPr>
              <a:t>B</a:t>
            </a:r>
            <a:r>
              <a:rPr lang="zh-CN" altLang="en-US" b="1" dirty="0">
                <a:latin typeface="宋体" panose="02010600030101010101" pitchFamily="2" charset="-122"/>
                <a:ea typeface="宋体" panose="02010600030101010101" pitchFamily="2" charset="-122"/>
              </a:rPr>
              <a:t>向</a:t>
            </a:r>
            <a:r>
              <a:rPr lang="en-US" altLang="zh-CN" b="1" dirty="0">
                <a:latin typeface="Times New Roman" panose="02020603050405020304" pitchFamily="18" charset="0"/>
                <a:ea typeface="宋体" panose="02010600030101010101" pitchFamily="2" charset="-122"/>
              </a:rPr>
              <a:t>A</a:t>
            </a:r>
            <a:r>
              <a:rPr lang="zh-CN" altLang="en-US" b="1" dirty="0">
                <a:latin typeface="宋体" panose="02010600030101010101" pitchFamily="2" charset="-122"/>
                <a:ea typeface="宋体" panose="02010600030101010101" pitchFamily="2" charset="-122"/>
              </a:rPr>
              <a:t>传输数据，则</a:t>
            </a:r>
            <a:r>
              <a:rPr lang="en-US" altLang="zh-CN" b="1" dirty="0">
                <a:latin typeface="Times New Roman" panose="02020603050405020304" pitchFamily="18" charset="0"/>
                <a:ea typeface="宋体" panose="02010600030101010101" pitchFamily="2" charset="-122"/>
              </a:rPr>
              <a:t>C</a:t>
            </a:r>
            <a:r>
              <a:rPr lang="zh-CN" altLang="en-US" b="1" dirty="0">
                <a:latin typeface="宋体" panose="02010600030101010101" pitchFamily="2" charset="-122"/>
                <a:ea typeface="宋体" panose="02010600030101010101" pitchFamily="2" charset="-122"/>
              </a:rPr>
              <a:t>可检测到正传输数据，所以它认为现在不可向</a:t>
            </a:r>
            <a:r>
              <a:rPr lang="en-US" altLang="zh-CN" b="1" dirty="0">
                <a:latin typeface="Times New Roman" panose="02020603050405020304" pitchFamily="18" charset="0"/>
                <a:ea typeface="宋体" panose="02010600030101010101" pitchFamily="2" charset="-122"/>
              </a:rPr>
              <a:t>D</a:t>
            </a:r>
            <a:r>
              <a:rPr lang="zh-CN" altLang="en-US" b="1" dirty="0">
                <a:latin typeface="宋体" panose="02010600030101010101" pitchFamily="2" charset="-122"/>
                <a:ea typeface="宋体" panose="02010600030101010101" pitchFamily="2" charset="-122"/>
              </a:rPr>
              <a:t>发送数据</a:t>
            </a:r>
            <a:r>
              <a:rPr lang="en-US" altLang="zh-CN" b="1" dirty="0">
                <a:latin typeface="宋体" panose="02010600030101010101" pitchFamily="2" charset="-122"/>
                <a:ea typeface="宋体" panose="02010600030101010101" pitchFamily="2" charset="-122"/>
              </a:rPr>
              <a:t>,</a:t>
            </a:r>
            <a:r>
              <a:rPr lang="en-US" altLang="zh-CN" b="1" dirty="0">
                <a:solidFill>
                  <a:srgbClr val="FF0000"/>
                </a:solidFill>
                <a:latin typeface="Times New Roman" panose="02020603050405020304" pitchFamily="18" charset="0"/>
                <a:ea typeface="宋体" panose="02010600030101010101" pitchFamily="2" charset="-122"/>
              </a:rPr>
              <a:t>exposed station problem</a:t>
            </a:r>
            <a:r>
              <a:rPr lang="en-US" altLang="zh-CN" b="1" dirty="0">
                <a:latin typeface="宋体" panose="02010600030101010101" pitchFamily="2" charset="-122"/>
                <a:ea typeface="宋体" panose="02010600030101010101" pitchFamily="2" charset="-122"/>
              </a:rPr>
              <a:t>)</a:t>
            </a:r>
            <a:r>
              <a:rPr lang="en-US" altLang="zh-CN" b="1" dirty="0">
                <a:latin typeface="Times New Roman" panose="02020603050405020304" pitchFamily="18" charset="0"/>
                <a:ea typeface="宋体" panose="02010600030101010101" pitchFamily="2" charset="-122"/>
              </a:rPr>
              <a:t>.</a:t>
            </a:r>
            <a:r>
              <a:rPr lang="zh-CN" altLang="en-US" b="1" dirty="0">
                <a:latin typeface="Times New Roman" panose="02020603050405020304" pitchFamily="18" charset="0"/>
                <a:ea typeface="宋体" panose="02010600030101010101" pitchFamily="2" charset="-122"/>
              </a:rPr>
              <a:t> </a:t>
            </a:r>
            <a:endParaRPr lang="zh-CN" altLang="en-US" b="1"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580"/>
                                        </p:tgtEl>
                                        <p:attrNameLst>
                                          <p:attrName>style.visibility</p:attrName>
                                        </p:attrNameLst>
                                      </p:cBhvr>
                                      <p:to>
                                        <p:strVal val="visible"/>
                                      </p:to>
                                    </p:set>
                                    <p:animEffect transition="in" filter="blinds(horizontal)">
                                      <p:cBhvr>
                                        <p:cTn id="7" dur="500"/>
                                        <p:tgtEl>
                                          <p:spTgt spid="24580"/>
                                        </p:tgtEl>
                                      </p:cBhvr>
                                    </p:animEffect>
                                  </p:childTnLst>
                                  <p:subTnLst>
                                    <p:animClr clrSpc="rgb" dir="cw">
                                      <p:cBhvr override="childStyle">
                                        <p:cTn dur="1" fill="hold" display="0" masterRel="nextClick" afterEffect="1"/>
                                        <p:tgtEl>
                                          <p:spTgt spid="24580"/>
                                        </p:tgtEl>
                                        <p:attrNameLst>
                                          <p:attrName>ppt_c</p:attrName>
                                        </p:attrNameLst>
                                      </p:cBhvr>
                                      <p:to>
                                        <a:schemeClr val="folHlink"/>
                                      </p:to>
                                    </p:animClr>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581"/>
                                        </p:tgtEl>
                                        <p:attrNameLst>
                                          <p:attrName>style.visibility</p:attrName>
                                        </p:attrNameLst>
                                      </p:cBhvr>
                                      <p:to>
                                        <p:strVal val="visible"/>
                                      </p:to>
                                    </p:set>
                                    <p:animEffect transition="in" filter="blinds(horizontal)">
                                      <p:cBhvr>
                                        <p:cTn id="12" dur="500"/>
                                        <p:tgtEl>
                                          <p:spTgt spid="24581"/>
                                        </p:tgtEl>
                                      </p:cBhvr>
                                    </p:animEffect>
                                  </p:childTnLst>
                                  <p:subTnLst>
                                    <p:animClr clrSpc="rgb" dir="cw">
                                      <p:cBhvr override="childStyle">
                                        <p:cTn dur="1" fill="hold" display="0" masterRel="nextClick" afterEffect="1"/>
                                        <p:tgtEl>
                                          <p:spTgt spid="24581"/>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0" grpId="0"/>
      <p:bldP spid="2458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314" name="图片 2"/>
          <p:cNvPicPr>
            <a:picLocks noChangeAspect="1"/>
          </p:cNvPicPr>
          <p:nvPr/>
        </p:nvPicPr>
        <p:blipFill>
          <a:blip r:embed="rId1"/>
          <a:stretch>
            <a:fillRect/>
          </a:stretch>
        </p:blipFill>
        <p:spPr>
          <a:xfrm>
            <a:off x="0" y="0"/>
            <a:ext cx="9144000" cy="1327150"/>
          </a:xfrm>
          <a:prstGeom prst="rect">
            <a:avLst/>
          </a:prstGeom>
          <a:noFill/>
          <a:ln w="9525">
            <a:noFill/>
          </a:ln>
        </p:spPr>
      </p:pic>
      <p:sp>
        <p:nvSpPr>
          <p:cNvPr id="6" name="矩形 5"/>
          <p:cNvSpPr/>
          <p:nvPr/>
        </p:nvSpPr>
        <p:spPr>
          <a:xfrm>
            <a:off x="0" y="6454775"/>
            <a:ext cx="9144000" cy="40322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13316" name="图片 3"/>
          <p:cNvPicPr>
            <a:picLocks noChangeAspect="1"/>
          </p:cNvPicPr>
          <p:nvPr/>
        </p:nvPicPr>
        <p:blipFill>
          <a:blip r:embed="rId2"/>
          <a:stretch>
            <a:fillRect/>
          </a:stretch>
        </p:blipFill>
        <p:spPr>
          <a:xfrm>
            <a:off x="3443288" y="6475413"/>
            <a:ext cx="2257425" cy="382587"/>
          </a:xfrm>
          <a:prstGeom prst="rect">
            <a:avLst/>
          </a:prstGeom>
          <a:noFill/>
          <a:ln w="9525">
            <a:noFill/>
          </a:ln>
        </p:spPr>
      </p:pic>
      <p:sp>
        <p:nvSpPr>
          <p:cNvPr id="13317" name="灯片编号占位符 1"/>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2000" dirty="0">
                <a:solidFill>
                  <a:srgbClr val="898989"/>
                </a:solidFill>
                <a:latin typeface="Calibri" panose="020F0502020204030204" pitchFamily="34" charset="0"/>
                <a:ea typeface="宋体" panose="02010600030101010101" pitchFamily="2" charset="-122"/>
              </a:rPr>
            </a:fld>
            <a:endParaRPr lang="zh-CN" altLang="en-US" sz="2000" dirty="0">
              <a:solidFill>
                <a:srgbClr val="898989"/>
              </a:solidFill>
              <a:latin typeface="Calibri" panose="020F0502020204030204" pitchFamily="34" charset="0"/>
              <a:ea typeface="宋体" panose="02010600030101010101" pitchFamily="2" charset="-122"/>
            </a:endParaRPr>
          </a:p>
        </p:txBody>
      </p:sp>
      <p:sp>
        <p:nvSpPr>
          <p:cNvPr id="13318" name="矩形 2"/>
          <p:cNvSpPr/>
          <p:nvPr/>
        </p:nvSpPr>
        <p:spPr>
          <a:xfrm>
            <a:off x="2027238" y="0"/>
            <a:ext cx="5089525" cy="7080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zh-CN" altLang="en-US" sz="4000" dirty="0">
                <a:solidFill>
                  <a:schemeClr val="bg1"/>
                </a:solidFill>
                <a:latin typeface="Arial" panose="020B0604020202020204" pitchFamily="34" charset="0"/>
                <a:ea typeface="宋体" panose="02010600030101010101" pitchFamily="2" charset="-122"/>
              </a:rPr>
              <a:t>1.3 </a:t>
            </a:r>
            <a:r>
              <a:rPr lang="en-US" altLang="zh-CN" sz="4000" dirty="0">
                <a:solidFill>
                  <a:schemeClr val="bg1"/>
                </a:solidFill>
                <a:latin typeface="Arial" panose="020B0604020202020204" pitchFamily="34" charset="0"/>
                <a:ea typeface="宋体" panose="02010600030101010101" pitchFamily="2" charset="-122"/>
              </a:rPr>
              <a:t>Network Software</a:t>
            </a:r>
            <a:endParaRPr lang="en-US" altLang="zh-CN" sz="4000" dirty="0">
              <a:solidFill>
                <a:schemeClr val="bg1"/>
              </a:solidFill>
              <a:latin typeface="Arial" panose="020B0604020202020204" pitchFamily="34" charset="0"/>
              <a:ea typeface="宋体" panose="02010600030101010101" pitchFamily="2" charset="-122"/>
            </a:endParaRPr>
          </a:p>
        </p:txBody>
      </p:sp>
      <p:sp>
        <p:nvSpPr>
          <p:cNvPr id="7" name="Text Box 3"/>
          <p:cNvSpPr txBox="1"/>
          <p:nvPr/>
        </p:nvSpPr>
        <p:spPr>
          <a:xfrm>
            <a:off x="273050" y="2930525"/>
            <a:ext cx="8550275" cy="13858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just" eaLnBrk="1" hangingPunct="1">
              <a:spcBef>
                <a:spcPct val="0"/>
              </a:spcBef>
              <a:buClrTx/>
              <a:buSzTx/>
              <a:buFontTx/>
              <a:buNone/>
            </a:pPr>
            <a:r>
              <a:rPr lang="zh-CN" altLang="en-US" sz="2800" dirty="0">
                <a:latin typeface="Arial" panose="020B0604020202020204" pitchFamily="34" charset="0"/>
                <a:ea typeface="宋体" panose="02010600030101010101" pitchFamily="2" charset="-122"/>
              </a:rPr>
              <a:t>●</a:t>
            </a:r>
            <a:r>
              <a:rPr lang="en-US" altLang="zh-CN" sz="2800" dirty="0">
                <a:latin typeface="Arial" panose="020B0604020202020204" pitchFamily="34" charset="0"/>
                <a:ea typeface="宋体" panose="02010600030101010101" pitchFamily="2" charset="-122"/>
              </a:rPr>
              <a:t>a </a:t>
            </a:r>
            <a:r>
              <a:rPr lang="en-US" altLang="zh-CN" sz="2800" dirty="0">
                <a:solidFill>
                  <a:srgbClr val="FF0000"/>
                </a:solidFill>
                <a:latin typeface="Arial" panose="020B0604020202020204" pitchFamily="34" charset="0"/>
                <a:ea typeface="宋体" panose="02010600030101010101" pitchFamily="2" charset="-122"/>
              </a:rPr>
              <a:t>protocol</a:t>
            </a:r>
            <a:r>
              <a:rPr lang="en-US" altLang="zh-CN" sz="2800" dirty="0">
                <a:solidFill>
                  <a:schemeClr val="accent2"/>
                </a:solidFill>
                <a:latin typeface="Arial" panose="020B0604020202020204" pitchFamily="34" charset="0"/>
                <a:ea typeface="宋体" panose="02010600030101010101" pitchFamily="2" charset="-122"/>
              </a:rPr>
              <a:t> </a:t>
            </a:r>
            <a:r>
              <a:rPr lang="en-US" altLang="zh-CN" sz="2800" dirty="0">
                <a:latin typeface="Arial" panose="020B0604020202020204" pitchFamily="34" charset="0"/>
                <a:ea typeface="宋体" panose="02010600030101010101" pitchFamily="2" charset="-122"/>
              </a:rPr>
              <a:t>is an </a:t>
            </a:r>
            <a:r>
              <a:rPr lang="en-US" altLang="zh-CN" sz="2800" dirty="0">
                <a:solidFill>
                  <a:srgbClr val="FF0000"/>
                </a:solidFill>
                <a:latin typeface="Arial" panose="020B0604020202020204" pitchFamily="34" charset="0"/>
                <a:ea typeface="宋体" panose="02010600030101010101" pitchFamily="2" charset="-122"/>
              </a:rPr>
              <a:t>agreement </a:t>
            </a:r>
            <a:r>
              <a:rPr lang="en-US" altLang="zh-CN" sz="2800" dirty="0">
                <a:latin typeface="Arial" panose="020B0604020202020204" pitchFamily="34" charset="0"/>
                <a:ea typeface="宋体" panose="02010600030101010101" pitchFamily="2" charset="-122"/>
              </a:rPr>
              <a:t>between the communicating parties on how communication is to proceed. </a:t>
            </a:r>
            <a:endParaRPr lang="zh-CN" altLang="en-US" sz="2800" dirty="0">
              <a:latin typeface="Arial" panose="020B0604020202020204" pitchFamily="34" charset="0"/>
              <a:ea typeface="宋体" panose="02010600030101010101" pitchFamily="2" charset="-122"/>
            </a:endParaRPr>
          </a:p>
        </p:txBody>
      </p:sp>
      <p:sp>
        <p:nvSpPr>
          <p:cNvPr id="8" name="Text Box 4"/>
          <p:cNvSpPr txBox="1"/>
          <p:nvPr/>
        </p:nvSpPr>
        <p:spPr>
          <a:xfrm>
            <a:off x="273050" y="4621213"/>
            <a:ext cx="8534400" cy="954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just" eaLnBrk="1" hangingPunct="1">
              <a:spcBef>
                <a:spcPct val="0"/>
              </a:spcBef>
              <a:buClrTx/>
              <a:buSzTx/>
              <a:buFontTx/>
              <a:buNone/>
            </a:pPr>
            <a:r>
              <a:rPr lang="zh-CN" altLang="en-US" sz="2800" dirty="0">
                <a:latin typeface="Arial" panose="020B0604020202020204" pitchFamily="34" charset="0"/>
                <a:ea typeface="宋体" panose="02010600030101010101" pitchFamily="2" charset="-122"/>
              </a:rPr>
              <a:t>●</a:t>
            </a:r>
            <a:r>
              <a:rPr lang="en-US" altLang="zh-CN" sz="2800" dirty="0">
                <a:latin typeface="Arial" panose="020B0604020202020204" pitchFamily="34" charset="0"/>
                <a:ea typeface="宋体" panose="02010600030101010101" pitchFamily="2" charset="-122"/>
              </a:rPr>
              <a:t> The </a:t>
            </a:r>
            <a:r>
              <a:rPr lang="en-US" altLang="zh-CN" sz="2800" dirty="0">
                <a:solidFill>
                  <a:srgbClr val="FF0000"/>
                </a:solidFill>
                <a:latin typeface="Arial" panose="020B0604020202020204" pitchFamily="34" charset="0"/>
                <a:ea typeface="宋体" panose="02010600030101010101" pitchFamily="2" charset="-122"/>
              </a:rPr>
              <a:t>entities</a:t>
            </a:r>
            <a:r>
              <a:rPr lang="en-US" altLang="zh-CN" sz="2800" dirty="0">
                <a:latin typeface="Arial" panose="020B0604020202020204" pitchFamily="34" charset="0"/>
                <a:ea typeface="宋体" panose="02010600030101010101" pitchFamily="2" charset="-122"/>
              </a:rPr>
              <a:t> comprising the corresponding layers on different machines are called </a:t>
            </a:r>
            <a:r>
              <a:rPr lang="en-US" altLang="zh-CN" sz="2800" dirty="0">
                <a:solidFill>
                  <a:srgbClr val="FF0000"/>
                </a:solidFill>
                <a:latin typeface="Arial" panose="020B0604020202020204" pitchFamily="34" charset="0"/>
                <a:ea typeface="宋体" panose="02010600030101010101" pitchFamily="2" charset="-122"/>
              </a:rPr>
              <a:t>peers</a:t>
            </a:r>
            <a:r>
              <a:rPr lang="en-US" altLang="zh-CN" sz="2800" dirty="0">
                <a:latin typeface="Arial" panose="020B0604020202020204" pitchFamily="34" charset="0"/>
                <a:ea typeface="宋体" panose="02010600030101010101" pitchFamily="2" charset="-122"/>
              </a:rPr>
              <a:t>.</a:t>
            </a:r>
            <a:endParaRPr lang="zh-CN" altLang="en-US" sz="2800" dirty="0">
              <a:latin typeface="Arial" panose="020B0604020202020204" pitchFamily="34" charset="0"/>
              <a:ea typeface="宋体" panose="02010600030101010101" pitchFamily="2" charset="-122"/>
            </a:endParaRPr>
          </a:p>
        </p:txBody>
      </p:sp>
      <p:sp>
        <p:nvSpPr>
          <p:cNvPr id="9" name="Text Box 5"/>
          <p:cNvSpPr txBox="1"/>
          <p:nvPr/>
        </p:nvSpPr>
        <p:spPr>
          <a:xfrm>
            <a:off x="288925" y="1298575"/>
            <a:ext cx="8702675" cy="13858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just" eaLnBrk="1" hangingPunct="1">
              <a:spcBef>
                <a:spcPct val="0"/>
              </a:spcBef>
              <a:buClrTx/>
              <a:buSzTx/>
              <a:buFontTx/>
              <a:buNone/>
            </a:pPr>
            <a:r>
              <a:rPr lang="zh-CN" altLang="en-US" sz="2800" dirty="0">
                <a:latin typeface="Arial" panose="020B0604020202020204" pitchFamily="34" charset="0"/>
                <a:ea typeface="宋体" panose="02010600030101010101" pitchFamily="2" charset="-122"/>
              </a:rPr>
              <a:t>● </a:t>
            </a:r>
            <a:r>
              <a:rPr lang="en-US" altLang="zh-CN" sz="2800" dirty="0">
                <a:latin typeface="Arial" panose="020B0604020202020204" pitchFamily="34" charset="0"/>
                <a:ea typeface="宋体" panose="02010600030101010101" pitchFamily="2" charset="-122"/>
              </a:rPr>
              <a:t>To reduce their design complexity, most networks are organized as a stack of </a:t>
            </a:r>
            <a:r>
              <a:rPr lang="en-US" altLang="zh-CN" sz="2800" dirty="0">
                <a:solidFill>
                  <a:srgbClr val="FF0000"/>
                </a:solidFill>
                <a:latin typeface="Arial" panose="020B0604020202020204" pitchFamily="34" charset="0"/>
                <a:ea typeface="宋体" panose="02010600030101010101" pitchFamily="2" charset="-122"/>
              </a:rPr>
              <a:t>layers</a:t>
            </a:r>
            <a:r>
              <a:rPr lang="en-US" altLang="zh-CN" sz="2800" dirty="0">
                <a:latin typeface="Arial" panose="020B0604020202020204" pitchFamily="34" charset="0"/>
                <a:ea typeface="宋体" panose="02010600030101010101" pitchFamily="2" charset="-122"/>
              </a:rPr>
              <a:t> or </a:t>
            </a:r>
            <a:r>
              <a:rPr lang="en-US" altLang="zh-CN" sz="2800" dirty="0">
                <a:solidFill>
                  <a:srgbClr val="FF0000"/>
                </a:solidFill>
                <a:latin typeface="Arial" panose="020B0604020202020204" pitchFamily="34" charset="0"/>
                <a:ea typeface="宋体" panose="02010600030101010101" pitchFamily="2" charset="-122"/>
              </a:rPr>
              <a:t>levels, </a:t>
            </a:r>
            <a:r>
              <a:rPr lang="en-US" altLang="zh-CN" sz="2800" dirty="0">
                <a:latin typeface="Arial" panose="020B0604020202020204" pitchFamily="34" charset="0"/>
                <a:ea typeface="宋体" panose="02010600030101010101" pitchFamily="2" charset="-122"/>
              </a:rPr>
              <a:t>each one built upon the one below it. </a:t>
            </a:r>
            <a:endParaRPr lang="zh-CN" altLang="en-US" sz="2800"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iterate type="wd">
                                    <p:tmPct val="13000"/>
                                  </p:iterate>
                                  <p:childTnLst>
                                    <p:set>
                                      <p:cBhvr>
                                        <p:cTn id="6" dur="1" fill="hold">
                                          <p:stCondLst>
                                            <p:cond delay="0"/>
                                          </p:stCondLst>
                                        </p:cTn>
                                        <p:tgtEl>
                                          <p:spTgt spid="9">
                                            <p:txEl>
                                              <p:charRg st="0" end="136"/>
                                            </p:txEl>
                                          </p:spTgt>
                                        </p:tgtEl>
                                        <p:attrNameLst>
                                          <p:attrName>style.visibility</p:attrName>
                                        </p:attrNameLst>
                                      </p:cBhvr>
                                      <p:to>
                                        <p:strVal val="visible"/>
                                      </p:to>
                                    </p:set>
                                    <p:animEffect transition="in" filter="fade">
                                      <p:cBhvr>
                                        <p:cTn id="7" dur="500"/>
                                        <p:tgtEl>
                                          <p:spTgt spid="9">
                                            <p:txEl>
                                              <p:charRg st="0" end="13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iterate type="wd">
                                    <p:tmPct val="13000"/>
                                  </p:iterate>
                                  <p:childTnLst>
                                    <p:set>
                                      <p:cBhvr>
                                        <p:cTn id="11" dur="1" fill="hold">
                                          <p:stCondLst>
                                            <p:cond delay="0"/>
                                          </p:stCondLst>
                                        </p:cTn>
                                        <p:tgtEl>
                                          <p:spTgt spid="7">
                                            <p:txEl>
                                              <p:charRg st="0" end="99"/>
                                            </p:txEl>
                                          </p:spTgt>
                                        </p:tgtEl>
                                        <p:attrNameLst>
                                          <p:attrName>style.visibility</p:attrName>
                                        </p:attrNameLst>
                                      </p:cBhvr>
                                      <p:to>
                                        <p:strVal val="visible"/>
                                      </p:to>
                                    </p:set>
                                    <p:animEffect transition="in" filter="fade">
                                      <p:cBhvr>
                                        <p:cTn id="12" dur="500"/>
                                        <p:tgtEl>
                                          <p:spTgt spid="7">
                                            <p:txEl>
                                              <p:charRg st="0" end="99"/>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iterate type="wd">
                                    <p:tmPct val="13000"/>
                                  </p:iterate>
                                  <p:childTnLst>
                                    <p:set>
                                      <p:cBhvr>
                                        <p:cTn id="16" dur="1" fill="hold">
                                          <p:stCondLst>
                                            <p:cond delay="0"/>
                                          </p:stCondLst>
                                        </p:cTn>
                                        <p:tgtEl>
                                          <p:spTgt spid="8">
                                            <p:txEl>
                                              <p:charRg st="0" end="91"/>
                                            </p:txEl>
                                          </p:spTgt>
                                        </p:tgtEl>
                                        <p:attrNameLst>
                                          <p:attrName>style.visibility</p:attrName>
                                        </p:attrNameLst>
                                      </p:cBhvr>
                                      <p:to>
                                        <p:strVal val="visible"/>
                                      </p:to>
                                    </p:set>
                                    <p:animEffect transition="in" filter="fade">
                                      <p:cBhvr>
                                        <p:cTn id="17" dur="500"/>
                                        <p:tgtEl>
                                          <p:spTgt spid="8">
                                            <p:txEl>
                                              <p:charRg st="0" end="9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8" name="灯片编号占位符 5"/>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1400" dirty="0">
                <a:latin typeface="Times New Roman" panose="02020603050405020304" pitchFamily="18" charset="0"/>
                <a:ea typeface="宋体" panose="02010600030101010101" pitchFamily="2" charset="-122"/>
              </a:rPr>
            </a:fld>
            <a:endParaRPr lang="zh-CN" altLang="en-US" sz="1400" dirty="0">
              <a:latin typeface="Times New Roman" panose="02020603050405020304" pitchFamily="18" charset="0"/>
              <a:ea typeface="宋体" panose="02010600030101010101" pitchFamily="2" charset="-122"/>
            </a:endParaRPr>
          </a:p>
        </p:txBody>
      </p:sp>
      <p:sp>
        <p:nvSpPr>
          <p:cNvPr id="175108" name="Rectangle 4"/>
          <p:cNvSpPr>
            <a:spLocks noGrp="1" noChangeArrowheads="1"/>
          </p:cNvSpPr>
          <p:nvPr>
            <p:ph type="title"/>
          </p:nvPr>
        </p:nvSpPr>
        <p:spPr>
          <a:xfrm>
            <a:off x="684213" y="188913"/>
            <a:ext cx="7772400" cy="7620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all" spc="50" normalizeH="0" baseline="0" noProof="0">
                <a:ln w="15875">
                  <a:noFill/>
                </a:ln>
                <a:solidFill>
                  <a:schemeClr val="tx2"/>
                </a:solidFill>
                <a:effectLst/>
                <a:uLnTx/>
                <a:uFillTx/>
                <a:latin typeface="+mj-lt"/>
                <a:ea typeface="+mj-ea"/>
                <a:cs typeface="+mj-cs"/>
              </a:rPr>
              <a:t>4.2.6 </a:t>
            </a:r>
            <a:r>
              <a:rPr kumimoji="0" lang="en-US" altLang="zh-CN" sz="3600" b="1" i="0" u="none" strike="noStrike" kern="1200" cap="all" spc="50" normalizeH="0" baseline="0" noProof="0">
                <a:ln w="15875">
                  <a:noFill/>
                </a:ln>
                <a:solidFill>
                  <a:schemeClr val="tx2"/>
                </a:solidFill>
                <a:effectLst/>
                <a:uLnTx/>
                <a:uFillTx/>
                <a:latin typeface="+mj-lt"/>
                <a:ea typeface="+mj-ea"/>
                <a:cs typeface="+mj-cs"/>
              </a:rPr>
              <a:t>Wireless LAN Protocols</a:t>
            </a:r>
            <a:endParaRPr kumimoji="0" lang="zh-CN" altLang="en-US" sz="3600" b="1" i="0" u="none" strike="noStrike" kern="1200" cap="all" spc="50" normalizeH="0" baseline="0" noProof="0">
              <a:ln w="15875">
                <a:noFill/>
              </a:ln>
              <a:solidFill>
                <a:schemeClr val="tx2"/>
              </a:solidFill>
              <a:effectLst/>
              <a:uLnTx/>
              <a:uFillTx/>
              <a:latin typeface="+mj-lt"/>
              <a:ea typeface="+mj-ea"/>
              <a:cs typeface="+mj-cs"/>
            </a:endParaRPr>
          </a:p>
        </p:txBody>
      </p:sp>
      <p:sp>
        <p:nvSpPr>
          <p:cNvPr id="175109" name="Text Box 5"/>
          <p:cNvSpPr txBox="1"/>
          <p:nvPr/>
        </p:nvSpPr>
        <p:spPr>
          <a:xfrm>
            <a:off x="395288" y="1196975"/>
            <a:ext cx="8351837" cy="50165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just" eaLnBrk="1" hangingPunct="1">
              <a:spcBef>
                <a:spcPct val="0"/>
              </a:spcBef>
              <a:buClrTx/>
              <a:buSzTx/>
              <a:buFontTx/>
              <a:buNone/>
            </a:pPr>
            <a:r>
              <a:rPr lang="en-US" altLang="zh-CN" b="1" dirty="0">
                <a:solidFill>
                  <a:srgbClr val="903638"/>
                </a:solidFill>
                <a:latin typeface="Times New Roman" panose="02020603050405020304" pitchFamily="18" charset="0"/>
                <a:ea typeface="宋体" panose="02010600030101010101" pitchFamily="2" charset="-122"/>
              </a:rPr>
              <a:t>MACA (Multiple Access with Collision Avoidance) </a:t>
            </a:r>
            <a:r>
              <a:rPr lang="en-US" altLang="zh-CN" b="1" dirty="0">
                <a:solidFill>
                  <a:srgbClr val="903638"/>
                </a:solidFill>
                <a:latin typeface="宋体" panose="02010600030101010101" pitchFamily="2" charset="-122"/>
                <a:ea typeface="宋体" panose="02010600030101010101" pitchFamily="2" charset="-122"/>
              </a:rPr>
              <a:t>：</a:t>
            </a:r>
            <a:r>
              <a:rPr lang="en-US" altLang="zh-CN" b="1" dirty="0">
                <a:solidFill>
                  <a:srgbClr val="903638"/>
                </a:solidFill>
                <a:latin typeface="Times New Roman" panose="02020603050405020304" pitchFamily="18" charset="0"/>
                <a:ea typeface="宋体" panose="02010600030101010101" pitchFamily="2" charset="-122"/>
              </a:rPr>
              <a:t>The basic idea is for the sender to stimulate the receiver into outputting a short frame, so stations nearby can detect this transmission and avoid transmitting for the duration of the upcoming (large) data frame.</a:t>
            </a:r>
            <a:r>
              <a:rPr lang="en-US" altLang="zh-CN" b="1" dirty="0">
                <a:latin typeface="宋体" panose="02010600030101010101" pitchFamily="2" charset="-122"/>
                <a:ea typeface="宋体" panose="02010600030101010101" pitchFamily="2" charset="-122"/>
              </a:rPr>
              <a:t>（</a:t>
            </a:r>
            <a:r>
              <a:rPr lang="zh-CN" altLang="en-US" b="1" dirty="0">
                <a:latin typeface="宋体" panose="02010600030101010101" pitchFamily="2" charset="-122"/>
                <a:ea typeface="宋体" panose="02010600030101010101" pitchFamily="2" charset="-122"/>
              </a:rPr>
              <a:t>发送方刺激一下接收方，让它输出一个短帧，因此，接收方附近的站可以检测到该帧，从而在接下去的数据帧（较大）传输过程中他们不再发送数据了）</a:t>
            </a:r>
            <a:r>
              <a:rPr lang="zh-CN" altLang="en-US" b="1" dirty="0">
                <a:latin typeface="Times New Roman" panose="02020603050405020304" pitchFamily="18" charset="0"/>
                <a:ea typeface="宋体" panose="02010600030101010101" pitchFamily="2" charset="-122"/>
              </a:rPr>
              <a:t> </a:t>
            </a:r>
            <a:endParaRPr lang="zh-CN" altLang="en-US" b="1"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75109"/>
                                        </p:tgtEl>
                                        <p:attrNameLst>
                                          <p:attrName>style.visibility</p:attrName>
                                        </p:attrNameLst>
                                      </p:cBhvr>
                                      <p:to>
                                        <p:strVal val="visible"/>
                                      </p:to>
                                    </p:set>
                                    <p:animEffect transition="in" filter="checkerboard(across)">
                                      <p:cBhvr>
                                        <p:cTn id="7" dur="500"/>
                                        <p:tgtEl>
                                          <p:spTgt spid="175109"/>
                                        </p:tgtEl>
                                      </p:cBhvr>
                                    </p:animEffect>
                                  </p:childTnLst>
                                  <p:subTnLst>
                                    <p:animClr clrSpc="rgb" dir="cw">
                                      <p:cBhvr override="childStyle">
                                        <p:cTn dur="1" fill="hold" display="0" masterRel="nextClick" afterEffect="1"/>
                                        <p:tgtEl>
                                          <p:spTgt spid="175109"/>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0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2" name="灯片编号占位符 4"/>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1400" dirty="0">
                <a:latin typeface="Times New Roman" panose="02020603050405020304" pitchFamily="18" charset="0"/>
                <a:ea typeface="宋体" panose="02010600030101010101" pitchFamily="2" charset="-122"/>
              </a:rPr>
            </a:fld>
            <a:endParaRPr lang="zh-CN" altLang="en-US" sz="1400" dirty="0">
              <a:latin typeface="Times New Roman" panose="02020603050405020304" pitchFamily="18" charset="0"/>
              <a:ea typeface="宋体" panose="02010600030101010101" pitchFamily="2" charset="-122"/>
            </a:endParaRPr>
          </a:p>
        </p:txBody>
      </p:sp>
      <p:sp>
        <p:nvSpPr>
          <p:cNvPr id="25602" name="Rectangle 2"/>
          <p:cNvSpPr>
            <a:spLocks noGrp="1" noChangeArrowheads="1"/>
          </p:cNvSpPr>
          <p:nvPr>
            <p:ph type="title"/>
          </p:nvPr>
        </p:nvSpPr>
        <p:spPr>
          <a:xfrm>
            <a:off x="685800" y="0"/>
            <a:ext cx="7772400" cy="11430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all" spc="50" normalizeH="0" baseline="0" noProof="0">
                <a:ln w="15875">
                  <a:noFill/>
                </a:ln>
                <a:solidFill>
                  <a:schemeClr val="tx2"/>
                </a:solidFill>
                <a:effectLst/>
                <a:uLnTx/>
                <a:uFillTx/>
                <a:latin typeface="+mj-lt"/>
                <a:ea typeface="+mj-ea"/>
                <a:cs typeface="+mj-cs"/>
              </a:rPr>
              <a:t>4.2.6 </a:t>
            </a:r>
            <a:r>
              <a:rPr kumimoji="0" lang="en-US" altLang="zh-CN" sz="3600" b="1" i="0" u="none" strike="noStrike" kern="1200" cap="all" spc="50" normalizeH="0" baseline="0" noProof="0">
                <a:ln w="15875">
                  <a:noFill/>
                </a:ln>
                <a:solidFill>
                  <a:schemeClr val="tx2"/>
                </a:solidFill>
                <a:effectLst/>
                <a:uLnTx/>
                <a:uFillTx/>
                <a:latin typeface="+mj-lt"/>
                <a:ea typeface="+mj-ea"/>
                <a:cs typeface="+mj-cs"/>
              </a:rPr>
              <a:t>Wireless LAN Protocols</a:t>
            </a:r>
            <a:endParaRPr kumimoji="0" lang="zh-CN" altLang="en-US" sz="3600" b="1" i="0" u="none" strike="noStrike" kern="1200" cap="all" spc="50" normalizeH="0" baseline="0" noProof="0">
              <a:ln w="15875">
                <a:noFill/>
              </a:ln>
              <a:solidFill>
                <a:schemeClr val="tx2"/>
              </a:solidFill>
              <a:effectLst/>
              <a:uLnTx/>
              <a:uFillTx/>
              <a:latin typeface="+mj-lt"/>
              <a:ea typeface="+mj-ea"/>
              <a:cs typeface="+mj-cs"/>
            </a:endParaRPr>
          </a:p>
        </p:txBody>
      </p:sp>
      <p:pic>
        <p:nvPicPr>
          <p:cNvPr id="25604" name="Picture 4" descr="4-12"/>
          <p:cNvPicPr>
            <a:picLocks noChangeAspect="1"/>
          </p:cNvPicPr>
          <p:nvPr/>
        </p:nvPicPr>
        <p:blipFill>
          <a:blip r:embed="rId1"/>
          <a:stretch>
            <a:fillRect/>
          </a:stretch>
        </p:blipFill>
        <p:spPr>
          <a:xfrm>
            <a:off x="990600" y="990600"/>
            <a:ext cx="7046913" cy="2209800"/>
          </a:xfrm>
          <a:prstGeom prst="rect">
            <a:avLst/>
          </a:prstGeom>
          <a:noFill/>
          <a:ln w="9525">
            <a:noFill/>
          </a:ln>
        </p:spPr>
      </p:pic>
      <p:sp>
        <p:nvSpPr>
          <p:cNvPr id="25605" name="Text Box 5"/>
          <p:cNvSpPr txBox="1"/>
          <p:nvPr/>
        </p:nvSpPr>
        <p:spPr>
          <a:xfrm>
            <a:off x="755650" y="3352800"/>
            <a:ext cx="7488238" cy="8223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400" b="1" dirty="0">
                <a:solidFill>
                  <a:schemeClr val="folHlink"/>
                </a:solidFill>
                <a:latin typeface="Times New Roman" panose="02020603050405020304" pitchFamily="18" charset="0"/>
                <a:ea typeface="宋体" panose="02010600030101010101" pitchFamily="2" charset="-122"/>
              </a:rPr>
              <a:t>P270 Figure 4-12. The MACA protocol. (a) A sending an RTS to B. (b) B responding with a CTS to A.</a:t>
            </a:r>
            <a:endParaRPr lang="zh-CN" altLang="en-US" sz="2400" b="1" dirty="0">
              <a:solidFill>
                <a:schemeClr val="folHlink"/>
              </a:solidFill>
              <a:latin typeface="Times New Roman" panose="02020603050405020304" pitchFamily="18" charset="0"/>
              <a:ea typeface="宋体" panose="02010600030101010101" pitchFamily="2" charset="-122"/>
            </a:endParaRPr>
          </a:p>
        </p:txBody>
      </p:sp>
      <p:sp>
        <p:nvSpPr>
          <p:cNvPr id="25606" name="Text Box 6"/>
          <p:cNvSpPr txBox="1"/>
          <p:nvPr/>
        </p:nvSpPr>
        <p:spPr>
          <a:xfrm>
            <a:off x="533400" y="4038600"/>
            <a:ext cx="7864475" cy="23082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400" b="1" dirty="0">
                <a:solidFill>
                  <a:srgbClr val="CC6600"/>
                </a:solidFill>
                <a:latin typeface="Times New Roman" panose="02020603050405020304" pitchFamily="18" charset="0"/>
                <a:ea typeface="宋体" panose="02010600030101010101" pitchFamily="2" charset="-122"/>
              </a:rPr>
              <a:t>1. A </a:t>
            </a:r>
            <a:r>
              <a:rPr lang="en-US" altLang="zh-CN" sz="2400" b="1" dirty="0">
                <a:solidFill>
                  <a:srgbClr val="CC6600"/>
                </a:solidFill>
                <a:latin typeface="Arial" panose="020B0604020202020204" pitchFamily="34" charset="0"/>
                <a:ea typeface="宋体" panose="02010600030101010101" pitchFamily="2" charset="-122"/>
              </a:rPr>
              <a:t>first sends a Request To Send (RTS).</a:t>
            </a:r>
            <a:endParaRPr lang="en-US" altLang="zh-CN" sz="2400" b="1" dirty="0">
              <a:solidFill>
                <a:srgbClr val="CC6600"/>
              </a:solidFill>
              <a:latin typeface="Times New Roman" panose="02020603050405020304" pitchFamily="18" charset="0"/>
              <a:ea typeface="宋体" panose="02010600030101010101" pitchFamily="2" charset="-122"/>
            </a:endParaRPr>
          </a:p>
          <a:p>
            <a:pPr marL="0" lvl="0" indent="0" eaLnBrk="1" hangingPunct="1">
              <a:spcBef>
                <a:spcPct val="0"/>
              </a:spcBef>
              <a:buClrTx/>
              <a:buSzTx/>
              <a:buFontTx/>
              <a:buNone/>
            </a:pPr>
            <a:r>
              <a:rPr lang="en-US" altLang="zh-CN" sz="2400" b="1" dirty="0">
                <a:solidFill>
                  <a:srgbClr val="CC6600"/>
                </a:solidFill>
                <a:latin typeface="Times New Roman" panose="02020603050405020304" pitchFamily="18" charset="0"/>
                <a:ea typeface="宋体" panose="02010600030101010101" pitchFamily="2" charset="-122"/>
              </a:rPr>
              <a:t>2. B </a:t>
            </a:r>
            <a:r>
              <a:rPr lang="en-US" altLang="zh-CN" sz="2400" b="1" dirty="0">
                <a:solidFill>
                  <a:srgbClr val="CC6600"/>
                </a:solidFill>
                <a:latin typeface="Arial" panose="020B0604020202020204" pitchFamily="34" charset="0"/>
                <a:ea typeface="宋体" panose="02010600030101010101" pitchFamily="2" charset="-122"/>
              </a:rPr>
              <a:t>answers with a Clear To Send (CTS).</a:t>
            </a:r>
            <a:endParaRPr lang="en-US" altLang="zh-CN" sz="2400" b="1" dirty="0">
              <a:solidFill>
                <a:srgbClr val="CC6600"/>
              </a:solidFill>
              <a:latin typeface="Times New Roman" panose="02020603050405020304" pitchFamily="18" charset="0"/>
              <a:ea typeface="宋体" panose="02010600030101010101" pitchFamily="2" charset="-122"/>
            </a:endParaRPr>
          </a:p>
          <a:p>
            <a:pPr marL="0" lvl="0" indent="0" eaLnBrk="1" hangingPunct="1">
              <a:spcBef>
                <a:spcPct val="0"/>
              </a:spcBef>
              <a:buClrTx/>
              <a:buSzTx/>
              <a:buFontTx/>
              <a:buNone/>
            </a:pPr>
            <a:r>
              <a:rPr lang="en-US" altLang="zh-CN" sz="2400" b="1" dirty="0">
                <a:solidFill>
                  <a:srgbClr val="CC6600"/>
                </a:solidFill>
                <a:latin typeface="Times New Roman" panose="02020603050405020304" pitchFamily="18" charset="0"/>
                <a:ea typeface="宋体" panose="02010600030101010101" pitchFamily="2" charset="-122"/>
              </a:rPr>
              <a:t>3. C </a:t>
            </a:r>
            <a:r>
              <a:rPr lang="en-US" altLang="zh-CN" sz="2400" b="1" dirty="0">
                <a:solidFill>
                  <a:srgbClr val="CC6600"/>
                </a:solidFill>
                <a:latin typeface="Arial" panose="020B0604020202020204" pitchFamily="34" charset="0"/>
                <a:ea typeface="宋体" panose="02010600030101010101" pitchFamily="2" charset="-122"/>
              </a:rPr>
              <a:t>hears only RTS and can freely transmit, knowing it will not interfere with </a:t>
            </a:r>
            <a:r>
              <a:rPr lang="en-US" altLang="zh-CN" sz="2400" b="1" dirty="0">
                <a:solidFill>
                  <a:srgbClr val="CC6600"/>
                </a:solidFill>
                <a:latin typeface="Times New Roman" panose="02020603050405020304" pitchFamily="18" charset="0"/>
                <a:ea typeface="宋体" panose="02010600030101010101" pitchFamily="2" charset="-122"/>
              </a:rPr>
              <a:t>A’</a:t>
            </a:r>
            <a:r>
              <a:rPr lang="en-US" altLang="zh-CN" sz="2400" b="1" dirty="0">
                <a:solidFill>
                  <a:srgbClr val="CC6600"/>
                </a:solidFill>
                <a:latin typeface="Arial" panose="020B0604020202020204" pitchFamily="34" charset="0"/>
                <a:ea typeface="宋体" panose="02010600030101010101" pitchFamily="2" charset="-122"/>
              </a:rPr>
              <a:t>s transmission.</a:t>
            </a:r>
            <a:endParaRPr lang="en-US" altLang="zh-CN" sz="2400" b="1" dirty="0">
              <a:solidFill>
                <a:srgbClr val="CC6600"/>
              </a:solidFill>
              <a:latin typeface="Times New Roman" panose="02020603050405020304" pitchFamily="18" charset="0"/>
              <a:ea typeface="宋体" panose="02010600030101010101" pitchFamily="2" charset="-122"/>
            </a:endParaRPr>
          </a:p>
          <a:p>
            <a:pPr marL="0" lvl="0" indent="0" eaLnBrk="1" hangingPunct="1">
              <a:spcBef>
                <a:spcPct val="0"/>
              </a:spcBef>
              <a:buClrTx/>
              <a:buSzTx/>
              <a:buFontTx/>
              <a:buNone/>
            </a:pPr>
            <a:r>
              <a:rPr lang="en-US" altLang="zh-CN" sz="2400" b="1" dirty="0">
                <a:solidFill>
                  <a:srgbClr val="CC6600"/>
                </a:solidFill>
                <a:latin typeface="Times New Roman" panose="02020603050405020304" pitchFamily="18" charset="0"/>
                <a:ea typeface="宋体" panose="02010600030101010101" pitchFamily="2" charset="-122"/>
              </a:rPr>
              <a:t>4. D </a:t>
            </a:r>
            <a:r>
              <a:rPr lang="en-US" altLang="zh-CN" sz="2400" b="1" dirty="0">
                <a:solidFill>
                  <a:srgbClr val="CC6600"/>
                </a:solidFill>
                <a:latin typeface="Arial" panose="020B0604020202020204" pitchFamily="34" charset="0"/>
                <a:ea typeface="宋体" panose="02010600030101010101" pitchFamily="2" charset="-122"/>
              </a:rPr>
              <a:t>hears only the CTS and keeps still for otherwise it would interfere with </a:t>
            </a:r>
            <a:r>
              <a:rPr lang="en-US" altLang="zh-CN" sz="2400" b="1" dirty="0">
                <a:solidFill>
                  <a:srgbClr val="CC6600"/>
                </a:solidFill>
                <a:latin typeface="Times New Roman" panose="02020603050405020304" pitchFamily="18" charset="0"/>
                <a:ea typeface="宋体" panose="02010600030101010101" pitchFamily="2" charset="-122"/>
              </a:rPr>
              <a:t>B’</a:t>
            </a:r>
            <a:r>
              <a:rPr lang="en-US" altLang="zh-CN" sz="2400" b="1" dirty="0">
                <a:solidFill>
                  <a:srgbClr val="CC6600"/>
                </a:solidFill>
                <a:latin typeface="Arial" panose="020B0604020202020204" pitchFamily="34" charset="0"/>
                <a:ea typeface="宋体" panose="02010600030101010101" pitchFamily="2" charset="-122"/>
              </a:rPr>
              <a:t>s reception.</a:t>
            </a:r>
            <a:r>
              <a:rPr lang="en-US" altLang="zh-CN" sz="2400" b="1" dirty="0">
                <a:solidFill>
                  <a:srgbClr val="CC6600"/>
                </a:solidFill>
                <a:latin typeface="Times New Roman" panose="02020603050405020304" pitchFamily="18" charset="0"/>
                <a:ea typeface="宋体" panose="02010600030101010101" pitchFamily="2" charset="-122"/>
              </a:rPr>
              <a:t> </a:t>
            </a:r>
            <a:endParaRPr lang="zh-CN" altLang="en-US" sz="2400" b="1" dirty="0">
              <a:solidFill>
                <a:srgbClr val="CC6600"/>
              </a:solidFill>
              <a:latin typeface="Times New Roman" panose="02020603050405020304" pitchFamily="18" charset="0"/>
              <a:ea typeface="宋体" panose="02010600030101010101" pitchFamily="2" charset="-122"/>
            </a:endParaRPr>
          </a:p>
        </p:txBody>
      </p:sp>
      <p:sp>
        <p:nvSpPr>
          <p:cNvPr id="81927" name="Text Box 10"/>
          <p:cNvSpPr txBox="1"/>
          <p:nvPr/>
        </p:nvSpPr>
        <p:spPr>
          <a:xfrm>
            <a:off x="4114800" y="2514600"/>
            <a:ext cx="796925"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400" b="1" u="sng" dirty="0">
                <a:solidFill>
                  <a:schemeClr val="hlink"/>
                </a:solidFill>
                <a:latin typeface="Times New Roman" panose="02020603050405020304" pitchFamily="18" charset="0"/>
                <a:ea typeface="宋体" panose="02010600030101010101" pitchFamily="2" charset="-122"/>
              </a:rPr>
              <a:t>返回</a:t>
            </a:r>
            <a:endParaRPr lang="zh-CN" altLang="en-US" sz="2400" b="1" u="sng" dirty="0">
              <a:solidFill>
                <a:schemeClr val="hlink"/>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5604"/>
                                        </p:tgtEl>
                                        <p:attrNameLst>
                                          <p:attrName>style.visibility</p:attrName>
                                        </p:attrNameLst>
                                      </p:cBhvr>
                                      <p:to>
                                        <p:strVal val="visible"/>
                                      </p:to>
                                    </p:set>
                                    <p:anim calcmode="lin" valueType="num">
                                      <p:cBhvr additive="base">
                                        <p:cTn id="7" dur="500" fill="hold"/>
                                        <p:tgtEl>
                                          <p:spTgt spid="25604"/>
                                        </p:tgtEl>
                                        <p:attrNameLst>
                                          <p:attrName>ppt_x</p:attrName>
                                        </p:attrNameLst>
                                      </p:cBhvr>
                                      <p:tavLst>
                                        <p:tav tm="0">
                                          <p:val>
                                            <p:strVal val="0-#ppt_w/2"/>
                                          </p:val>
                                        </p:tav>
                                        <p:tav tm="100000">
                                          <p:val>
                                            <p:strVal val="#ppt_x"/>
                                          </p:val>
                                        </p:tav>
                                      </p:tavLst>
                                    </p:anim>
                                    <p:anim calcmode="lin" valueType="num">
                                      <p:cBhvr additive="base">
                                        <p:cTn id="8" dur="500" fill="hold"/>
                                        <p:tgtEl>
                                          <p:spTgt spid="2560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5605"/>
                                        </p:tgtEl>
                                        <p:attrNameLst>
                                          <p:attrName>style.visibility</p:attrName>
                                        </p:attrNameLst>
                                      </p:cBhvr>
                                      <p:to>
                                        <p:strVal val="visible"/>
                                      </p:to>
                                    </p:set>
                                    <p:anim calcmode="lin" valueType="num">
                                      <p:cBhvr additive="base">
                                        <p:cTn id="11" dur="500" fill="hold"/>
                                        <p:tgtEl>
                                          <p:spTgt spid="25605"/>
                                        </p:tgtEl>
                                        <p:attrNameLst>
                                          <p:attrName>ppt_x</p:attrName>
                                        </p:attrNameLst>
                                      </p:cBhvr>
                                      <p:tavLst>
                                        <p:tav tm="0">
                                          <p:val>
                                            <p:strVal val="0-#ppt_w/2"/>
                                          </p:val>
                                        </p:tav>
                                        <p:tav tm="100000">
                                          <p:val>
                                            <p:strVal val="#ppt_x"/>
                                          </p:val>
                                        </p:tav>
                                      </p:tavLst>
                                    </p:anim>
                                    <p:anim calcmode="lin" valueType="num">
                                      <p:cBhvr additive="base">
                                        <p:cTn id="12" dur="500" fill="hold"/>
                                        <p:tgtEl>
                                          <p:spTgt spid="2560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5606">
                                            <p:txEl>
                                              <p:charRg st="0" end="42"/>
                                            </p:txEl>
                                          </p:spTgt>
                                        </p:tgtEl>
                                        <p:attrNameLst>
                                          <p:attrName>style.visibility</p:attrName>
                                        </p:attrNameLst>
                                      </p:cBhvr>
                                      <p:to>
                                        <p:strVal val="visible"/>
                                      </p:to>
                                    </p:set>
                                    <p:anim calcmode="lin" valueType="num">
                                      <p:cBhvr additive="base">
                                        <p:cTn id="17" dur="500" fill="hold"/>
                                        <p:tgtEl>
                                          <p:spTgt spid="25606">
                                            <p:txEl>
                                              <p:charRg st="0" end="4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5606">
                                            <p:txEl>
                                              <p:charRg st="0" end="42"/>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25606">
                                            <p:txEl>
                                              <p:charRg st="42" end="83"/>
                                            </p:txEl>
                                          </p:spTgt>
                                        </p:tgtEl>
                                        <p:attrNameLst>
                                          <p:attrName>style.visibility</p:attrName>
                                        </p:attrNameLst>
                                      </p:cBhvr>
                                      <p:to>
                                        <p:strVal val="visible"/>
                                      </p:to>
                                    </p:set>
                                    <p:anim calcmode="lin" valueType="num">
                                      <p:cBhvr additive="base">
                                        <p:cTn id="23" dur="500" fill="hold"/>
                                        <p:tgtEl>
                                          <p:spTgt spid="25606">
                                            <p:txEl>
                                              <p:charRg st="42" end="8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25606">
                                            <p:txEl>
                                              <p:charRg st="42" end="83"/>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5606">
                                            <p:txEl>
                                              <p:charRg st="83" end="181"/>
                                            </p:txEl>
                                          </p:spTgt>
                                        </p:tgtEl>
                                        <p:attrNameLst>
                                          <p:attrName>style.visibility</p:attrName>
                                        </p:attrNameLst>
                                      </p:cBhvr>
                                      <p:to>
                                        <p:strVal val="visible"/>
                                      </p:to>
                                    </p:set>
                                    <p:anim calcmode="lin" valueType="num">
                                      <p:cBhvr additive="base">
                                        <p:cTn id="29" dur="500" fill="hold"/>
                                        <p:tgtEl>
                                          <p:spTgt spid="25606">
                                            <p:txEl>
                                              <p:charRg st="83" end="181"/>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25606">
                                            <p:txEl>
                                              <p:charRg st="83" end="181"/>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25606">
                                            <p:txEl>
                                              <p:charRg st="181" end="275"/>
                                            </p:txEl>
                                          </p:spTgt>
                                        </p:tgtEl>
                                        <p:attrNameLst>
                                          <p:attrName>style.visibility</p:attrName>
                                        </p:attrNameLst>
                                      </p:cBhvr>
                                      <p:to>
                                        <p:strVal val="visible"/>
                                      </p:to>
                                    </p:set>
                                    <p:anim calcmode="lin" valueType="num">
                                      <p:cBhvr additive="base">
                                        <p:cTn id="35" dur="500" fill="hold"/>
                                        <p:tgtEl>
                                          <p:spTgt spid="25606">
                                            <p:txEl>
                                              <p:charRg st="181" end="275"/>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25606">
                                            <p:txEl>
                                              <p:charRg st="181" end="27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70" name="灯片编号占位符 5"/>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1400" dirty="0">
                <a:latin typeface="Times New Roman" panose="02020603050405020304" pitchFamily="18" charset="0"/>
                <a:ea typeface="宋体" panose="02010600030101010101" pitchFamily="2" charset="-122"/>
              </a:rPr>
            </a:fld>
            <a:endParaRPr lang="zh-CN" altLang="en-US" sz="1400" dirty="0">
              <a:latin typeface="Times New Roman" panose="02020603050405020304" pitchFamily="18" charset="0"/>
              <a:ea typeface="宋体" panose="02010600030101010101" pitchFamily="2" charset="-122"/>
            </a:endParaRPr>
          </a:p>
        </p:txBody>
      </p:sp>
      <p:sp>
        <p:nvSpPr>
          <p:cNvPr id="351234" name="Rectangle 2"/>
          <p:cNvSpPr>
            <a:spLocks noGrp="1" noChangeArrowheads="1"/>
          </p:cNvSpPr>
          <p:nvPr>
            <p:ph type="title"/>
          </p:nvPr>
        </p:nvSpPr>
        <p:spPr>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000" b="1" i="0" u="none" strike="noStrike" kern="1200" cap="all" spc="50" normalizeH="0" baseline="0" noProof="0">
                <a:ln w="15875">
                  <a:noFill/>
                </a:ln>
                <a:solidFill>
                  <a:schemeClr val="tx2"/>
                </a:solidFill>
                <a:effectLst/>
                <a:uLnTx/>
                <a:uFillTx/>
                <a:latin typeface="+mj-lt"/>
                <a:ea typeface="+mj-ea"/>
                <a:cs typeface="+mj-cs"/>
              </a:rPr>
              <a:t>4.2.6 </a:t>
            </a:r>
            <a:r>
              <a:rPr kumimoji="0" lang="en-US" altLang="zh-CN" sz="4000" b="1" i="0" u="none" strike="noStrike" kern="1200" cap="all" spc="50" normalizeH="0" baseline="0" noProof="0">
                <a:ln w="15875">
                  <a:noFill/>
                </a:ln>
                <a:solidFill>
                  <a:schemeClr val="tx2"/>
                </a:solidFill>
                <a:effectLst/>
                <a:uLnTx/>
                <a:uFillTx/>
                <a:latin typeface="+mj-lt"/>
                <a:ea typeface="+mj-ea"/>
                <a:cs typeface="+mj-cs"/>
              </a:rPr>
              <a:t>Wireless LAN Protocols</a:t>
            </a:r>
            <a:endParaRPr kumimoji="0" lang="zh-CN" altLang="en-US" sz="4000" b="1" i="0" u="none" strike="noStrike" kern="1200" cap="all" spc="50" normalizeH="0" baseline="0" noProof="0">
              <a:ln w="15875">
                <a:noFill/>
              </a:ln>
              <a:solidFill>
                <a:schemeClr val="tx2"/>
              </a:solidFill>
              <a:effectLst/>
              <a:uLnTx/>
              <a:uFillTx/>
              <a:latin typeface="+mj-lt"/>
              <a:ea typeface="+mj-ea"/>
              <a:cs typeface="+mj-cs"/>
            </a:endParaRPr>
          </a:p>
        </p:txBody>
      </p:sp>
      <p:sp>
        <p:nvSpPr>
          <p:cNvPr id="351236" name="Text Box 4"/>
          <p:cNvSpPr txBox="1"/>
          <p:nvPr/>
        </p:nvSpPr>
        <p:spPr>
          <a:xfrm>
            <a:off x="395288" y="1268413"/>
            <a:ext cx="8208962" cy="39703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3600" b="1" dirty="0">
                <a:solidFill>
                  <a:srgbClr val="903638"/>
                </a:solidFill>
                <a:latin typeface="Times New Roman" panose="02020603050405020304" pitchFamily="18" charset="0"/>
                <a:ea typeface="宋体" panose="02010600030101010101" pitchFamily="2" charset="-122"/>
              </a:rPr>
              <a:t>IEEE Standards:</a:t>
            </a:r>
            <a:endParaRPr lang="en-US" altLang="zh-CN" sz="3600" b="1" dirty="0">
              <a:solidFill>
                <a:srgbClr val="903638"/>
              </a:solidFill>
              <a:latin typeface="Times New Roman" panose="02020603050405020304" pitchFamily="18" charset="0"/>
              <a:ea typeface="宋体" panose="02010600030101010101" pitchFamily="2" charset="-122"/>
            </a:endParaRPr>
          </a:p>
          <a:p>
            <a:pPr marL="0" lvl="0" indent="0" eaLnBrk="1" hangingPunct="1">
              <a:lnSpc>
                <a:spcPct val="150000"/>
              </a:lnSpc>
              <a:spcBef>
                <a:spcPct val="0"/>
              </a:spcBef>
              <a:buClrTx/>
              <a:buSzTx/>
              <a:buFontTx/>
              <a:buNone/>
            </a:pPr>
            <a:r>
              <a:rPr lang="en-US" altLang="zh-CN" sz="3600" b="1" dirty="0">
                <a:latin typeface="Arial" panose="020B0604020202020204" pitchFamily="34" charset="0"/>
                <a:ea typeface="宋体" panose="02010600030101010101" pitchFamily="2" charset="-122"/>
              </a:rPr>
              <a:t>802.3： </a:t>
            </a:r>
            <a:r>
              <a:rPr lang="zh-CN" altLang="en-US" sz="3600" b="1" dirty="0">
                <a:latin typeface="Arial" panose="020B0604020202020204" pitchFamily="34" charset="0"/>
                <a:ea typeface="宋体" panose="02010600030101010101" pitchFamily="2" charset="-122"/>
              </a:rPr>
              <a:t>以太网 </a:t>
            </a:r>
            <a:endParaRPr lang="en-US" altLang="zh-CN" sz="3600" b="1" dirty="0">
              <a:latin typeface="Arial" panose="020B0604020202020204" pitchFamily="34" charset="0"/>
              <a:ea typeface="宋体" panose="02010600030101010101" pitchFamily="2" charset="-122"/>
            </a:endParaRPr>
          </a:p>
          <a:p>
            <a:pPr marL="0" lvl="0" indent="0" eaLnBrk="1" hangingPunct="1">
              <a:lnSpc>
                <a:spcPct val="150000"/>
              </a:lnSpc>
              <a:spcBef>
                <a:spcPct val="0"/>
              </a:spcBef>
              <a:buClrTx/>
              <a:buSzTx/>
              <a:buFontTx/>
              <a:buNone/>
            </a:pPr>
            <a:r>
              <a:rPr lang="zh-CN" altLang="en-US" sz="3600" b="1" dirty="0">
                <a:latin typeface="Arial" panose="020B0604020202020204" pitchFamily="34" charset="0"/>
                <a:ea typeface="宋体" panose="02010600030101010101" pitchFamily="2" charset="-122"/>
              </a:rPr>
              <a:t>802.11：无线</a:t>
            </a:r>
            <a:r>
              <a:rPr lang="en-US" altLang="zh-CN" sz="3600" b="1" dirty="0">
                <a:latin typeface="Arial" panose="020B0604020202020204" pitchFamily="34" charset="0"/>
                <a:ea typeface="宋体" panose="02010600030101010101" pitchFamily="2" charset="-122"/>
              </a:rPr>
              <a:t>LAN</a:t>
            </a:r>
            <a:endParaRPr lang="en-US" altLang="zh-CN" sz="3600" b="1" dirty="0">
              <a:latin typeface="Arial" panose="020B0604020202020204" pitchFamily="34" charset="0"/>
              <a:ea typeface="宋体" panose="02010600030101010101" pitchFamily="2" charset="-122"/>
            </a:endParaRPr>
          </a:p>
          <a:p>
            <a:pPr marL="0" lvl="0" indent="0" eaLnBrk="1" hangingPunct="1">
              <a:lnSpc>
                <a:spcPct val="150000"/>
              </a:lnSpc>
              <a:spcBef>
                <a:spcPct val="0"/>
              </a:spcBef>
              <a:buClrTx/>
              <a:buSzTx/>
              <a:buFontTx/>
              <a:buNone/>
            </a:pPr>
            <a:r>
              <a:rPr lang="en-US" altLang="zh-CN" sz="3600" b="1" dirty="0">
                <a:latin typeface="Arial" panose="020B0604020202020204" pitchFamily="34" charset="0"/>
                <a:ea typeface="宋体" panose="02010600030101010101" pitchFamily="2" charset="-122"/>
              </a:rPr>
              <a:t>802.15：</a:t>
            </a:r>
            <a:r>
              <a:rPr lang="zh-CN" altLang="en-US" sz="3600" b="1" dirty="0">
                <a:latin typeface="Arial" panose="020B0604020202020204" pitchFamily="34" charset="0"/>
                <a:ea typeface="宋体" panose="02010600030101010101" pitchFamily="2" charset="-122"/>
              </a:rPr>
              <a:t>蓝牙            </a:t>
            </a:r>
            <a:endParaRPr lang="en-US" altLang="zh-CN" sz="3600" b="1" dirty="0">
              <a:latin typeface="Arial" panose="020B0604020202020204" pitchFamily="34" charset="0"/>
              <a:ea typeface="宋体" panose="02010600030101010101" pitchFamily="2" charset="-122"/>
            </a:endParaRPr>
          </a:p>
          <a:p>
            <a:pPr marL="0" lvl="0" indent="0" eaLnBrk="1" hangingPunct="1">
              <a:lnSpc>
                <a:spcPct val="150000"/>
              </a:lnSpc>
              <a:spcBef>
                <a:spcPct val="0"/>
              </a:spcBef>
              <a:buClrTx/>
              <a:buSzTx/>
              <a:buFontTx/>
              <a:buNone/>
            </a:pPr>
            <a:r>
              <a:rPr lang="zh-CN" altLang="en-US" sz="3600" b="1" dirty="0">
                <a:latin typeface="Arial" panose="020B0604020202020204" pitchFamily="34" charset="0"/>
                <a:ea typeface="宋体" panose="02010600030101010101" pitchFamily="2" charset="-122"/>
              </a:rPr>
              <a:t>802.16：无线</a:t>
            </a:r>
            <a:r>
              <a:rPr lang="en-US" altLang="zh-CN" sz="3600" b="1" dirty="0">
                <a:latin typeface="Arial" panose="020B0604020202020204" pitchFamily="34" charset="0"/>
                <a:ea typeface="宋体" panose="02010600030101010101" pitchFamily="2" charset="-122"/>
              </a:rPr>
              <a:t>MAN</a:t>
            </a:r>
            <a:r>
              <a:rPr lang="en-US" altLang="zh-CN" sz="3600" b="1" dirty="0">
                <a:latin typeface="Times New Roman" panose="02020603050405020304" pitchFamily="18" charset="0"/>
                <a:ea typeface="宋体" panose="02010600030101010101" pitchFamily="2" charset="-122"/>
              </a:rPr>
              <a:t> </a:t>
            </a:r>
            <a:endParaRPr lang="zh-CN" altLang="en-US" sz="3600" b="1"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51236"/>
                                        </p:tgtEl>
                                        <p:attrNameLst>
                                          <p:attrName>style.visibility</p:attrName>
                                        </p:attrNameLst>
                                      </p:cBhvr>
                                      <p:to>
                                        <p:strVal val="visible"/>
                                      </p:to>
                                    </p:set>
                                    <p:animEffect transition="in" filter="box(in)">
                                      <p:cBhvr>
                                        <p:cTn id="7" dur="500"/>
                                        <p:tgtEl>
                                          <p:spTgt spid="351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3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4" name="灯片编号占位符 4"/>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1400" dirty="0">
                <a:latin typeface="Times New Roman" panose="02020603050405020304" pitchFamily="18" charset="0"/>
                <a:ea typeface="宋体" panose="02010600030101010101" pitchFamily="2" charset="-122"/>
              </a:rPr>
            </a:fld>
            <a:endParaRPr lang="zh-CN" altLang="en-US" sz="1400" dirty="0">
              <a:latin typeface="Times New Roman" panose="02020603050405020304" pitchFamily="18" charset="0"/>
              <a:ea typeface="宋体" panose="02010600030101010101" pitchFamily="2" charset="-122"/>
            </a:endParaRPr>
          </a:p>
        </p:txBody>
      </p:sp>
      <p:sp>
        <p:nvSpPr>
          <p:cNvPr id="267266" name="Rectangle 2"/>
          <p:cNvSpPr>
            <a:spLocks noGrp="1" noChangeArrowheads="1"/>
          </p:cNvSpPr>
          <p:nvPr>
            <p:ph type="title"/>
          </p:nvPr>
        </p:nvSpPr>
        <p:spPr>
          <a:xfrm>
            <a:off x="685800" y="228600"/>
            <a:ext cx="7772400" cy="11430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000" b="1" i="0" u="none" strike="noStrike" kern="1200" cap="all" spc="50" normalizeH="0" baseline="0" noProof="0">
                <a:ln w="15875">
                  <a:noFill/>
                </a:ln>
                <a:solidFill>
                  <a:schemeClr val="tx2"/>
                </a:solidFill>
                <a:effectLst/>
                <a:uLnTx/>
                <a:uFillTx/>
                <a:latin typeface="+mj-lt"/>
                <a:ea typeface="+mj-ea"/>
                <a:cs typeface="+mj-cs"/>
              </a:rPr>
              <a:t>4.3 </a:t>
            </a:r>
            <a:r>
              <a:rPr kumimoji="0" lang="en-US" altLang="zh-CN" sz="4000" b="1" i="0" u="none" strike="noStrike" kern="1200" cap="all" spc="50" normalizeH="0" baseline="0" noProof="0">
                <a:ln w="15875">
                  <a:noFill/>
                </a:ln>
                <a:solidFill>
                  <a:schemeClr val="tx2"/>
                </a:solidFill>
                <a:effectLst/>
                <a:uLnTx/>
                <a:uFillTx/>
                <a:latin typeface="+mj-lt"/>
                <a:ea typeface="+mj-ea"/>
                <a:cs typeface="+mj-cs"/>
              </a:rPr>
              <a:t>Ethernet</a:t>
            </a:r>
            <a:endParaRPr kumimoji="0" lang="zh-CN" altLang="en-US" sz="4000" b="1" i="0" u="none" strike="noStrike" kern="1200" cap="all" spc="50" normalizeH="0" baseline="0" noProof="0">
              <a:ln w="15875">
                <a:noFill/>
              </a:ln>
              <a:solidFill>
                <a:schemeClr val="tx2"/>
              </a:solidFill>
              <a:effectLst/>
              <a:uLnTx/>
              <a:uFillTx/>
              <a:latin typeface="+mj-lt"/>
              <a:ea typeface="+mj-ea"/>
              <a:cs typeface="+mj-cs"/>
            </a:endParaRPr>
          </a:p>
        </p:txBody>
      </p:sp>
      <p:sp>
        <p:nvSpPr>
          <p:cNvPr id="84996" name="Text Box 3"/>
          <p:cNvSpPr txBox="1"/>
          <p:nvPr/>
        </p:nvSpPr>
        <p:spPr>
          <a:xfrm>
            <a:off x="838200" y="1320800"/>
            <a:ext cx="3622675"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b="1" dirty="0">
                <a:latin typeface="Times New Roman" panose="02020603050405020304" pitchFamily="18" charset="0"/>
                <a:ea typeface="宋体" panose="02010600030101010101" pitchFamily="2" charset="-122"/>
              </a:rPr>
              <a:t>4.3.1 </a:t>
            </a:r>
            <a:r>
              <a:rPr lang="en-US" altLang="zh-CN" sz="2800" b="1" dirty="0">
                <a:latin typeface="Times New Roman" panose="02020603050405020304" pitchFamily="18" charset="0"/>
                <a:ea typeface="宋体" panose="02010600030101010101" pitchFamily="2" charset="-122"/>
              </a:rPr>
              <a:t>Ethernet Cabling</a:t>
            </a:r>
            <a:endParaRPr lang="zh-CN" altLang="en-US" sz="2800" b="1" dirty="0">
              <a:latin typeface="Times New Roman" panose="02020603050405020304" pitchFamily="18" charset="0"/>
              <a:ea typeface="宋体" panose="02010600030101010101" pitchFamily="2" charset="-122"/>
            </a:endParaRPr>
          </a:p>
        </p:txBody>
      </p:sp>
      <p:sp>
        <p:nvSpPr>
          <p:cNvPr id="84997" name="Text Box 4"/>
          <p:cNvSpPr txBox="1"/>
          <p:nvPr/>
        </p:nvSpPr>
        <p:spPr>
          <a:xfrm>
            <a:off x="838200" y="1778000"/>
            <a:ext cx="4400550"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b="1" dirty="0">
                <a:latin typeface="Times New Roman" panose="02020603050405020304" pitchFamily="18" charset="0"/>
                <a:ea typeface="宋体" panose="02010600030101010101" pitchFamily="2" charset="-122"/>
              </a:rPr>
              <a:t>4.3.2 </a:t>
            </a:r>
            <a:r>
              <a:rPr lang="en-US" altLang="zh-CN" sz="2800" b="1" dirty="0">
                <a:latin typeface="Times New Roman" panose="02020603050405020304" pitchFamily="18" charset="0"/>
                <a:ea typeface="宋体" panose="02010600030101010101" pitchFamily="2" charset="-122"/>
              </a:rPr>
              <a:t>Manchester Encoding </a:t>
            </a:r>
            <a:endParaRPr lang="zh-CN" altLang="en-US" sz="2800" b="1" dirty="0">
              <a:latin typeface="Times New Roman" panose="02020603050405020304" pitchFamily="18" charset="0"/>
              <a:ea typeface="宋体" panose="02010600030101010101" pitchFamily="2" charset="-122"/>
            </a:endParaRPr>
          </a:p>
        </p:txBody>
      </p:sp>
      <p:sp>
        <p:nvSpPr>
          <p:cNvPr id="84998" name="Text Box 5"/>
          <p:cNvSpPr txBox="1"/>
          <p:nvPr/>
        </p:nvSpPr>
        <p:spPr>
          <a:xfrm>
            <a:off x="838200" y="2311400"/>
            <a:ext cx="6770688"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b="1" dirty="0">
                <a:latin typeface="Times New Roman" panose="02020603050405020304" pitchFamily="18" charset="0"/>
                <a:ea typeface="宋体" panose="02010600030101010101" pitchFamily="2" charset="-122"/>
              </a:rPr>
              <a:t>4.3.3 </a:t>
            </a:r>
            <a:r>
              <a:rPr lang="en-US" altLang="zh-CN" sz="2800" b="1" dirty="0">
                <a:latin typeface="Times New Roman" panose="02020603050405020304" pitchFamily="18" charset="0"/>
                <a:ea typeface="宋体" panose="02010600030101010101" pitchFamily="2" charset="-122"/>
              </a:rPr>
              <a:t>The Ethernet MAC Sublayer Protocol</a:t>
            </a:r>
            <a:endParaRPr lang="zh-CN" altLang="en-US" sz="2800" b="1" dirty="0">
              <a:latin typeface="Times New Roman" panose="02020603050405020304" pitchFamily="18" charset="0"/>
              <a:ea typeface="宋体" panose="02010600030101010101" pitchFamily="2" charset="-122"/>
            </a:endParaRPr>
          </a:p>
        </p:txBody>
      </p:sp>
      <p:sp>
        <p:nvSpPr>
          <p:cNvPr id="84999" name="Text Box 6"/>
          <p:cNvSpPr txBox="1"/>
          <p:nvPr/>
        </p:nvSpPr>
        <p:spPr>
          <a:xfrm>
            <a:off x="838200" y="2768600"/>
            <a:ext cx="7583488"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b="1" dirty="0">
                <a:latin typeface="Times New Roman" panose="02020603050405020304" pitchFamily="18" charset="0"/>
                <a:ea typeface="宋体" panose="02010600030101010101" pitchFamily="2" charset="-122"/>
              </a:rPr>
              <a:t>4.3.4 </a:t>
            </a:r>
            <a:r>
              <a:rPr lang="en-US" altLang="zh-CN" sz="2800" b="1" dirty="0">
                <a:latin typeface="Times New Roman" panose="02020603050405020304" pitchFamily="18" charset="0"/>
                <a:ea typeface="宋体" panose="02010600030101010101" pitchFamily="2" charset="-122"/>
              </a:rPr>
              <a:t>The Binary Exponential Backoff Algorithm</a:t>
            </a:r>
            <a:endParaRPr lang="zh-CN" altLang="en-US" sz="2800" b="1" dirty="0">
              <a:latin typeface="Times New Roman" panose="02020603050405020304" pitchFamily="18" charset="0"/>
              <a:ea typeface="宋体" panose="02010600030101010101" pitchFamily="2" charset="-122"/>
            </a:endParaRPr>
          </a:p>
        </p:txBody>
      </p:sp>
      <p:sp>
        <p:nvSpPr>
          <p:cNvPr id="85000" name="Text Box 7"/>
          <p:cNvSpPr txBox="1"/>
          <p:nvPr/>
        </p:nvSpPr>
        <p:spPr>
          <a:xfrm>
            <a:off x="831850" y="3225800"/>
            <a:ext cx="3800475"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b="1" dirty="0">
                <a:latin typeface="Times New Roman" panose="02020603050405020304" pitchFamily="18" charset="0"/>
                <a:ea typeface="宋体" panose="02010600030101010101" pitchFamily="2" charset="-122"/>
              </a:rPr>
              <a:t>4.3.6 </a:t>
            </a:r>
            <a:r>
              <a:rPr lang="en-US" altLang="zh-CN" sz="2800" b="1" dirty="0">
                <a:latin typeface="Times New Roman" panose="02020603050405020304" pitchFamily="18" charset="0"/>
                <a:ea typeface="宋体" panose="02010600030101010101" pitchFamily="2" charset="-122"/>
              </a:rPr>
              <a:t>Switched Ethernet</a:t>
            </a:r>
            <a:endParaRPr lang="zh-CN" altLang="en-US" sz="2800" b="1" dirty="0">
              <a:latin typeface="Times New Roman" panose="02020603050405020304" pitchFamily="18" charset="0"/>
              <a:ea typeface="宋体" panose="02010600030101010101" pitchFamily="2" charset="-122"/>
            </a:endParaRPr>
          </a:p>
        </p:txBody>
      </p:sp>
      <p:sp>
        <p:nvSpPr>
          <p:cNvPr id="85001" name="Text Box 8"/>
          <p:cNvSpPr txBox="1"/>
          <p:nvPr/>
        </p:nvSpPr>
        <p:spPr>
          <a:xfrm>
            <a:off x="838200" y="3683000"/>
            <a:ext cx="3068638"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b="1" dirty="0">
                <a:latin typeface="Times New Roman" panose="02020603050405020304" pitchFamily="18" charset="0"/>
                <a:ea typeface="宋体" panose="02010600030101010101" pitchFamily="2" charset="-122"/>
              </a:rPr>
              <a:t>4.3.7 </a:t>
            </a:r>
            <a:r>
              <a:rPr lang="en-US" altLang="zh-CN" sz="2800" b="1" dirty="0">
                <a:latin typeface="Times New Roman" panose="02020603050405020304" pitchFamily="18" charset="0"/>
                <a:ea typeface="宋体" panose="02010600030101010101" pitchFamily="2" charset="-122"/>
              </a:rPr>
              <a:t>Fast Ethernet</a:t>
            </a:r>
            <a:endParaRPr lang="zh-CN" altLang="en-US" sz="2800" b="1" dirty="0">
              <a:latin typeface="Times New Roman" panose="02020603050405020304" pitchFamily="18" charset="0"/>
              <a:ea typeface="宋体" panose="02010600030101010101" pitchFamily="2" charset="-122"/>
            </a:endParaRPr>
          </a:p>
        </p:txBody>
      </p:sp>
      <p:sp>
        <p:nvSpPr>
          <p:cNvPr id="85002" name="Text Box 9"/>
          <p:cNvSpPr txBox="1"/>
          <p:nvPr/>
        </p:nvSpPr>
        <p:spPr>
          <a:xfrm>
            <a:off x="838200" y="4140200"/>
            <a:ext cx="3562350"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b="1" dirty="0">
                <a:latin typeface="Times New Roman" panose="02020603050405020304" pitchFamily="18" charset="0"/>
                <a:ea typeface="宋体" panose="02010600030101010101" pitchFamily="2" charset="-122"/>
              </a:rPr>
              <a:t>4.3.8 </a:t>
            </a:r>
            <a:r>
              <a:rPr lang="en-US" altLang="zh-CN" sz="2800" b="1" dirty="0">
                <a:latin typeface="Times New Roman" panose="02020603050405020304" pitchFamily="18" charset="0"/>
                <a:ea typeface="宋体" panose="02010600030101010101" pitchFamily="2" charset="-122"/>
              </a:rPr>
              <a:t>Gigabit Ethernet</a:t>
            </a:r>
            <a:endParaRPr lang="zh-CN" altLang="en-US" sz="2800" b="1" dirty="0">
              <a:latin typeface="Times New Roman" panose="02020603050405020304" pitchFamily="18" charset="0"/>
              <a:ea typeface="宋体" panose="02010600030101010101" pitchFamily="2" charset="-122"/>
            </a:endParaRPr>
          </a:p>
        </p:txBody>
      </p:sp>
      <p:sp>
        <p:nvSpPr>
          <p:cNvPr id="85003" name="Text Box 10"/>
          <p:cNvSpPr txBox="1"/>
          <p:nvPr/>
        </p:nvSpPr>
        <p:spPr>
          <a:xfrm>
            <a:off x="838200" y="4597400"/>
            <a:ext cx="6148388"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b="1" dirty="0">
                <a:latin typeface="Times New Roman" panose="02020603050405020304" pitchFamily="18" charset="0"/>
                <a:ea typeface="宋体" panose="02010600030101010101" pitchFamily="2" charset="-122"/>
              </a:rPr>
              <a:t>4.3.9 </a:t>
            </a:r>
            <a:r>
              <a:rPr lang="en-US" altLang="zh-CN" sz="2800" b="1" dirty="0">
                <a:latin typeface="Times New Roman" panose="02020603050405020304" pitchFamily="18" charset="0"/>
                <a:ea typeface="宋体" panose="02010600030101010101" pitchFamily="2" charset="-122"/>
              </a:rPr>
              <a:t>IEEE 802.2: Logical Link Control</a:t>
            </a:r>
            <a:endParaRPr lang="zh-CN" altLang="en-US" sz="2800" b="1" dirty="0">
              <a:latin typeface="Times New Roman" panose="02020603050405020304" pitchFamily="18" charset="0"/>
              <a:ea typeface="宋体" panose="02010600030101010101" pitchFamily="2" charset="-122"/>
            </a:endParaRPr>
          </a:p>
        </p:txBody>
      </p:sp>
      <p:sp>
        <p:nvSpPr>
          <p:cNvPr id="85004" name="Text Box 11"/>
          <p:cNvSpPr txBox="1"/>
          <p:nvPr/>
        </p:nvSpPr>
        <p:spPr>
          <a:xfrm>
            <a:off x="838200" y="5054600"/>
            <a:ext cx="5130800"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b="1" dirty="0">
                <a:latin typeface="Times New Roman" panose="02020603050405020304" pitchFamily="18" charset="0"/>
                <a:ea typeface="宋体" panose="02010600030101010101" pitchFamily="2" charset="-122"/>
              </a:rPr>
              <a:t>4.3.10 </a:t>
            </a:r>
            <a:r>
              <a:rPr lang="en-US" altLang="zh-CN" sz="2800" b="1" dirty="0">
                <a:latin typeface="Times New Roman" panose="02020603050405020304" pitchFamily="18" charset="0"/>
                <a:ea typeface="宋体" panose="02010600030101010101" pitchFamily="2" charset="-122"/>
              </a:rPr>
              <a:t>Retrospective on Ethernet</a:t>
            </a:r>
            <a:endParaRPr lang="zh-CN" altLang="en-US" sz="2800" b="1" dirty="0">
              <a:latin typeface="Times New Roman" panose="02020603050405020304" pitchFamily="18" charset="0"/>
              <a:ea typeface="宋体" panose="02010600030101010101" pitchFamily="2"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Rectangle 2"/>
          <p:cNvSpPr>
            <a:spLocks noGrp="1" noChangeArrowheads="1"/>
          </p:cNvSpPr>
          <p:nvPr>
            <p:ph type="title"/>
          </p:nvPr>
        </p:nvSpPr>
        <p:spPr>
          <a:xfrm>
            <a:off x="684213" y="197495"/>
            <a:ext cx="7772400" cy="711225"/>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3600" b="1" i="0" u="none" strike="noStrike" kern="1200" cap="all" spc="50" normalizeH="0" baseline="0" noProof="0">
                <a:ln w="15875">
                  <a:noFill/>
                </a:ln>
                <a:solidFill>
                  <a:schemeClr val="tx2"/>
                </a:solidFill>
                <a:effectLst/>
                <a:uLnTx/>
                <a:uFillTx/>
                <a:latin typeface="+mj-lt"/>
                <a:ea typeface="+mj-ea"/>
                <a:cs typeface="+mj-cs"/>
              </a:rPr>
              <a:t>4.3.1 </a:t>
            </a:r>
            <a:r>
              <a:rPr kumimoji="0" lang="en-US" altLang="zh-CN" sz="3600" b="1" i="0" u="none" strike="noStrike" kern="1200" cap="all" spc="50" normalizeH="0" baseline="0" noProof="0">
                <a:ln w="15875">
                  <a:noFill/>
                </a:ln>
                <a:solidFill>
                  <a:schemeClr val="tx2"/>
                </a:solidFill>
                <a:effectLst/>
                <a:uLnTx/>
                <a:uFillTx/>
                <a:latin typeface="+mj-lt"/>
                <a:ea typeface="+mj-ea"/>
                <a:cs typeface="+mj-cs"/>
              </a:rPr>
              <a:t>Ethernet Cabling</a:t>
            </a:r>
            <a:endParaRPr kumimoji="0" lang="zh-CN" altLang="en-US" sz="3600" b="1" i="0" u="none" strike="noStrike" kern="1200" cap="all" spc="50" normalizeH="0" baseline="0" noProof="0">
              <a:ln w="15875">
                <a:noFill/>
              </a:ln>
              <a:solidFill>
                <a:schemeClr val="tx2"/>
              </a:solidFill>
              <a:effectLst/>
              <a:uLnTx/>
              <a:uFillTx/>
              <a:latin typeface="+mj-lt"/>
              <a:ea typeface="+mj-ea"/>
              <a:cs typeface="+mj-cs"/>
            </a:endParaRPr>
          </a:p>
        </p:txBody>
      </p:sp>
      <p:pic>
        <p:nvPicPr>
          <p:cNvPr id="30723" name="Picture 3" descr="4-13"/>
          <p:cNvPicPr>
            <a:picLocks noChangeAspect="1"/>
          </p:cNvPicPr>
          <p:nvPr/>
        </p:nvPicPr>
        <p:blipFill>
          <a:blip r:embed="rId1"/>
          <a:stretch>
            <a:fillRect/>
          </a:stretch>
        </p:blipFill>
        <p:spPr>
          <a:xfrm>
            <a:off x="539750" y="1196975"/>
            <a:ext cx="8305800" cy="2743200"/>
          </a:xfrm>
          <a:prstGeom prst="rect">
            <a:avLst/>
          </a:prstGeom>
          <a:noFill/>
          <a:ln w="9525">
            <a:noFill/>
          </a:ln>
        </p:spPr>
      </p:pic>
      <p:sp>
        <p:nvSpPr>
          <p:cNvPr id="30724" name="Text Box 4"/>
          <p:cNvSpPr txBox="1"/>
          <p:nvPr/>
        </p:nvSpPr>
        <p:spPr>
          <a:xfrm>
            <a:off x="827088" y="4292600"/>
            <a:ext cx="7239000" cy="10668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b="1" dirty="0">
                <a:solidFill>
                  <a:schemeClr val="folHlink"/>
                </a:solidFill>
                <a:latin typeface="Times New Roman" panose="02020603050405020304" pitchFamily="18" charset="0"/>
              </a:rPr>
              <a:t>P271 Figure 4-13. The most common kinds of Ethernet cabling.</a:t>
            </a:r>
            <a:endParaRPr lang="zh-CN" altLang="en-US" b="1" dirty="0">
              <a:solidFill>
                <a:schemeClr val="folHlink"/>
              </a:solidFill>
              <a:latin typeface="Times New Roman" panose="02020603050405020304" pitchFamily="18" charset="0"/>
            </a:endParaRPr>
          </a:p>
        </p:txBody>
      </p:sp>
      <p:sp>
        <p:nvSpPr>
          <p:cNvPr id="30725" name="Text Box 5"/>
          <p:cNvSpPr txBox="1"/>
          <p:nvPr/>
        </p:nvSpPr>
        <p:spPr>
          <a:xfrm>
            <a:off x="611188" y="5300663"/>
            <a:ext cx="7921625" cy="13731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800" b="1" dirty="0">
                <a:latin typeface="Times New Roman" panose="02020603050405020304" pitchFamily="18" charset="0"/>
              </a:rPr>
              <a:t>10</a:t>
            </a:r>
            <a:r>
              <a:rPr lang="zh-CN" altLang="en-US" sz="2800" b="1" dirty="0">
                <a:latin typeface="Times New Roman" panose="02020603050405020304" pitchFamily="18" charset="0"/>
              </a:rPr>
              <a:t>代表传输速率</a:t>
            </a:r>
            <a:r>
              <a:rPr lang="en-US" altLang="zh-CN" sz="2800" b="1" dirty="0">
                <a:latin typeface="Times New Roman" panose="02020603050405020304" pitchFamily="18" charset="0"/>
              </a:rPr>
              <a:t>10Mbps</a:t>
            </a:r>
            <a:r>
              <a:rPr lang="zh-CN" altLang="en-US" sz="2800" b="1" dirty="0">
                <a:latin typeface="Times New Roman" panose="02020603050405020304" pitchFamily="18" charset="0"/>
              </a:rPr>
              <a:t>，</a:t>
            </a:r>
            <a:r>
              <a:rPr lang="en-US" altLang="zh-CN" sz="2800" b="1" dirty="0">
                <a:latin typeface="Times New Roman" panose="02020603050405020304" pitchFamily="18" charset="0"/>
              </a:rPr>
              <a:t>BASE</a:t>
            </a:r>
            <a:r>
              <a:rPr lang="zh-CN" altLang="en-US" sz="2800" b="1" dirty="0">
                <a:latin typeface="Times New Roman" panose="02020603050405020304" pitchFamily="18" charset="0"/>
              </a:rPr>
              <a:t>代表基带传输，</a:t>
            </a:r>
            <a:r>
              <a:rPr lang="en-US" altLang="zh-CN" sz="2800" b="1" dirty="0">
                <a:latin typeface="Times New Roman" panose="02020603050405020304" pitchFamily="18" charset="0"/>
              </a:rPr>
              <a:t>2</a:t>
            </a:r>
            <a:r>
              <a:rPr lang="zh-CN" altLang="en-US" sz="2800" b="1" dirty="0">
                <a:latin typeface="Times New Roman" panose="02020603050405020304" pitchFamily="18" charset="0"/>
              </a:rPr>
              <a:t>和</a:t>
            </a:r>
            <a:r>
              <a:rPr lang="en-US" altLang="zh-CN" sz="2800" b="1" dirty="0">
                <a:latin typeface="Times New Roman" panose="02020603050405020304" pitchFamily="18" charset="0"/>
              </a:rPr>
              <a:t>5</a:t>
            </a:r>
            <a:r>
              <a:rPr lang="zh-CN" altLang="en-US" sz="2800" b="1" dirty="0">
                <a:latin typeface="Times New Roman" panose="02020603050405020304" pitchFamily="18" charset="0"/>
              </a:rPr>
              <a:t>代表所支持的分段长度分别为</a:t>
            </a:r>
            <a:r>
              <a:rPr lang="en-US" altLang="zh-CN" sz="2800" b="1" dirty="0">
                <a:latin typeface="Times New Roman" panose="02020603050405020304" pitchFamily="18" charset="0"/>
              </a:rPr>
              <a:t>200</a:t>
            </a:r>
            <a:r>
              <a:rPr lang="zh-CN" altLang="en-US" sz="2800" b="1" dirty="0">
                <a:latin typeface="Times New Roman" panose="02020603050405020304" pitchFamily="18" charset="0"/>
              </a:rPr>
              <a:t>米左右和</a:t>
            </a:r>
            <a:r>
              <a:rPr lang="en-US" altLang="zh-CN" sz="2800" b="1" dirty="0">
                <a:latin typeface="Times New Roman" panose="02020603050405020304" pitchFamily="18" charset="0"/>
              </a:rPr>
              <a:t>500</a:t>
            </a:r>
            <a:r>
              <a:rPr lang="zh-CN" altLang="en-US" sz="2800" b="1" dirty="0">
                <a:latin typeface="Times New Roman" panose="02020603050405020304" pitchFamily="18" charset="0"/>
              </a:rPr>
              <a:t>米，</a:t>
            </a:r>
            <a:r>
              <a:rPr lang="en-US" altLang="zh-CN" sz="2800" b="1" dirty="0">
                <a:latin typeface="Times New Roman" panose="02020603050405020304" pitchFamily="18" charset="0"/>
              </a:rPr>
              <a:t>T</a:t>
            </a:r>
            <a:r>
              <a:rPr lang="zh-CN" altLang="en-US" sz="2800" b="1" dirty="0">
                <a:latin typeface="Times New Roman" panose="02020603050405020304" pitchFamily="18" charset="0"/>
              </a:rPr>
              <a:t>代表双绞线，</a:t>
            </a:r>
            <a:r>
              <a:rPr lang="en-US" altLang="zh-CN" sz="2800" b="1" dirty="0">
                <a:latin typeface="Times New Roman" panose="02020603050405020304" pitchFamily="18" charset="0"/>
              </a:rPr>
              <a:t>F</a:t>
            </a:r>
            <a:r>
              <a:rPr lang="zh-CN" altLang="en-US" sz="2800" b="1" dirty="0">
                <a:latin typeface="Times New Roman" panose="02020603050405020304" pitchFamily="18" charset="0"/>
              </a:rPr>
              <a:t>代表光纤。</a:t>
            </a:r>
            <a:r>
              <a:rPr lang="zh-CN" altLang="en-US" sz="2400" dirty="0">
                <a:latin typeface="Times New Roman" panose="02020603050405020304" pitchFamily="18" charset="0"/>
              </a:rPr>
              <a:t> </a:t>
            </a:r>
            <a:endParaRPr lang="zh-CN" altLang="en-US" sz="2400" dirty="0">
              <a:latin typeface="Times New Roman" panose="02020603050405020304" pitchFamily="18" charset="0"/>
            </a:endParaRPr>
          </a:p>
        </p:txBody>
      </p:sp>
      <p:sp>
        <p:nvSpPr>
          <p:cNvPr id="7" name="AutoShape 5"/>
          <p:cNvSpPr>
            <a:spLocks noChangeArrowheads="1"/>
          </p:cNvSpPr>
          <p:nvPr/>
        </p:nvSpPr>
        <p:spPr bwMode="auto">
          <a:xfrm>
            <a:off x="107950" y="63500"/>
            <a:ext cx="4248150" cy="844550"/>
          </a:xfrm>
          <a:prstGeom prst="wedgeRoundRectCallout">
            <a:avLst>
              <a:gd name="adj1" fmla="val -30353"/>
              <a:gd name="adj2" fmla="val 163200"/>
              <a:gd name="adj3" fmla="val 16667"/>
            </a:avLst>
          </a:prstGeom>
          <a:solidFill>
            <a:schemeClr val="tx2">
              <a:lumMod val="40000"/>
              <a:lumOff val="60000"/>
            </a:schemeClr>
          </a:solidFill>
          <a:ln w="9525">
            <a:solidFill>
              <a:schemeClr val="tx1"/>
            </a:solidFill>
            <a:miter lim="800000"/>
          </a:ln>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1" lang="en-US" altLang="zh-CN" sz="20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10Base5</a:t>
            </a:r>
            <a:r>
              <a:rPr kumimoji="1" lang="zh-CN" altLang="en-US" sz="20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：速率为</a:t>
            </a:r>
            <a:r>
              <a:rPr kumimoji="1" lang="en-US" altLang="zh-CN" sz="20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10Mbps</a:t>
            </a:r>
            <a:r>
              <a:rPr kumimoji="1" lang="zh-CN" altLang="en-US" sz="20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，使用基带</a:t>
            </a:r>
            <a:endParaRPr kumimoji="1" lang="en-US" altLang="zh-CN" sz="20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auto" latinLnBrk="0" hangingPunct="1">
              <a:lnSpc>
                <a:spcPct val="100000"/>
              </a:lnSpc>
              <a:spcBef>
                <a:spcPct val="0"/>
              </a:spcBef>
              <a:spcAft>
                <a:spcPts val="0"/>
              </a:spcAft>
              <a:buClrTx/>
              <a:buSzTx/>
              <a:buFontTx/>
              <a:buNone/>
              <a:defRPr/>
            </a:pPr>
            <a:r>
              <a:rPr kumimoji="1" lang="zh-CN" altLang="en-US" sz="20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信令，分段长度为</a:t>
            </a:r>
            <a:r>
              <a:rPr kumimoji="1" lang="en-US" altLang="zh-CN" sz="20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500</a:t>
            </a:r>
            <a:r>
              <a:rPr kumimoji="1" lang="zh-CN" altLang="en-US" sz="20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米。</a:t>
            </a:r>
            <a:endParaRPr kumimoji="0" lang="zh-CN" altLang="en-US" sz="2000" b="0" i="0" u="none" strike="noStrike" kern="1200" cap="none" spc="0" normalizeH="0" baseline="0" noProof="0" dirty="0">
              <a:ln>
                <a:noFill/>
              </a:ln>
              <a:solidFill>
                <a:schemeClr val="folHlink"/>
              </a:solidFill>
              <a:effectLst/>
              <a:uLnTx/>
              <a:uFillTx/>
              <a:latin typeface="Comic Sans MS" panose="030F0702030302020204" pitchFamily="66"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724"/>
                                        </p:tgtEl>
                                        <p:attrNameLst>
                                          <p:attrName>style.visibility</p:attrName>
                                        </p:attrNameLst>
                                      </p:cBhvr>
                                      <p:to>
                                        <p:strVal val="visible"/>
                                      </p:to>
                                    </p:set>
                                    <p:animEffect transition="in" filter="blinds(horizontal)">
                                      <p:cBhvr>
                                        <p:cTn id="7" dur="500"/>
                                        <p:tgtEl>
                                          <p:spTgt spid="30724"/>
                                        </p:tgtEl>
                                      </p:cBhvr>
                                    </p:animEffect>
                                  </p:childTnLst>
                                </p:cTn>
                              </p:par>
                              <p:par>
                                <p:cTn id="8" presetID="3" presetClass="entr" presetSubtype="10" fill="hold" nodeType="withEffect">
                                  <p:stCondLst>
                                    <p:cond delay="0"/>
                                  </p:stCondLst>
                                  <p:childTnLst>
                                    <p:set>
                                      <p:cBhvr>
                                        <p:cTn id="9" dur="1" fill="hold">
                                          <p:stCondLst>
                                            <p:cond delay="0"/>
                                          </p:stCondLst>
                                        </p:cTn>
                                        <p:tgtEl>
                                          <p:spTgt spid="30723"/>
                                        </p:tgtEl>
                                        <p:attrNameLst>
                                          <p:attrName>style.visibility</p:attrName>
                                        </p:attrNameLst>
                                      </p:cBhvr>
                                      <p:to>
                                        <p:strVal val="visible"/>
                                      </p:to>
                                    </p:set>
                                    <p:animEffect transition="in" filter="blinds(horizontal)">
                                      <p:cBhvr>
                                        <p:cTn id="10" dur="500"/>
                                        <p:tgtEl>
                                          <p:spTgt spid="3072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30725"/>
                                        </p:tgtEl>
                                        <p:attrNameLst>
                                          <p:attrName>style.visibility</p:attrName>
                                        </p:attrNameLst>
                                      </p:cBhvr>
                                      <p:to>
                                        <p:strVal val="visible"/>
                                      </p:to>
                                    </p:set>
                                    <p:anim calcmode="lin" valueType="num">
                                      <p:cBhvr additive="base">
                                        <p:cTn id="15" dur="500" fill="hold"/>
                                        <p:tgtEl>
                                          <p:spTgt spid="30725"/>
                                        </p:tgtEl>
                                        <p:attrNameLst>
                                          <p:attrName>ppt_x</p:attrName>
                                        </p:attrNameLst>
                                      </p:cBhvr>
                                      <p:tavLst>
                                        <p:tav tm="0">
                                          <p:val>
                                            <p:strVal val="0-#ppt_w/2"/>
                                          </p:val>
                                        </p:tav>
                                        <p:tav tm="100000">
                                          <p:val>
                                            <p:strVal val="#ppt_x"/>
                                          </p:val>
                                        </p:tav>
                                      </p:tavLst>
                                    </p:anim>
                                    <p:anim calcmode="lin" valueType="num">
                                      <p:cBhvr additive="base">
                                        <p:cTn id="16" dur="500" fill="hold"/>
                                        <p:tgtEl>
                                          <p:spTgt spid="30725"/>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2" presetClass="entr" presetSubtype="2"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slide(fromRight)">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4" grpId="0"/>
      <p:bldP spid="30725" grpId="0"/>
      <p:bldP spid="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Rectangle 2"/>
          <p:cNvSpPr>
            <a:spLocks noGrp="1" noChangeArrowheads="1"/>
          </p:cNvSpPr>
          <p:nvPr>
            <p:ph type="title"/>
          </p:nvPr>
        </p:nvSpPr>
        <p:spPr>
          <a:xfrm>
            <a:off x="684213" y="215553"/>
            <a:ext cx="7772400" cy="765175"/>
          </a:xfrm>
          <a:noFill/>
          <a:ln>
            <a:noFill/>
          </a:ln>
          <a:effectLst/>
          <a:sp3d prstMaterial="plastic"/>
        </p:spPr>
        <p:txBody>
          <a:bodyPr vert="horz" rtlCol="0" anchor="ctr">
            <a:norm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3600" b="1" i="0" u="none" strike="noStrike" kern="1200" cap="all" spc="50" normalizeH="0" baseline="0" noProof="0">
                <a:ln w="15875">
                  <a:noFill/>
                </a:ln>
                <a:solidFill>
                  <a:schemeClr val="tx2"/>
                </a:solidFill>
                <a:effectLst/>
                <a:uLnTx/>
                <a:uFillTx/>
                <a:latin typeface="+mj-lt"/>
                <a:ea typeface="+mj-ea"/>
                <a:cs typeface="+mj-cs"/>
              </a:rPr>
              <a:t>4.3.2 </a:t>
            </a:r>
            <a:r>
              <a:rPr kumimoji="0" lang="en-US" altLang="zh-CN" sz="3600" b="1" i="0" u="none" strike="noStrike" kern="1200" cap="all" spc="50" normalizeH="0" baseline="0" noProof="0">
                <a:ln w="15875">
                  <a:noFill/>
                </a:ln>
                <a:solidFill>
                  <a:schemeClr val="tx2"/>
                </a:solidFill>
                <a:effectLst/>
                <a:uLnTx/>
                <a:uFillTx/>
                <a:latin typeface="+mj-lt"/>
                <a:ea typeface="+mj-ea"/>
                <a:cs typeface="+mj-cs"/>
              </a:rPr>
              <a:t>Manchester Encoding</a:t>
            </a:r>
            <a:r>
              <a:rPr kumimoji="0" lang="en-US" altLang="zh-CN" sz="4000" b="1" i="0" u="none" strike="noStrike" kern="1200" cap="all" spc="50" normalizeH="0" baseline="0" noProof="0">
                <a:ln w="15875">
                  <a:noFill/>
                </a:ln>
                <a:solidFill>
                  <a:schemeClr val="tx2"/>
                </a:solidFill>
                <a:effectLst/>
                <a:uLnTx/>
                <a:uFillTx/>
                <a:latin typeface="+mj-lt"/>
                <a:ea typeface="+mj-ea"/>
                <a:cs typeface="+mj-cs"/>
              </a:rPr>
              <a:t> </a:t>
            </a:r>
            <a:endParaRPr kumimoji="0" lang="zh-CN" altLang="en-US" sz="4000" b="1" i="0" u="none" strike="noStrike" kern="1200" cap="all" spc="50" normalizeH="0" baseline="0" noProof="0">
              <a:ln w="15875">
                <a:noFill/>
              </a:ln>
              <a:solidFill>
                <a:schemeClr val="tx2"/>
              </a:solidFill>
              <a:effectLst/>
              <a:uLnTx/>
              <a:uFillTx/>
              <a:latin typeface="+mj-lt"/>
              <a:ea typeface="+mj-ea"/>
              <a:cs typeface="+mj-cs"/>
            </a:endParaRPr>
          </a:p>
        </p:txBody>
      </p:sp>
      <p:grpSp>
        <p:nvGrpSpPr>
          <p:cNvPr id="2" name="Group 10"/>
          <p:cNvGrpSpPr/>
          <p:nvPr/>
        </p:nvGrpSpPr>
        <p:grpSpPr>
          <a:xfrm>
            <a:off x="395288" y="1412875"/>
            <a:ext cx="8443912" cy="5394325"/>
            <a:chOff x="374" y="2112"/>
            <a:chExt cx="5194" cy="2176"/>
          </a:xfrm>
        </p:grpSpPr>
        <p:pic>
          <p:nvPicPr>
            <p:cNvPr id="87046" name="Picture 5" descr="4-16"/>
            <p:cNvPicPr>
              <a:picLocks noChangeAspect="1"/>
            </p:cNvPicPr>
            <p:nvPr/>
          </p:nvPicPr>
          <p:blipFill>
            <a:blip r:embed="rId1"/>
            <a:stretch>
              <a:fillRect/>
            </a:stretch>
          </p:blipFill>
          <p:spPr>
            <a:xfrm>
              <a:off x="528" y="2112"/>
              <a:ext cx="4931" cy="1667"/>
            </a:xfrm>
            <a:prstGeom prst="rect">
              <a:avLst/>
            </a:prstGeom>
            <a:noFill/>
            <a:ln w="9525">
              <a:noFill/>
            </a:ln>
          </p:spPr>
        </p:pic>
        <p:sp>
          <p:nvSpPr>
            <p:cNvPr id="87047" name="Text Box 6"/>
            <p:cNvSpPr txBox="1"/>
            <p:nvPr/>
          </p:nvSpPr>
          <p:spPr>
            <a:xfrm>
              <a:off x="374" y="3770"/>
              <a:ext cx="5194" cy="51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400" b="1" dirty="0">
                  <a:solidFill>
                    <a:schemeClr val="folHlink"/>
                  </a:solidFill>
                  <a:latin typeface="Times New Roman" panose="02020603050405020304" pitchFamily="18" charset="0"/>
                </a:rPr>
                <a:t>P275 Figure 4-16. (a) Binary encoding. (b) Manchester encoding. (c) Differential Manchester encoding.</a:t>
              </a:r>
              <a:endParaRPr lang="en-US" altLang="zh-CN" sz="2400" b="1" dirty="0">
                <a:solidFill>
                  <a:schemeClr val="folHlink"/>
                </a:solidFill>
                <a:latin typeface="Times New Roman" panose="02020603050405020304" pitchFamily="18" charset="0"/>
              </a:endParaRPr>
            </a:p>
          </p:txBody>
        </p:sp>
      </p:grpSp>
      <p:sp>
        <p:nvSpPr>
          <p:cNvPr id="31751" name="AutoShape 7"/>
          <p:cNvSpPr>
            <a:spLocks noChangeArrowheads="1"/>
          </p:cNvSpPr>
          <p:nvPr/>
        </p:nvSpPr>
        <p:spPr bwMode="auto">
          <a:xfrm>
            <a:off x="6491288" y="1989138"/>
            <a:ext cx="2057400" cy="838200"/>
          </a:xfrm>
          <a:prstGeom prst="wedgeRectCallout">
            <a:avLst>
              <a:gd name="adj1" fmla="val -67440"/>
              <a:gd name="adj2" fmla="val 60417"/>
            </a:avLst>
          </a:prstGeom>
          <a:solidFill>
            <a:schemeClr val="tx2">
              <a:lumMod val="40000"/>
              <a:lumOff val="60000"/>
            </a:schemeClr>
          </a:solidFill>
          <a:ln w="9525">
            <a:solidFill>
              <a:schemeClr val="tx1"/>
            </a:solidFill>
            <a:miter lim="800000"/>
          </a:ln>
        </p:spPr>
        <p:txBody>
          <a:bodyPr/>
          <a:lstStyle>
            <a:lvl1pPr eaLnBrk="0" hangingPunct="0">
              <a:spcBef>
                <a:spcPct val="20000"/>
              </a:spcBef>
              <a:buClr>
                <a:srgbClr val="A8CDD7"/>
              </a:buClr>
              <a:buSzPct val="95000"/>
              <a:buFont typeface="Wingdings 2" panose="05020102010507070707" pitchFamily="18" charset="2"/>
              <a:buChar char=""/>
              <a:defRPr sz="2600">
                <a:solidFill>
                  <a:schemeClr val="tx1"/>
                </a:solidFill>
                <a:latin typeface="Arial" panose="020B0604020202020204" pitchFamily="34" charset="0"/>
              </a:defRPr>
            </a:lvl1pPr>
            <a:lvl2pPr marL="742950" indent="-285750" eaLnBrk="0" hangingPunct="0">
              <a:spcBef>
                <a:spcPct val="20000"/>
              </a:spcBef>
              <a:buClr>
                <a:schemeClr val="accent1"/>
              </a:buClr>
              <a:buSzPct val="85000"/>
              <a:buFont typeface="Wingdings 2" panose="05020102010507070707" pitchFamily="18" charset="2"/>
              <a:buChar char=""/>
              <a:defRPr sz="2400">
                <a:solidFill>
                  <a:schemeClr val="tx1"/>
                </a:solidFill>
                <a:latin typeface="Arial" panose="020B0604020202020204" pitchFamily="34" charset="0"/>
              </a:defRPr>
            </a:lvl2pPr>
            <a:lvl3pPr marL="1143000" indent="-228600" eaLnBrk="0" hangingPunct="0">
              <a:spcBef>
                <a:spcPct val="20000"/>
              </a:spcBef>
              <a:buClr>
                <a:schemeClr val="accent2"/>
              </a:buClr>
              <a:buSzPct val="70000"/>
              <a:buFont typeface="Wingdings 2" panose="05020102010507070707" pitchFamily="18" charset="2"/>
              <a:buChar char=""/>
              <a:defRPr sz="2100">
                <a:solidFill>
                  <a:schemeClr val="tx1"/>
                </a:solidFill>
                <a:latin typeface="Arial" panose="020B0604020202020204" pitchFamily="34" charset="0"/>
              </a:defRPr>
            </a:lvl3pPr>
            <a:lvl4pPr marL="1600200" indent="-228600" eaLnBrk="0" hangingPunct="0">
              <a:spcBef>
                <a:spcPct val="20000"/>
              </a:spcBef>
              <a:buClr>
                <a:srgbClr val="A8CDD7"/>
              </a:buClr>
              <a:buSzPct val="65000"/>
              <a:buFont typeface="Wingdings 2" panose="05020102010507070707" pitchFamily="18" charset="2"/>
              <a:buChar char=""/>
              <a:defRPr sz="2000">
                <a:solidFill>
                  <a:schemeClr val="tx1"/>
                </a:solidFill>
                <a:latin typeface="Arial" panose="020B0604020202020204" pitchFamily="34" charset="0"/>
              </a:defRPr>
            </a:lvl4pPr>
            <a:lvl5pPr marL="2057400" indent="-228600" eaLnBrk="0" hangingPunct="0">
              <a:spcBef>
                <a:spcPct val="20000"/>
              </a:spcBef>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9pPr>
          </a:lstStyle>
          <a:p>
            <a:pPr marL="0" marR="0" lvl="0" indent="0" algn="ctr" defTabSz="914400" rtl="0" eaLnBrk="0" fontAlgn="auto" latinLnBrk="0" hangingPunct="0">
              <a:lnSpc>
                <a:spcPct val="100000"/>
              </a:lnSpc>
              <a:spcBef>
                <a:spcPct val="0"/>
              </a:spcBef>
              <a:spcAft>
                <a:spcPts val="0"/>
              </a:spcAft>
              <a:buClrTx/>
              <a:buSzTx/>
              <a:buFont typeface="Wingdings 2" panose="05020102010507070707" pitchFamily="18" charset="2"/>
              <a:buNone/>
              <a:defRPr/>
            </a:pPr>
            <a:r>
              <a:rPr kumimoji="0" lang="zh-CN" altLang="en-US" sz="24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1为前高后低</a:t>
            </a:r>
            <a:endParaRPr kumimoji="0" lang="zh-CN" altLang="en-US" sz="24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ctr" defTabSz="914400" rtl="0" eaLnBrk="0" fontAlgn="auto" latinLnBrk="0" hangingPunct="0">
              <a:lnSpc>
                <a:spcPct val="100000"/>
              </a:lnSpc>
              <a:spcBef>
                <a:spcPct val="0"/>
              </a:spcBef>
              <a:spcAft>
                <a:spcPts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0</a:t>
            </a:r>
            <a:r>
              <a:rPr kumimoji="0" lang="zh-CN" altLang="en-US" sz="2400" b="1" i="0" u="none" strike="noStrike" kern="1200" cap="none" spc="0" normalizeH="0" baseline="0" noProof="0" dirty="0">
                <a:ln>
                  <a:noFill/>
                </a:ln>
                <a:solidFill>
                  <a:schemeClr val="tx1"/>
                </a:solidFill>
                <a:effectLst/>
                <a:uLnTx/>
                <a:uFillTx/>
                <a:latin typeface="宋体" panose="02010600030101010101" pitchFamily="2" charset="-122"/>
                <a:ea typeface="+mn-ea"/>
                <a:cs typeface="+mn-cs"/>
              </a:rPr>
              <a:t>为前低后高</a:t>
            </a:r>
            <a:endParaRPr kumimoji="0" lang="zh-CN" altLang="en-US" sz="2400" b="1" i="0" u="none" strike="noStrike" kern="1200" cap="none" spc="0" normalizeH="0" baseline="0" noProof="0" dirty="0">
              <a:ln>
                <a:noFill/>
              </a:ln>
              <a:solidFill>
                <a:schemeClr val="tx1"/>
              </a:solidFill>
              <a:effectLst/>
              <a:uLnTx/>
              <a:uFillTx/>
              <a:latin typeface="宋体" panose="02010600030101010101" pitchFamily="2" charset="-122"/>
              <a:ea typeface="+mn-ea"/>
              <a:cs typeface="+mn-cs"/>
            </a:endParaRPr>
          </a:p>
        </p:txBody>
      </p:sp>
      <p:sp>
        <p:nvSpPr>
          <p:cNvPr id="31753" name="AutoShape 9"/>
          <p:cNvSpPr>
            <a:spLocks noChangeArrowheads="1"/>
          </p:cNvSpPr>
          <p:nvPr/>
        </p:nvSpPr>
        <p:spPr bwMode="auto">
          <a:xfrm>
            <a:off x="6588125" y="4437063"/>
            <a:ext cx="1600200" cy="457200"/>
          </a:xfrm>
          <a:prstGeom prst="wedgeRectCallout">
            <a:avLst>
              <a:gd name="adj1" fmla="val -80899"/>
              <a:gd name="adj2" fmla="val -165417"/>
            </a:avLst>
          </a:prstGeom>
          <a:solidFill>
            <a:schemeClr val="tx2">
              <a:lumMod val="40000"/>
              <a:lumOff val="60000"/>
            </a:schemeClr>
          </a:solidFill>
          <a:ln w="9525">
            <a:solidFill>
              <a:schemeClr val="tx1"/>
            </a:solidFill>
            <a:miter lim="800000"/>
          </a:ln>
        </p:spPr>
        <p:txBody>
          <a:bodyPr/>
          <a:lstStyle>
            <a:lvl1pPr eaLnBrk="0" hangingPunct="0">
              <a:spcBef>
                <a:spcPct val="20000"/>
              </a:spcBef>
              <a:buClr>
                <a:srgbClr val="A8CDD7"/>
              </a:buClr>
              <a:buSzPct val="95000"/>
              <a:buFont typeface="Wingdings 2" panose="05020102010507070707" pitchFamily="18" charset="2"/>
              <a:buChar char=""/>
              <a:defRPr sz="2600">
                <a:solidFill>
                  <a:schemeClr val="tx1"/>
                </a:solidFill>
                <a:latin typeface="Arial" panose="020B0604020202020204" pitchFamily="34" charset="0"/>
              </a:defRPr>
            </a:lvl1pPr>
            <a:lvl2pPr marL="742950" indent="-285750" eaLnBrk="0" hangingPunct="0">
              <a:spcBef>
                <a:spcPct val="20000"/>
              </a:spcBef>
              <a:buClr>
                <a:schemeClr val="accent1"/>
              </a:buClr>
              <a:buSzPct val="85000"/>
              <a:buFont typeface="Wingdings 2" panose="05020102010507070707" pitchFamily="18" charset="2"/>
              <a:buChar char=""/>
              <a:defRPr sz="2400">
                <a:solidFill>
                  <a:schemeClr val="tx1"/>
                </a:solidFill>
                <a:latin typeface="Arial" panose="020B0604020202020204" pitchFamily="34" charset="0"/>
              </a:defRPr>
            </a:lvl2pPr>
            <a:lvl3pPr marL="1143000" indent="-228600" eaLnBrk="0" hangingPunct="0">
              <a:spcBef>
                <a:spcPct val="20000"/>
              </a:spcBef>
              <a:buClr>
                <a:schemeClr val="accent2"/>
              </a:buClr>
              <a:buSzPct val="70000"/>
              <a:buFont typeface="Wingdings 2" panose="05020102010507070707" pitchFamily="18" charset="2"/>
              <a:buChar char=""/>
              <a:defRPr sz="2100">
                <a:solidFill>
                  <a:schemeClr val="tx1"/>
                </a:solidFill>
                <a:latin typeface="Arial" panose="020B0604020202020204" pitchFamily="34" charset="0"/>
              </a:defRPr>
            </a:lvl3pPr>
            <a:lvl4pPr marL="1600200" indent="-228600" eaLnBrk="0" hangingPunct="0">
              <a:spcBef>
                <a:spcPct val="20000"/>
              </a:spcBef>
              <a:buClr>
                <a:srgbClr val="A8CDD7"/>
              </a:buClr>
              <a:buSzPct val="65000"/>
              <a:buFont typeface="Wingdings 2" panose="05020102010507070707" pitchFamily="18" charset="2"/>
              <a:buChar char=""/>
              <a:defRPr sz="2000">
                <a:solidFill>
                  <a:schemeClr val="tx1"/>
                </a:solidFill>
                <a:latin typeface="Arial" panose="020B0604020202020204" pitchFamily="34" charset="0"/>
              </a:defRPr>
            </a:lvl4pPr>
            <a:lvl5pPr marL="2057400" indent="-228600" eaLnBrk="0" hangingPunct="0">
              <a:spcBef>
                <a:spcPct val="20000"/>
              </a:spcBef>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9pPr>
          </a:lstStyle>
          <a:p>
            <a:pPr marL="0" marR="0" lvl="0" indent="0" algn="ctr" defTabSz="914400" rtl="0" eaLnBrk="0" fontAlgn="auto" latinLnBrk="0" hangingPunct="0">
              <a:lnSpc>
                <a:spcPct val="100000"/>
              </a:lnSpc>
              <a:spcBef>
                <a:spcPct val="0"/>
              </a:spcBef>
              <a:spcAft>
                <a:spcPts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0</a:t>
            </a:r>
            <a:r>
              <a:rPr kumimoji="0" lang="zh-CN" altLang="en-US" sz="2400" b="1" i="0" u="none" strike="noStrike" kern="1200" cap="none" spc="0" normalizeH="0" baseline="0" noProof="0" dirty="0">
                <a:ln>
                  <a:noFill/>
                </a:ln>
                <a:solidFill>
                  <a:schemeClr val="tx1"/>
                </a:solidFill>
                <a:effectLst/>
                <a:uLnTx/>
                <a:uFillTx/>
                <a:latin typeface="宋体" panose="02010600030101010101" pitchFamily="2" charset="-122"/>
                <a:ea typeface="+mn-ea"/>
                <a:cs typeface="Arial" panose="020B0604020202020204" pitchFamily="34" charset="0"/>
              </a:rPr>
              <a:t>变</a:t>
            </a:r>
            <a:r>
              <a:rPr kumimoji="0" lang="zh-CN" altLang="en-US" sz="24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a:t>
            </a:r>
            <a:r>
              <a:rPr kumimoji="0" lang="zh-CN" altLang="en-US" sz="2400" b="1" i="0" u="none" strike="noStrike" kern="1200" cap="none" spc="0" normalizeH="0" baseline="0" noProof="0" dirty="0">
                <a:ln>
                  <a:noFill/>
                </a:ln>
                <a:solidFill>
                  <a:schemeClr val="tx1"/>
                </a:solidFill>
                <a:effectLst/>
                <a:uLnTx/>
                <a:uFillTx/>
                <a:latin typeface="宋体" panose="02010600030101010101" pitchFamily="2" charset="-122"/>
                <a:ea typeface="+mn-ea"/>
                <a:cs typeface="+mn-cs"/>
              </a:rPr>
              <a:t>不变</a:t>
            </a:r>
            <a:endParaRPr kumimoji="0" lang="zh-CN" altLang="en-US" sz="2400" b="1" i="0" u="none" strike="noStrike" kern="1200" cap="none" spc="0" normalizeH="0" baseline="0" noProof="0" dirty="0">
              <a:ln>
                <a:noFill/>
              </a:ln>
              <a:solidFill>
                <a:schemeClr val="tx1"/>
              </a:solidFill>
              <a:effectLst/>
              <a:uLnTx/>
              <a:uFillTx/>
              <a:latin typeface="宋体" panose="02010600030101010101" pitchFamily="2" charset="-122"/>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31751"/>
                                        </p:tgtEl>
                                        <p:attrNameLst>
                                          <p:attrName>style.visibility</p:attrName>
                                        </p:attrNameLst>
                                      </p:cBhvr>
                                      <p:to>
                                        <p:strVal val="visible"/>
                                      </p:to>
                                    </p:set>
                                    <p:animEffect transition="in" filter="slide(fromRight)">
                                      <p:cBhvr>
                                        <p:cTn id="12" dur="500"/>
                                        <p:tgtEl>
                                          <p:spTgt spid="31751"/>
                                        </p:tgtEl>
                                      </p:cBhvr>
                                    </p:animEffect>
                                  </p:childTnLst>
                                  <p:subTnLst>
                                    <p:set>
                                      <p:cBhvr override="childStyle">
                                        <p:cTn dur="1" fill="hold" display="0" masterRel="nextClick" afterEffect="1"/>
                                        <p:tgtEl>
                                          <p:spTgt spid="31751"/>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31753"/>
                                        </p:tgtEl>
                                        <p:attrNameLst>
                                          <p:attrName>style.visibility</p:attrName>
                                        </p:attrNameLst>
                                      </p:cBhvr>
                                      <p:to>
                                        <p:strVal val="visible"/>
                                      </p:to>
                                    </p:set>
                                    <p:animEffect transition="in" filter="slide(fromBottom)">
                                      <p:cBhvr>
                                        <p:cTn id="17" dur="500"/>
                                        <p:tgtEl>
                                          <p:spTgt spid="31753"/>
                                        </p:tgtEl>
                                      </p:cBhvr>
                                    </p:animEffect>
                                  </p:childTnLst>
                                  <p:subTnLst>
                                    <p:set>
                                      <p:cBhvr override="childStyle">
                                        <p:cTn dur="1" fill="hold" display="0" masterRel="nextClick" afterEffect="1"/>
                                        <p:tgtEl>
                                          <p:spTgt spid="3175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1" grpId="0" animBg="1"/>
      <p:bldP spid="3175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6" name="灯片编号占位符 4"/>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1400" dirty="0">
                <a:latin typeface="Times New Roman" panose="02020603050405020304" pitchFamily="18" charset="0"/>
                <a:ea typeface="宋体" panose="02010600030101010101" pitchFamily="2" charset="-122"/>
              </a:rPr>
            </a:fld>
            <a:endParaRPr lang="zh-CN" altLang="en-US" sz="1400" dirty="0">
              <a:latin typeface="Times New Roman" panose="02020603050405020304" pitchFamily="18" charset="0"/>
              <a:ea typeface="宋体" panose="02010600030101010101" pitchFamily="2" charset="-122"/>
            </a:endParaRPr>
          </a:p>
        </p:txBody>
      </p:sp>
      <p:sp>
        <p:nvSpPr>
          <p:cNvPr id="270338" name="Rectangle 2"/>
          <p:cNvSpPr>
            <a:spLocks noGrp="1" noChangeArrowheads="1"/>
          </p:cNvSpPr>
          <p:nvPr>
            <p:ph type="title"/>
          </p:nvPr>
        </p:nvSpPr>
        <p:spPr>
          <a:xfrm>
            <a:off x="457200" y="152400"/>
            <a:ext cx="8686800" cy="7620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all" spc="50" normalizeH="0" baseline="0" noProof="0">
                <a:ln w="15875">
                  <a:noFill/>
                </a:ln>
                <a:solidFill>
                  <a:schemeClr val="tx2"/>
                </a:solidFill>
                <a:effectLst/>
                <a:uLnTx/>
                <a:uFillTx/>
                <a:latin typeface="+mj-lt"/>
                <a:ea typeface="+mj-ea"/>
                <a:cs typeface="+mj-cs"/>
              </a:rPr>
              <a:t>4.3.3 </a:t>
            </a:r>
            <a:r>
              <a:rPr kumimoji="0" lang="en-US" altLang="zh-CN" sz="3200" b="1" i="0" u="none" strike="noStrike" kern="1200" cap="all" spc="50" normalizeH="0" baseline="0" noProof="0">
                <a:ln w="15875">
                  <a:noFill/>
                </a:ln>
                <a:solidFill>
                  <a:schemeClr val="tx2"/>
                </a:solidFill>
                <a:effectLst/>
                <a:uLnTx/>
                <a:uFillTx/>
                <a:latin typeface="+mj-lt"/>
                <a:ea typeface="+mj-ea"/>
                <a:cs typeface="+mj-cs"/>
              </a:rPr>
              <a:t>The Ethernet MAC Sublayer Protocol</a:t>
            </a:r>
            <a:endParaRPr kumimoji="0" lang="zh-CN" altLang="en-US" sz="3200" b="1" i="0" u="none" strike="noStrike" kern="1200" cap="all" spc="50" normalizeH="0" baseline="0" noProof="0">
              <a:ln w="15875">
                <a:noFill/>
              </a:ln>
              <a:solidFill>
                <a:schemeClr val="tx2"/>
              </a:solidFill>
              <a:effectLst/>
              <a:uLnTx/>
              <a:uFillTx/>
              <a:latin typeface="+mj-lt"/>
              <a:ea typeface="+mj-ea"/>
              <a:cs typeface="+mj-cs"/>
            </a:endParaRPr>
          </a:p>
        </p:txBody>
      </p:sp>
      <p:grpSp>
        <p:nvGrpSpPr>
          <p:cNvPr id="88068" name="Group 3"/>
          <p:cNvGrpSpPr/>
          <p:nvPr/>
        </p:nvGrpSpPr>
        <p:grpSpPr>
          <a:xfrm>
            <a:off x="468313" y="1773238"/>
            <a:ext cx="8328025" cy="2895600"/>
            <a:chOff x="336" y="528"/>
            <a:chExt cx="5246" cy="1824"/>
          </a:xfrm>
        </p:grpSpPr>
        <p:pic>
          <p:nvPicPr>
            <p:cNvPr id="88070" name="Picture 4" descr="4-17"/>
            <p:cNvPicPr>
              <a:picLocks noChangeAspect="1"/>
            </p:cNvPicPr>
            <p:nvPr/>
          </p:nvPicPr>
          <p:blipFill>
            <a:blip r:embed="rId1"/>
            <a:stretch>
              <a:fillRect/>
            </a:stretch>
          </p:blipFill>
          <p:spPr>
            <a:xfrm>
              <a:off x="336" y="528"/>
              <a:ext cx="5114" cy="1488"/>
            </a:xfrm>
            <a:prstGeom prst="rect">
              <a:avLst/>
            </a:prstGeom>
            <a:noFill/>
            <a:ln w="9525">
              <a:noFill/>
            </a:ln>
          </p:spPr>
        </p:pic>
        <p:sp>
          <p:nvSpPr>
            <p:cNvPr id="88071" name="Text Box 5"/>
            <p:cNvSpPr txBox="1"/>
            <p:nvPr/>
          </p:nvSpPr>
          <p:spPr>
            <a:xfrm>
              <a:off x="336" y="2064"/>
              <a:ext cx="5246"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400" b="1" dirty="0">
                  <a:latin typeface="Times New Roman" panose="02020603050405020304" pitchFamily="18" charset="0"/>
                  <a:ea typeface="宋体" panose="02010600030101010101" pitchFamily="2" charset="-122"/>
                </a:rPr>
                <a:t>Figure 4-17. Frame formats. (a) DIX Ethernet. (b) IEEE 802.3.</a:t>
              </a:r>
              <a:endParaRPr lang="zh-CN" altLang="en-US" sz="2400" dirty="0">
                <a:latin typeface="Times New Roman" panose="02020603050405020304" pitchFamily="18" charset="0"/>
                <a:ea typeface="宋体" panose="02010600030101010101" pitchFamily="2" charset="-122"/>
              </a:endParaRPr>
            </a:p>
          </p:txBody>
        </p:sp>
      </p:grpSp>
      <p:sp>
        <p:nvSpPr>
          <p:cNvPr id="88069" name="Text Box 11"/>
          <p:cNvSpPr txBox="1"/>
          <p:nvPr/>
        </p:nvSpPr>
        <p:spPr>
          <a:xfrm>
            <a:off x="468313" y="4941888"/>
            <a:ext cx="7920037" cy="9461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800" b="1" dirty="0">
                <a:solidFill>
                  <a:srgbClr val="CC6600"/>
                </a:solidFill>
                <a:latin typeface="Times New Roman" panose="02020603050405020304" pitchFamily="18" charset="0"/>
                <a:ea typeface="宋体" panose="02010600030101010101" pitchFamily="2" charset="-122"/>
              </a:rPr>
              <a:t>掌握帧格式、字段含义、字段长度。会解释为什么需要</a:t>
            </a:r>
            <a:r>
              <a:rPr lang="en-US" altLang="zh-CN" sz="2800" b="1" dirty="0">
                <a:solidFill>
                  <a:srgbClr val="CC6600"/>
                </a:solidFill>
                <a:latin typeface="Times New Roman" panose="02020603050405020304" pitchFamily="18" charset="0"/>
                <a:ea typeface="宋体" panose="02010600030101010101" pitchFamily="2" charset="-122"/>
              </a:rPr>
              <a:t>46</a:t>
            </a:r>
            <a:r>
              <a:rPr lang="zh-CN" altLang="en-US" sz="2800" b="1" dirty="0">
                <a:solidFill>
                  <a:srgbClr val="CC6600"/>
                </a:solidFill>
                <a:latin typeface="Times New Roman" panose="02020603050405020304" pitchFamily="18" charset="0"/>
                <a:ea typeface="宋体" panose="02010600030101010101" pitchFamily="2" charset="-122"/>
              </a:rPr>
              <a:t>位的填充域。</a:t>
            </a:r>
            <a:endParaRPr lang="zh-CN" altLang="en-US" sz="2800" b="1" dirty="0">
              <a:solidFill>
                <a:srgbClr val="CC6600"/>
              </a:solidFill>
              <a:latin typeface="Times New Roman" panose="02020603050405020304" pitchFamily="18" charset="0"/>
              <a:ea typeface="宋体" panose="02010600030101010101" pitchFamily="2"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90" name="灯片编号占位符 4"/>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1400" dirty="0">
                <a:latin typeface="Times New Roman" panose="02020603050405020304" pitchFamily="18" charset="0"/>
                <a:ea typeface="宋体" panose="02010600030101010101" pitchFamily="2" charset="-122"/>
              </a:rPr>
            </a:fld>
            <a:endParaRPr lang="zh-CN" altLang="en-US" sz="1400" dirty="0">
              <a:latin typeface="Times New Roman" panose="02020603050405020304" pitchFamily="18" charset="0"/>
              <a:ea typeface="宋体" panose="02010600030101010101" pitchFamily="2" charset="-122"/>
            </a:endParaRPr>
          </a:p>
        </p:txBody>
      </p:sp>
      <p:sp>
        <p:nvSpPr>
          <p:cNvPr id="272386" name="Rectangle 2"/>
          <p:cNvSpPr>
            <a:spLocks noGrp="1" noChangeArrowheads="1"/>
          </p:cNvSpPr>
          <p:nvPr>
            <p:ph type="title"/>
          </p:nvPr>
        </p:nvSpPr>
        <p:spPr>
          <a:xfrm>
            <a:off x="687388" y="407988"/>
            <a:ext cx="7772400" cy="11430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000" b="1" i="0" u="none" strike="noStrike" kern="1200" cap="all" spc="50" normalizeH="0" baseline="0" noProof="0">
                <a:ln w="15875">
                  <a:noFill/>
                </a:ln>
                <a:solidFill>
                  <a:schemeClr val="tx2"/>
                </a:solidFill>
                <a:effectLst/>
                <a:uLnTx/>
                <a:uFillTx/>
                <a:latin typeface="宋体" panose="02010600030101010101" pitchFamily="2" charset="-122"/>
                <a:ea typeface="+mj-ea"/>
                <a:cs typeface="+mj-cs"/>
              </a:rPr>
              <a:t>为什么要限制最小帧的长度？ </a:t>
            </a:r>
            <a:endParaRPr kumimoji="0" lang="zh-CN" altLang="en-US" sz="4000" b="1" i="0" u="none" strike="noStrike" kern="1200" cap="all" spc="50" normalizeH="0" baseline="0" noProof="0">
              <a:ln w="15875">
                <a:noFill/>
              </a:ln>
              <a:solidFill>
                <a:schemeClr val="tx2"/>
              </a:solidFill>
              <a:effectLst/>
              <a:uLnTx/>
              <a:uFillTx/>
              <a:latin typeface="宋体" panose="02010600030101010101" pitchFamily="2" charset="-122"/>
              <a:ea typeface="+mj-ea"/>
              <a:cs typeface="+mj-cs"/>
            </a:endParaRPr>
          </a:p>
        </p:txBody>
      </p:sp>
      <p:pic>
        <p:nvPicPr>
          <p:cNvPr id="89092" name="Picture 3" descr="4-09"/>
          <p:cNvPicPr>
            <a:picLocks noChangeAspect="1"/>
          </p:cNvPicPr>
          <p:nvPr/>
        </p:nvPicPr>
        <p:blipFill>
          <a:blip r:embed="rId1"/>
          <a:stretch>
            <a:fillRect/>
          </a:stretch>
        </p:blipFill>
        <p:spPr>
          <a:xfrm>
            <a:off x="990600" y="1600200"/>
            <a:ext cx="7227888" cy="2813050"/>
          </a:xfrm>
          <a:prstGeom prst="rect">
            <a:avLst/>
          </a:prstGeom>
          <a:noFill/>
          <a:ln w="9525">
            <a:noFill/>
          </a:ln>
        </p:spPr>
      </p:pic>
      <p:sp>
        <p:nvSpPr>
          <p:cNvPr id="89093" name="Text Box 4"/>
          <p:cNvSpPr txBox="1"/>
          <p:nvPr/>
        </p:nvSpPr>
        <p:spPr>
          <a:xfrm>
            <a:off x="971550" y="4530725"/>
            <a:ext cx="71818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400" b="1" dirty="0">
                <a:latin typeface="Times New Roman" panose="02020603050405020304" pitchFamily="18" charset="0"/>
                <a:ea typeface="宋体" panose="02010600030101010101" pitchFamily="2" charset="-122"/>
              </a:rPr>
              <a:t>Figure 4-18. Collision detection can take as long as 2</a:t>
            </a:r>
            <a:r>
              <a:rPr lang="en-US" altLang="zh-CN" sz="2400" b="1" dirty="0">
                <a:latin typeface="Symbol" panose="05050102010706020507" pitchFamily="18" charset="2"/>
                <a:ea typeface="宋体" panose="02010600030101010101" pitchFamily="2" charset="-122"/>
              </a:rPr>
              <a:t>t</a:t>
            </a:r>
            <a:r>
              <a:rPr lang="en-US" altLang="zh-CN" sz="2400" b="1" dirty="0">
                <a:latin typeface="Times New Roman" panose="02020603050405020304" pitchFamily="18" charset="0"/>
                <a:ea typeface="宋体" panose="02010600030101010101" pitchFamily="2" charset="-122"/>
              </a:rPr>
              <a:t>.</a:t>
            </a:r>
            <a:endParaRPr lang="zh-CN" altLang="en-US" sz="2400" dirty="0">
              <a:latin typeface="Times New Roman" panose="02020603050405020304" pitchFamily="18" charset="0"/>
              <a:ea typeface="宋体" panose="02010600030101010101" pitchFamily="2" charset="-122"/>
            </a:endParaRPr>
          </a:p>
        </p:txBody>
      </p:sp>
      <p:sp>
        <p:nvSpPr>
          <p:cNvPr id="89094" name="Text Box 5"/>
          <p:cNvSpPr txBox="1"/>
          <p:nvPr/>
        </p:nvSpPr>
        <p:spPr>
          <a:xfrm>
            <a:off x="539750" y="4941888"/>
            <a:ext cx="8169275" cy="1384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b="1" dirty="0">
                <a:solidFill>
                  <a:srgbClr val="CC6600"/>
                </a:solidFill>
                <a:latin typeface="宋体" panose="02010600030101010101" pitchFamily="2" charset="-122"/>
                <a:ea typeface="宋体" panose="02010600030101010101" pitchFamily="2" charset="-122"/>
              </a:rPr>
              <a:t>    如果帧长度太短，虽然冲突发生了，但是在突发噪声回到发送方（</a:t>
            </a:r>
            <a:r>
              <a:rPr lang="zh-CN" altLang="en-US" sz="2800" b="1" dirty="0">
                <a:solidFill>
                  <a:srgbClr val="CC6600"/>
                </a:solidFill>
                <a:latin typeface="Arial" panose="020B0604020202020204" pitchFamily="34" charset="0"/>
                <a:ea typeface="宋体" panose="02010600030101010101" pitchFamily="2" charset="-122"/>
              </a:rPr>
              <a:t>2</a:t>
            </a:r>
            <a:r>
              <a:rPr lang="en-US" altLang="zh-CN" sz="2800" b="1" dirty="0">
                <a:solidFill>
                  <a:srgbClr val="CC6600"/>
                </a:solidFill>
                <a:latin typeface="Symbol" panose="05050102010706020507" pitchFamily="18" charset="2"/>
                <a:ea typeface="宋体" panose="02010600030101010101" pitchFamily="2" charset="-122"/>
              </a:rPr>
              <a:t>t</a:t>
            </a:r>
            <a:r>
              <a:rPr lang="en-US" altLang="zh-CN" sz="2800" b="1" dirty="0">
                <a:solidFill>
                  <a:srgbClr val="CC6600"/>
                </a:solidFill>
                <a:latin typeface="宋体" panose="02010600030101010101" pitchFamily="2" charset="-122"/>
                <a:ea typeface="宋体" panose="02010600030101010101" pitchFamily="2" charset="-122"/>
              </a:rPr>
              <a:t>）</a:t>
            </a:r>
            <a:r>
              <a:rPr lang="zh-CN" altLang="en-US" sz="2800" b="1" dirty="0">
                <a:solidFill>
                  <a:srgbClr val="CC6600"/>
                </a:solidFill>
                <a:latin typeface="宋体" panose="02010600030101010101" pitchFamily="2" charset="-122"/>
                <a:ea typeface="宋体" panose="02010600030101010101" pitchFamily="2" charset="-122"/>
              </a:rPr>
              <a:t>之前，传送任务已经完成了，则发送方将会不正确地得出结论。</a:t>
            </a:r>
            <a:r>
              <a:rPr lang="zh-CN" altLang="en-US" sz="2800" b="1" dirty="0">
                <a:solidFill>
                  <a:srgbClr val="CC6600"/>
                </a:solidFill>
                <a:latin typeface="Times New Roman" panose="02020603050405020304" pitchFamily="18" charset="0"/>
                <a:ea typeface="宋体" panose="02010600030101010101" pitchFamily="2" charset="-122"/>
              </a:rPr>
              <a:t> </a:t>
            </a:r>
            <a:endParaRPr lang="zh-CN" altLang="en-US" sz="2800" b="1" dirty="0">
              <a:solidFill>
                <a:srgbClr val="CC6600"/>
              </a:solidFill>
              <a:latin typeface="Times New Roman" panose="02020603050405020304" pitchFamily="18" charset="0"/>
              <a:ea typeface="宋体" panose="02010600030101010101" pitchFamily="2"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4" name="Rectangle 3"/>
          <p:cNvSpPr>
            <a:spLocks noGrp="1"/>
          </p:cNvSpPr>
          <p:nvPr>
            <p:ph idx="1"/>
          </p:nvPr>
        </p:nvSpPr>
        <p:spPr>
          <a:xfrm>
            <a:off x="287338" y="1412875"/>
            <a:ext cx="8569325" cy="3816350"/>
          </a:xfrm>
          <a:ln/>
        </p:spPr>
        <p:txBody>
          <a:bodyPr vert="horz" wrap="square" lIns="91440" tIns="45720" rIns="91440" bIns="45720" anchor="t" anchorCtr="0"/>
          <a:p>
            <a:pPr algn="just" eaLnBrk="1" hangingPunct="1">
              <a:lnSpc>
                <a:spcPct val="120000"/>
              </a:lnSpc>
              <a:buSzPct val="90000"/>
              <a:buFont typeface="Wingdings" panose="05000000000000000000" pitchFamily="2" charset="2"/>
              <a:buNone/>
            </a:pPr>
            <a:r>
              <a:rPr lang="en-US" altLang="zh-CN" sz="2800" kern="1200" dirty="0">
                <a:latin typeface="+mn-lt"/>
                <a:ea typeface="+mn-ea"/>
                <a:cs typeface="+mn-cs"/>
              </a:rPr>
              <a:t>       For a </a:t>
            </a:r>
            <a:r>
              <a:rPr lang="en-US" altLang="zh-CN" sz="2800" kern="1200" dirty="0">
                <a:solidFill>
                  <a:srgbClr val="1E1BA5"/>
                </a:solidFill>
                <a:latin typeface="+mn-lt"/>
                <a:ea typeface="+mn-ea"/>
                <a:cs typeface="+mn-cs"/>
              </a:rPr>
              <a:t>10-Mbps LAN </a:t>
            </a:r>
            <a:r>
              <a:rPr lang="en-US" altLang="zh-CN" sz="2800" kern="1200" dirty="0">
                <a:latin typeface="+mn-lt"/>
                <a:ea typeface="+mn-ea"/>
                <a:cs typeface="+mn-cs"/>
              </a:rPr>
              <a:t>with a maximum length of </a:t>
            </a:r>
            <a:r>
              <a:rPr lang="en-US" altLang="zh-CN" sz="2800" kern="1200" dirty="0">
                <a:solidFill>
                  <a:srgbClr val="1E1BA5"/>
                </a:solidFill>
                <a:latin typeface="+mn-lt"/>
                <a:ea typeface="+mn-ea"/>
                <a:cs typeface="+mn-cs"/>
              </a:rPr>
              <a:t>2500 meters </a:t>
            </a:r>
            <a:r>
              <a:rPr lang="en-US" altLang="zh-CN" sz="2800" kern="1200" dirty="0">
                <a:latin typeface="+mn-lt"/>
                <a:ea typeface="+mn-ea"/>
                <a:cs typeface="+mn-cs"/>
              </a:rPr>
              <a:t>and </a:t>
            </a:r>
            <a:r>
              <a:rPr lang="en-US" altLang="zh-CN" sz="2800" kern="1200" dirty="0">
                <a:solidFill>
                  <a:srgbClr val="1E1BA5"/>
                </a:solidFill>
                <a:latin typeface="+mn-lt"/>
                <a:ea typeface="+mn-ea"/>
                <a:cs typeface="+mn-cs"/>
              </a:rPr>
              <a:t>four repeaters </a:t>
            </a:r>
            <a:r>
              <a:rPr lang="en-US" altLang="zh-CN" sz="2800" kern="1200" dirty="0">
                <a:latin typeface="+mn-lt"/>
                <a:ea typeface="+mn-ea"/>
                <a:cs typeface="+mn-cs"/>
              </a:rPr>
              <a:t>(from the 802.3 specification), the </a:t>
            </a:r>
            <a:r>
              <a:rPr lang="en-US" altLang="zh-CN" sz="2800" kern="1200" dirty="0">
                <a:solidFill>
                  <a:srgbClr val="1E1BA5"/>
                </a:solidFill>
                <a:latin typeface="+mn-lt"/>
                <a:ea typeface="+mn-ea"/>
                <a:cs typeface="+mn-cs"/>
              </a:rPr>
              <a:t>round-trip time </a:t>
            </a:r>
            <a:r>
              <a:rPr lang="en-US" altLang="zh-CN" sz="2800" kern="1200" dirty="0">
                <a:latin typeface="+mn-lt"/>
                <a:ea typeface="+mn-ea"/>
                <a:cs typeface="+mn-cs"/>
              </a:rPr>
              <a:t>(including time to propagate through the four repeaters) has been determined to be nearly </a:t>
            </a:r>
            <a:r>
              <a:rPr lang="en-US" altLang="zh-CN" sz="2800" kern="1200" dirty="0">
                <a:solidFill>
                  <a:srgbClr val="1E1BA5"/>
                </a:solidFill>
                <a:latin typeface="+mn-lt"/>
                <a:ea typeface="+mn-ea"/>
                <a:cs typeface="+mn-cs"/>
              </a:rPr>
              <a:t>50 µsec</a:t>
            </a:r>
            <a:r>
              <a:rPr lang="en-US" altLang="zh-CN" sz="2800" kern="1200" dirty="0">
                <a:latin typeface="+mn-lt"/>
                <a:ea typeface="+mn-ea"/>
                <a:cs typeface="+mn-cs"/>
              </a:rPr>
              <a:t> in the worst case. At 10Mbps, </a:t>
            </a:r>
            <a:r>
              <a:rPr lang="en-US" altLang="zh-CN" sz="2800" kern="1200" dirty="0">
                <a:solidFill>
                  <a:srgbClr val="FF0000"/>
                </a:solidFill>
                <a:latin typeface="+mn-lt"/>
                <a:ea typeface="+mn-ea"/>
                <a:cs typeface="+mn-cs"/>
              </a:rPr>
              <a:t>a bit </a:t>
            </a:r>
            <a:r>
              <a:rPr lang="en-US" altLang="zh-CN" sz="2800" kern="1200" dirty="0">
                <a:latin typeface="+mn-lt"/>
                <a:ea typeface="+mn-ea"/>
                <a:cs typeface="+mn-cs"/>
              </a:rPr>
              <a:t>takes </a:t>
            </a:r>
            <a:r>
              <a:rPr lang="en-US" altLang="zh-CN" sz="2800" kern="1200" dirty="0">
                <a:solidFill>
                  <a:srgbClr val="0000CC"/>
                </a:solidFill>
                <a:latin typeface="+mn-lt"/>
                <a:ea typeface="+mn-ea"/>
                <a:cs typeface="+mn-cs"/>
              </a:rPr>
              <a:t>100 nsec</a:t>
            </a:r>
            <a:r>
              <a:rPr lang="en-US" altLang="zh-CN" sz="2800" kern="1200" dirty="0">
                <a:latin typeface="+mn-lt"/>
                <a:ea typeface="+mn-ea"/>
                <a:cs typeface="+mn-cs"/>
              </a:rPr>
              <a:t>, so </a:t>
            </a:r>
            <a:r>
              <a:rPr lang="en-US" altLang="zh-CN" sz="2800" kern="1200" dirty="0">
                <a:solidFill>
                  <a:srgbClr val="FF0000"/>
                </a:solidFill>
                <a:latin typeface="+mn-lt"/>
                <a:ea typeface="+mn-ea"/>
                <a:cs typeface="+mn-cs"/>
              </a:rPr>
              <a:t>500 bits </a:t>
            </a:r>
            <a:r>
              <a:rPr lang="en-US" altLang="zh-CN" sz="2800" kern="1200" dirty="0">
                <a:latin typeface="+mn-lt"/>
                <a:ea typeface="+mn-ea"/>
                <a:cs typeface="+mn-cs"/>
              </a:rPr>
              <a:t>is the smallest frame that is guaranteed to work. To add some margin of safety, this number was rounded up to </a:t>
            </a:r>
            <a:r>
              <a:rPr lang="en-US" altLang="zh-CN" sz="2800" kern="1200" dirty="0">
                <a:solidFill>
                  <a:srgbClr val="FF0000"/>
                </a:solidFill>
                <a:latin typeface="+mn-lt"/>
                <a:ea typeface="+mn-ea"/>
                <a:cs typeface="+mn-cs"/>
              </a:rPr>
              <a:t>512 bits or 64 bytes</a:t>
            </a:r>
            <a:r>
              <a:rPr lang="en-US" altLang="zh-CN" sz="2800" kern="1200" dirty="0">
                <a:latin typeface="+mn-lt"/>
                <a:ea typeface="+mn-ea"/>
                <a:cs typeface="+mn-cs"/>
              </a:rPr>
              <a:t>.</a:t>
            </a:r>
            <a:endParaRPr lang="en-US" altLang="zh-CN" sz="2800" kern="1200" dirty="0">
              <a:latin typeface="+mn-lt"/>
              <a:ea typeface="+mn-ea"/>
              <a:cs typeface="+mn-cs"/>
            </a:endParaRPr>
          </a:p>
          <a:p>
            <a:pPr eaLnBrk="1" hangingPunct="1">
              <a:buSzPct val="90000"/>
              <a:buFont typeface="Wingdings" panose="05000000000000000000" pitchFamily="2" charset="2"/>
              <a:buNone/>
            </a:pPr>
            <a:endParaRPr lang="zh-CN" altLang="en-US" sz="2800" kern="1200" dirty="0">
              <a:latin typeface="+mn-lt"/>
              <a:ea typeface="+mn-ea"/>
              <a:cs typeface="+mn-cs"/>
            </a:endParaRPr>
          </a:p>
        </p:txBody>
      </p:sp>
      <p:sp>
        <p:nvSpPr>
          <p:cNvPr id="90115" name="灯片编号占位符 2"/>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2000" dirty="0">
                <a:solidFill>
                  <a:srgbClr val="898989"/>
                </a:solidFill>
                <a:latin typeface="宋体" panose="02010600030101010101" pitchFamily="2" charset="-122"/>
                <a:ea typeface="宋体" panose="02010600030101010101" pitchFamily="2" charset="-122"/>
              </a:rPr>
            </a:fld>
            <a:endParaRPr lang="zh-CN" altLang="en-US" sz="2000" dirty="0">
              <a:solidFill>
                <a:srgbClr val="898989"/>
              </a:solidFill>
              <a:latin typeface="宋体" panose="02010600030101010101" pitchFamily="2" charset="-122"/>
              <a:ea typeface="宋体" panose="02010600030101010101" pitchFamily="2" charset="-122"/>
            </a:endParaRPr>
          </a:p>
        </p:txBody>
      </p:sp>
      <p:sp>
        <p:nvSpPr>
          <p:cNvPr id="52228" name="Rectangle 2"/>
          <p:cNvSpPr>
            <a:spLocks noGrp="1" noChangeArrowheads="1"/>
          </p:cNvSpPr>
          <p:nvPr>
            <p:ph type="title"/>
          </p:nvPr>
        </p:nvSpPr>
        <p:spPr>
          <a:xfrm>
            <a:off x="685800" y="-171450"/>
            <a:ext cx="7772400" cy="11430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zh-CN" sz="4000" b="1" i="0" u="none" strike="noStrike" kern="1200" cap="all" spc="50" normalizeH="0" baseline="0" noProof="0">
                <a:ln w="15875">
                  <a:noFill/>
                </a:ln>
                <a:solidFill>
                  <a:schemeClr val="tx2"/>
                </a:solidFill>
                <a:effectLst/>
                <a:uLnTx/>
                <a:uFillTx/>
                <a:latin typeface="宋体" panose="02010600030101010101" pitchFamily="2" charset="-122"/>
                <a:ea typeface="+mj-ea"/>
                <a:cs typeface="+mj-cs"/>
              </a:rPr>
              <a:t>为什么要限制最小帧的长度？ </a:t>
            </a:r>
            <a:endParaRPr kumimoji="0" lang="zh-CN" altLang="zh-CN" sz="4000" b="1" i="0" u="none" strike="noStrike" kern="1200" cap="all" spc="50" normalizeH="0" baseline="0" noProof="0">
              <a:ln w="15875">
                <a:noFill/>
              </a:ln>
              <a:solidFill>
                <a:schemeClr val="tx2"/>
              </a:solidFill>
              <a:effectLst/>
              <a:uLnTx/>
              <a:uFillTx/>
              <a:latin typeface="宋体" panose="02010600030101010101" pitchFamily="2" charset="-122"/>
              <a:ea typeface="+mj-ea"/>
              <a:cs typeface="+mj-c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Rectangle 2"/>
          <p:cNvSpPr>
            <a:spLocks noGrp="1" noChangeArrowheads="1"/>
          </p:cNvSpPr>
          <p:nvPr>
            <p:ph type="title"/>
          </p:nvPr>
        </p:nvSpPr>
        <p:spPr>
          <a:xfrm>
            <a:off x="-395288" y="70519"/>
            <a:ext cx="9934576" cy="8382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all" spc="50" normalizeH="0" baseline="0" noProof="0">
                <a:ln w="15875">
                  <a:noFill/>
                </a:ln>
                <a:solidFill>
                  <a:schemeClr val="tx2"/>
                </a:solidFill>
                <a:effectLst/>
                <a:uLnTx/>
                <a:uFillTx/>
                <a:latin typeface="宋体" panose="02010600030101010101" pitchFamily="2" charset="-122"/>
                <a:ea typeface="+mj-ea"/>
                <a:cs typeface="+mj-cs"/>
              </a:rPr>
              <a:t>4.3.4 The Binary Exponential Backoff Algorithm</a:t>
            </a:r>
            <a:endParaRPr kumimoji="0" lang="zh-CN" altLang="zh-CN" sz="3600" b="1" i="0" u="none" strike="noStrike" kern="1200" cap="all" spc="50" normalizeH="0" baseline="0" noProof="0">
              <a:ln w="15875">
                <a:noFill/>
              </a:ln>
              <a:solidFill>
                <a:schemeClr val="tx2"/>
              </a:solidFill>
              <a:effectLst/>
              <a:uLnTx/>
              <a:uFillTx/>
              <a:latin typeface="宋体" panose="02010600030101010101" pitchFamily="2" charset="-122"/>
              <a:ea typeface="+mj-ea"/>
              <a:cs typeface="+mj-cs"/>
            </a:endParaRPr>
          </a:p>
        </p:txBody>
      </p:sp>
      <p:sp>
        <p:nvSpPr>
          <p:cNvPr id="33795" name="Text Box 3"/>
          <p:cNvSpPr txBox="1"/>
          <p:nvPr/>
        </p:nvSpPr>
        <p:spPr>
          <a:xfrm>
            <a:off x="323850" y="3776663"/>
            <a:ext cx="8569325" cy="2678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just" eaLnBrk="1" hangingPunct="1">
              <a:spcBef>
                <a:spcPct val="0"/>
              </a:spcBef>
              <a:buClrTx/>
              <a:buSzTx/>
              <a:buFontTx/>
              <a:buNone/>
            </a:pPr>
            <a:r>
              <a:rPr lang="en-US" altLang="zh-CN" sz="2400" dirty="0">
                <a:latin typeface="Arial" panose="020B0604020202020204" pitchFamily="34" charset="0"/>
                <a:ea typeface="微软雅黑" panose="020B0503020204020204" pitchFamily="34" charset="-122"/>
              </a:rPr>
              <a:t>       In general, after </a:t>
            </a:r>
            <a:r>
              <a:rPr lang="en-US" altLang="zh-CN" sz="2400" dirty="0">
                <a:solidFill>
                  <a:srgbClr val="FF0000"/>
                </a:solidFill>
                <a:latin typeface="Arial" panose="020B0604020202020204" pitchFamily="34" charset="0"/>
                <a:ea typeface="微软雅黑" panose="020B0503020204020204" pitchFamily="34" charset="-122"/>
              </a:rPr>
              <a:t>i</a:t>
            </a:r>
            <a:r>
              <a:rPr lang="en-US" altLang="zh-CN" sz="2400" dirty="0">
                <a:latin typeface="Arial" panose="020B0604020202020204" pitchFamily="34" charset="0"/>
                <a:ea typeface="微软雅黑" panose="020B0503020204020204" pitchFamily="34" charset="-122"/>
              </a:rPr>
              <a:t> collisions, a random number between </a:t>
            </a:r>
            <a:r>
              <a:rPr lang="en-US" altLang="zh-CN" sz="2400" dirty="0">
                <a:solidFill>
                  <a:srgbClr val="FF0000"/>
                </a:solidFill>
                <a:latin typeface="Arial" panose="020B0604020202020204" pitchFamily="34" charset="0"/>
                <a:ea typeface="微软雅黑" panose="020B0503020204020204" pitchFamily="34" charset="-122"/>
              </a:rPr>
              <a:t>0 and 2</a:t>
            </a:r>
            <a:r>
              <a:rPr lang="en-US" altLang="zh-CN" sz="2400" baseline="30000" dirty="0">
                <a:solidFill>
                  <a:srgbClr val="FF0000"/>
                </a:solidFill>
                <a:latin typeface="Arial" panose="020B0604020202020204" pitchFamily="34" charset="0"/>
                <a:ea typeface="微软雅黑" panose="020B0503020204020204" pitchFamily="34" charset="-122"/>
              </a:rPr>
              <a:t>i</a:t>
            </a:r>
            <a:r>
              <a:rPr lang="en-US" altLang="zh-CN" sz="2400" dirty="0">
                <a:solidFill>
                  <a:srgbClr val="FF0000"/>
                </a:solidFill>
                <a:latin typeface="Arial" panose="020B0604020202020204" pitchFamily="34" charset="0"/>
                <a:ea typeface="微软雅黑" panose="020B0503020204020204" pitchFamily="34" charset="-122"/>
              </a:rPr>
              <a:t> - 1</a:t>
            </a:r>
            <a:r>
              <a:rPr lang="en-US" altLang="zh-CN" sz="2400" dirty="0">
                <a:latin typeface="Arial" panose="020B0604020202020204" pitchFamily="34" charset="0"/>
                <a:ea typeface="微软雅黑" panose="020B0503020204020204" pitchFamily="34" charset="-122"/>
              </a:rPr>
              <a:t> is chosen, and that number of slots is skipped. However, after ten collisions have been reached, the randomization interval is frozen at a maximum of </a:t>
            </a:r>
            <a:r>
              <a:rPr lang="en-US" altLang="zh-CN" sz="2400" dirty="0">
                <a:solidFill>
                  <a:srgbClr val="FF0000"/>
                </a:solidFill>
                <a:latin typeface="Arial" panose="020B0604020202020204" pitchFamily="34" charset="0"/>
                <a:ea typeface="微软雅黑" panose="020B0503020204020204" pitchFamily="34" charset="-122"/>
              </a:rPr>
              <a:t>1023</a:t>
            </a:r>
            <a:r>
              <a:rPr lang="en-US" altLang="zh-CN" sz="2400" dirty="0">
                <a:latin typeface="Arial" panose="020B0604020202020204" pitchFamily="34" charset="0"/>
                <a:ea typeface="微软雅黑" panose="020B0503020204020204" pitchFamily="34" charset="-122"/>
              </a:rPr>
              <a:t> slots. After </a:t>
            </a:r>
            <a:r>
              <a:rPr lang="en-US" altLang="zh-CN" sz="2400" dirty="0">
                <a:solidFill>
                  <a:srgbClr val="FF0000"/>
                </a:solidFill>
                <a:latin typeface="Arial" panose="020B0604020202020204" pitchFamily="34" charset="0"/>
                <a:ea typeface="微软雅黑" panose="020B0503020204020204" pitchFamily="34" charset="-122"/>
              </a:rPr>
              <a:t>16 </a:t>
            </a:r>
            <a:r>
              <a:rPr lang="en-US" altLang="zh-CN" sz="2400" dirty="0">
                <a:latin typeface="Arial" panose="020B0604020202020204" pitchFamily="34" charset="0"/>
                <a:ea typeface="微软雅黑" panose="020B0503020204020204" pitchFamily="34" charset="-122"/>
              </a:rPr>
              <a:t>collisions, the controller throws in the towel and reports failure back to the computer. Further recovery is up to higher layers.</a:t>
            </a:r>
            <a:r>
              <a:rPr lang="zh-CN" altLang="en-US" sz="2400" dirty="0">
                <a:latin typeface="Arial" panose="020B0604020202020204" pitchFamily="34" charset="0"/>
                <a:ea typeface="微软雅黑" panose="020B0503020204020204" pitchFamily="34" charset="-122"/>
              </a:rPr>
              <a:t>（二元指数后退算法）</a:t>
            </a:r>
            <a:endParaRPr lang="zh-CN" altLang="en-US" sz="2400" dirty="0">
              <a:latin typeface="Arial" panose="020B0604020202020204" pitchFamily="34" charset="0"/>
              <a:ea typeface="微软雅黑" panose="020B0503020204020204" pitchFamily="34" charset="-122"/>
            </a:endParaRPr>
          </a:p>
        </p:txBody>
      </p:sp>
      <p:pic>
        <p:nvPicPr>
          <p:cNvPr id="33796" name="Picture 4" descr="4-05"/>
          <p:cNvPicPr>
            <a:picLocks noChangeAspect="1"/>
          </p:cNvPicPr>
          <p:nvPr/>
        </p:nvPicPr>
        <p:blipFill>
          <a:blip r:embed="rId1"/>
          <a:stretch>
            <a:fillRect/>
          </a:stretch>
        </p:blipFill>
        <p:spPr>
          <a:xfrm>
            <a:off x="762000" y="1700213"/>
            <a:ext cx="7867650" cy="2111375"/>
          </a:xfrm>
          <a:prstGeom prst="rect">
            <a:avLst/>
          </a:prstGeom>
          <a:noFill/>
          <a:ln w="9525">
            <a:noFill/>
          </a:ln>
        </p:spPr>
      </p:pic>
      <p:sp>
        <p:nvSpPr>
          <p:cNvPr id="33797" name="Text Box 5"/>
          <p:cNvSpPr txBox="1"/>
          <p:nvPr/>
        </p:nvSpPr>
        <p:spPr>
          <a:xfrm>
            <a:off x="-9525" y="833438"/>
            <a:ext cx="5248275" cy="9540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800" b="1" dirty="0">
                <a:latin typeface="Arial" panose="020B0604020202020204" pitchFamily="34" charset="0"/>
                <a:ea typeface="微软雅黑" panose="020B0503020204020204" pitchFamily="34" charset="-122"/>
              </a:rPr>
              <a:t>● how randomization is done </a:t>
            </a:r>
            <a:endParaRPr lang="en-US" altLang="zh-CN" sz="2800" b="1" dirty="0">
              <a:latin typeface="Arial" panose="020B0604020202020204" pitchFamily="34" charset="0"/>
              <a:ea typeface="微软雅黑" panose="020B0503020204020204" pitchFamily="34" charset="-122"/>
            </a:endParaRPr>
          </a:p>
          <a:p>
            <a:pPr marL="0" lvl="0" indent="0" eaLnBrk="1" hangingPunct="1">
              <a:spcBef>
                <a:spcPct val="0"/>
              </a:spcBef>
              <a:buClrTx/>
              <a:buSzTx/>
              <a:buFontTx/>
              <a:buNone/>
            </a:pPr>
            <a:r>
              <a:rPr lang="en-US" altLang="zh-CN" sz="2800" b="1" dirty="0">
                <a:latin typeface="Arial" panose="020B0604020202020204" pitchFamily="34" charset="0"/>
                <a:ea typeface="微软雅黑" panose="020B0503020204020204" pitchFamily="34" charset="-122"/>
              </a:rPr>
              <a:t>   when a collision occurs?</a:t>
            </a:r>
            <a:endParaRPr lang="zh-CN" altLang="en-US" sz="2800" b="1" dirty="0">
              <a:latin typeface="Arial" panose="020B0604020202020204" pitchFamily="34" charset="0"/>
              <a:ea typeface="微软雅黑" panose="020B0503020204020204" pitchFamily="34" charset="-122"/>
            </a:endParaRPr>
          </a:p>
        </p:txBody>
      </p:sp>
      <p:sp>
        <p:nvSpPr>
          <p:cNvPr id="33798" name="Oval 6"/>
          <p:cNvSpPr/>
          <p:nvPr/>
        </p:nvSpPr>
        <p:spPr>
          <a:xfrm>
            <a:off x="685800" y="2971800"/>
            <a:ext cx="1219200" cy="381000"/>
          </a:xfrm>
          <a:prstGeom prst="ellipse">
            <a:avLst/>
          </a:prstGeom>
          <a:noFill/>
          <a:ln w="44450" cap="flat" cmpd="sng">
            <a:solidFill>
              <a:schemeClr val="hlink"/>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Arial" panose="020B0604020202020204" pitchFamily="34" charset="0"/>
              <a:ea typeface="微软雅黑" panose="020B0503020204020204" pitchFamily="34" charset="-122"/>
            </a:endParaRPr>
          </a:p>
        </p:txBody>
      </p:sp>
      <p:sp>
        <p:nvSpPr>
          <p:cNvPr id="33799" name="Oval 7"/>
          <p:cNvSpPr/>
          <p:nvPr/>
        </p:nvSpPr>
        <p:spPr>
          <a:xfrm>
            <a:off x="1828800" y="2971800"/>
            <a:ext cx="1219200" cy="381000"/>
          </a:xfrm>
          <a:prstGeom prst="ellipse">
            <a:avLst/>
          </a:prstGeom>
          <a:noFill/>
          <a:ln w="44450" cap="flat" cmpd="sng">
            <a:solidFill>
              <a:schemeClr val="hlink"/>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Arial" panose="020B0604020202020204" pitchFamily="34" charset="0"/>
              <a:ea typeface="微软雅黑" panose="020B0503020204020204" pitchFamily="34" charset="-122"/>
            </a:endParaRPr>
          </a:p>
        </p:txBody>
      </p:sp>
      <p:sp>
        <p:nvSpPr>
          <p:cNvPr id="33800" name="Oval 8"/>
          <p:cNvSpPr/>
          <p:nvPr/>
        </p:nvSpPr>
        <p:spPr>
          <a:xfrm>
            <a:off x="6248400" y="2971800"/>
            <a:ext cx="1219200" cy="381000"/>
          </a:xfrm>
          <a:prstGeom prst="ellipse">
            <a:avLst/>
          </a:prstGeom>
          <a:noFill/>
          <a:ln w="44450" cap="flat" cmpd="sng">
            <a:solidFill>
              <a:schemeClr val="hlink"/>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Arial" panose="020B0604020202020204" pitchFamily="34" charset="0"/>
              <a:ea typeface="微软雅黑" panose="020B0503020204020204" pitchFamily="34" charset="-122"/>
            </a:endParaRPr>
          </a:p>
        </p:txBody>
      </p:sp>
      <p:sp>
        <p:nvSpPr>
          <p:cNvPr id="33801" name="AutoShape 9"/>
          <p:cNvSpPr/>
          <p:nvPr/>
        </p:nvSpPr>
        <p:spPr>
          <a:xfrm>
            <a:off x="5791200" y="1600200"/>
            <a:ext cx="2286000" cy="533400"/>
          </a:xfrm>
          <a:prstGeom prst="wedgeRectCallout">
            <a:avLst>
              <a:gd name="adj1" fmla="val -75764"/>
              <a:gd name="adj2" fmla="val 89880"/>
            </a:avLst>
          </a:prstGeom>
          <a:solidFill>
            <a:schemeClr val="bg1"/>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800" b="1" dirty="0">
                <a:latin typeface="Arial" panose="020B0604020202020204" pitchFamily="34" charset="0"/>
                <a:ea typeface="微软雅黑" panose="020B0503020204020204" pitchFamily="34" charset="-122"/>
              </a:rPr>
              <a:t>Slot’s length</a:t>
            </a:r>
            <a:endParaRPr lang="en-US" altLang="zh-CN" sz="2800" b="1" dirty="0">
              <a:latin typeface="Arial" panose="020B0604020202020204" pitchFamily="34" charset="0"/>
              <a:ea typeface="微软雅黑" panose="020B0503020204020204" pitchFamily="34" charset="-122"/>
            </a:endParaRPr>
          </a:p>
        </p:txBody>
      </p:sp>
      <p:sp>
        <p:nvSpPr>
          <p:cNvPr id="91146" name="Text Box 13"/>
          <p:cNvSpPr txBox="1"/>
          <p:nvPr/>
        </p:nvSpPr>
        <p:spPr>
          <a:xfrm>
            <a:off x="5795963" y="620713"/>
            <a:ext cx="3348037"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50000"/>
              </a:spcBef>
              <a:buClrTx/>
              <a:buSzTx/>
              <a:buFontTx/>
              <a:buNone/>
            </a:pPr>
            <a:endParaRPr lang="zh-CN" altLang="en-US" sz="2400" dirty="0">
              <a:latin typeface="Arial" panose="020B0604020202020204" pitchFamily="34" charset="0"/>
              <a:ea typeface="微软雅黑" panose="020B0503020204020204" pitchFamily="34" charset="-122"/>
            </a:endParaRPr>
          </a:p>
        </p:txBody>
      </p:sp>
      <p:sp>
        <p:nvSpPr>
          <p:cNvPr id="91147" name="灯片编号占位符 2"/>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2000" dirty="0">
                <a:solidFill>
                  <a:srgbClr val="898989"/>
                </a:solidFill>
                <a:latin typeface="宋体" panose="02010600030101010101" pitchFamily="2" charset="-122"/>
                <a:ea typeface="宋体" panose="02010600030101010101" pitchFamily="2" charset="-122"/>
              </a:rPr>
            </a:fld>
            <a:endParaRPr lang="zh-CN" altLang="en-US" sz="2000" dirty="0">
              <a:solidFill>
                <a:srgbClr val="898989"/>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3797"/>
                                        </p:tgtEl>
                                        <p:attrNameLst>
                                          <p:attrName>style.visibility</p:attrName>
                                        </p:attrNameLst>
                                      </p:cBhvr>
                                      <p:to>
                                        <p:strVal val="visible"/>
                                      </p:to>
                                    </p:set>
                                    <p:animEffect transition="in" filter="slide(fromBottom)">
                                      <p:cBhvr>
                                        <p:cTn id="7" dur="500"/>
                                        <p:tgtEl>
                                          <p:spTgt spid="3379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nodeType="clickEffect">
                                  <p:stCondLst>
                                    <p:cond delay="0"/>
                                  </p:stCondLst>
                                  <p:childTnLst>
                                    <p:set>
                                      <p:cBhvr>
                                        <p:cTn id="11" dur="1" fill="hold">
                                          <p:stCondLst>
                                            <p:cond delay="0"/>
                                          </p:stCondLst>
                                        </p:cTn>
                                        <p:tgtEl>
                                          <p:spTgt spid="33796"/>
                                        </p:tgtEl>
                                        <p:attrNameLst>
                                          <p:attrName>style.visibility</p:attrName>
                                        </p:attrNameLst>
                                      </p:cBhvr>
                                      <p:to>
                                        <p:strVal val="visible"/>
                                      </p:to>
                                    </p:set>
                                    <p:animEffect transition="in" filter="barn(outHorizontal)">
                                      <p:cBhvr>
                                        <p:cTn id="12" dur="500"/>
                                        <p:tgtEl>
                                          <p:spTgt spid="33796"/>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33798"/>
                                        </p:tgtEl>
                                        <p:attrNameLst>
                                          <p:attrName>style.visibility</p:attrName>
                                        </p:attrNameLst>
                                      </p:cBhvr>
                                      <p:to>
                                        <p:strVal val="visible"/>
                                      </p:to>
                                    </p:set>
                                    <p:animEffect transition="in" filter="slide(fromBottom)">
                                      <p:cBhvr>
                                        <p:cTn id="17" dur="500"/>
                                        <p:tgtEl>
                                          <p:spTgt spid="33798"/>
                                        </p:tgtEl>
                                      </p:cBhvr>
                                    </p:animEffect>
                                  </p:childTnLst>
                                  <p:subTnLst>
                                    <p:set>
                                      <p:cBhvr override="childStyle">
                                        <p:cTn dur="1" fill="hold" display="0" masterRel="nextClick" afterEffect="1"/>
                                        <p:tgtEl>
                                          <p:spTgt spid="33798"/>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33799"/>
                                        </p:tgtEl>
                                        <p:attrNameLst>
                                          <p:attrName>style.visibility</p:attrName>
                                        </p:attrNameLst>
                                      </p:cBhvr>
                                      <p:to>
                                        <p:strVal val="visible"/>
                                      </p:to>
                                    </p:set>
                                    <p:animEffect transition="in" filter="slide(fromBottom)">
                                      <p:cBhvr>
                                        <p:cTn id="22" dur="500"/>
                                        <p:tgtEl>
                                          <p:spTgt spid="33799"/>
                                        </p:tgtEl>
                                      </p:cBhvr>
                                    </p:animEffect>
                                  </p:childTnLst>
                                  <p:subTnLst>
                                    <p:set>
                                      <p:cBhvr override="childStyle">
                                        <p:cTn dur="1" fill="hold" display="0" masterRel="nextClick" afterEffect="1"/>
                                        <p:tgtEl>
                                          <p:spTgt spid="3379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33800"/>
                                        </p:tgtEl>
                                        <p:attrNameLst>
                                          <p:attrName>style.visibility</p:attrName>
                                        </p:attrNameLst>
                                      </p:cBhvr>
                                      <p:to>
                                        <p:strVal val="visible"/>
                                      </p:to>
                                    </p:set>
                                    <p:animEffect transition="in" filter="slide(fromBottom)">
                                      <p:cBhvr>
                                        <p:cTn id="27" dur="500"/>
                                        <p:tgtEl>
                                          <p:spTgt spid="33800"/>
                                        </p:tgtEl>
                                      </p:cBhvr>
                                    </p:animEffect>
                                  </p:childTnLst>
                                  <p:subTnLst>
                                    <p:set>
                                      <p:cBhvr override="childStyle">
                                        <p:cTn dur="1" fill="hold" display="0" masterRel="nextClick" afterEffect="1"/>
                                        <p:tgtEl>
                                          <p:spTgt spid="33800"/>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33801"/>
                                        </p:tgtEl>
                                        <p:attrNameLst>
                                          <p:attrName>style.visibility</p:attrName>
                                        </p:attrNameLst>
                                      </p:cBhvr>
                                      <p:to>
                                        <p:strVal val="visible"/>
                                      </p:to>
                                    </p:set>
                                    <p:animEffect transition="in" filter="slide(fromBottom)">
                                      <p:cBhvr>
                                        <p:cTn id="32" dur="500"/>
                                        <p:tgtEl>
                                          <p:spTgt spid="33801"/>
                                        </p:tgtEl>
                                      </p:cBhvr>
                                    </p:animEffect>
                                  </p:childTnLst>
                                  <p:subTnLst>
                                    <p:set>
                                      <p:cBhvr override="childStyle">
                                        <p:cTn dur="1" fill="hold" display="0" masterRel="nextClick" afterEffect="1"/>
                                        <p:tgtEl>
                                          <p:spTgt spid="33801"/>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33795"/>
                                        </p:tgtEl>
                                        <p:attrNameLst>
                                          <p:attrName>style.visibility</p:attrName>
                                        </p:attrNameLst>
                                      </p:cBhvr>
                                      <p:to>
                                        <p:strVal val="visible"/>
                                      </p:to>
                                    </p:set>
                                    <p:animEffect transition="in" filter="checkerboard(across)">
                                      <p:cBhvr>
                                        <p:cTn id="37" dur="500"/>
                                        <p:tgtEl>
                                          <p:spTgt spid="337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p:bldP spid="33797" grpId="0"/>
      <p:bldP spid="33798" grpId="0" animBg="1"/>
      <p:bldP spid="33799" grpId="0" animBg="1"/>
      <p:bldP spid="33800" grpId="0" animBg="1"/>
      <p:bldP spid="3380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362" name="图片 2"/>
          <p:cNvPicPr>
            <a:picLocks noChangeAspect="1"/>
          </p:cNvPicPr>
          <p:nvPr/>
        </p:nvPicPr>
        <p:blipFill>
          <a:blip r:embed="rId1"/>
          <a:stretch>
            <a:fillRect/>
          </a:stretch>
        </p:blipFill>
        <p:spPr>
          <a:xfrm>
            <a:off x="0" y="0"/>
            <a:ext cx="9144000" cy="1327150"/>
          </a:xfrm>
          <a:prstGeom prst="rect">
            <a:avLst/>
          </a:prstGeom>
          <a:noFill/>
          <a:ln w="9525">
            <a:noFill/>
          </a:ln>
        </p:spPr>
      </p:pic>
      <p:sp>
        <p:nvSpPr>
          <p:cNvPr id="6" name="矩形 5"/>
          <p:cNvSpPr/>
          <p:nvPr/>
        </p:nvSpPr>
        <p:spPr>
          <a:xfrm>
            <a:off x="0" y="6454775"/>
            <a:ext cx="9144000" cy="40322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15364" name="图片 3"/>
          <p:cNvPicPr>
            <a:picLocks noChangeAspect="1"/>
          </p:cNvPicPr>
          <p:nvPr/>
        </p:nvPicPr>
        <p:blipFill>
          <a:blip r:embed="rId2"/>
          <a:stretch>
            <a:fillRect/>
          </a:stretch>
        </p:blipFill>
        <p:spPr>
          <a:xfrm>
            <a:off x="3443288" y="6475413"/>
            <a:ext cx="2257425" cy="382587"/>
          </a:xfrm>
          <a:prstGeom prst="rect">
            <a:avLst/>
          </a:prstGeom>
          <a:noFill/>
          <a:ln w="9525">
            <a:noFill/>
          </a:ln>
        </p:spPr>
      </p:pic>
      <p:sp>
        <p:nvSpPr>
          <p:cNvPr id="15365" name="灯片编号占位符 1"/>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2000" dirty="0">
                <a:solidFill>
                  <a:srgbClr val="898989"/>
                </a:solidFill>
                <a:latin typeface="Calibri" panose="020F0502020204030204" pitchFamily="34" charset="0"/>
                <a:ea typeface="宋体" panose="02010600030101010101" pitchFamily="2" charset="-122"/>
              </a:rPr>
            </a:fld>
            <a:endParaRPr lang="zh-CN" altLang="en-US" sz="2000" dirty="0">
              <a:solidFill>
                <a:srgbClr val="898989"/>
              </a:solidFill>
              <a:latin typeface="Calibri" panose="020F0502020204030204" pitchFamily="34" charset="0"/>
              <a:ea typeface="宋体" panose="02010600030101010101" pitchFamily="2" charset="-122"/>
            </a:endParaRPr>
          </a:p>
        </p:txBody>
      </p:sp>
      <p:sp>
        <p:nvSpPr>
          <p:cNvPr id="15366" name="矩形 2"/>
          <p:cNvSpPr/>
          <p:nvPr/>
        </p:nvSpPr>
        <p:spPr>
          <a:xfrm>
            <a:off x="2027238" y="0"/>
            <a:ext cx="5089525" cy="7080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zh-CN" altLang="en-US" sz="4000" dirty="0">
                <a:solidFill>
                  <a:schemeClr val="bg1"/>
                </a:solidFill>
                <a:latin typeface="Arial" panose="020B0604020202020204" pitchFamily="34" charset="0"/>
                <a:ea typeface="宋体" panose="02010600030101010101" pitchFamily="2" charset="-122"/>
              </a:rPr>
              <a:t>1.3 </a:t>
            </a:r>
            <a:r>
              <a:rPr lang="en-US" altLang="zh-CN" sz="4000" dirty="0">
                <a:solidFill>
                  <a:schemeClr val="bg1"/>
                </a:solidFill>
                <a:latin typeface="Arial" panose="020B0604020202020204" pitchFamily="34" charset="0"/>
                <a:ea typeface="宋体" panose="02010600030101010101" pitchFamily="2" charset="-122"/>
              </a:rPr>
              <a:t>Network Software</a:t>
            </a:r>
            <a:endParaRPr lang="en-US" altLang="zh-CN" sz="4000" dirty="0">
              <a:solidFill>
                <a:schemeClr val="bg1"/>
              </a:solidFill>
              <a:latin typeface="Arial" panose="020B0604020202020204" pitchFamily="34" charset="0"/>
              <a:ea typeface="宋体" panose="02010600030101010101" pitchFamily="2" charset="-122"/>
            </a:endParaRPr>
          </a:p>
        </p:txBody>
      </p:sp>
      <p:sp>
        <p:nvSpPr>
          <p:cNvPr id="7" name="Text Box 4"/>
          <p:cNvSpPr txBox="1"/>
          <p:nvPr/>
        </p:nvSpPr>
        <p:spPr>
          <a:xfrm>
            <a:off x="533400" y="3313113"/>
            <a:ext cx="8305800" cy="954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dirty="0">
                <a:latin typeface="Arial" panose="020B0604020202020204" pitchFamily="34" charset="0"/>
                <a:ea typeface="宋体" panose="02010600030101010101" pitchFamily="2" charset="-122"/>
              </a:rPr>
              <a:t>●</a:t>
            </a:r>
            <a:r>
              <a:rPr lang="en-US" altLang="zh-CN" sz="2800" dirty="0">
                <a:latin typeface="Arial" panose="020B0604020202020204" pitchFamily="34" charset="0"/>
                <a:ea typeface="宋体" panose="02010600030101010101" pitchFamily="2" charset="-122"/>
              </a:rPr>
              <a:t> A set of layers and protocols is called a </a:t>
            </a:r>
            <a:r>
              <a:rPr lang="en-US" altLang="zh-CN" sz="2800" dirty="0">
                <a:solidFill>
                  <a:srgbClr val="FF0000"/>
                </a:solidFill>
                <a:latin typeface="Arial" panose="020B0604020202020204" pitchFamily="34" charset="0"/>
                <a:ea typeface="宋体" panose="02010600030101010101" pitchFamily="2" charset="-122"/>
              </a:rPr>
              <a:t>network architecture. </a:t>
            </a:r>
            <a:endParaRPr lang="zh-CN" altLang="en-US" sz="2800" dirty="0">
              <a:solidFill>
                <a:srgbClr val="FF0000"/>
              </a:solidFill>
              <a:latin typeface="Arial" panose="020B0604020202020204" pitchFamily="34" charset="0"/>
              <a:ea typeface="宋体" panose="02010600030101010101" pitchFamily="2" charset="-122"/>
            </a:endParaRPr>
          </a:p>
        </p:txBody>
      </p:sp>
      <p:sp>
        <p:nvSpPr>
          <p:cNvPr id="8" name="Text Box 5"/>
          <p:cNvSpPr txBox="1"/>
          <p:nvPr/>
        </p:nvSpPr>
        <p:spPr>
          <a:xfrm>
            <a:off x="533400" y="1225550"/>
            <a:ext cx="8229600" cy="18161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dirty="0">
                <a:latin typeface="Arial" panose="020B0604020202020204" pitchFamily="34" charset="0"/>
                <a:ea typeface="宋体" panose="02010600030101010101" pitchFamily="2" charset="-122"/>
              </a:rPr>
              <a:t>●</a:t>
            </a:r>
            <a:r>
              <a:rPr lang="en-US" altLang="zh-CN" sz="2800" dirty="0">
                <a:latin typeface="Arial" panose="020B0604020202020204" pitchFamily="34" charset="0"/>
                <a:ea typeface="宋体" panose="02010600030101010101" pitchFamily="2" charset="-122"/>
              </a:rPr>
              <a:t> Between each pair of </a:t>
            </a:r>
            <a:r>
              <a:rPr lang="en-US" altLang="zh-CN" sz="2800" dirty="0">
                <a:solidFill>
                  <a:srgbClr val="FF0000"/>
                </a:solidFill>
                <a:latin typeface="Arial" panose="020B0604020202020204" pitchFamily="34" charset="0"/>
                <a:ea typeface="宋体" panose="02010600030101010101" pitchFamily="2" charset="-122"/>
              </a:rPr>
              <a:t>adjacent layers </a:t>
            </a:r>
            <a:r>
              <a:rPr lang="en-US" altLang="zh-CN" sz="2800" dirty="0">
                <a:latin typeface="Arial" panose="020B0604020202020204" pitchFamily="34" charset="0"/>
                <a:ea typeface="宋体" panose="02010600030101010101" pitchFamily="2" charset="-122"/>
              </a:rPr>
              <a:t>is an </a:t>
            </a:r>
            <a:r>
              <a:rPr lang="en-US" altLang="zh-CN" sz="2800" dirty="0">
                <a:solidFill>
                  <a:srgbClr val="FF0000"/>
                </a:solidFill>
                <a:latin typeface="Arial" panose="020B0604020202020204" pitchFamily="34" charset="0"/>
                <a:ea typeface="宋体" panose="02010600030101010101" pitchFamily="2" charset="-122"/>
              </a:rPr>
              <a:t>interface</a:t>
            </a:r>
            <a:r>
              <a:rPr lang="en-US" altLang="zh-CN" sz="2800" dirty="0">
                <a:latin typeface="Arial" panose="020B0604020202020204" pitchFamily="34" charset="0"/>
                <a:ea typeface="宋体" panose="02010600030101010101" pitchFamily="2" charset="-122"/>
              </a:rPr>
              <a:t>. The interface defines which </a:t>
            </a:r>
            <a:r>
              <a:rPr lang="en-US" altLang="zh-CN" sz="2800" dirty="0">
                <a:solidFill>
                  <a:srgbClr val="FF0000"/>
                </a:solidFill>
                <a:latin typeface="Arial" panose="020B0604020202020204" pitchFamily="34" charset="0"/>
                <a:ea typeface="宋体" panose="02010600030101010101" pitchFamily="2" charset="-122"/>
              </a:rPr>
              <a:t>primitive</a:t>
            </a:r>
            <a:r>
              <a:rPr lang="en-US" altLang="zh-CN" sz="2800" dirty="0">
                <a:solidFill>
                  <a:schemeClr val="accent2"/>
                </a:solidFill>
                <a:latin typeface="Arial" panose="020B0604020202020204" pitchFamily="34" charset="0"/>
                <a:ea typeface="宋体" panose="02010600030101010101" pitchFamily="2" charset="-122"/>
              </a:rPr>
              <a:t> </a:t>
            </a:r>
            <a:r>
              <a:rPr lang="en-US" altLang="zh-CN" sz="2800" dirty="0">
                <a:solidFill>
                  <a:srgbClr val="FF0000"/>
                </a:solidFill>
                <a:latin typeface="Arial" panose="020B0604020202020204" pitchFamily="34" charset="0"/>
                <a:ea typeface="宋体" panose="02010600030101010101" pitchFamily="2" charset="-122"/>
              </a:rPr>
              <a:t>operations</a:t>
            </a:r>
            <a:r>
              <a:rPr lang="en-US" altLang="zh-CN" sz="2800" dirty="0">
                <a:solidFill>
                  <a:schemeClr val="accent2"/>
                </a:solidFill>
                <a:latin typeface="Arial" panose="020B0604020202020204" pitchFamily="34" charset="0"/>
                <a:ea typeface="宋体" panose="02010600030101010101" pitchFamily="2" charset="-122"/>
              </a:rPr>
              <a:t> </a:t>
            </a:r>
            <a:r>
              <a:rPr lang="en-US" altLang="zh-CN" sz="2800" dirty="0">
                <a:latin typeface="Arial" panose="020B0604020202020204" pitchFamily="34" charset="0"/>
                <a:ea typeface="宋体" panose="02010600030101010101" pitchFamily="2" charset="-122"/>
              </a:rPr>
              <a:t>and </a:t>
            </a:r>
            <a:r>
              <a:rPr lang="en-US" altLang="zh-CN" sz="2800" dirty="0">
                <a:solidFill>
                  <a:srgbClr val="FF0000"/>
                </a:solidFill>
                <a:latin typeface="Arial" panose="020B0604020202020204" pitchFamily="34" charset="0"/>
                <a:ea typeface="宋体" panose="02010600030101010101" pitchFamily="2" charset="-122"/>
              </a:rPr>
              <a:t>services</a:t>
            </a:r>
            <a:r>
              <a:rPr lang="en-US" altLang="zh-CN" sz="2800" dirty="0">
                <a:latin typeface="Arial" panose="020B0604020202020204" pitchFamily="34" charset="0"/>
                <a:ea typeface="宋体" panose="02010600030101010101" pitchFamily="2" charset="-122"/>
              </a:rPr>
              <a:t> the </a:t>
            </a:r>
            <a:r>
              <a:rPr lang="en-US" altLang="zh-CN" sz="2800" dirty="0">
                <a:solidFill>
                  <a:srgbClr val="FF0000"/>
                </a:solidFill>
                <a:latin typeface="Arial" panose="020B0604020202020204" pitchFamily="34" charset="0"/>
                <a:ea typeface="宋体" panose="02010600030101010101" pitchFamily="2" charset="-122"/>
              </a:rPr>
              <a:t>lower</a:t>
            </a:r>
            <a:r>
              <a:rPr lang="en-US" altLang="zh-CN" sz="2800" dirty="0">
                <a:latin typeface="Arial" panose="020B0604020202020204" pitchFamily="34" charset="0"/>
                <a:ea typeface="宋体" panose="02010600030101010101" pitchFamily="2" charset="-122"/>
              </a:rPr>
              <a:t> layer makes available to the</a:t>
            </a:r>
            <a:r>
              <a:rPr lang="en-US" altLang="zh-CN" sz="2800" dirty="0">
                <a:solidFill>
                  <a:schemeClr val="accent2"/>
                </a:solidFill>
                <a:latin typeface="Arial" panose="020B0604020202020204" pitchFamily="34" charset="0"/>
                <a:ea typeface="宋体" panose="02010600030101010101" pitchFamily="2" charset="-122"/>
              </a:rPr>
              <a:t> </a:t>
            </a:r>
            <a:r>
              <a:rPr lang="en-US" altLang="zh-CN" sz="2800" dirty="0">
                <a:solidFill>
                  <a:srgbClr val="FF0000"/>
                </a:solidFill>
                <a:latin typeface="Arial" panose="020B0604020202020204" pitchFamily="34" charset="0"/>
                <a:ea typeface="宋体" panose="02010600030101010101" pitchFamily="2" charset="-122"/>
              </a:rPr>
              <a:t>upper</a:t>
            </a:r>
            <a:r>
              <a:rPr lang="en-US" altLang="zh-CN" sz="2800" dirty="0">
                <a:solidFill>
                  <a:schemeClr val="accent2"/>
                </a:solidFill>
                <a:latin typeface="Arial" panose="020B0604020202020204" pitchFamily="34" charset="0"/>
                <a:ea typeface="宋体" panose="02010600030101010101" pitchFamily="2" charset="-122"/>
              </a:rPr>
              <a:t> </a:t>
            </a:r>
            <a:r>
              <a:rPr lang="en-US" altLang="zh-CN" sz="2800" dirty="0">
                <a:latin typeface="Arial" panose="020B0604020202020204" pitchFamily="34" charset="0"/>
                <a:ea typeface="宋体" panose="02010600030101010101" pitchFamily="2" charset="-122"/>
              </a:rPr>
              <a:t>one. </a:t>
            </a:r>
            <a:endParaRPr lang="zh-CN" altLang="en-US" sz="2800" dirty="0">
              <a:latin typeface="Arial" panose="020B0604020202020204" pitchFamily="34" charset="0"/>
              <a:ea typeface="宋体" panose="02010600030101010101" pitchFamily="2" charset="-122"/>
            </a:endParaRPr>
          </a:p>
        </p:txBody>
      </p:sp>
      <p:sp>
        <p:nvSpPr>
          <p:cNvPr id="9" name="Text Box 8"/>
          <p:cNvSpPr txBox="1"/>
          <p:nvPr/>
        </p:nvSpPr>
        <p:spPr>
          <a:xfrm>
            <a:off x="533400" y="4549775"/>
            <a:ext cx="8001000" cy="9540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dirty="0">
                <a:latin typeface="Arial" panose="020B0604020202020204" pitchFamily="34" charset="0"/>
                <a:ea typeface="宋体" panose="02010600030101010101" pitchFamily="2" charset="-122"/>
              </a:rPr>
              <a:t>●</a:t>
            </a:r>
            <a:r>
              <a:rPr lang="en-US" altLang="zh-CN" sz="2800" dirty="0">
                <a:latin typeface="Arial" panose="020B0604020202020204" pitchFamily="34" charset="0"/>
                <a:ea typeface="宋体" panose="02010600030101010101" pitchFamily="2" charset="-122"/>
              </a:rPr>
              <a:t> A list of protocols used by a certain system, one protocol per layer, is called a </a:t>
            </a:r>
            <a:r>
              <a:rPr lang="en-US" altLang="zh-CN" sz="2800" dirty="0">
                <a:solidFill>
                  <a:srgbClr val="FF0000"/>
                </a:solidFill>
                <a:latin typeface="Arial" panose="020B0604020202020204" pitchFamily="34" charset="0"/>
                <a:ea typeface="宋体" panose="02010600030101010101" pitchFamily="2" charset="-122"/>
              </a:rPr>
              <a:t>protocol stack.</a:t>
            </a:r>
            <a:endParaRPr lang="zh-CN" altLang="en-US" sz="2800" dirty="0">
              <a:solidFill>
                <a:srgbClr val="FF0000"/>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iterate type="wd">
                                    <p:tmPct val="13000"/>
                                  </p:iterate>
                                  <p:childTnLst>
                                    <p:set>
                                      <p:cBhvr>
                                        <p:cTn id="6" dur="1" fill="hold">
                                          <p:stCondLst>
                                            <p:cond delay="0"/>
                                          </p:stCondLst>
                                        </p:cTn>
                                        <p:tgtEl>
                                          <p:spTgt spid="8">
                                            <p:txEl>
                                              <p:charRg st="0" end="169"/>
                                            </p:txEl>
                                          </p:spTgt>
                                        </p:tgtEl>
                                        <p:attrNameLst>
                                          <p:attrName>style.visibility</p:attrName>
                                        </p:attrNameLst>
                                      </p:cBhvr>
                                      <p:to>
                                        <p:strVal val="visible"/>
                                      </p:to>
                                    </p:set>
                                    <p:animEffect transition="in" filter="fade">
                                      <p:cBhvr>
                                        <p:cTn id="7" dur="500"/>
                                        <p:tgtEl>
                                          <p:spTgt spid="8">
                                            <p:txEl>
                                              <p:charRg st="0" end="169"/>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iterate type="wd">
                                    <p:tmPct val="13000"/>
                                  </p:iterate>
                                  <p:childTnLst>
                                    <p:set>
                                      <p:cBhvr>
                                        <p:cTn id="11" dur="1" fill="hold">
                                          <p:stCondLst>
                                            <p:cond delay="0"/>
                                          </p:stCondLst>
                                        </p:cTn>
                                        <p:tgtEl>
                                          <p:spTgt spid="7">
                                            <p:txEl>
                                              <p:charRg st="0" end="67"/>
                                            </p:txEl>
                                          </p:spTgt>
                                        </p:tgtEl>
                                        <p:attrNameLst>
                                          <p:attrName>style.visibility</p:attrName>
                                        </p:attrNameLst>
                                      </p:cBhvr>
                                      <p:to>
                                        <p:strVal val="visible"/>
                                      </p:to>
                                    </p:set>
                                    <p:animEffect transition="in" filter="fade">
                                      <p:cBhvr>
                                        <p:cTn id="12" dur="500"/>
                                        <p:tgtEl>
                                          <p:spTgt spid="7">
                                            <p:txEl>
                                              <p:charRg st="0" end="6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iterate type="wd">
                                    <p:tmPct val="13000"/>
                                  </p:iterate>
                                  <p:childTnLst>
                                    <p:set>
                                      <p:cBhvr>
                                        <p:cTn id="16" dur="1" fill="hold">
                                          <p:stCondLst>
                                            <p:cond delay="0"/>
                                          </p:stCondLst>
                                        </p:cTn>
                                        <p:tgtEl>
                                          <p:spTgt spid="9">
                                            <p:txEl>
                                              <p:charRg st="0" end="100"/>
                                            </p:txEl>
                                          </p:spTgt>
                                        </p:tgtEl>
                                        <p:attrNameLst>
                                          <p:attrName>style.visibility</p:attrName>
                                        </p:attrNameLst>
                                      </p:cBhvr>
                                      <p:to>
                                        <p:strVal val="visible"/>
                                      </p:to>
                                    </p:set>
                                    <p:animEffect transition="in" filter="fade">
                                      <p:cBhvr>
                                        <p:cTn id="17" dur="500"/>
                                        <p:tgtEl>
                                          <p:spTgt spid="9">
                                            <p:txEl>
                                              <p:charRg st="0" end="10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Rectangle 2"/>
          <p:cNvSpPr>
            <a:spLocks noGrp="1" noChangeArrowheads="1"/>
          </p:cNvSpPr>
          <p:nvPr>
            <p:ph type="title"/>
          </p:nvPr>
        </p:nvSpPr>
        <p:spPr>
          <a:xfrm>
            <a:off x="890588" y="93663"/>
            <a:ext cx="7340601" cy="6096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zh-CN" sz="4000" b="1" i="0" u="none" strike="noStrike" kern="1200" cap="all" spc="50" normalizeH="0" baseline="0" noProof="0">
                <a:ln w="15875">
                  <a:noFill/>
                </a:ln>
                <a:solidFill>
                  <a:srgbClr val="FF0000"/>
                </a:solidFill>
                <a:effectLst/>
                <a:uLnTx/>
                <a:uFillTx/>
                <a:latin typeface="微软雅黑" panose="020B0503020204020204" pitchFamily="34" charset="-122"/>
                <a:ea typeface="+mj-ea"/>
                <a:cs typeface="+mj-cs"/>
              </a:rPr>
              <a:t>CSMA/CD工作流程</a:t>
            </a:r>
            <a:endParaRPr kumimoji="0" lang="zh-CN" altLang="zh-CN" sz="4000" b="1" i="0" u="none" strike="noStrike" kern="1200" cap="all" spc="50" normalizeH="0" baseline="0" noProof="0">
              <a:ln w="15875">
                <a:noFill/>
              </a:ln>
              <a:solidFill>
                <a:srgbClr val="FF0000"/>
              </a:solidFill>
              <a:effectLst/>
              <a:uLnTx/>
              <a:uFillTx/>
              <a:latin typeface="微软雅黑" panose="020B0503020204020204" pitchFamily="34" charset="-122"/>
              <a:ea typeface="+mj-ea"/>
              <a:cs typeface="+mj-cs"/>
            </a:endParaRPr>
          </a:p>
        </p:txBody>
      </p:sp>
      <p:sp>
        <p:nvSpPr>
          <p:cNvPr id="92163" name="Rectangle 3"/>
          <p:cNvSpPr/>
          <p:nvPr/>
        </p:nvSpPr>
        <p:spPr>
          <a:xfrm>
            <a:off x="3482975" y="1792288"/>
            <a:ext cx="1111250" cy="361950"/>
          </a:xfrm>
          <a:prstGeom prst="rect">
            <a:avLst/>
          </a:prstGeom>
          <a:solidFill>
            <a:srgbClr val="FFFFFF"/>
          </a:solidFill>
          <a:ln w="4763" cap="flat" cmpd="sng">
            <a:solidFill>
              <a:srgbClr val="000000"/>
            </a:solidFill>
            <a:prstDash val="solid"/>
            <a:miter/>
            <a:headEnd type="none" w="med" len="med"/>
            <a:tailEnd type="none" w="med" len="med"/>
          </a:ln>
        </p:spPr>
        <p:txBody>
          <a:bodyPr lIns="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Arial" panose="020B0604020202020204" pitchFamily="34" charset="0"/>
              <a:ea typeface="微软雅黑" panose="020B0503020204020204" pitchFamily="34" charset="-122"/>
            </a:endParaRPr>
          </a:p>
        </p:txBody>
      </p:sp>
      <p:sp>
        <p:nvSpPr>
          <p:cNvPr id="92164" name="Freeform 4"/>
          <p:cNvSpPr/>
          <p:nvPr/>
        </p:nvSpPr>
        <p:spPr>
          <a:xfrm>
            <a:off x="3449638" y="2492375"/>
            <a:ext cx="1111250" cy="534988"/>
          </a:xfrm>
          <a:custGeom>
            <a:avLst/>
            <a:gdLst>
              <a:gd name="txL" fmla="*/ 0 w 754"/>
              <a:gd name="txT" fmla="*/ 0 h 403"/>
              <a:gd name="txR" fmla="*/ 754 w 754"/>
              <a:gd name="txB" fmla="*/ 403 h 403"/>
            </a:gdLst>
            <a:ahLst/>
            <a:cxnLst>
              <a:cxn ang="0">
                <a:pos x="0" y="2147483646"/>
              </a:cxn>
              <a:cxn ang="0">
                <a:pos x="2147483646" y="0"/>
              </a:cxn>
              <a:cxn ang="0">
                <a:pos x="2147483646" y="2147483646"/>
              </a:cxn>
              <a:cxn ang="0">
                <a:pos x="2147483646" y="2147483646"/>
              </a:cxn>
              <a:cxn ang="0">
                <a:pos x="0" y="2147483646"/>
              </a:cxn>
            </a:cxnLst>
            <a:rect l="txL" t="txT" r="txR" b="txB"/>
            <a:pathLst>
              <a:path w="754" h="403">
                <a:moveTo>
                  <a:pt x="0" y="203"/>
                </a:moveTo>
                <a:lnTo>
                  <a:pt x="377" y="0"/>
                </a:lnTo>
                <a:lnTo>
                  <a:pt x="754" y="203"/>
                </a:lnTo>
                <a:lnTo>
                  <a:pt x="377" y="403"/>
                </a:lnTo>
                <a:lnTo>
                  <a:pt x="0" y="203"/>
                </a:lnTo>
                <a:close/>
              </a:path>
            </a:pathLst>
          </a:custGeom>
          <a:solidFill>
            <a:srgbClr val="FFFFFF">
              <a:alpha val="100000"/>
            </a:srgbClr>
          </a:solidFill>
          <a:ln w="4763" cap="flat" cmpd="sng">
            <a:solidFill>
              <a:srgbClr val="000000">
                <a:alpha val="100000"/>
              </a:srgbClr>
            </a:solidFill>
            <a:prstDash val="solid"/>
            <a:round/>
            <a:headEnd type="none" w="med" len="med"/>
            <a:tailEnd type="none" w="med" len="med"/>
          </a:ln>
        </p:spPr>
        <p:txBody>
          <a:bodyPr/>
          <a:p>
            <a:endParaRPr lang="zh-CN" altLang="en-US"/>
          </a:p>
        </p:txBody>
      </p:sp>
      <p:sp>
        <p:nvSpPr>
          <p:cNvPr id="39942" name="Rectangle 5"/>
          <p:cNvSpPr>
            <a:spLocks noChangeArrowheads="1"/>
          </p:cNvSpPr>
          <p:nvPr/>
        </p:nvSpPr>
        <p:spPr bwMode="auto">
          <a:xfrm>
            <a:off x="3657600" y="2636838"/>
            <a:ext cx="990600" cy="244475"/>
          </a:xfrm>
          <a:prstGeom prst="rect">
            <a:avLst/>
          </a:prstGeom>
          <a:noFill/>
          <a:ln>
            <a:noFill/>
          </a:ln>
        </p:spPr>
        <p:txBody>
          <a:bodyPr lIns="0" tIns="0" rIns="0" bIns="0">
            <a:spAutoFit/>
          </a:bodyPr>
          <a:lstStyle>
            <a:lvl1pPr defTabSz="762000" eaLnBrk="0" hangingPunct="0">
              <a:spcBef>
                <a:spcPct val="20000"/>
              </a:spcBef>
              <a:buClr>
                <a:srgbClr val="A8CDD7"/>
              </a:buClr>
              <a:buSzPct val="95000"/>
              <a:buFont typeface="Wingdings 2" panose="05020102010507070707" pitchFamily="18" charset="2"/>
              <a:buChar char=""/>
              <a:defRPr sz="2600">
                <a:solidFill>
                  <a:schemeClr val="tx1"/>
                </a:solidFill>
                <a:latin typeface="Arial" panose="020B0604020202020204" pitchFamily="34" charset="0"/>
              </a:defRPr>
            </a:lvl1pPr>
            <a:lvl2pPr marL="742950" indent="-285750" defTabSz="762000" eaLnBrk="0" hangingPunct="0">
              <a:spcBef>
                <a:spcPct val="20000"/>
              </a:spcBef>
              <a:buClr>
                <a:schemeClr val="accent1"/>
              </a:buClr>
              <a:buSzPct val="85000"/>
              <a:buFont typeface="Wingdings 2" panose="05020102010507070707" pitchFamily="18" charset="2"/>
              <a:buChar char=""/>
              <a:defRPr sz="2400">
                <a:solidFill>
                  <a:schemeClr val="tx1"/>
                </a:solidFill>
                <a:latin typeface="Arial" panose="020B0604020202020204" pitchFamily="34" charset="0"/>
              </a:defRPr>
            </a:lvl2pPr>
            <a:lvl3pPr marL="1143000" indent="-228600" defTabSz="762000" eaLnBrk="0" hangingPunct="0">
              <a:spcBef>
                <a:spcPct val="20000"/>
              </a:spcBef>
              <a:buClr>
                <a:schemeClr val="accent2"/>
              </a:buClr>
              <a:buSzPct val="70000"/>
              <a:buFont typeface="Wingdings 2" panose="05020102010507070707" pitchFamily="18" charset="2"/>
              <a:buChar char=""/>
              <a:defRPr sz="2100">
                <a:solidFill>
                  <a:schemeClr val="tx1"/>
                </a:solidFill>
                <a:latin typeface="Arial" panose="020B0604020202020204" pitchFamily="34" charset="0"/>
              </a:defRPr>
            </a:lvl3pPr>
            <a:lvl4pPr marL="1600200" indent="-228600" defTabSz="762000" eaLnBrk="0" hangingPunct="0">
              <a:spcBef>
                <a:spcPct val="20000"/>
              </a:spcBef>
              <a:buClr>
                <a:srgbClr val="A8CDD7"/>
              </a:buClr>
              <a:buSzPct val="65000"/>
              <a:buFont typeface="Wingdings 2" panose="05020102010507070707" pitchFamily="18" charset="2"/>
              <a:buChar char=""/>
              <a:defRPr sz="2000">
                <a:solidFill>
                  <a:schemeClr val="tx1"/>
                </a:solidFill>
                <a:latin typeface="Arial" panose="020B0604020202020204" pitchFamily="34" charset="0"/>
              </a:defRPr>
            </a:lvl4pPr>
            <a:lvl5pPr marL="2057400" indent="-228600" defTabSz="762000" eaLnBrk="0" hangingPunct="0">
              <a:spcBef>
                <a:spcPct val="20000"/>
              </a:spcBef>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5pPr>
            <a:lvl6pPr marL="2514600" indent="-228600" defTabSz="7620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6pPr>
            <a:lvl7pPr marL="2971800" indent="-228600" defTabSz="7620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7pPr>
            <a:lvl8pPr marL="3429000" indent="-228600" defTabSz="7620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8pPr>
            <a:lvl9pPr marL="3886200" indent="-228600" defTabSz="7620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9pPr>
          </a:lstStyle>
          <a:p>
            <a:pPr marL="0" marR="0" lvl="0" indent="0" algn="l" defTabSz="7620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dirty="0">
                <a:ln>
                  <a:noFill/>
                </a:ln>
                <a:solidFill>
                  <a:schemeClr val="tx1"/>
                </a:solidFill>
                <a:effectLst/>
                <a:uLnTx/>
                <a:uFillTx/>
                <a:latin typeface="+mj-ea"/>
                <a:ea typeface="+mj-ea"/>
                <a:cs typeface="+mn-cs"/>
              </a:rPr>
              <a:t>介质忙？</a:t>
            </a:r>
            <a:endParaRPr kumimoji="0" lang="zh-CN" altLang="en-US" sz="1600" b="1" i="0" u="none" strike="noStrike" kern="1200" cap="none" spc="0" normalizeH="0" baseline="0" noProof="0" dirty="0">
              <a:ln>
                <a:noFill/>
              </a:ln>
              <a:solidFill>
                <a:schemeClr val="tx1"/>
              </a:solidFill>
              <a:effectLst/>
              <a:uLnTx/>
              <a:uFillTx/>
              <a:latin typeface="+mj-ea"/>
              <a:ea typeface="+mj-ea"/>
              <a:cs typeface="+mn-cs"/>
            </a:endParaRPr>
          </a:p>
        </p:txBody>
      </p:sp>
      <p:sp>
        <p:nvSpPr>
          <p:cNvPr id="39943" name="Rectangle 6"/>
          <p:cNvSpPr>
            <a:spLocks noChangeArrowheads="1"/>
          </p:cNvSpPr>
          <p:nvPr/>
        </p:nvSpPr>
        <p:spPr bwMode="auto">
          <a:xfrm>
            <a:off x="3581400" y="1852613"/>
            <a:ext cx="990600" cy="244475"/>
          </a:xfrm>
          <a:prstGeom prst="rect">
            <a:avLst/>
          </a:prstGeom>
          <a:noFill/>
          <a:ln>
            <a:noFill/>
          </a:ln>
        </p:spPr>
        <p:txBody>
          <a:bodyPr lIns="0" tIns="0" rIns="0" bIns="0">
            <a:spAutoFit/>
          </a:bodyPr>
          <a:lstStyle>
            <a:lvl1pPr defTabSz="762000" eaLnBrk="0" hangingPunct="0">
              <a:spcBef>
                <a:spcPct val="20000"/>
              </a:spcBef>
              <a:buClr>
                <a:srgbClr val="A8CDD7"/>
              </a:buClr>
              <a:buSzPct val="95000"/>
              <a:buFont typeface="Wingdings 2" panose="05020102010507070707" pitchFamily="18" charset="2"/>
              <a:buChar char=""/>
              <a:defRPr sz="2600">
                <a:solidFill>
                  <a:schemeClr val="tx1"/>
                </a:solidFill>
                <a:latin typeface="Arial" panose="020B0604020202020204" pitchFamily="34" charset="0"/>
              </a:defRPr>
            </a:lvl1pPr>
            <a:lvl2pPr marL="742950" indent="-285750" defTabSz="762000" eaLnBrk="0" hangingPunct="0">
              <a:spcBef>
                <a:spcPct val="20000"/>
              </a:spcBef>
              <a:buClr>
                <a:schemeClr val="accent1"/>
              </a:buClr>
              <a:buSzPct val="85000"/>
              <a:buFont typeface="Wingdings 2" panose="05020102010507070707" pitchFamily="18" charset="2"/>
              <a:buChar char=""/>
              <a:defRPr sz="2400">
                <a:solidFill>
                  <a:schemeClr val="tx1"/>
                </a:solidFill>
                <a:latin typeface="Arial" panose="020B0604020202020204" pitchFamily="34" charset="0"/>
              </a:defRPr>
            </a:lvl2pPr>
            <a:lvl3pPr marL="1143000" indent="-228600" defTabSz="762000" eaLnBrk="0" hangingPunct="0">
              <a:spcBef>
                <a:spcPct val="20000"/>
              </a:spcBef>
              <a:buClr>
                <a:schemeClr val="accent2"/>
              </a:buClr>
              <a:buSzPct val="70000"/>
              <a:buFont typeface="Wingdings 2" panose="05020102010507070707" pitchFamily="18" charset="2"/>
              <a:buChar char=""/>
              <a:defRPr sz="2100">
                <a:solidFill>
                  <a:schemeClr val="tx1"/>
                </a:solidFill>
                <a:latin typeface="Arial" panose="020B0604020202020204" pitchFamily="34" charset="0"/>
              </a:defRPr>
            </a:lvl3pPr>
            <a:lvl4pPr marL="1600200" indent="-228600" defTabSz="762000" eaLnBrk="0" hangingPunct="0">
              <a:spcBef>
                <a:spcPct val="20000"/>
              </a:spcBef>
              <a:buClr>
                <a:srgbClr val="A8CDD7"/>
              </a:buClr>
              <a:buSzPct val="65000"/>
              <a:buFont typeface="Wingdings 2" panose="05020102010507070707" pitchFamily="18" charset="2"/>
              <a:buChar char=""/>
              <a:defRPr sz="2000">
                <a:solidFill>
                  <a:schemeClr val="tx1"/>
                </a:solidFill>
                <a:latin typeface="Arial" panose="020B0604020202020204" pitchFamily="34" charset="0"/>
              </a:defRPr>
            </a:lvl4pPr>
            <a:lvl5pPr marL="2057400" indent="-228600" defTabSz="762000" eaLnBrk="0" hangingPunct="0">
              <a:spcBef>
                <a:spcPct val="20000"/>
              </a:spcBef>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5pPr>
            <a:lvl6pPr marL="2514600" indent="-228600" defTabSz="7620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6pPr>
            <a:lvl7pPr marL="2971800" indent="-228600" defTabSz="7620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7pPr>
            <a:lvl8pPr marL="3429000" indent="-228600" defTabSz="7620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8pPr>
            <a:lvl9pPr marL="3886200" indent="-228600" defTabSz="7620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9pPr>
          </a:lstStyle>
          <a:p>
            <a:pPr marL="0" marR="0" lvl="0" indent="0" algn="l" defTabSz="7620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dirty="0">
                <a:ln>
                  <a:noFill/>
                </a:ln>
                <a:solidFill>
                  <a:schemeClr val="tx1"/>
                </a:solidFill>
                <a:effectLst/>
                <a:uLnTx/>
                <a:uFillTx/>
                <a:latin typeface="+mj-ea"/>
                <a:ea typeface="+mj-ea"/>
                <a:cs typeface="+mn-cs"/>
              </a:rPr>
              <a:t>载波监听</a:t>
            </a:r>
            <a:endParaRPr kumimoji="0" lang="zh-CN" altLang="en-US" sz="1600" b="1" i="0" u="none" strike="noStrike" kern="1200" cap="none" spc="0" normalizeH="0" baseline="0" noProof="0" dirty="0">
              <a:ln>
                <a:noFill/>
              </a:ln>
              <a:solidFill>
                <a:schemeClr val="tx1"/>
              </a:solidFill>
              <a:effectLst/>
              <a:uLnTx/>
              <a:uFillTx/>
              <a:latin typeface="+mj-ea"/>
              <a:ea typeface="+mj-ea"/>
              <a:cs typeface="+mn-cs"/>
            </a:endParaRPr>
          </a:p>
        </p:txBody>
      </p:sp>
      <p:sp>
        <p:nvSpPr>
          <p:cNvPr id="92167" name="Freeform 7"/>
          <p:cNvSpPr/>
          <p:nvPr/>
        </p:nvSpPr>
        <p:spPr>
          <a:xfrm>
            <a:off x="3048000" y="4000500"/>
            <a:ext cx="1905000" cy="671513"/>
          </a:xfrm>
          <a:custGeom>
            <a:avLst/>
            <a:gdLst>
              <a:gd name="txL" fmla="*/ 0 w 754"/>
              <a:gd name="txT" fmla="*/ 0 h 404"/>
              <a:gd name="txR" fmla="*/ 754 w 754"/>
              <a:gd name="txB" fmla="*/ 404 h 404"/>
            </a:gdLst>
            <a:ahLst/>
            <a:cxnLst>
              <a:cxn ang="0">
                <a:pos x="0" y="2147483646"/>
              </a:cxn>
              <a:cxn ang="0">
                <a:pos x="2147483646" y="0"/>
              </a:cxn>
              <a:cxn ang="0">
                <a:pos x="2147483646" y="2147483646"/>
              </a:cxn>
              <a:cxn ang="0">
                <a:pos x="2147483646" y="2147483646"/>
              </a:cxn>
              <a:cxn ang="0">
                <a:pos x="0" y="2147483646"/>
              </a:cxn>
            </a:cxnLst>
            <a:rect l="txL" t="txT" r="txR" b="txB"/>
            <a:pathLst>
              <a:path w="754" h="404">
                <a:moveTo>
                  <a:pt x="0" y="201"/>
                </a:moveTo>
                <a:lnTo>
                  <a:pt x="377" y="0"/>
                </a:lnTo>
                <a:lnTo>
                  <a:pt x="754" y="201"/>
                </a:lnTo>
                <a:lnTo>
                  <a:pt x="377" y="404"/>
                </a:lnTo>
                <a:lnTo>
                  <a:pt x="0" y="201"/>
                </a:lnTo>
                <a:close/>
              </a:path>
            </a:pathLst>
          </a:custGeom>
          <a:solidFill>
            <a:srgbClr val="FFFFFF">
              <a:alpha val="100000"/>
            </a:srgbClr>
          </a:solidFill>
          <a:ln w="4763" cap="flat" cmpd="sng">
            <a:solidFill>
              <a:srgbClr val="000000">
                <a:alpha val="100000"/>
              </a:srgbClr>
            </a:solidFill>
            <a:prstDash val="solid"/>
            <a:round/>
            <a:headEnd type="none" w="med" len="med"/>
            <a:tailEnd type="none" w="med" len="med"/>
          </a:ln>
        </p:spPr>
        <p:txBody>
          <a:bodyPr/>
          <a:p>
            <a:endParaRPr lang="zh-CN" altLang="en-US"/>
          </a:p>
        </p:txBody>
      </p:sp>
      <p:sp>
        <p:nvSpPr>
          <p:cNvPr id="39945" name="Rectangle 8"/>
          <p:cNvSpPr>
            <a:spLocks noChangeArrowheads="1"/>
          </p:cNvSpPr>
          <p:nvPr/>
        </p:nvSpPr>
        <p:spPr bwMode="auto">
          <a:xfrm>
            <a:off x="3505200" y="4138613"/>
            <a:ext cx="1143000" cy="430213"/>
          </a:xfrm>
          <a:prstGeom prst="rect">
            <a:avLst/>
          </a:prstGeom>
          <a:noFill/>
          <a:ln>
            <a:noFill/>
          </a:ln>
        </p:spPr>
        <p:txBody>
          <a:bodyPr lIns="0" tIns="0" rIns="0" bIns="0">
            <a:spAutoFit/>
          </a:bodyPr>
          <a:lstStyle>
            <a:lvl1pPr defTabSz="762000" eaLnBrk="0" hangingPunct="0">
              <a:spcBef>
                <a:spcPct val="20000"/>
              </a:spcBef>
              <a:buClr>
                <a:srgbClr val="A8CDD7"/>
              </a:buClr>
              <a:buSzPct val="95000"/>
              <a:buFont typeface="Wingdings 2" panose="05020102010507070707" pitchFamily="18" charset="2"/>
              <a:buChar char=""/>
              <a:defRPr sz="2600">
                <a:solidFill>
                  <a:schemeClr val="tx1"/>
                </a:solidFill>
                <a:latin typeface="Arial" panose="020B0604020202020204" pitchFamily="34" charset="0"/>
              </a:defRPr>
            </a:lvl1pPr>
            <a:lvl2pPr marL="742950" indent="-285750" defTabSz="762000" eaLnBrk="0" hangingPunct="0">
              <a:spcBef>
                <a:spcPct val="20000"/>
              </a:spcBef>
              <a:buClr>
                <a:schemeClr val="accent1"/>
              </a:buClr>
              <a:buSzPct val="85000"/>
              <a:buFont typeface="Wingdings 2" panose="05020102010507070707" pitchFamily="18" charset="2"/>
              <a:buChar char=""/>
              <a:defRPr sz="2400">
                <a:solidFill>
                  <a:schemeClr val="tx1"/>
                </a:solidFill>
                <a:latin typeface="Arial" panose="020B0604020202020204" pitchFamily="34" charset="0"/>
              </a:defRPr>
            </a:lvl2pPr>
            <a:lvl3pPr marL="1143000" indent="-228600" defTabSz="762000" eaLnBrk="0" hangingPunct="0">
              <a:spcBef>
                <a:spcPct val="20000"/>
              </a:spcBef>
              <a:buClr>
                <a:schemeClr val="accent2"/>
              </a:buClr>
              <a:buSzPct val="70000"/>
              <a:buFont typeface="Wingdings 2" panose="05020102010507070707" pitchFamily="18" charset="2"/>
              <a:buChar char=""/>
              <a:defRPr sz="2100">
                <a:solidFill>
                  <a:schemeClr val="tx1"/>
                </a:solidFill>
                <a:latin typeface="Arial" panose="020B0604020202020204" pitchFamily="34" charset="0"/>
              </a:defRPr>
            </a:lvl3pPr>
            <a:lvl4pPr marL="1600200" indent="-228600" defTabSz="762000" eaLnBrk="0" hangingPunct="0">
              <a:spcBef>
                <a:spcPct val="20000"/>
              </a:spcBef>
              <a:buClr>
                <a:srgbClr val="A8CDD7"/>
              </a:buClr>
              <a:buSzPct val="65000"/>
              <a:buFont typeface="Wingdings 2" panose="05020102010507070707" pitchFamily="18" charset="2"/>
              <a:buChar char=""/>
              <a:defRPr sz="2000">
                <a:solidFill>
                  <a:schemeClr val="tx1"/>
                </a:solidFill>
                <a:latin typeface="Arial" panose="020B0604020202020204" pitchFamily="34" charset="0"/>
              </a:defRPr>
            </a:lvl4pPr>
            <a:lvl5pPr marL="2057400" indent="-228600" defTabSz="762000" eaLnBrk="0" hangingPunct="0">
              <a:spcBef>
                <a:spcPct val="20000"/>
              </a:spcBef>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5pPr>
            <a:lvl6pPr marL="2514600" indent="-228600" defTabSz="7620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6pPr>
            <a:lvl7pPr marL="2971800" indent="-228600" defTabSz="7620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7pPr>
            <a:lvl8pPr marL="3429000" indent="-228600" defTabSz="7620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8pPr>
            <a:lvl9pPr marL="3886200" indent="-228600" defTabSz="7620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9pPr>
          </a:lstStyle>
          <a:p>
            <a:pPr marL="0" marR="0" lvl="0" indent="0" algn="l" defTabSz="7620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chemeClr val="tx1"/>
                </a:solidFill>
                <a:effectLst/>
                <a:uLnTx/>
                <a:uFillTx/>
                <a:latin typeface="+mj-ea"/>
                <a:ea typeface="+mj-ea"/>
                <a:cs typeface="+mn-cs"/>
              </a:rPr>
              <a:t>冲突窗口内检</a:t>
            </a:r>
            <a:endParaRPr kumimoji="0" lang="zh-CN" altLang="en-US" sz="1400" b="1" i="0" u="none" strike="noStrike" kern="1200" cap="none" spc="0" normalizeH="0" baseline="0" noProof="0" dirty="0">
              <a:ln>
                <a:noFill/>
              </a:ln>
              <a:solidFill>
                <a:schemeClr val="tx1"/>
              </a:solidFill>
              <a:effectLst/>
              <a:uLnTx/>
              <a:uFillTx/>
              <a:latin typeface="+mj-ea"/>
              <a:ea typeface="+mj-ea"/>
              <a:cs typeface="+mn-cs"/>
            </a:endParaRPr>
          </a:p>
          <a:p>
            <a:pPr marL="0" marR="0" lvl="0" indent="0" algn="l" defTabSz="7620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chemeClr val="tx1"/>
                </a:solidFill>
                <a:effectLst/>
                <a:uLnTx/>
                <a:uFillTx/>
                <a:latin typeface="+mj-ea"/>
                <a:ea typeface="+mj-ea"/>
                <a:cs typeface="+mn-cs"/>
              </a:rPr>
              <a:t>  测到冲突？</a:t>
            </a:r>
            <a:endParaRPr kumimoji="0" lang="zh-CN" altLang="en-US" sz="1400" b="1" i="0" u="none" strike="noStrike" kern="1200" cap="none" spc="0" normalizeH="0" baseline="0" noProof="0" dirty="0">
              <a:ln>
                <a:noFill/>
              </a:ln>
              <a:solidFill>
                <a:schemeClr val="tx1"/>
              </a:solidFill>
              <a:effectLst/>
              <a:uLnTx/>
              <a:uFillTx/>
              <a:latin typeface="+mj-ea"/>
              <a:ea typeface="+mj-ea"/>
              <a:cs typeface="+mn-cs"/>
            </a:endParaRPr>
          </a:p>
        </p:txBody>
      </p:sp>
      <p:sp>
        <p:nvSpPr>
          <p:cNvPr id="92169" name="Freeform 9"/>
          <p:cNvSpPr/>
          <p:nvPr/>
        </p:nvSpPr>
        <p:spPr>
          <a:xfrm>
            <a:off x="1676400" y="3986213"/>
            <a:ext cx="1109663" cy="609600"/>
          </a:xfrm>
          <a:custGeom>
            <a:avLst/>
            <a:gdLst>
              <a:gd name="txL" fmla="*/ 0 w 752"/>
              <a:gd name="txT" fmla="*/ 0 h 404"/>
              <a:gd name="txR" fmla="*/ 752 w 752"/>
              <a:gd name="txB" fmla="*/ 404 h 404"/>
            </a:gdLst>
            <a:ahLst/>
            <a:cxnLst>
              <a:cxn ang="0">
                <a:pos x="0" y="2147483646"/>
              </a:cxn>
              <a:cxn ang="0">
                <a:pos x="2147483646" y="0"/>
              </a:cxn>
              <a:cxn ang="0">
                <a:pos x="2147483646" y="2147483646"/>
              </a:cxn>
              <a:cxn ang="0">
                <a:pos x="2147483646" y="2147483646"/>
              </a:cxn>
              <a:cxn ang="0">
                <a:pos x="0" y="2147483646"/>
              </a:cxn>
            </a:cxnLst>
            <a:rect l="txL" t="txT" r="txR" b="txB"/>
            <a:pathLst>
              <a:path w="752" h="404">
                <a:moveTo>
                  <a:pt x="0" y="201"/>
                </a:moveTo>
                <a:lnTo>
                  <a:pt x="377" y="0"/>
                </a:lnTo>
                <a:lnTo>
                  <a:pt x="752" y="201"/>
                </a:lnTo>
                <a:lnTo>
                  <a:pt x="377" y="404"/>
                </a:lnTo>
                <a:lnTo>
                  <a:pt x="0" y="201"/>
                </a:lnTo>
                <a:close/>
              </a:path>
            </a:pathLst>
          </a:custGeom>
          <a:solidFill>
            <a:srgbClr val="FFFFFF">
              <a:alpha val="100000"/>
            </a:srgbClr>
          </a:solidFill>
          <a:ln w="4763" cap="flat" cmpd="sng">
            <a:solidFill>
              <a:srgbClr val="000000">
                <a:alpha val="100000"/>
              </a:srgbClr>
            </a:solidFill>
            <a:prstDash val="solid"/>
            <a:round/>
            <a:headEnd type="none" w="med" len="med"/>
            <a:tailEnd type="none" w="med" len="med"/>
          </a:ln>
        </p:spPr>
        <p:txBody>
          <a:bodyPr/>
          <a:p>
            <a:endParaRPr lang="zh-CN" altLang="en-US"/>
          </a:p>
        </p:txBody>
      </p:sp>
      <p:sp>
        <p:nvSpPr>
          <p:cNvPr id="39947" name="Rectangle 10"/>
          <p:cNvSpPr>
            <a:spLocks noChangeArrowheads="1"/>
          </p:cNvSpPr>
          <p:nvPr/>
        </p:nvSpPr>
        <p:spPr bwMode="auto">
          <a:xfrm>
            <a:off x="1835150" y="4149725"/>
            <a:ext cx="819150" cy="244475"/>
          </a:xfrm>
          <a:prstGeom prst="rect">
            <a:avLst/>
          </a:prstGeom>
          <a:noFill/>
          <a:ln>
            <a:noFill/>
          </a:ln>
        </p:spPr>
        <p:txBody>
          <a:bodyPr wrap="none" lIns="0" tIns="0" rIns="0" bIns="0">
            <a:spAutoFit/>
          </a:bodyPr>
          <a:lstStyle>
            <a:lvl1pPr defTabSz="762000" eaLnBrk="0" hangingPunct="0">
              <a:spcBef>
                <a:spcPct val="20000"/>
              </a:spcBef>
              <a:buClr>
                <a:srgbClr val="A8CDD7"/>
              </a:buClr>
              <a:buSzPct val="95000"/>
              <a:buFont typeface="Wingdings 2" panose="05020102010507070707" pitchFamily="18" charset="2"/>
              <a:buChar char=""/>
              <a:defRPr sz="2600">
                <a:solidFill>
                  <a:schemeClr val="tx1"/>
                </a:solidFill>
                <a:latin typeface="Arial" panose="020B0604020202020204" pitchFamily="34" charset="0"/>
              </a:defRPr>
            </a:lvl1pPr>
            <a:lvl2pPr marL="742950" indent="-285750" defTabSz="762000" eaLnBrk="0" hangingPunct="0">
              <a:spcBef>
                <a:spcPct val="20000"/>
              </a:spcBef>
              <a:buClr>
                <a:schemeClr val="accent1"/>
              </a:buClr>
              <a:buSzPct val="85000"/>
              <a:buFont typeface="Wingdings 2" panose="05020102010507070707" pitchFamily="18" charset="2"/>
              <a:buChar char=""/>
              <a:defRPr sz="2400">
                <a:solidFill>
                  <a:schemeClr val="tx1"/>
                </a:solidFill>
                <a:latin typeface="Arial" panose="020B0604020202020204" pitchFamily="34" charset="0"/>
              </a:defRPr>
            </a:lvl2pPr>
            <a:lvl3pPr marL="1143000" indent="-228600" defTabSz="762000" eaLnBrk="0" hangingPunct="0">
              <a:spcBef>
                <a:spcPct val="20000"/>
              </a:spcBef>
              <a:buClr>
                <a:schemeClr val="accent2"/>
              </a:buClr>
              <a:buSzPct val="70000"/>
              <a:buFont typeface="Wingdings 2" panose="05020102010507070707" pitchFamily="18" charset="2"/>
              <a:buChar char=""/>
              <a:defRPr sz="2100">
                <a:solidFill>
                  <a:schemeClr val="tx1"/>
                </a:solidFill>
                <a:latin typeface="Arial" panose="020B0604020202020204" pitchFamily="34" charset="0"/>
              </a:defRPr>
            </a:lvl3pPr>
            <a:lvl4pPr marL="1600200" indent="-228600" defTabSz="762000" eaLnBrk="0" hangingPunct="0">
              <a:spcBef>
                <a:spcPct val="20000"/>
              </a:spcBef>
              <a:buClr>
                <a:srgbClr val="A8CDD7"/>
              </a:buClr>
              <a:buSzPct val="65000"/>
              <a:buFont typeface="Wingdings 2" panose="05020102010507070707" pitchFamily="18" charset="2"/>
              <a:buChar char=""/>
              <a:defRPr sz="2000">
                <a:solidFill>
                  <a:schemeClr val="tx1"/>
                </a:solidFill>
                <a:latin typeface="Arial" panose="020B0604020202020204" pitchFamily="34" charset="0"/>
              </a:defRPr>
            </a:lvl4pPr>
            <a:lvl5pPr marL="2057400" indent="-228600" defTabSz="762000" eaLnBrk="0" hangingPunct="0">
              <a:spcBef>
                <a:spcPct val="20000"/>
              </a:spcBef>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5pPr>
            <a:lvl6pPr marL="2514600" indent="-228600" defTabSz="7620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6pPr>
            <a:lvl7pPr marL="2971800" indent="-228600" defTabSz="7620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7pPr>
            <a:lvl8pPr marL="3429000" indent="-228600" defTabSz="7620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8pPr>
            <a:lvl9pPr marL="3886200" indent="-228600" defTabSz="7620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9pPr>
          </a:lstStyle>
          <a:p>
            <a:pPr marL="0" marR="0" lvl="0" indent="0" algn="l" defTabSz="7620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dirty="0">
                <a:ln>
                  <a:noFill/>
                </a:ln>
                <a:solidFill>
                  <a:schemeClr val="tx1"/>
                </a:solidFill>
                <a:effectLst/>
                <a:uLnTx/>
                <a:uFillTx/>
                <a:latin typeface="+mj-ea"/>
                <a:ea typeface="+mj-ea"/>
                <a:cs typeface="+mn-cs"/>
              </a:rPr>
              <a:t>发送完？</a:t>
            </a:r>
            <a:endParaRPr kumimoji="0" lang="zh-CN" altLang="en-US" sz="1600" b="1" i="0" u="none" strike="noStrike" kern="1200" cap="none" spc="0" normalizeH="0" baseline="0" noProof="0" dirty="0">
              <a:ln>
                <a:noFill/>
              </a:ln>
              <a:solidFill>
                <a:schemeClr val="tx1"/>
              </a:solidFill>
              <a:effectLst/>
              <a:uLnTx/>
              <a:uFillTx/>
              <a:latin typeface="+mj-ea"/>
              <a:ea typeface="+mj-ea"/>
              <a:cs typeface="+mn-cs"/>
            </a:endParaRPr>
          </a:p>
        </p:txBody>
      </p:sp>
      <p:sp>
        <p:nvSpPr>
          <p:cNvPr id="92171" name="Rectangle 11"/>
          <p:cNvSpPr/>
          <p:nvPr/>
        </p:nvSpPr>
        <p:spPr>
          <a:xfrm>
            <a:off x="3449638" y="4995863"/>
            <a:ext cx="1111250" cy="357187"/>
          </a:xfrm>
          <a:prstGeom prst="rect">
            <a:avLst/>
          </a:prstGeom>
          <a:solidFill>
            <a:srgbClr val="FFFFFF"/>
          </a:solidFill>
          <a:ln w="4763" cap="flat" cmpd="sng">
            <a:solidFill>
              <a:srgbClr val="000000"/>
            </a:solidFill>
            <a:prstDash val="solid"/>
            <a:miter/>
            <a:headEnd type="none" w="med" len="med"/>
            <a:tailEnd type="none" w="med" len="med"/>
          </a:ln>
        </p:spPr>
        <p:txBody>
          <a:bodyPr lIns="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Arial" panose="020B0604020202020204" pitchFamily="34" charset="0"/>
              <a:ea typeface="微软雅黑" panose="020B0503020204020204" pitchFamily="34" charset="-122"/>
            </a:endParaRPr>
          </a:p>
        </p:txBody>
      </p:sp>
      <p:sp>
        <p:nvSpPr>
          <p:cNvPr id="39949" name="Rectangle 12"/>
          <p:cNvSpPr>
            <a:spLocks noChangeArrowheads="1"/>
          </p:cNvSpPr>
          <p:nvPr/>
        </p:nvSpPr>
        <p:spPr bwMode="auto">
          <a:xfrm>
            <a:off x="3563938" y="5056188"/>
            <a:ext cx="914400" cy="244475"/>
          </a:xfrm>
          <a:prstGeom prst="rect">
            <a:avLst/>
          </a:prstGeom>
          <a:noFill/>
          <a:ln>
            <a:noFill/>
          </a:ln>
        </p:spPr>
        <p:txBody>
          <a:bodyPr lIns="0" tIns="0" rIns="0" bIns="0">
            <a:spAutoFit/>
          </a:bodyPr>
          <a:lstStyle>
            <a:lvl1pPr defTabSz="762000" eaLnBrk="0" hangingPunct="0">
              <a:spcBef>
                <a:spcPct val="20000"/>
              </a:spcBef>
              <a:buClr>
                <a:srgbClr val="A8CDD7"/>
              </a:buClr>
              <a:buSzPct val="95000"/>
              <a:buFont typeface="Wingdings 2" panose="05020102010507070707" pitchFamily="18" charset="2"/>
              <a:buChar char=""/>
              <a:defRPr sz="2600">
                <a:solidFill>
                  <a:schemeClr val="tx1"/>
                </a:solidFill>
                <a:latin typeface="Arial" panose="020B0604020202020204" pitchFamily="34" charset="0"/>
              </a:defRPr>
            </a:lvl1pPr>
            <a:lvl2pPr marL="742950" indent="-285750" defTabSz="762000" eaLnBrk="0" hangingPunct="0">
              <a:spcBef>
                <a:spcPct val="20000"/>
              </a:spcBef>
              <a:buClr>
                <a:schemeClr val="accent1"/>
              </a:buClr>
              <a:buSzPct val="85000"/>
              <a:buFont typeface="Wingdings 2" panose="05020102010507070707" pitchFamily="18" charset="2"/>
              <a:buChar char=""/>
              <a:defRPr sz="2400">
                <a:solidFill>
                  <a:schemeClr val="tx1"/>
                </a:solidFill>
                <a:latin typeface="Arial" panose="020B0604020202020204" pitchFamily="34" charset="0"/>
              </a:defRPr>
            </a:lvl2pPr>
            <a:lvl3pPr marL="1143000" indent="-228600" defTabSz="762000" eaLnBrk="0" hangingPunct="0">
              <a:spcBef>
                <a:spcPct val="20000"/>
              </a:spcBef>
              <a:buClr>
                <a:schemeClr val="accent2"/>
              </a:buClr>
              <a:buSzPct val="70000"/>
              <a:buFont typeface="Wingdings 2" panose="05020102010507070707" pitchFamily="18" charset="2"/>
              <a:buChar char=""/>
              <a:defRPr sz="2100">
                <a:solidFill>
                  <a:schemeClr val="tx1"/>
                </a:solidFill>
                <a:latin typeface="Arial" panose="020B0604020202020204" pitchFamily="34" charset="0"/>
              </a:defRPr>
            </a:lvl3pPr>
            <a:lvl4pPr marL="1600200" indent="-228600" defTabSz="762000" eaLnBrk="0" hangingPunct="0">
              <a:spcBef>
                <a:spcPct val="20000"/>
              </a:spcBef>
              <a:buClr>
                <a:srgbClr val="A8CDD7"/>
              </a:buClr>
              <a:buSzPct val="65000"/>
              <a:buFont typeface="Wingdings 2" panose="05020102010507070707" pitchFamily="18" charset="2"/>
              <a:buChar char=""/>
              <a:defRPr sz="2000">
                <a:solidFill>
                  <a:schemeClr val="tx1"/>
                </a:solidFill>
                <a:latin typeface="Arial" panose="020B0604020202020204" pitchFamily="34" charset="0"/>
              </a:defRPr>
            </a:lvl4pPr>
            <a:lvl5pPr marL="2057400" indent="-228600" defTabSz="762000" eaLnBrk="0" hangingPunct="0">
              <a:spcBef>
                <a:spcPct val="20000"/>
              </a:spcBef>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5pPr>
            <a:lvl6pPr marL="2514600" indent="-228600" defTabSz="7620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6pPr>
            <a:lvl7pPr marL="2971800" indent="-228600" defTabSz="7620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7pPr>
            <a:lvl8pPr marL="3429000" indent="-228600" defTabSz="7620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8pPr>
            <a:lvl9pPr marL="3886200" indent="-228600" defTabSz="7620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9pPr>
          </a:lstStyle>
          <a:p>
            <a:pPr marL="0" marR="0" lvl="0" indent="0" algn="l" defTabSz="7620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dirty="0">
                <a:ln>
                  <a:noFill/>
                </a:ln>
                <a:solidFill>
                  <a:schemeClr val="tx1"/>
                </a:solidFill>
                <a:effectLst/>
                <a:uLnTx/>
                <a:uFillTx/>
                <a:latin typeface="+mj-ea"/>
                <a:ea typeface="+mj-ea"/>
                <a:cs typeface="+mn-cs"/>
              </a:rPr>
              <a:t>放弃发送</a:t>
            </a:r>
            <a:endParaRPr kumimoji="0" lang="en-US" altLang="zh-CN" sz="1600" b="1" i="0" u="none" strike="noStrike" kern="1200" cap="none" spc="0" normalizeH="0" baseline="0" noProof="0" dirty="0">
              <a:ln>
                <a:noFill/>
              </a:ln>
              <a:solidFill>
                <a:schemeClr val="tx1"/>
              </a:solidFill>
              <a:effectLst/>
              <a:uLnTx/>
              <a:uFillTx/>
              <a:latin typeface="+mj-ea"/>
              <a:ea typeface="+mj-ea"/>
              <a:cs typeface="+mn-cs"/>
            </a:endParaRPr>
          </a:p>
        </p:txBody>
      </p:sp>
      <p:sp>
        <p:nvSpPr>
          <p:cNvPr id="92173" name="Freeform 13"/>
          <p:cNvSpPr/>
          <p:nvPr/>
        </p:nvSpPr>
        <p:spPr>
          <a:xfrm>
            <a:off x="5335588" y="3460750"/>
            <a:ext cx="1112837" cy="539750"/>
          </a:xfrm>
          <a:custGeom>
            <a:avLst/>
            <a:gdLst>
              <a:gd name="txL" fmla="*/ 0 w 754"/>
              <a:gd name="txT" fmla="*/ 0 h 406"/>
              <a:gd name="txR" fmla="*/ 754 w 754"/>
              <a:gd name="txB" fmla="*/ 406 h 406"/>
            </a:gdLst>
            <a:ahLst/>
            <a:cxnLst>
              <a:cxn ang="0">
                <a:pos x="0" y="2147483646"/>
              </a:cxn>
              <a:cxn ang="0">
                <a:pos x="2147483646" y="0"/>
              </a:cxn>
              <a:cxn ang="0">
                <a:pos x="2147483646" y="2147483646"/>
              </a:cxn>
              <a:cxn ang="0">
                <a:pos x="2147483646" y="2147483646"/>
              </a:cxn>
              <a:cxn ang="0">
                <a:pos x="0" y="2147483646"/>
              </a:cxn>
            </a:cxnLst>
            <a:rect l="txL" t="txT" r="txR" b="txB"/>
            <a:pathLst>
              <a:path w="754" h="406">
                <a:moveTo>
                  <a:pt x="0" y="203"/>
                </a:moveTo>
                <a:lnTo>
                  <a:pt x="377" y="0"/>
                </a:lnTo>
                <a:lnTo>
                  <a:pt x="754" y="203"/>
                </a:lnTo>
                <a:lnTo>
                  <a:pt x="377" y="406"/>
                </a:lnTo>
                <a:lnTo>
                  <a:pt x="0" y="203"/>
                </a:lnTo>
                <a:close/>
              </a:path>
            </a:pathLst>
          </a:custGeom>
          <a:solidFill>
            <a:srgbClr val="FFFFFF">
              <a:alpha val="100000"/>
            </a:srgbClr>
          </a:solidFill>
          <a:ln w="4763" cap="flat" cmpd="sng">
            <a:solidFill>
              <a:srgbClr val="000000">
                <a:alpha val="100000"/>
              </a:srgbClr>
            </a:solidFill>
            <a:prstDash val="solid"/>
            <a:round/>
            <a:headEnd type="none" w="med" len="med"/>
            <a:tailEnd type="none" w="med" len="med"/>
          </a:ln>
        </p:spPr>
        <p:txBody>
          <a:bodyPr/>
          <a:p>
            <a:endParaRPr lang="zh-CN" altLang="en-US"/>
          </a:p>
        </p:txBody>
      </p:sp>
      <p:sp>
        <p:nvSpPr>
          <p:cNvPr id="39951" name="Rectangle 14"/>
          <p:cNvSpPr>
            <a:spLocks noChangeArrowheads="1"/>
          </p:cNvSpPr>
          <p:nvPr/>
        </p:nvSpPr>
        <p:spPr bwMode="auto">
          <a:xfrm>
            <a:off x="5554663" y="3600450"/>
            <a:ext cx="746125" cy="276225"/>
          </a:xfrm>
          <a:prstGeom prst="rect">
            <a:avLst/>
          </a:prstGeom>
          <a:noFill/>
          <a:ln>
            <a:noFill/>
          </a:ln>
        </p:spPr>
        <p:txBody>
          <a:bodyPr lIns="0" tIns="0" rIns="0" bIns="0">
            <a:spAutoFit/>
          </a:bodyPr>
          <a:lstStyle>
            <a:lvl1pPr defTabSz="762000" eaLnBrk="0" hangingPunct="0">
              <a:spcBef>
                <a:spcPct val="20000"/>
              </a:spcBef>
              <a:buClr>
                <a:srgbClr val="A8CDD7"/>
              </a:buClr>
              <a:buSzPct val="95000"/>
              <a:buFont typeface="Wingdings 2" panose="05020102010507070707" pitchFamily="18" charset="2"/>
              <a:buChar char=""/>
              <a:defRPr sz="2600">
                <a:solidFill>
                  <a:schemeClr val="tx1"/>
                </a:solidFill>
                <a:latin typeface="Arial" panose="020B0604020202020204" pitchFamily="34" charset="0"/>
              </a:defRPr>
            </a:lvl1pPr>
            <a:lvl2pPr marL="742950" indent="-285750" defTabSz="762000" eaLnBrk="0" hangingPunct="0">
              <a:spcBef>
                <a:spcPct val="20000"/>
              </a:spcBef>
              <a:buClr>
                <a:schemeClr val="accent1"/>
              </a:buClr>
              <a:buSzPct val="85000"/>
              <a:buFont typeface="Wingdings 2" panose="05020102010507070707" pitchFamily="18" charset="2"/>
              <a:buChar char=""/>
              <a:defRPr sz="2400">
                <a:solidFill>
                  <a:schemeClr val="tx1"/>
                </a:solidFill>
                <a:latin typeface="Arial" panose="020B0604020202020204" pitchFamily="34" charset="0"/>
              </a:defRPr>
            </a:lvl2pPr>
            <a:lvl3pPr marL="1143000" indent="-228600" defTabSz="762000" eaLnBrk="0" hangingPunct="0">
              <a:spcBef>
                <a:spcPct val="20000"/>
              </a:spcBef>
              <a:buClr>
                <a:schemeClr val="accent2"/>
              </a:buClr>
              <a:buSzPct val="70000"/>
              <a:buFont typeface="Wingdings 2" panose="05020102010507070707" pitchFamily="18" charset="2"/>
              <a:buChar char=""/>
              <a:defRPr sz="2100">
                <a:solidFill>
                  <a:schemeClr val="tx1"/>
                </a:solidFill>
                <a:latin typeface="Arial" panose="020B0604020202020204" pitchFamily="34" charset="0"/>
              </a:defRPr>
            </a:lvl3pPr>
            <a:lvl4pPr marL="1600200" indent="-228600" defTabSz="762000" eaLnBrk="0" hangingPunct="0">
              <a:spcBef>
                <a:spcPct val="20000"/>
              </a:spcBef>
              <a:buClr>
                <a:srgbClr val="A8CDD7"/>
              </a:buClr>
              <a:buSzPct val="65000"/>
              <a:buFont typeface="Wingdings 2" panose="05020102010507070707" pitchFamily="18" charset="2"/>
              <a:buChar char=""/>
              <a:defRPr sz="2000">
                <a:solidFill>
                  <a:schemeClr val="tx1"/>
                </a:solidFill>
                <a:latin typeface="Arial" panose="020B0604020202020204" pitchFamily="34" charset="0"/>
              </a:defRPr>
            </a:lvl4pPr>
            <a:lvl5pPr marL="2057400" indent="-228600" defTabSz="762000" eaLnBrk="0" hangingPunct="0">
              <a:spcBef>
                <a:spcPct val="20000"/>
              </a:spcBef>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5pPr>
            <a:lvl6pPr marL="2514600" indent="-228600" defTabSz="7620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6pPr>
            <a:lvl7pPr marL="2971800" indent="-228600" defTabSz="7620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7pPr>
            <a:lvl8pPr marL="3429000" indent="-228600" defTabSz="7620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8pPr>
            <a:lvl9pPr marL="3886200" indent="-228600" defTabSz="7620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9pPr>
          </a:lstStyle>
          <a:p>
            <a:pPr marL="0" marR="0" lvl="0" indent="0" algn="l" defTabSz="7620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tx1"/>
                </a:solidFill>
                <a:effectLst/>
                <a:uLnTx/>
                <a:uFillTx/>
                <a:latin typeface="+mj-ea"/>
                <a:ea typeface="+mj-ea"/>
                <a:cs typeface="+mn-cs"/>
              </a:rPr>
              <a:t>N≥16</a:t>
            </a:r>
            <a:r>
              <a:rPr kumimoji="0" lang="en-US" altLang="zh-CN" sz="1800" b="1" i="0" u="none" strike="noStrike" kern="1200" cap="none" spc="0" normalizeH="0" baseline="0" noProof="0" dirty="0">
                <a:ln>
                  <a:noFill/>
                </a:ln>
                <a:solidFill>
                  <a:schemeClr val="tx1"/>
                </a:solidFill>
                <a:effectLst/>
                <a:uLnTx/>
                <a:uFillTx/>
                <a:latin typeface="+mj-ea"/>
                <a:ea typeface="+mj-ea"/>
                <a:cs typeface="+mn-cs"/>
              </a:rPr>
              <a:t>?</a:t>
            </a:r>
            <a:endParaRPr kumimoji="0" lang="en-US" altLang="zh-CN" sz="1800" b="1" i="0" u="none" strike="noStrike" kern="1200" cap="none" spc="0" normalizeH="0" baseline="0" noProof="0" dirty="0">
              <a:ln>
                <a:noFill/>
              </a:ln>
              <a:solidFill>
                <a:schemeClr val="tx1"/>
              </a:solidFill>
              <a:effectLst/>
              <a:uLnTx/>
              <a:uFillTx/>
              <a:latin typeface="+mj-ea"/>
              <a:ea typeface="+mj-ea"/>
              <a:cs typeface="+mn-cs"/>
            </a:endParaRPr>
          </a:p>
        </p:txBody>
      </p:sp>
      <p:sp>
        <p:nvSpPr>
          <p:cNvPr id="92175" name="Rectangle 15"/>
          <p:cNvSpPr/>
          <p:nvPr/>
        </p:nvSpPr>
        <p:spPr>
          <a:xfrm>
            <a:off x="4114800" y="4672013"/>
            <a:ext cx="609600" cy="244475"/>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en-US" altLang="zh-CN" sz="1600" b="1" dirty="0">
                <a:solidFill>
                  <a:srgbClr val="CC0000"/>
                </a:solidFill>
                <a:latin typeface="微软雅黑" panose="020B0503020204020204" pitchFamily="34" charset="-122"/>
                <a:ea typeface="微软雅黑" panose="020B0503020204020204" pitchFamily="34" charset="-122"/>
              </a:rPr>
              <a:t>Yes</a:t>
            </a:r>
            <a:endParaRPr lang="en-US" altLang="zh-CN" sz="1600" b="1" dirty="0">
              <a:solidFill>
                <a:srgbClr val="CC0000"/>
              </a:solidFill>
              <a:latin typeface="CordiaUPC"/>
              <a:ea typeface="微软雅黑" panose="020B0503020204020204" pitchFamily="34" charset="-122"/>
            </a:endParaRPr>
          </a:p>
        </p:txBody>
      </p:sp>
      <p:sp>
        <p:nvSpPr>
          <p:cNvPr id="92176" name="Line 16"/>
          <p:cNvSpPr/>
          <p:nvPr/>
        </p:nvSpPr>
        <p:spPr>
          <a:xfrm flipH="1" flipV="1">
            <a:off x="2743200" y="4291013"/>
            <a:ext cx="381000" cy="0"/>
          </a:xfrm>
          <a:prstGeom prst="line">
            <a:avLst/>
          </a:prstGeom>
          <a:ln w="38100" cap="flat" cmpd="sng">
            <a:solidFill>
              <a:srgbClr val="0070C0"/>
            </a:solidFill>
            <a:prstDash val="solid"/>
            <a:headEnd type="none" w="med" len="med"/>
            <a:tailEnd type="triangle" w="med" len="med"/>
          </a:ln>
        </p:spPr>
      </p:sp>
      <p:sp>
        <p:nvSpPr>
          <p:cNvPr id="92177" name="Rectangle 17"/>
          <p:cNvSpPr/>
          <p:nvPr/>
        </p:nvSpPr>
        <p:spPr>
          <a:xfrm>
            <a:off x="3184525" y="4016375"/>
            <a:ext cx="549275" cy="244475"/>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en-US" altLang="zh-CN" sz="1600" b="1" dirty="0">
                <a:solidFill>
                  <a:srgbClr val="CC0000"/>
                </a:solidFill>
                <a:latin typeface="微软雅黑" panose="020B0503020204020204" pitchFamily="34" charset="-122"/>
                <a:ea typeface="微软雅黑" panose="020B0503020204020204" pitchFamily="34" charset="-122"/>
              </a:rPr>
              <a:t>No</a:t>
            </a:r>
            <a:endParaRPr lang="en-US" altLang="zh-CN" sz="1600" b="1" dirty="0">
              <a:solidFill>
                <a:srgbClr val="CC0000"/>
              </a:solidFill>
              <a:latin typeface="微软雅黑" panose="020B0503020204020204" pitchFamily="34" charset="-122"/>
              <a:ea typeface="微软雅黑" panose="020B0503020204020204" pitchFamily="34" charset="-122"/>
            </a:endParaRPr>
          </a:p>
        </p:txBody>
      </p:sp>
      <p:sp>
        <p:nvSpPr>
          <p:cNvPr id="92178" name="Freeform 18"/>
          <p:cNvSpPr/>
          <p:nvPr/>
        </p:nvSpPr>
        <p:spPr>
          <a:xfrm>
            <a:off x="2209800" y="3124200"/>
            <a:ext cx="1681163" cy="838200"/>
          </a:xfrm>
          <a:custGeom>
            <a:avLst/>
            <a:gdLst>
              <a:gd name="txL" fmla="*/ 0 w 1001"/>
              <a:gd name="txT" fmla="*/ 0 h 540"/>
              <a:gd name="txR" fmla="*/ 1001 w 1001"/>
              <a:gd name="txB" fmla="*/ 540 h 540"/>
            </a:gdLst>
            <a:ahLst/>
            <a:cxnLst>
              <a:cxn ang="0">
                <a:pos x="0" y="2147483646"/>
              </a:cxn>
              <a:cxn ang="0">
                <a:pos x="0" y="0"/>
              </a:cxn>
              <a:cxn ang="0">
                <a:pos x="2147483646" y="0"/>
              </a:cxn>
            </a:cxnLst>
            <a:rect l="txL" t="txT" r="txR" b="txB"/>
            <a:pathLst>
              <a:path w="1001" h="540">
                <a:moveTo>
                  <a:pt x="0" y="540"/>
                </a:moveTo>
                <a:lnTo>
                  <a:pt x="0" y="0"/>
                </a:lnTo>
                <a:lnTo>
                  <a:pt x="1001" y="0"/>
                </a:lnTo>
              </a:path>
            </a:pathLst>
          </a:custGeom>
          <a:noFill/>
          <a:ln w="38100" cap="flat" cmpd="sng">
            <a:solidFill>
              <a:srgbClr val="0070C0">
                <a:alpha val="100000"/>
              </a:srgbClr>
            </a:solidFill>
            <a:prstDash val="solid"/>
            <a:round/>
            <a:headEnd type="none" w="med" len="med"/>
            <a:tailEnd type="none" w="med" len="med"/>
          </a:ln>
        </p:spPr>
        <p:txBody>
          <a:bodyPr/>
          <a:p>
            <a:endParaRPr lang="zh-CN" altLang="en-US"/>
          </a:p>
        </p:txBody>
      </p:sp>
      <p:sp>
        <p:nvSpPr>
          <p:cNvPr id="92179" name="Freeform 19"/>
          <p:cNvSpPr/>
          <p:nvPr/>
        </p:nvSpPr>
        <p:spPr>
          <a:xfrm>
            <a:off x="3875088" y="3092450"/>
            <a:ext cx="85725" cy="69850"/>
          </a:xfrm>
          <a:custGeom>
            <a:avLst/>
            <a:gdLst>
              <a:gd name="txL" fmla="*/ 0 w 58"/>
              <a:gd name="txT" fmla="*/ 0 h 52"/>
              <a:gd name="txR" fmla="*/ 58 w 58"/>
              <a:gd name="txB" fmla="*/ 52 h 52"/>
            </a:gdLst>
            <a:ahLst/>
            <a:cxnLst>
              <a:cxn ang="0">
                <a:pos x="0" y="0"/>
              </a:cxn>
              <a:cxn ang="0">
                <a:pos x="2147483646" y="2147483646"/>
              </a:cxn>
              <a:cxn ang="0">
                <a:pos x="0" y="2147483646"/>
              </a:cxn>
              <a:cxn ang="0">
                <a:pos x="0" y="0"/>
              </a:cxn>
            </a:cxnLst>
            <a:rect l="txL" t="txT" r="txR" b="txB"/>
            <a:pathLst>
              <a:path w="58" h="52">
                <a:moveTo>
                  <a:pt x="0" y="0"/>
                </a:moveTo>
                <a:lnTo>
                  <a:pt x="58" y="25"/>
                </a:lnTo>
                <a:lnTo>
                  <a:pt x="0" y="52"/>
                </a:lnTo>
                <a:lnTo>
                  <a:pt x="0" y="0"/>
                </a:lnTo>
                <a:close/>
              </a:path>
            </a:pathLst>
          </a:custGeom>
          <a:solidFill>
            <a:srgbClr val="0070C0">
              <a:alpha val="100000"/>
            </a:srgbClr>
          </a:solidFill>
          <a:ln w="38100" cap="flat" cmpd="sng">
            <a:solidFill>
              <a:srgbClr val="0070C0">
                <a:alpha val="100000"/>
              </a:srgbClr>
            </a:solidFill>
            <a:prstDash val="solid"/>
            <a:round/>
            <a:headEnd type="none" w="med" len="med"/>
            <a:tailEnd type="none" w="med" len="med"/>
          </a:ln>
        </p:spPr>
        <p:txBody>
          <a:bodyPr/>
          <a:p>
            <a:endParaRPr lang="zh-CN" altLang="en-US"/>
          </a:p>
        </p:txBody>
      </p:sp>
      <p:sp>
        <p:nvSpPr>
          <p:cNvPr id="92180" name="Rectangle 20"/>
          <p:cNvSpPr/>
          <p:nvPr/>
        </p:nvSpPr>
        <p:spPr>
          <a:xfrm>
            <a:off x="2287588" y="3749675"/>
            <a:ext cx="531812" cy="244475"/>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en-US" altLang="zh-CN" sz="1600" b="1" dirty="0">
                <a:solidFill>
                  <a:srgbClr val="CC0000"/>
                </a:solidFill>
                <a:latin typeface="微软雅黑" panose="020B0503020204020204" pitchFamily="34" charset="-122"/>
                <a:ea typeface="微软雅黑" panose="020B0503020204020204" pitchFamily="34" charset="-122"/>
              </a:rPr>
              <a:t>No</a:t>
            </a:r>
            <a:endParaRPr lang="en-US" altLang="zh-CN" sz="1600" b="1" dirty="0">
              <a:solidFill>
                <a:srgbClr val="CC0000"/>
              </a:solidFill>
              <a:latin typeface="CordiaUPC"/>
              <a:ea typeface="微软雅黑" panose="020B0503020204020204" pitchFamily="34" charset="-122"/>
            </a:endParaRPr>
          </a:p>
        </p:txBody>
      </p:sp>
      <p:sp>
        <p:nvSpPr>
          <p:cNvPr id="92181" name="Rectangle 21"/>
          <p:cNvSpPr/>
          <p:nvPr/>
        </p:nvSpPr>
        <p:spPr>
          <a:xfrm>
            <a:off x="2263775" y="4537075"/>
            <a:ext cx="631825" cy="244475"/>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en-US" altLang="zh-CN" sz="1600" b="1" dirty="0">
                <a:solidFill>
                  <a:srgbClr val="CC0000"/>
                </a:solidFill>
                <a:latin typeface="微软雅黑" panose="020B0503020204020204" pitchFamily="34" charset="-122"/>
                <a:ea typeface="微软雅黑" panose="020B0503020204020204" pitchFamily="34" charset="-122"/>
              </a:rPr>
              <a:t>Yes</a:t>
            </a:r>
            <a:endParaRPr lang="en-US" altLang="zh-CN" sz="1600" b="1" dirty="0">
              <a:solidFill>
                <a:srgbClr val="CC0000"/>
              </a:solidFill>
              <a:latin typeface="CordiaUPC"/>
              <a:ea typeface="微软雅黑" panose="020B0503020204020204" pitchFamily="34" charset="-122"/>
            </a:endParaRPr>
          </a:p>
        </p:txBody>
      </p:sp>
      <p:sp>
        <p:nvSpPr>
          <p:cNvPr id="92182" name="Freeform 22"/>
          <p:cNvSpPr/>
          <p:nvPr/>
        </p:nvSpPr>
        <p:spPr>
          <a:xfrm>
            <a:off x="1676400" y="4995863"/>
            <a:ext cx="1109663" cy="357187"/>
          </a:xfrm>
          <a:custGeom>
            <a:avLst/>
            <a:gdLst>
              <a:gd name="txL" fmla="*/ 0 w 752"/>
              <a:gd name="txT" fmla="*/ 0 h 269"/>
              <a:gd name="txR" fmla="*/ 752 w 752"/>
              <a:gd name="txB" fmla="*/ 269 h 269"/>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752" h="269">
                <a:moveTo>
                  <a:pt x="150" y="269"/>
                </a:moveTo>
                <a:lnTo>
                  <a:pt x="601" y="269"/>
                </a:lnTo>
                <a:lnTo>
                  <a:pt x="637" y="264"/>
                </a:lnTo>
                <a:lnTo>
                  <a:pt x="673" y="253"/>
                </a:lnTo>
                <a:lnTo>
                  <a:pt x="701" y="235"/>
                </a:lnTo>
                <a:lnTo>
                  <a:pt x="726" y="212"/>
                </a:lnTo>
                <a:lnTo>
                  <a:pt x="741" y="182"/>
                </a:lnTo>
                <a:lnTo>
                  <a:pt x="752" y="150"/>
                </a:lnTo>
                <a:lnTo>
                  <a:pt x="752" y="118"/>
                </a:lnTo>
                <a:lnTo>
                  <a:pt x="741" y="86"/>
                </a:lnTo>
                <a:lnTo>
                  <a:pt x="726" y="57"/>
                </a:lnTo>
                <a:lnTo>
                  <a:pt x="701" y="34"/>
                </a:lnTo>
                <a:lnTo>
                  <a:pt x="673" y="16"/>
                </a:lnTo>
                <a:lnTo>
                  <a:pt x="637" y="4"/>
                </a:lnTo>
                <a:lnTo>
                  <a:pt x="601" y="0"/>
                </a:lnTo>
                <a:lnTo>
                  <a:pt x="150" y="0"/>
                </a:lnTo>
                <a:lnTo>
                  <a:pt x="115" y="4"/>
                </a:lnTo>
                <a:lnTo>
                  <a:pt x="82" y="16"/>
                </a:lnTo>
                <a:lnTo>
                  <a:pt x="51" y="34"/>
                </a:lnTo>
                <a:lnTo>
                  <a:pt x="26" y="57"/>
                </a:lnTo>
                <a:lnTo>
                  <a:pt x="10" y="86"/>
                </a:lnTo>
                <a:lnTo>
                  <a:pt x="0" y="118"/>
                </a:lnTo>
                <a:lnTo>
                  <a:pt x="0" y="150"/>
                </a:lnTo>
                <a:lnTo>
                  <a:pt x="10" y="182"/>
                </a:lnTo>
                <a:lnTo>
                  <a:pt x="26" y="212"/>
                </a:lnTo>
                <a:lnTo>
                  <a:pt x="51" y="235"/>
                </a:lnTo>
                <a:lnTo>
                  <a:pt x="82" y="253"/>
                </a:lnTo>
                <a:lnTo>
                  <a:pt x="115" y="264"/>
                </a:lnTo>
                <a:lnTo>
                  <a:pt x="150" y="269"/>
                </a:lnTo>
                <a:close/>
              </a:path>
            </a:pathLst>
          </a:custGeom>
          <a:solidFill>
            <a:srgbClr val="FFFFFF">
              <a:alpha val="100000"/>
            </a:srgbClr>
          </a:solidFill>
          <a:ln w="4763" cap="flat" cmpd="sng">
            <a:solidFill>
              <a:srgbClr val="000000">
                <a:alpha val="100000"/>
              </a:srgbClr>
            </a:solidFill>
            <a:prstDash val="solid"/>
            <a:round/>
            <a:headEnd type="none" w="med" len="med"/>
            <a:tailEnd type="none" w="med" len="med"/>
          </a:ln>
        </p:spPr>
        <p:txBody>
          <a:bodyPr/>
          <a:p>
            <a:endParaRPr lang="zh-CN" altLang="en-US"/>
          </a:p>
        </p:txBody>
      </p:sp>
      <p:sp>
        <p:nvSpPr>
          <p:cNvPr id="39960" name="Rectangle 23"/>
          <p:cNvSpPr>
            <a:spLocks noChangeArrowheads="1"/>
          </p:cNvSpPr>
          <p:nvPr/>
        </p:nvSpPr>
        <p:spPr bwMode="auto">
          <a:xfrm>
            <a:off x="1835150" y="5056188"/>
            <a:ext cx="990600" cy="244475"/>
          </a:xfrm>
          <a:prstGeom prst="rect">
            <a:avLst/>
          </a:prstGeom>
          <a:noFill/>
          <a:ln>
            <a:noFill/>
          </a:ln>
        </p:spPr>
        <p:txBody>
          <a:bodyPr lIns="0" tIns="0" rIns="0" bIns="0">
            <a:spAutoFit/>
          </a:bodyPr>
          <a:lstStyle>
            <a:lvl1pPr defTabSz="762000" eaLnBrk="0" hangingPunct="0">
              <a:spcBef>
                <a:spcPct val="20000"/>
              </a:spcBef>
              <a:buClr>
                <a:srgbClr val="A8CDD7"/>
              </a:buClr>
              <a:buSzPct val="95000"/>
              <a:buFont typeface="Wingdings 2" panose="05020102010507070707" pitchFamily="18" charset="2"/>
              <a:buChar char=""/>
              <a:defRPr sz="2600">
                <a:solidFill>
                  <a:schemeClr val="tx1"/>
                </a:solidFill>
                <a:latin typeface="Arial" panose="020B0604020202020204" pitchFamily="34" charset="0"/>
              </a:defRPr>
            </a:lvl1pPr>
            <a:lvl2pPr marL="742950" indent="-285750" defTabSz="762000" eaLnBrk="0" hangingPunct="0">
              <a:spcBef>
                <a:spcPct val="20000"/>
              </a:spcBef>
              <a:buClr>
                <a:schemeClr val="accent1"/>
              </a:buClr>
              <a:buSzPct val="85000"/>
              <a:buFont typeface="Wingdings 2" panose="05020102010507070707" pitchFamily="18" charset="2"/>
              <a:buChar char=""/>
              <a:defRPr sz="2400">
                <a:solidFill>
                  <a:schemeClr val="tx1"/>
                </a:solidFill>
                <a:latin typeface="Arial" panose="020B0604020202020204" pitchFamily="34" charset="0"/>
              </a:defRPr>
            </a:lvl2pPr>
            <a:lvl3pPr marL="1143000" indent="-228600" defTabSz="762000" eaLnBrk="0" hangingPunct="0">
              <a:spcBef>
                <a:spcPct val="20000"/>
              </a:spcBef>
              <a:buClr>
                <a:schemeClr val="accent2"/>
              </a:buClr>
              <a:buSzPct val="70000"/>
              <a:buFont typeface="Wingdings 2" panose="05020102010507070707" pitchFamily="18" charset="2"/>
              <a:buChar char=""/>
              <a:defRPr sz="2100">
                <a:solidFill>
                  <a:schemeClr val="tx1"/>
                </a:solidFill>
                <a:latin typeface="Arial" panose="020B0604020202020204" pitchFamily="34" charset="0"/>
              </a:defRPr>
            </a:lvl3pPr>
            <a:lvl4pPr marL="1600200" indent="-228600" defTabSz="762000" eaLnBrk="0" hangingPunct="0">
              <a:spcBef>
                <a:spcPct val="20000"/>
              </a:spcBef>
              <a:buClr>
                <a:srgbClr val="A8CDD7"/>
              </a:buClr>
              <a:buSzPct val="65000"/>
              <a:buFont typeface="Wingdings 2" panose="05020102010507070707" pitchFamily="18" charset="2"/>
              <a:buChar char=""/>
              <a:defRPr sz="2000">
                <a:solidFill>
                  <a:schemeClr val="tx1"/>
                </a:solidFill>
                <a:latin typeface="Arial" panose="020B0604020202020204" pitchFamily="34" charset="0"/>
              </a:defRPr>
            </a:lvl4pPr>
            <a:lvl5pPr marL="2057400" indent="-228600" defTabSz="762000" eaLnBrk="0" hangingPunct="0">
              <a:spcBef>
                <a:spcPct val="20000"/>
              </a:spcBef>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5pPr>
            <a:lvl6pPr marL="2514600" indent="-228600" defTabSz="7620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6pPr>
            <a:lvl7pPr marL="2971800" indent="-228600" defTabSz="7620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7pPr>
            <a:lvl8pPr marL="3429000" indent="-228600" defTabSz="7620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8pPr>
            <a:lvl9pPr marL="3886200" indent="-228600" defTabSz="7620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9pPr>
          </a:lstStyle>
          <a:p>
            <a:pPr marL="0" marR="0" lvl="0" indent="0" algn="l" defTabSz="7620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dirty="0">
                <a:ln>
                  <a:noFill/>
                </a:ln>
                <a:solidFill>
                  <a:schemeClr val="tx1"/>
                </a:solidFill>
                <a:effectLst/>
                <a:uLnTx/>
                <a:uFillTx/>
                <a:latin typeface="+mj-ea"/>
                <a:ea typeface="+mj-ea"/>
                <a:cs typeface="+mn-cs"/>
              </a:rPr>
              <a:t>发送成功</a:t>
            </a:r>
            <a:endParaRPr kumimoji="0" lang="zh-CN" altLang="en-US" sz="1600" b="1" i="0" u="none" strike="noStrike" kern="1200" cap="none" spc="0" normalizeH="0" baseline="0" noProof="0" dirty="0">
              <a:ln>
                <a:noFill/>
              </a:ln>
              <a:solidFill>
                <a:schemeClr val="tx1"/>
              </a:solidFill>
              <a:effectLst/>
              <a:uLnTx/>
              <a:uFillTx/>
              <a:latin typeface="+mj-ea"/>
              <a:ea typeface="+mj-ea"/>
              <a:cs typeface="+mn-cs"/>
            </a:endParaRPr>
          </a:p>
        </p:txBody>
      </p:sp>
      <p:sp>
        <p:nvSpPr>
          <p:cNvPr id="92184" name="Freeform 24"/>
          <p:cNvSpPr/>
          <p:nvPr/>
        </p:nvSpPr>
        <p:spPr>
          <a:xfrm>
            <a:off x="4005263" y="5181600"/>
            <a:ext cx="1938337" cy="304800"/>
          </a:xfrm>
          <a:custGeom>
            <a:avLst/>
            <a:gdLst>
              <a:gd name="txL" fmla="*/ 0 w 1279"/>
              <a:gd name="txT" fmla="*/ 0 h 324"/>
              <a:gd name="txR" fmla="*/ 1279 w 1279"/>
              <a:gd name="txB" fmla="*/ 324 h 324"/>
            </a:gdLst>
            <a:ahLst/>
            <a:cxnLst>
              <a:cxn ang="0">
                <a:pos x="0" y="2147483646"/>
              </a:cxn>
              <a:cxn ang="0">
                <a:pos x="0" y="2147483646"/>
              </a:cxn>
              <a:cxn ang="0">
                <a:pos x="2147483646" y="2147483646"/>
              </a:cxn>
              <a:cxn ang="0">
                <a:pos x="2147483646" y="0"/>
              </a:cxn>
            </a:cxnLst>
            <a:rect l="txL" t="txT" r="txR" b="txB"/>
            <a:pathLst>
              <a:path w="1279" h="324">
                <a:moveTo>
                  <a:pt x="0" y="224"/>
                </a:moveTo>
                <a:lnTo>
                  <a:pt x="0" y="324"/>
                </a:lnTo>
                <a:lnTo>
                  <a:pt x="1279" y="324"/>
                </a:lnTo>
                <a:lnTo>
                  <a:pt x="1279" y="0"/>
                </a:lnTo>
              </a:path>
            </a:pathLst>
          </a:custGeom>
          <a:noFill/>
          <a:ln w="38100" cap="flat" cmpd="sng">
            <a:solidFill>
              <a:srgbClr val="0070C0">
                <a:alpha val="100000"/>
              </a:srgbClr>
            </a:solidFill>
            <a:prstDash val="solid"/>
            <a:round/>
            <a:headEnd type="none" w="med" len="med"/>
            <a:tailEnd type="none" w="med" len="med"/>
          </a:ln>
        </p:spPr>
        <p:txBody>
          <a:bodyPr/>
          <a:p>
            <a:endParaRPr lang="zh-CN" altLang="en-US"/>
          </a:p>
        </p:txBody>
      </p:sp>
      <p:sp>
        <p:nvSpPr>
          <p:cNvPr id="92185" name="Freeform 25"/>
          <p:cNvSpPr/>
          <p:nvPr/>
        </p:nvSpPr>
        <p:spPr>
          <a:xfrm>
            <a:off x="6448425" y="3730625"/>
            <a:ext cx="665163" cy="388938"/>
          </a:xfrm>
          <a:custGeom>
            <a:avLst/>
            <a:gdLst>
              <a:gd name="txL" fmla="*/ 0 w 451"/>
              <a:gd name="txT" fmla="*/ 0 h 292"/>
              <a:gd name="txR" fmla="*/ 451 w 451"/>
              <a:gd name="txB" fmla="*/ 292 h 292"/>
            </a:gdLst>
            <a:ahLst/>
            <a:cxnLst>
              <a:cxn ang="0">
                <a:pos x="0" y="0"/>
              </a:cxn>
              <a:cxn ang="0">
                <a:pos x="2147483646" y="0"/>
              </a:cxn>
              <a:cxn ang="0">
                <a:pos x="2147483646" y="2147483646"/>
              </a:cxn>
            </a:cxnLst>
            <a:rect l="txL" t="txT" r="txR" b="txB"/>
            <a:pathLst>
              <a:path w="451" h="292">
                <a:moveTo>
                  <a:pt x="0" y="0"/>
                </a:moveTo>
                <a:lnTo>
                  <a:pt x="451" y="0"/>
                </a:lnTo>
                <a:lnTo>
                  <a:pt x="451" y="292"/>
                </a:lnTo>
              </a:path>
            </a:pathLst>
          </a:custGeom>
          <a:noFill/>
          <a:ln w="38100" cap="flat" cmpd="sng">
            <a:solidFill>
              <a:srgbClr val="0070C0">
                <a:alpha val="100000"/>
              </a:srgbClr>
            </a:solidFill>
            <a:prstDash val="solid"/>
            <a:round/>
            <a:headEnd type="none" w="med" len="med"/>
            <a:tailEnd type="none" w="med" len="med"/>
          </a:ln>
        </p:spPr>
        <p:txBody>
          <a:bodyPr/>
          <a:p>
            <a:endParaRPr lang="zh-CN" altLang="en-US"/>
          </a:p>
        </p:txBody>
      </p:sp>
      <p:sp>
        <p:nvSpPr>
          <p:cNvPr id="92186" name="Rectangle 26"/>
          <p:cNvSpPr/>
          <p:nvPr/>
        </p:nvSpPr>
        <p:spPr>
          <a:xfrm>
            <a:off x="6510338" y="3484563"/>
            <a:ext cx="500062" cy="244475"/>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en-US" altLang="zh-CN" sz="1600" b="1" dirty="0">
                <a:solidFill>
                  <a:srgbClr val="CC0000"/>
                </a:solidFill>
                <a:latin typeface="微软雅黑" panose="020B0503020204020204" pitchFamily="34" charset="-122"/>
                <a:ea typeface="微软雅黑" panose="020B0503020204020204" pitchFamily="34" charset="-122"/>
              </a:rPr>
              <a:t>Yes</a:t>
            </a:r>
            <a:endParaRPr lang="en-US" altLang="zh-CN" sz="1600" b="1" dirty="0">
              <a:solidFill>
                <a:srgbClr val="CC0000"/>
              </a:solidFill>
              <a:latin typeface="CordiaUPC"/>
              <a:ea typeface="微软雅黑" panose="020B0503020204020204" pitchFamily="34" charset="-122"/>
            </a:endParaRPr>
          </a:p>
        </p:txBody>
      </p:sp>
      <p:sp>
        <p:nvSpPr>
          <p:cNvPr id="92187" name="Freeform 27"/>
          <p:cNvSpPr/>
          <p:nvPr/>
        </p:nvSpPr>
        <p:spPr>
          <a:xfrm>
            <a:off x="6561138" y="4179888"/>
            <a:ext cx="1103312" cy="358775"/>
          </a:xfrm>
          <a:custGeom>
            <a:avLst/>
            <a:gdLst>
              <a:gd name="txL" fmla="*/ 0 w 748"/>
              <a:gd name="txT" fmla="*/ 0 h 269"/>
              <a:gd name="txR" fmla="*/ 748 w 748"/>
              <a:gd name="txB" fmla="*/ 269 h 269"/>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748" h="269">
                <a:moveTo>
                  <a:pt x="147" y="269"/>
                </a:moveTo>
                <a:lnTo>
                  <a:pt x="598" y="269"/>
                </a:lnTo>
                <a:lnTo>
                  <a:pt x="636" y="264"/>
                </a:lnTo>
                <a:lnTo>
                  <a:pt x="670" y="253"/>
                </a:lnTo>
                <a:lnTo>
                  <a:pt x="700" y="235"/>
                </a:lnTo>
                <a:lnTo>
                  <a:pt x="723" y="209"/>
                </a:lnTo>
                <a:lnTo>
                  <a:pt x="741" y="182"/>
                </a:lnTo>
                <a:lnTo>
                  <a:pt x="748" y="150"/>
                </a:lnTo>
                <a:lnTo>
                  <a:pt x="748" y="118"/>
                </a:lnTo>
                <a:lnTo>
                  <a:pt x="741" y="86"/>
                </a:lnTo>
                <a:lnTo>
                  <a:pt x="723" y="57"/>
                </a:lnTo>
                <a:lnTo>
                  <a:pt x="700" y="34"/>
                </a:lnTo>
                <a:lnTo>
                  <a:pt x="670" y="13"/>
                </a:lnTo>
                <a:lnTo>
                  <a:pt x="636" y="2"/>
                </a:lnTo>
                <a:lnTo>
                  <a:pt x="598" y="0"/>
                </a:lnTo>
                <a:lnTo>
                  <a:pt x="147" y="0"/>
                </a:lnTo>
                <a:lnTo>
                  <a:pt x="112" y="2"/>
                </a:lnTo>
                <a:lnTo>
                  <a:pt x="79" y="13"/>
                </a:lnTo>
                <a:lnTo>
                  <a:pt x="48" y="34"/>
                </a:lnTo>
                <a:lnTo>
                  <a:pt x="25" y="57"/>
                </a:lnTo>
                <a:lnTo>
                  <a:pt x="7" y="86"/>
                </a:lnTo>
                <a:lnTo>
                  <a:pt x="0" y="118"/>
                </a:lnTo>
                <a:lnTo>
                  <a:pt x="0" y="150"/>
                </a:lnTo>
                <a:lnTo>
                  <a:pt x="7" y="182"/>
                </a:lnTo>
                <a:lnTo>
                  <a:pt x="25" y="209"/>
                </a:lnTo>
                <a:lnTo>
                  <a:pt x="48" y="235"/>
                </a:lnTo>
                <a:lnTo>
                  <a:pt x="79" y="253"/>
                </a:lnTo>
                <a:lnTo>
                  <a:pt x="112" y="264"/>
                </a:lnTo>
                <a:lnTo>
                  <a:pt x="147" y="269"/>
                </a:lnTo>
                <a:close/>
              </a:path>
            </a:pathLst>
          </a:custGeom>
          <a:solidFill>
            <a:srgbClr val="FFFFFF">
              <a:alpha val="100000"/>
            </a:srgbClr>
          </a:solidFill>
          <a:ln w="4763" cap="flat" cmpd="sng">
            <a:solidFill>
              <a:srgbClr val="000000">
                <a:alpha val="100000"/>
              </a:srgbClr>
            </a:solidFill>
            <a:prstDash val="solid"/>
            <a:round/>
            <a:headEnd type="none" w="med" len="med"/>
            <a:tailEnd type="none" w="med" len="med"/>
          </a:ln>
        </p:spPr>
        <p:txBody>
          <a:bodyPr/>
          <a:p>
            <a:endParaRPr lang="zh-CN" altLang="en-US"/>
          </a:p>
        </p:txBody>
      </p:sp>
      <p:sp>
        <p:nvSpPr>
          <p:cNvPr id="39965" name="Rectangle 28"/>
          <p:cNvSpPr>
            <a:spLocks noChangeArrowheads="1"/>
          </p:cNvSpPr>
          <p:nvPr/>
        </p:nvSpPr>
        <p:spPr bwMode="auto">
          <a:xfrm>
            <a:off x="6699250" y="4249738"/>
            <a:ext cx="996950" cy="244475"/>
          </a:xfrm>
          <a:prstGeom prst="rect">
            <a:avLst/>
          </a:prstGeom>
          <a:noFill/>
          <a:ln>
            <a:noFill/>
          </a:ln>
        </p:spPr>
        <p:txBody>
          <a:bodyPr lIns="0" tIns="0" rIns="0" bIns="0">
            <a:spAutoFit/>
          </a:bodyPr>
          <a:lstStyle>
            <a:lvl1pPr defTabSz="762000" eaLnBrk="0" hangingPunct="0">
              <a:spcBef>
                <a:spcPct val="20000"/>
              </a:spcBef>
              <a:buClr>
                <a:srgbClr val="A8CDD7"/>
              </a:buClr>
              <a:buSzPct val="95000"/>
              <a:buFont typeface="Wingdings 2" panose="05020102010507070707" pitchFamily="18" charset="2"/>
              <a:buChar char=""/>
              <a:defRPr sz="2600">
                <a:solidFill>
                  <a:schemeClr val="tx1"/>
                </a:solidFill>
                <a:latin typeface="Arial" panose="020B0604020202020204" pitchFamily="34" charset="0"/>
              </a:defRPr>
            </a:lvl1pPr>
            <a:lvl2pPr marL="742950" indent="-285750" defTabSz="762000" eaLnBrk="0" hangingPunct="0">
              <a:spcBef>
                <a:spcPct val="20000"/>
              </a:spcBef>
              <a:buClr>
                <a:schemeClr val="accent1"/>
              </a:buClr>
              <a:buSzPct val="85000"/>
              <a:buFont typeface="Wingdings 2" panose="05020102010507070707" pitchFamily="18" charset="2"/>
              <a:buChar char=""/>
              <a:defRPr sz="2400">
                <a:solidFill>
                  <a:schemeClr val="tx1"/>
                </a:solidFill>
                <a:latin typeface="Arial" panose="020B0604020202020204" pitchFamily="34" charset="0"/>
              </a:defRPr>
            </a:lvl2pPr>
            <a:lvl3pPr marL="1143000" indent="-228600" defTabSz="762000" eaLnBrk="0" hangingPunct="0">
              <a:spcBef>
                <a:spcPct val="20000"/>
              </a:spcBef>
              <a:buClr>
                <a:schemeClr val="accent2"/>
              </a:buClr>
              <a:buSzPct val="70000"/>
              <a:buFont typeface="Wingdings 2" panose="05020102010507070707" pitchFamily="18" charset="2"/>
              <a:buChar char=""/>
              <a:defRPr sz="2100">
                <a:solidFill>
                  <a:schemeClr val="tx1"/>
                </a:solidFill>
                <a:latin typeface="Arial" panose="020B0604020202020204" pitchFamily="34" charset="0"/>
              </a:defRPr>
            </a:lvl3pPr>
            <a:lvl4pPr marL="1600200" indent="-228600" defTabSz="762000" eaLnBrk="0" hangingPunct="0">
              <a:spcBef>
                <a:spcPct val="20000"/>
              </a:spcBef>
              <a:buClr>
                <a:srgbClr val="A8CDD7"/>
              </a:buClr>
              <a:buSzPct val="65000"/>
              <a:buFont typeface="Wingdings 2" panose="05020102010507070707" pitchFamily="18" charset="2"/>
              <a:buChar char=""/>
              <a:defRPr sz="2000">
                <a:solidFill>
                  <a:schemeClr val="tx1"/>
                </a:solidFill>
                <a:latin typeface="Arial" panose="020B0604020202020204" pitchFamily="34" charset="0"/>
              </a:defRPr>
            </a:lvl4pPr>
            <a:lvl5pPr marL="2057400" indent="-228600" defTabSz="762000" eaLnBrk="0" hangingPunct="0">
              <a:spcBef>
                <a:spcPct val="20000"/>
              </a:spcBef>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5pPr>
            <a:lvl6pPr marL="2514600" indent="-228600" defTabSz="7620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6pPr>
            <a:lvl7pPr marL="2971800" indent="-228600" defTabSz="7620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7pPr>
            <a:lvl8pPr marL="3429000" indent="-228600" defTabSz="7620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8pPr>
            <a:lvl9pPr marL="3886200" indent="-228600" defTabSz="7620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9pPr>
          </a:lstStyle>
          <a:p>
            <a:pPr marL="0" marR="0" lvl="0" indent="0" algn="l" defTabSz="7620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dirty="0">
                <a:ln>
                  <a:noFill/>
                </a:ln>
                <a:solidFill>
                  <a:schemeClr val="tx1"/>
                </a:solidFill>
                <a:effectLst/>
                <a:uLnTx/>
                <a:uFillTx/>
                <a:latin typeface="+mj-ea"/>
                <a:ea typeface="+mj-ea"/>
                <a:cs typeface="+mn-cs"/>
              </a:rPr>
              <a:t>发送失败</a:t>
            </a:r>
            <a:endParaRPr kumimoji="0" lang="zh-CN" altLang="en-US" sz="1600" b="1" i="0" u="none" strike="noStrike" kern="1200" cap="none" spc="0" normalizeH="0" baseline="0" noProof="0" dirty="0">
              <a:ln>
                <a:noFill/>
              </a:ln>
              <a:solidFill>
                <a:schemeClr val="tx1"/>
              </a:solidFill>
              <a:effectLst/>
              <a:uLnTx/>
              <a:uFillTx/>
              <a:latin typeface="+mj-ea"/>
              <a:ea typeface="+mj-ea"/>
              <a:cs typeface="+mn-cs"/>
            </a:endParaRPr>
          </a:p>
        </p:txBody>
      </p:sp>
      <p:grpSp>
        <p:nvGrpSpPr>
          <p:cNvPr id="39966" name="Group 29"/>
          <p:cNvGrpSpPr/>
          <p:nvPr/>
        </p:nvGrpSpPr>
        <p:grpSpPr bwMode="auto">
          <a:xfrm>
            <a:off x="5865813" y="2982913"/>
            <a:ext cx="71437" cy="403225"/>
            <a:chOff x="3520" y="2168"/>
            <a:chExt cx="59" cy="136"/>
          </a:xfrm>
          <a:solidFill>
            <a:srgbClr val="0070C0"/>
          </a:solidFill>
        </p:grpSpPr>
        <p:sp>
          <p:nvSpPr>
            <p:cNvPr id="39990" name="Line 30"/>
            <p:cNvSpPr>
              <a:spLocks noChangeShapeType="1"/>
            </p:cNvSpPr>
            <p:nvPr/>
          </p:nvSpPr>
          <p:spPr bwMode="auto">
            <a:xfrm flipH="1" flipV="1">
              <a:off x="3552" y="2208"/>
              <a:ext cx="0" cy="96"/>
            </a:xfrm>
            <a:prstGeom prst="line">
              <a:avLst/>
            </a:prstGeom>
            <a:grpFill/>
            <a:ln w="38100">
              <a:solidFill>
                <a:srgbClr val="0070C0"/>
              </a:solidFill>
              <a:round/>
            </a:ln>
          </p:spPr>
          <p:txBody>
            <a:bodyPr lIns="0"/>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endParaRPr>
            </a:p>
          </p:txBody>
        </p:sp>
        <p:sp>
          <p:nvSpPr>
            <p:cNvPr id="39991" name="Freeform 31"/>
            <p:cNvSpPr/>
            <p:nvPr/>
          </p:nvSpPr>
          <p:spPr bwMode="auto">
            <a:xfrm>
              <a:off x="3520" y="2168"/>
              <a:ext cx="59" cy="53"/>
            </a:xfrm>
            <a:custGeom>
              <a:avLst/>
              <a:gdLst>
                <a:gd name="T0" fmla="*/ 0 w 59"/>
                <a:gd name="T1" fmla="*/ 53 h 53"/>
                <a:gd name="T2" fmla="*/ 28 w 59"/>
                <a:gd name="T3" fmla="*/ 0 h 53"/>
                <a:gd name="T4" fmla="*/ 59 w 59"/>
                <a:gd name="T5" fmla="*/ 53 h 53"/>
                <a:gd name="T6" fmla="*/ 0 w 59"/>
                <a:gd name="T7" fmla="*/ 53 h 53"/>
                <a:gd name="T8" fmla="*/ 0 60000 65536"/>
                <a:gd name="T9" fmla="*/ 0 60000 65536"/>
                <a:gd name="T10" fmla="*/ 0 60000 65536"/>
                <a:gd name="T11" fmla="*/ 0 60000 65536"/>
                <a:gd name="T12" fmla="*/ 0 w 59"/>
                <a:gd name="T13" fmla="*/ 0 h 53"/>
                <a:gd name="T14" fmla="*/ 59 w 59"/>
                <a:gd name="T15" fmla="*/ 53 h 53"/>
              </a:gdLst>
              <a:ahLst/>
              <a:cxnLst>
                <a:cxn ang="T8">
                  <a:pos x="T0" y="T1"/>
                </a:cxn>
                <a:cxn ang="T9">
                  <a:pos x="T2" y="T3"/>
                </a:cxn>
                <a:cxn ang="T10">
                  <a:pos x="T4" y="T5"/>
                </a:cxn>
                <a:cxn ang="T11">
                  <a:pos x="T6" y="T7"/>
                </a:cxn>
              </a:cxnLst>
              <a:rect l="T12" t="T13" r="T14" b="T15"/>
              <a:pathLst>
                <a:path w="59" h="53">
                  <a:moveTo>
                    <a:pt x="0" y="53"/>
                  </a:moveTo>
                  <a:lnTo>
                    <a:pt x="28" y="0"/>
                  </a:lnTo>
                  <a:lnTo>
                    <a:pt x="59" y="53"/>
                  </a:lnTo>
                  <a:lnTo>
                    <a:pt x="0" y="53"/>
                  </a:lnTo>
                  <a:close/>
                </a:path>
              </a:pathLst>
            </a:custGeom>
            <a:grpFill/>
            <a:ln w="38100">
              <a:solidFill>
                <a:srgbClr val="0070C0"/>
              </a:solidFill>
              <a:round/>
            </a:ln>
          </p:spPr>
          <p:txBody>
            <a:bodyPr lIns="0"/>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endParaRPr>
            </a:p>
          </p:txBody>
        </p:sp>
      </p:grpSp>
      <p:sp>
        <p:nvSpPr>
          <p:cNvPr id="92190" name="Rectangle 32"/>
          <p:cNvSpPr/>
          <p:nvPr/>
        </p:nvSpPr>
        <p:spPr>
          <a:xfrm>
            <a:off x="6015038" y="3109913"/>
            <a:ext cx="461962" cy="244475"/>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en-US" altLang="zh-CN" sz="1600" b="1" dirty="0">
                <a:solidFill>
                  <a:srgbClr val="CC0000"/>
                </a:solidFill>
                <a:latin typeface="微软雅黑" panose="020B0503020204020204" pitchFamily="34" charset="-122"/>
                <a:ea typeface="微软雅黑" panose="020B0503020204020204" pitchFamily="34" charset="-122"/>
              </a:rPr>
              <a:t>No</a:t>
            </a:r>
            <a:endParaRPr lang="en-US" altLang="zh-CN" sz="1600" b="1" dirty="0">
              <a:solidFill>
                <a:srgbClr val="CC0000"/>
              </a:solidFill>
              <a:latin typeface="微软雅黑" panose="020B0503020204020204" pitchFamily="34" charset="-122"/>
              <a:ea typeface="微软雅黑" panose="020B0503020204020204" pitchFamily="34" charset="-122"/>
            </a:endParaRPr>
          </a:p>
        </p:txBody>
      </p:sp>
      <p:sp>
        <p:nvSpPr>
          <p:cNvPr id="92191" name="Rectangle 33"/>
          <p:cNvSpPr/>
          <p:nvPr/>
        </p:nvSpPr>
        <p:spPr>
          <a:xfrm>
            <a:off x="5095875" y="2386013"/>
            <a:ext cx="1627188" cy="596900"/>
          </a:xfrm>
          <a:prstGeom prst="rect">
            <a:avLst/>
          </a:prstGeom>
          <a:solidFill>
            <a:srgbClr val="FFFFFF"/>
          </a:solidFill>
          <a:ln w="4763" cap="flat" cmpd="sng">
            <a:solidFill>
              <a:srgbClr val="000000"/>
            </a:solidFill>
            <a:prstDash val="solid"/>
            <a:miter/>
            <a:headEnd type="none" w="med" len="med"/>
            <a:tailEnd type="none" w="med" len="med"/>
          </a:ln>
        </p:spPr>
        <p:txBody>
          <a:bodyPr lIns="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Arial" panose="020B0604020202020204" pitchFamily="34" charset="0"/>
              <a:ea typeface="微软雅黑" panose="020B0503020204020204" pitchFamily="34" charset="-122"/>
            </a:endParaRPr>
          </a:p>
        </p:txBody>
      </p:sp>
      <p:sp>
        <p:nvSpPr>
          <p:cNvPr id="39969" name="Rectangle 34"/>
          <p:cNvSpPr>
            <a:spLocks noChangeArrowheads="1"/>
          </p:cNvSpPr>
          <p:nvPr/>
        </p:nvSpPr>
        <p:spPr bwMode="auto">
          <a:xfrm>
            <a:off x="5181600" y="2462213"/>
            <a:ext cx="1828800" cy="488950"/>
          </a:xfrm>
          <a:prstGeom prst="rect">
            <a:avLst/>
          </a:prstGeom>
          <a:noFill/>
          <a:ln>
            <a:noFill/>
          </a:ln>
        </p:spPr>
        <p:txBody>
          <a:bodyPr lIns="0" tIns="0" rIns="0" bIns="0">
            <a:spAutoFit/>
          </a:bodyPr>
          <a:lstStyle>
            <a:lvl1pPr defTabSz="762000" eaLnBrk="0" hangingPunct="0">
              <a:spcBef>
                <a:spcPct val="20000"/>
              </a:spcBef>
              <a:buClr>
                <a:srgbClr val="A8CDD7"/>
              </a:buClr>
              <a:buSzPct val="95000"/>
              <a:buFont typeface="Wingdings 2" panose="05020102010507070707" pitchFamily="18" charset="2"/>
              <a:buChar char=""/>
              <a:defRPr sz="2600">
                <a:solidFill>
                  <a:schemeClr val="tx1"/>
                </a:solidFill>
                <a:latin typeface="Arial" panose="020B0604020202020204" pitchFamily="34" charset="0"/>
              </a:defRPr>
            </a:lvl1pPr>
            <a:lvl2pPr marL="742950" indent="-285750" defTabSz="762000" eaLnBrk="0" hangingPunct="0">
              <a:spcBef>
                <a:spcPct val="20000"/>
              </a:spcBef>
              <a:buClr>
                <a:schemeClr val="accent1"/>
              </a:buClr>
              <a:buSzPct val="85000"/>
              <a:buFont typeface="Wingdings 2" panose="05020102010507070707" pitchFamily="18" charset="2"/>
              <a:buChar char=""/>
              <a:defRPr sz="2400">
                <a:solidFill>
                  <a:schemeClr val="tx1"/>
                </a:solidFill>
                <a:latin typeface="Arial" panose="020B0604020202020204" pitchFamily="34" charset="0"/>
              </a:defRPr>
            </a:lvl2pPr>
            <a:lvl3pPr marL="1143000" indent="-228600" defTabSz="762000" eaLnBrk="0" hangingPunct="0">
              <a:spcBef>
                <a:spcPct val="20000"/>
              </a:spcBef>
              <a:buClr>
                <a:schemeClr val="accent2"/>
              </a:buClr>
              <a:buSzPct val="70000"/>
              <a:buFont typeface="Wingdings 2" panose="05020102010507070707" pitchFamily="18" charset="2"/>
              <a:buChar char=""/>
              <a:defRPr sz="2100">
                <a:solidFill>
                  <a:schemeClr val="tx1"/>
                </a:solidFill>
                <a:latin typeface="Arial" panose="020B0604020202020204" pitchFamily="34" charset="0"/>
              </a:defRPr>
            </a:lvl3pPr>
            <a:lvl4pPr marL="1600200" indent="-228600" defTabSz="762000" eaLnBrk="0" hangingPunct="0">
              <a:spcBef>
                <a:spcPct val="20000"/>
              </a:spcBef>
              <a:buClr>
                <a:srgbClr val="A8CDD7"/>
              </a:buClr>
              <a:buSzPct val="65000"/>
              <a:buFont typeface="Wingdings 2" panose="05020102010507070707" pitchFamily="18" charset="2"/>
              <a:buChar char=""/>
              <a:defRPr sz="2000">
                <a:solidFill>
                  <a:schemeClr val="tx1"/>
                </a:solidFill>
                <a:latin typeface="Arial" panose="020B0604020202020204" pitchFamily="34" charset="0"/>
              </a:defRPr>
            </a:lvl4pPr>
            <a:lvl5pPr marL="2057400" indent="-228600" defTabSz="762000" eaLnBrk="0" hangingPunct="0">
              <a:spcBef>
                <a:spcPct val="20000"/>
              </a:spcBef>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5pPr>
            <a:lvl6pPr marL="2514600" indent="-228600" defTabSz="7620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6pPr>
            <a:lvl7pPr marL="2971800" indent="-228600" defTabSz="7620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7pPr>
            <a:lvl8pPr marL="3429000" indent="-228600" defTabSz="7620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8pPr>
            <a:lvl9pPr marL="3886200" indent="-228600" defTabSz="7620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9pPr>
          </a:lstStyle>
          <a:p>
            <a:pPr marL="0" marR="0" lvl="0" indent="0" algn="l" defTabSz="7620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dirty="0">
                <a:ln>
                  <a:noFill/>
                </a:ln>
                <a:solidFill>
                  <a:schemeClr val="tx1"/>
                </a:solidFill>
                <a:effectLst/>
                <a:uLnTx/>
                <a:uFillTx/>
                <a:latin typeface="+mj-ea"/>
                <a:ea typeface="+mj-ea"/>
                <a:cs typeface="+mn-cs"/>
              </a:rPr>
              <a:t>二元指数后退</a:t>
            </a:r>
            <a:endParaRPr kumimoji="0" lang="zh-CN" altLang="en-US" sz="1600" b="1" i="0" u="none" strike="noStrike" kern="1200" cap="none" spc="0" normalizeH="0" baseline="0" noProof="0" dirty="0">
              <a:ln>
                <a:noFill/>
              </a:ln>
              <a:solidFill>
                <a:schemeClr val="tx1"/>
              </a:solidFill>
              <a:effectLst/>
              <a:uLnTx/>
              <a:uFillTx/>
              <a:latin typeface="+mj-ea"/>
              <a:ea typeface="+mj-ea"/>
              <a:cs typeface="+mn-cs"/>
            </a:endParaRPr>
          </a:p>
          <a:p>
            <a:pPr marL="0" marR="0" lvl="0" indent="0" algn="l" defTabSz="7620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dirty="0">
                <a:ln>
                  <a:noFill/>
                </a:ln>
                <a:solidFill>
                  <a:schemeClr val="tx1"/>
                </a:solidFill>
                <a:effectLst/>
                <a:uLnTx/>
                <a:uFillTx/>
                <a:latin typeface="+mj-ea"/>
                <a:ea typeface="+mj-ea"/>
                <a:cs typeface="+mn-cs"/>
              </a:rPr>
              <a:t>延迟一随机时间</a:t>
            </a:r>
            <a:endParaRPr kumimoji="0" lang="zh-CN" altLang="en-US" sz="1600" b="1" i="0" u="none" strike="noStrike" kern="1200" cap="none" spc="0" normalizeH="0" baseline="0" noProof="0" dirty="0">
              <a:ln>
                <a:noFill/>
              </a:ln>
              <a:solidFill>
                <a:schemeClr val="tx1"/>
              </a:solidFill>
              <a:effectLst/>
              <a:uLnTx/>
              <a:uFillTx/>
              <a:latin typeface="+mj-ea"/>
              <a:ea typeface="+mj-ea"/>
              <a:cs typeface="+mn-cs"/>
            </a:endParaRPr>
          </a:p>
        </p:txBody>
      </p:sp>
      <p:sp>
        <p:nvSpPr>
          <p:cNvPr id="92193" name="Freeform 35"/>
          <p:cNvSpPr/>
          <p:nvPr/>
        </p:nvSpPr>
        <p:spPr>
          <a:xfrm>
            <a:off x="4079875" y="1638300"/>
            <a:ext cx="1787525" cy="747713"/>
          </a:xfrm>
          <a:custGeom>
            <a:avLst/>
            <a:gdLst>
              <a:gd name="txL" fmla="*/ 0 w 1228"/>
              <a:gd name="txT" fmla="*/ 0 h 135"/>
              <a:gd name="txR" fmla="*/ 1228 w 1228"/>
              <a:gd name="txB" fmla="*/ 135 h 135"/>
            </a:gdLst>
            <a:ahLst/>
            <a:cxnLst>
              <a:cxn ang="0">
                <a:pos x="2147483646" y="2147483646"/>
              </a:cxn>
              <a:cxn ang="0">
                <a:pos x="2147483646" y="0"/>
              </a:cxn>
              <a:cxn ang="0">
                <a:pos x="0" y="0"/>
              </a:cxn>
            </a:cxnLst>
            <a:rect l="txL" t="txT" r="txR" b="txB"/>
            <a:pathLst>
              <a:path w="1228" h="135">
                <a:moveTo>
                  <a:pt x="1228" y="135"/>
                </a:moveTo>
                <a:lnTo>
                  <a:pt x="1228" y="0"/>
                </a:lnTo>
                <a:lnTo>
                  <a:pt x="0" y="0"/>
                </a:lnTo>
              </a:path>
            </a:pathLst>
          </a:custGeom>
          <a:noFill/>
          <a:ln w="38100" cap="flat" cmpd="sng">
            <a:solidFill>
              <a:srgbClr val="0070C0">
                <a:alpha val="100000"/>
              </a:srgbClr>
            </a:solidFill>
            <a:prstDash val="solid"/>
            <a:round/>
            <a:headEnd type="none" w="med" len="med"/>
            <a:tailEnd type="none" w="med" len="med"/>
          </a:ln>
        </p:spPr>
        <p:txBody>
          <a:bodyPr/>
          <a:p>
            <a:endParaRPr lang="zh-CN" altLang="en-US"/>
          </a:p>
        </p:txBody>
      </p:sp>
      <p:sp>
        <p:nvSpPr>
          <p:cNvPr id="92194" name="Freeform 36"/>
          <p:cNvSpPr/>
          <p:nvPr/>
        </p:nvSpPr>
        <p:spPr>
          <a:xfrm>
            <a:off x="4005263" y="1604963"/>
            <a:ext cx="87312" cy="68262"/>
          </a:xfrm>
          <a:custGeom>
            <a:avLst/>
            <a:gdLst>
              <a:gd name="txL" fmla="*/ 0 w 59"/>
              <a:gd name="txT" fmla="*/ 0 h 52"/>
              <a:gd name="txR" fmla="*/ 59 w 59"/>
              <a:gd name="txB" fmla="*/ 52 h 52"/>
            </a:gdLst>
            <a:ahLst/>
            <a:cxnLst>
              <a:cxn ang="0">
                <a:pos x="2147483646" y="2147483646"/>
              </a:cxn>
              <a:cxn ang="0">
                <a:pos x="0" y="2147483646"/>
              </a:cxn>
              <a:cxn ang="0">
                <a:pos x="2147483646" y="0"/>
              </a:cxn>
              <a:cxn ang="0">
                <a:pos x="2147483646" y="2147483646"/>
              </a:cxn>
            </a:cxnLst>
            <a:rect l="txL" t="txT" r="txR" b="txB"/>
            <a:pathLst>
              <a:path w="59" h="52">
                <a:moveTo>
                  <a:pt x="59" y="52"/>
                </a:moveTo>
                <a:lnTo>
                  <a:pt x="0" y="25"/>
                </a:lnTo>
                <a:lnTo>
                  <a:pt x="59" y="0"/>
                </a:lnTo>
                <a:lnTo>
                  <a:pt x="59" y="52"/>
                </a:lnTo>
                <a:close/>
              </a:path>
            </a:pathLst>
          </a:custGeom>
          <a:solidFill>
            <a:srgbClr val="0070C0">
              <a:alpha val="100000"/>
            </a:srgbClr>
          </a:solidFill>
          <a:ln w="38100" cap="flat" cmpd="sng">
            <a:solidFill>
              <a:srgbClr val="0070C0">
                <a:alpha val="100000"/>
              </a:srgbClr>
            </a:solidFill>
            <a:prstDash val="solid"/>
            <a:round/>
            <a:headEnd type="none" w="med" len="med"/>
            <a:tailEnd type="none" w="med" len="med"/>
          </a:ln>
        </p:spPr>
        <p:txBody>
          <a:bodyPr/>
          <a:p>
            <a:endParaRPr lang="zh-CN" altLang="en-US"/>
          </a:p>
        </p:txBody>
      </p:sp>
      <p:sp>
        <p:nvSpPr>
          <p:cNvPr id="92195" name="Rectangle 37"/>
          <p:cNvSpPr/>
          <p:nvPr/>
        </p:nvSpPr>
        <p:spPr>
          <a:xfrm>
            <a:off x="4175125" y="3046413"/>
            <a:ext cx="396875" cy="244475"/>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en-US" altLang="zh-CN" sz="1600" b="1" dirty="0">
                <a:solidFill>
                  <a:srgbClr val="CC0000"/>
                </a:solidFill>
                <a:latin typeface="微软雅黑" panose="020B0503020204020204" pitchFamily="34" charset="-122"/>
                <a:ea typeface="微软雅黑" panose="020B0503020204020204" pitchFamily="34" charset="-122"/>
              </a:rPr>
              <a:t>No</a:t>
            </a:r>
            <a:endParaRPr lang="en-US" altLang="zh-CN" sz="1600" b="1" dirty="0">
              <a:solidFill>
                <a:srgbClr val="CC0000"/>
              </a:solidFill>
              <a:latin typeface="CordiaUPC"/>
              <a:ea typeface="微软雅黑" panose="020B0503020204020204" pitchFamily="34" charset="-122"/>
            </a:endParaRPr>
          </a:p>
        </p:txBody>
      </p:sp>
      <p:sp>
        <p:nvSpPr>
          <p:cNvPr id="92196" name="Freeform 38"/>
          <p:cNvSpPr/>
          <p:nvPr/>
        </p:nvSpPr>
        <p:spPr>
          <a:xfrm>
            <a:off x="3284538" y="2312988"/>
            <a:ext cx="646112" cy="449262"/>
          </a:xfrm>
          <a:custGeom>
            <a:avLst/>
            <a:gdLst>
              <a:gd name="txL" fmla="*/ 0 w 438"/>
              <a:gd name="txT" fmla="*/ 0 h 338"/>
              <a:gd name="txR" fmla="*/ 438 w 438"/>
              <a:gd name="txB" fmla="*/ 338 h 338"/>
            </a:gdLst>
            <a:ahLst/>
            <a:cxnLst>
              <a:cxn ang="0">
                <a:pos x="2147483646" y="2147483646"/>
              </a:cxn>
              <a:cxn ang="0">
                <a:pos x="0" y="2147483646"/>
              </a:cxn>
              <a:cxn ang="0">
                <a:pos x="0" y="0"/>
              </a:cxn>
              <a:cxn ang="0">
                <a:pos x="2147483646" y="0"/>
              </a:cxn>
            </a:cxnLst>
            <a:rect l="txL" t="txT" r="txR" b="txB"/>
            <a:pathLst>
              <a:path w="438" h="338">
                <a:moveTo>
                  <a:pt x="112" y="338"/>
                </a:moveTo>
                <a:lnTo>
                  <a:pt x="0" y="338"/>
                </a:lnTo>
                <a:lnTo>
                  <a:pt x="0" y="0"/>
                </a:lnTo>
                <a:lnTo>
                  <a:pt x="438" y="0"/>
                </a:lnTo>
              </a:path>
            </a:pathLst>
          </a:custGeom>
          <a:noFill/>
          <a:ln w="38100" cap="flat" cmpd="sng">
            <a:solidFill>
              <a:srgbClr val="0070C0">
                <a:alpha val="100000"/>
              </a:srgbClr>
            </a:solidFill>
            <a:prstDash val="solid"/>
            <a:round/>
            <a:headEnd type="none" w="med" len="med"/>
            <a:tailEnd type="none" w="med" len="med"/>
          </a:ln>
        </p:spPr>
        <p:txBody>
          <a:bodyPr/>
          <a:p>
            <a:endParaRPr lang="zh-CN" altLang="en-US"/>
          </a:p>
        </p:txBody>
      </p:sp>
      <p:sp>
        <p:nvSpPr>
          <p:cNvPr id="92197" name="Freeform 39"/>
          <p:cNvSpPr/>
          <p:nvPr/>
        </p:nvSpPr>
        <p:spPr>
          <a:xfrm>
            <a:off x="3919538" y="2279650"/>
            <a:ext cx="85725" cy="68263"/>
          </a:xfrm>
          <a:custGeom>
            <a:avLst/>
            <a:gdLst>
              <a:gd name="txL" fmla="*/ 0 w 58"/>
              <a:gd name="txT" fmla="*/ 0 h 52"/>
              <a:gd name="txR" fmla="*/ 58 w 58"/>
              <a:gd name="txB" fmla="*/ 52 h 52"/>
            </a:gdLst>
            <a:ahLst/>
            <a:cxnLst>
              <a:cxn ang="0">
                <a:pos x="0" y="0"/>
              </a:cxn>
              <a:cxn ang="0">
                <a:pos x="2147483646" y="2147483646"/>
              </a:cxn>
              <a:cxn ang="0">
                <a:pos x="0" y="2147483646"/>
              </a:cxn>
              <a:cxn ang="0">
                <a:pos x="0" y="0"/>
              </a:cxn>
            </a:cxnLst>
            <a:rect l="txL" t="txT" r="txR" b="txB"/>
            <a:pathLst>
              <a:path w="58" h="52">
                <a:moveTo>
                  <a:pt x="0" y="0"/>
                </a:moveTo>
                <a:lnTo>
                  <a:pt x="58" y="25"/>
                </a:lnTo>
                <a:lnTo>
                  <a:pt x="0" y="52"/>
                </a:lnTo>
                <a:lnTo>
                  <a:pt x="0" y="0"/>
                </a:lnTo>
                <a:close/>
              </a:path>
            </a:pathLst>
          </a:custGeom>
          <a:solidFill>
            <a:srgbClr val="0070C0">
              <a:alpha val="100000"/>
            </a:srgbClr>
          </a:solidFill>
          <a:ln w="25400" cap="flat" cmpd="sng">
            <a:solidFill>
              <a:srgbClr val="0070C0">
                <a:alpha val="100000"/>
              </a:srgbClr>
            </a:solidFill>
            <a:prstDash val="solid"/>
            <a:round/>
            <a:headEnd type="none" w="med" len="med"/>
            <a:tailEnd type="none" w="med" len="med"/>
          </a:ln>
        </p:spPr>
        <p:txBody>
          <a:bodyPr/>
          <a:p>
            <a:endParaRPr lang="zh-CN" altLang="en-US"/>
          </a:p>
        </p:txBody>
      </p:sp>
      <p:sp>
        <p:nvSpPr>
          <p:cNvPr id="92198" name="Rectangle 40"/>
          <p:cNvSpPr/>
          <p:nvPr/>
        </p:nvSpPr>
        <p:spPr>
          <a:xfrm>
            <a:off x="2819400" y="2538413"/>
            <a:ext cx="474663" cy="244475"/>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defTabSz="762000">
              <a:spcBef>
                <a:spcPct val="0"/>
              </a:spcBef>
              <a:buClrTx/>
              <a:buSzTx/>
              <a:buFontTx/>
              <a:buNone/>
            </a:pPr>
            <a:r>
              <a:rPr lang="en-US" altLang="zh-CN" sz="1600" b="1" dirty="0">
                <a:solidFill>
                  <a:srgbClr val="CC0000"/>
                </a:solidFill>
                <a:latin typeface="微软雅黑" panose="020B0503020204020204" pitchFamily="34" charset="-122"/>
                <a:ea typeface="微软雅黑" panose="020B0503020204020204" pitchFamily="34" charset="-122"/>
              </a:rPr>
              <a:t>Yes</a:t>
            </a:r>
            <a:endParaRPr lang="en-US" altLang="zh-CN" sz="1600" b="1" dirty="0">
              <a:solidFill>
                <a:srgbClr val="CC0000"/>
              </a:solidFill>
              <a:latin typeface="CordiaUPC"/>
              <a:ea typeface="微软雅黑" panose="020B0503020204020204" pitchFamily="34" charset="-122"/>
            </a:endParaRPr>
          </a:p>
        </p:txBody>
      </p:sp>
      <p:sp>
        <p:nvSpPr>
          <p:cNvPr id="92199" name="Rectangle 41"/>
          <p:cNvSpPr/>
          <p:nvPr/>
        </p:nvSpPr>
        <p:spPr>
          <a:xfrm>
            <a:off x="3449638" y="3352800"/>
            <a:ext cx="1111250" cy="361950"/>
          </a:xfrm>
          <a:prstGeom prst="rect">
            <a:avLst/>
          </a:prstGeom>
          <a:solidFill>
            <a:srgbClr val="FFFFFF"/>
          </a:solidFill>
          <a:ln w="4763" cap="flat" cmpd="sng">
            <a:solidFill>
              <a:srgbClr val="000000"/>
            </a:solidFill>
            <a:prstDash val="solid"/>
            <a:miter/>
            <a:headEnd type="none" w="med" len="med"/>
            <a:tailEnd type="none" w="med" len="med"/>
          </a:ln>
        </p:spPr>
        <p:txBody>
          <a:bodyPr lIns="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Arial" panose="020B0604020202020204" pitchFamily="34" charset="0"/>
              <a:ea typeface="微软雅黑" panose="020B0503020204020204" pitchFamily="34" charset="-122"/>
            </a:endParaRPr>
          </a:p>
        </p:txBody>
      </p:sp>
      <p:sp>
        <p:nvSpPr>
          <p:cNvPr id="39977" name="Rectangle 42"/>
          <p:cNvSpPr>
            <a:spLocks noChangeArrowheads="1"/>
          </p:cNvSpPr>
          <p:nvPr/>
        </p:nvSpPr>
        <p:spPr bwMode="auto">
          <a:xfrm>
            <a:off x="3733800" y="3421063"/>
            <a:ext cx="838200" cy="244475"/>
          </a:xfrm>
          <a:prstGeom prst="rect">
            <a:avLst/>
          </a:prstGeom>
          <a:noFill/>
          <a:ln>
            <a:noFill/>
          </a:ln>
        </p:spPr>
        <p:txBody>
          <a:bodyPr lIns="0" tIns="0" rIns="0" bIns="0">
            <a:spAutoFit/>
          </a:bodyPr>
          <a:lstStyle>
            <a:lvl1pPr defTabSz="762000" eaLnBrk="0" hangingPunct="0">
              <a:spcBef>
                <a:spcPct val="20000"/>
              </a:spcBef>
              <a:buClr>
                <a:srgbClr val="A8CDD7"/>
              </a:buClr>
              <a:buSzPct val="95000"/>
              <a:buFont typeface="Wingdings 2" panose="05020102010507070707" pitchFamily="18" charset="2"/>
              <a:buChar char=""/>
              <a:defRPr sz="2600">
                <a:solidFill>
                  <a:schemeClr val="tx1"/>
                </a:solidFill>
                <a:latin typeface="Arial" panose="020B0604020202020204" pitchFamily="34" charset="0"/>
              </a:defRPr>
            </a:lvl1pPr>
            <a:lvl2pPr marL="742950" indent="-285750" defTabSz="762000" eaLnBrk="0" hangingPunct="0">
              <a:spcBef>
                <a:spcPct val="20000"/>
              </a:spcBef>
              <a:buClr>
                <a:schemeClr val="accent1"/>
              </a:buClr>
              <a:buSzPct val="85000"/>
              <a:buFont typeface="Wingdings 2" panose="05020102010507070707" pitchFamily="18" charset="2"/>
              <a:buChar char=""/>
              <a:defRPr sz="2400">
                <a:solidFill>
                  <a:schemeClr val="tx1"/>
                </a:solidFill>
                <a:latin typeface="Arial" panose="020B0604020202020204" pitchFamily="34" charset="0"/>
              </a:defRPr>
            </a:lvl2pPr>
            <a:lvl3pPr marL="1143000" indent="-228600" defTabSz="762000" eaLnBrk="0" hangingPunct="0">
              <a:spcBef>
                <a:spcPct val="20000"/>
              </a:spcBef>
              <a:buClr>
                <a:schemeClr val="accent2"/>
              </a:buClr>
              <a:buSzPct val="70000"/>
              <a:buFont typeface="Wingdings 2" panose="05020102010507070707" pitchFamily="18" charset="2"/>
              <a:buChar char=""/>
              <a:defRPr sz="2100">
                <a:solidFill>
                  <a:schemeClr val="tx1"/>
                </a:solidFill>
                <a:latin typeface="Arial" panose="020B0604020202020204" pitchFamily="34" charset="0"/>
              </a:defRPr>
            </a:lvl3pPr>
            <a:lvl4pPr marL="1600200" indent="-228600" defTabSz="762000" eaLnBrk="0" hangingPunct="0">
              <a:spcBef>
                <a:spcPct val="20000"/>
              </a:spcBef>
              <a:buClr>
                <a:srgbClr val="A8CDD7"/>
              </a:buClr>
              <a:buSzPct val="65000"/>
              <a:buFont typeface="Wingdings 2" panose="05020102010507070707" pitchFamily="18" charset="2"/>
              <a:buChar char=""/>
              <a:defRPr sz="2000">
                <a:solidFill>
                  <a:schemeClr val="tx1"/>
                </a:solidFill>
                <a:latin typeface="Arial" panose="020B0604020202020204" pitchFamily="34" charset="0"/>
              </a:defRPr>
            </a:lvl4pPr>
            <a:lvl5pPr marL="2057400" indent="-228600" defTabSz="762000" eaLnBrk="0" hangingPunct="0">
              <a:spcBef>
                <a:spcPct val="20000"/>
              </a:spcBef>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5pPr>
            <a:lvl6pPr marL="2514600" indent="-228600" defTabSz="7620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6pPr>
            <a:lvl7pPr marL="2971800" indent="-228600" defTabSz="7620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7pPr>
            <a:lvl8pPr marL="3429000" indent="-228600" defTabSz="7620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8pPr>
            <a:lvl9pPr marL="3886200" indent="-228600" defTabSz="7620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9pPr>
          </a:lstStyle>
          <a:p>
            <a:pPr marL="0" marR="0" lvl="0" indent="0" algn="l" defTabSz="7620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dirty="0">
                <a:ln>
                  <a:noFill/>
                </a:ln>
                <a:solidFill>
                  <a:schemeClr val="tx1"/>
                </a:solidFill>
                <a:effectLst/>
                <a:uLnTx/>
                <a:uFillTx/>
                <a:latin typeface="+mj-ea"/>
                <a:ea typeface="+mj-ea"/>
                <a:cs typeface="+mn-cs"/>
              </a:rPr>
              <a:t>发送帧</a:t>
            </a:r>
            <a:endParaRPr kumimoji="0" lang="zh-CN" altLang="en-US" sz="1600" b="1" i="0" u="none" strike="noStrike" kern="1200" cap="none" spc="0" normalizeH="0" baseline="0" noProof="0" dirty="0">
              <a:ln>
                <a:noFill/>
              </a:ln>
              <a:solidFill>
                <a:schemeClr val="tx1"/>
              </a:solidFill>
              <a:effectLst/>
              <a:uLnTx/>
              <a:uFillTx/>
              <a:latin typeface="+mj-ea"/>
              <a:ea typeface="+mj-ea"/>
              <a:cs typeface="+mn-cs"/>
            </a:endParaRPr>
          </a:p>
        </p:txBody>
      </p:sp>
      <p:sp>
        <p:nvSpPr>
          <p:cNvPr id="92201" name="Rectangle 43"/>
          <p:cNvSpPr/>
          <p:nvPr/>
        </p:nvSpPr>
        <p:spPr>
          <a:xfrm>
            <a:off x="5241925" y="4538663"/>
            <a:ext cx="1316038" cy="357187"/>
          </a:xfrm>
          <a:prstGeom prst="rect">
            <a:avLst/>
          </a:prstGeom>
          <a:solidFill>
            <a:srgbClr val="FFFFFF"/>
          </a:solidFill>
          <a:ln w="4763" cap="flat" cmpd="sng">
            <a:solidFill>
              <a:srgbClr val="000000"/>
            </a:solidFill>
            <a:prstDash val="solid"/>
            <a:miter/>
            <a:headEnd type="none" w="med" len="med"/>
            <a:tailEnd type="none" w="med" len="med"/>
          </a:ln>
        </p:spPr>
        <p:txBody>
          <a:bodyPr lIns="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Arial" panose="020B0604020202020204" pitchFamily="34" charset="0"/>
              <a:ea typeface="微软雅黑" panose="020B0503020204020204" pitchFamily="34" charset="-122"/>
            </a:endParaRPr>
          </a:p>
        </p:txBody>
      </p:sp>
      <p:sp>
        <p:nvSpPr>
          <p:cNvPr id="39979" name="Rectangle 44"/>
          <p:cNvSpPr>
            <a:spLocks noChangeArrowheads="1"/>
          </p:cNvSpPr>
          <p:nvPr/>
        </p:nvSpPr>
        <p:spPr bwMode="auto">
          <a:xfrm>
            <a:off x="5281613" y="4595813"/>
            <a:ext cx="1306513" cy="246063"/>
          </a:xfrm>
          <a:prstGeom prst="rect">
            <a:avLst/>
          </a:prstGeom>
          <a:noFill/>
          <a:ln>
            <a:noFill/>
          </a:ln>
        </p:spPr>
        <p:txBody>
          <a:bodyPr wrap="none" lIns="0" tIns="0" rIns="0" bIns="0">
            <a:spAutoFit/>
          </a:bodyPr>
          <a:lstStyle>
            <a:lvl1pPr defTabSz="762000" eaLnBrk="0" hangingPunct="0">
              <a:spcBef>
                <a:spcPct val="20000"/>
              </a:spcBef>
              <a:buClr>
                <a:srgbClr val="A8CDD7"/>
              </a:buClr>
              <a:buSzPct val="95000"/>
              <a:buFont typeface="Wingdings 2" panose="05020102010507070707" pitchFamily="18" charset="2"/>
              <a:buChar char=""/>
              <a:defRPr sz="2600">
                <a:solidFill>
                  <a:schemeClr val="tx1"/>
                </a:solidFill>
                <a:latin typeface="Arial" panose="020B0604020202020204" pitchFamily="34" charset="0"/>
              </a:defRPr>
            </a:lvl1pPr>
            <a:lvl2pPr marL="742950" indent="-285750" defTabSz="762000" eaLnBrk="0" hangingPunct="0">
              <a:spcBef>
                <a:spcPct val="20000"/>
              </a:spcBef>
              <a:buClr>
                <a:schemeClr val="accent1"/>
              </a:buClr>
              <a:buSzPct val="85000"/>
              <a:buFont typeface="Wingdings 2" panose="05020102010507070707" pitchFamily="18" charset="2"/>
              <a:buChar char=""/>
              <a:defRPr sz="2400">
                <a:solidFill>
                  <a:schemeClr val="tx1"/>
                </a:solidFill>
                <a:latin typeface="Arial" panose="020B0604020202020204" pitchFamily="34" charset="0"/>
              </a:defRPr>
            </a:lvl2pPr>
            <a:lvl3pPr marL="1143000" indent="-228600" defTabSz="762000" eaLnBrk="0" hangingPunct="0">
              <a:spcBef>
                <a:spcPct val="20000"/>
              </a:spcBef>
              <a:buClr>
                <a:schemeClr val="accent2"/>
              </a:buClr>
              <a:buSzPct val="70000"/>
              <a:buFont typeface="Wingdings 2" panose="05020102010507070707" pitchFamily="18" charset="2"/>
              <a:buChar char=""/>
              <a:defRPr sz="2100">
                <a:solidFill>
                  <a:schemeClr val="tx1"/>
                </a:solidFill>
                <a:latin typeface="Arial" panose="020B0604020202020204" pitchFamily="34" charset="0"/>
              </a:defRPr>
            </a:lvl3pPr>
            <a:lvl4pPr marL="1600200" indent="-228600" defTabSz="762000" eaLnBrk="0" hangingPunct="0">
              <a:spcBef>
                <a:spcPct val="20000"/>
              </a:spcBef>
              <a:buClr>
                <a:srgbClr val="A8CDD7"/>
              </a:buClr>
              <a:buSzPct val="65000"/>
              <a:buFont typeface="Wingdings 2" panose="05020102010507070707" pitchFamily="18" charset="2"/>
              <a:buChar char=""/>
              <a:defRPr sz="2000">
                <a:solidFill>
                  <a:schemeClr val="tx1"/>
                </a:solidFill>
                <a:latin typeface="Arial" panose="020B0604020202020204" pitchFamily="34" charset="0"/>
              </a:defRPr>
            </a:lvl4pPr>
            <a:lvl5pPr marL="2057400" indent="-228600" defTabSz="762000" eaLnBrk="0" hangingPunct="0">
              <a:spcBef>
                <a:spcPct val="20000"/>
              </a:spcBef>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5pPr>
            <a:lvl6pPr marL="2514600" indent="-228600" defTabSz="7620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6pPr>
            <a:lvl7pPr marL="2971800" indent="-228600" defTabSz="7620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7pPr>
            <a:lvl8pPr marL="3429000" indent="-228600" defTabSz="7620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8pPr>
            <a:lvl9pPr marL="3886200" indent="-228600" defTabSz="762000" eaLnBrk="0" fontAlgn="base" hangingPunct="0">
              <a:spcBef>
                <a:spcPct val="20000"/>
              </a:spcBef>
              <a:spcAft>
                <a:spcPct val="0"/>
              </a:spcAft>
              <a:buClr>
                <a:srgbClr val="C0BEAF"/>
              </a:buClr>
              <a:buSzPct val="65000"/>
              <a:buFont typeface="Wingdings 2" panose="05020102010507070707" pitchFamily="18" charset="2"/>
              <a:buChar char=""/>
              <a:defRPr sz="2000">
                <a:solidFill>
                  <a:schemeClr val="tx1"/>
                </a:solidFill>
                <a:latin typeface="Arial" panose="020B0604020202020204" pitchFamily="34" charset="0"/>
              </a:defRPr>
            </a:lvl9pPr>
          </a:lstStyle>
          <a:p>
            <a:pPr marL="0" marR="0" lvl="0" indent="0" algn="l" defTabSz="7620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dirty="0">
                <a:ln>
                  <a:noFill/>
                </a:ln>
                <a:solidFill>
                  <a:schemeClr val="tx1"/>
                </a:solidFill>
                <a:effectLst/>
                <a:uLnTx/>
                <a:uFillTx/>
                <a:latin typeface="+mj-ea"/>
                <a:ea typeface="+mj-ea"/>
                <a:cs typeface="+mn-cs"/>
              </a:rPr>
              <a:t>冲突次数</a:t>
            </a:r>
            <a:r>
              <a:rPr kumimoji="0" lang="en-US" altLang="zh-CN" sz="1600" b="1" i="0" u="none" strike="noStrike" kern="1200" cap="none" spc="0" normalizeH="0" baseline="0" noProof="0" dirty="0">
                <a:ln>
                  <a:noFill/>
                </a:ln>
                <a:solidFill>
                  <a:schemeClr val="tx1"/>
                </a:solidFill>
                <a:effectLst/>
                <a:uLnTx/>
                <a:uFillTx/>
                <a:latin typeface="+mj-ea"/>
                <a:ea typeface="+mj-ea"/>
                <a:cs typeface="+mn-cs"/>
              </a:rPr>
              <a:t>N++</a:t>
            </a:r>
            <a:endParaRPr kumimoji="0" lang="en-US" altLang="zh-CN" sz="1600" b="1" i="0" u="none" strike="noStrike" kern="1200" cap="none" spc="0" normalizeH="0" baseline="0" noProof="0" dirty="0">
              <a:ln>
                <a:noFill/>
              </a:ln>
              <a:solidFill>
                <a:schemeClr val="tx1"/>
              </a:solidFill>
              <a:effectLst/>
              <a:uLnTx/>
              <a:uFillTx/>
              <a:latin typeface="+mj-ea"/>
              <a:ea typeface="+mj-ea"/>
              <a:cs typeface="+mn-cs"/>
            </a:endParaRPr>
          </a:p>
        </p:txBody>
      </p:sp>
      <p:sp>
        <p:nvSpPr>
          <p:cNvPr id="92203" name="Line 45"/>
          <p:cNvSpPr/>
          <p:nvPr/>
        </p:nvSpPr>
        <p:spPr>
          <a:xfrm>
            <a:off x="4000500" y="1447800"/>
            <a:ext cx="1588" cy="296863"/>
          </a:xfrm>
          <a:prstGeom prst="line">
            <a:avLst/>
          </a:prstGeom>
          <a:ln w="38100" cap="flat" cmpd="sng">
            <a:solidFill>
              <a:srgbClr val="0070C0"/>
            </a:solidFill>
            <a:prstDash val="solid"/>
            <a:headEnd type="none" w="med" len="med"/>
            <a:tailEnd type="none" w="med" len="med"/>
          </a:ln>
        </p:spPr>
      </p:sp>
      <p:sp>
        <p:nvSpPr>
          <p:cNvPr id="92204" name="Freeform 46"/>
          <p:cNvSpPr/>
          <p:nvPr/>
        </p:nvSpPr>
        <p:spPr>
          <a:xfrm>
            <a:off x="3959225" y="1749425"/>
            <a:ext cx="87313" cy="71438"/>
          </a:xfrm>
          <a:custGeom>
            <a:avLst/>
            <a:gdLst>
              <a:gd name="txL" fmla="*/ 0 w 59"/>
              <a:gd name="txT" fmla="*/ 0 h 53"/>
              <a:gd name="txR" fmla="*/ 59 w 59"/>
              <a:gd name="txB" fmla="*/ 53 h 53"/>
            </a:gdLst>
            <a:ahLst/>
            <a:cxnLst>
              <a:cxn ang="0">
                <a:pos x="0" y="0"/>
              </a:cxn>
              <a:cxn ang="0">
                <a:pos x="2147483646" y="2147483646"/>
              </a:cxn>
              <a:cxn ang="0">
                <a:pos x="2147483646" y="0"/>
              </a:cxn>
              <a:cxn ang="0">
                <a:pos x="0" y="0"/>
              </a:cxn>
            </a:cxnLst>
            <a:rect l="txL" t="txT" r="txR" b="txB"/>
            <a:pathLst>
              <a:path w="59" h="53">
                <a:moveTo>
                  <a:pt x="0" y="0"/>
                </a:moveTo>
                <a:lnTo>
                  <a:pt x="28" y="53"/>
                </a:lnTo>
                <a:lnTo>
                  <a:pt x="59" y="0"/>
                </a:lnTo>
                <a:lnTo>
                  <a:pt x="0" y="0"/>
                </a:lnTo>
                <a:close/>
              </a:path>
            </a:pathLst>
          </a:custGeom>
          <a:solidFill>
            <a:srgbClr val="0070C0">
              <a:alpha val="100000"/>
            </a:srgbClr>
          </a:solidFill>
          <a:ln w="38100" cap="flat" cmpd="sng">
            <a:solidFill>
              <a:srgbClr val="0070C0">
                <a:alpha val="100000"/>
              </a:srgbClr>
            </a:solidFill>
            <a:prstDash val="solid"/>
            <a:round/>
            <a:headEnd type="none" w="med" len="med"/>
            <a:tailEnd type="none" w="med" len="med"/>
          </a:ln>
        </p:spPr>
        <p:txBody>
          <a:bodyPr/>
          <a:p>
            <a:endParaRPr lang="zh-CN" altLang="en-US"/>
          </a:p>
        </p:txBody>
      </p:sp>
      <p:sp>
        <p:nvSpPr>
          <p:cNvPr id="92205" name="Line 47"/>
          <p:cNvSpPr/>
          <p:nvPr/>
        </p:nvSpPr>
        <p:spPr>
          <a:xfrm>
            <a:off x="4000500" y="4700588"/>
            <a:ext cx="0" cy="228600"/>
          </a:xfrm>
          <a:prstGeom prst="line">
            <a:avLst/>
          </a:prstGeom>
          <a:ln w="38100" cap="sq" cmpd="sng">
            <a:solidFill>
              <a:srgbClr val="0070C0"/>
            </a:solidFill>
            <a:prstDash val="solid"/>
            <a:miter/>
            <a:headEnd type="none" w="sm" len="sm"/>
            <a:tailEnd type="triangle" w="sm" len="sm"/>
          </a:ln>
        </p:spPr>
      </p:sp>
      <p:sp>
        <p:nvSpPr>
          <p:cNvPr id="92206" name="Line 48"/>
          <p:cNvSpPr/>
          <p:nvPr/>
        </p:nvSpPr>
        <p:spPr>
          <a:xfrm flipV="1">
            <a:off x="5943600" y="5029200"/>
            <a:ext cx="0" cy="457200"/>
          </a:xfrm>
          <a:prstGeom prst="line">
            <a:avLst/>
          </a:prstGeom>
          <a:ln w="38100" cap="flat" cmpd="sng">
            <a:solidFill>
              <a:srgbClr val="0070C0"/>
            </a:solidFill>
            <a:prstDash val="solid"/>
            <a:headEnd type="none" w="med" len="med"/>
            <a:tailEnd type="triangle" w="med" len="med"/>
          </a:ln>
        </p:spPr>
      </p:sp>
      <p:sp>
        <p:nvSpPr>
          <p:cNvPr id="92207" name="Line 49"/>
          <p:cNvSpPr/>
          <p:nvPr/>
        </p:nvSpPr>
        <p:spPr>
          <a:xfrm flipV="1">
            <a:off x="5918200" y="4027488"/>
            <a:ext cx="0" cy="457200"/>
          </a:xfrm>
          <a:prstGeom prst="line">
            <a:avLst/>
          </a:prstGeom>
          <a:ln w="38100" cap="flat" cmpd="sng">
            <a:solidFill>
              <a:srgbClr val="0070C0"/>
            </a:solidFill>
            <a:prstDash val="solid"/>
            <a:headEnd type="none" w="med" len="med"/>
            <a:tailEnd type="triangle" w="med" len="med"/>
          </a:ln>
        </p:spPr>
      </p:sp>
      <p:sp>
        <p:nvSpPr>
          <p:cNvPr id="92208" name="Line 50"/>
          <p:cNvSpPr/>
          <p:nvPr/>
        </p:nvSpPr>
        <p:spPr>
          <a:xfrm>
            <a:off x="7112000" y="3709988"/>
            <a:ext cx="0" cy="457200"/>
          </a:xfrm>
          <a:prstGeom prst="line">
            <a:avLst/>
          </a:prstGeom>
          <a:ln w="38100" cap="flat" cmpd="sng">
            <a:solidFill>
              <a:srgbClr val="0070C0"/>
            </a:solidFill>
            <a:prstDash val="solid"/>
            <a:headEnd type="none" w="med" len="med"/>
            <a:tailEnd type="triangle" w="med" len="med"/>
          </a:ln>
        </p:spPr>
      </p:sp>
      <p:sp>
        <p:nvSpPr>
          <p:cNvPr id="92209" name="Line 51"/>
          <p:cNvSpPr/>
          <p:nvPr/>
        </p:nvSpPr>
        <p:spPr>
          <a:xfrm>
            <a:off x="4000500" y="3695700"/>
            <a:ext cx="0" cy="304800"/>
          </a:xfrm>
          <a:prstGeom prst="line">
            <a:avLst/>
          </a:prstGeom>
          <a:ln w="38100" cap="flat" cmpd="sng">
            <a:solidFill>
              <a:srgbClr val="0070C0"/>
            </a:solidFill>
            <a:prstDash val="solid"/>
            <a:headEnd type="none" w="med" len="med"/>
            <a:tailEnd type="triangle" w="med" len="med"/>
          </a:ln>
        </p:spPr>
      </p:sp>
      <p:sp>
        <p:nvSpPr>
          <p:cNvPr id="92210" name="Line 52"/>
          <p:cNvSpPr/>
          <p:nvPr/>
        </p:nvSpPr>
        <p:spPr>
          <a:xfrm>
            <a:off x="4013200" y="3048000"/>
            <a:ext cx="0" cy="304800"/>
          </a:xfrm>
          <a:prstGeom prst="line">
            <a:avLst/>
          </a:prstGeom>
          <a:ln w="38100" cap="flat" cmpd="sng">
            <a:solidFill>
              <a:srgbClr val="0070C0"/>
            </a:solidFill>
            <a:prstDash val="solid"/>
            <a:headEnd type="none" w="med" len="med"/>
            <a:tailEnd type="triangle" w="med" len="med"/>
          </a:ln>
        </p:spPr>
      </p:sp>
      <p:sp>
        <p:nvSpPr>
          <p:cNvPr id="92211" name="Line 53"/>
          <p:cNvSpPr/>
          <p:nvPr/>
        </p:nvSpPr>
        <p:spPr>
          <a:xfrm>
            <a:off x="2222500" y="4597400"/>
            <a:ext cx="0" cy="381000"/>
          </a:xfrm>
          <a:prstGeom prst="line">
            <a:avLst/>
          </a:prstGeom>
          <a:ln w="38100" cap="flat" cmpd="sng">
            <a:solidFill>
              <a:srgbClr val="0070C0"/>
            </a:solidFill>
            <a:prstDash val="solid"/>
            <a:headEnd type="none" w="med" len="med"/>
            <a:tailEnd type="triangle" w="med" len="med"/>
          </a:ln>
        </p:spPr>
      </p:sp>
      <p:sp>
        <p:nvSpPr>
          <p:cNvPr id="92212" name="Line 52"/>
          <p:cNvSpPr/>
          <p:nvPr/>
        </p:nvSpPr>
        <p:spPr>
          <a:xfrm flipH="1">
            <a:off x="4013200" y="2154238"/>
            <a:ext cx="0" cy="338137"/>
          </a:xfrm>
          <a:prstGeom prst="line">
            <a:avLst/>
          </a:prstGeom>
          <a:ln w="38100" cap="flat" cmpd="sng">
            <a:solidFill>
              <a:srgbClr val="0070C0"/>
            </a:solidFill>
            <a:prstDash val="solid"/>
            <a:headEnd type="none" w="med" len="med"/>
            <a:tailEnd type="triangle" w="med" len="med"/>
          </a:ln>
        </p:spPr>
      </p:sp>
      <p:sp>
        <p:nvSpPr>
          <p:cNvPr id="92213" name="灯片编号占位符 2"/>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2000" dirty="0">
                <a:solidFill>
                  <a:srgbClr val="898989"/>
                </a:solidFill>
                <a:latin typeface="宋体" panose="02010600030101010101" pitchFamily="2" charset="-122"/>
                <a:ea typeface="宋体" panose="02010600030101010101" pitchFamily="2" charset="-122"/>
              </a:rPr>
            </a:fld>
            <a:endParaRPr lang="zh-CN" altLang="en-US" sz="2000" dirty="0">
              <a:solidFill>
                <a:srgbClr val="898989"/>
              </a:solidFill>
              <a:latin typeface="宋体" panose="02010600030101010101" pitchFamily="2" charset="-122"/>
              <a:ea typeface="宋体" panose="02010600030101010101" pitchFamily="2"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6" name="灯片编号占位符 4"/>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1400" dirty="0">
                <a:latin typeface="Times New Roman" panose="02020603050405020304" pitchFamily="18" charset="0"/>
                <a:ea typeface="宋体" panose="02010600030101010101" pitchFamily="2" charset="-122"/>
              </a:rPr>
            </a:fld>
            <a:endParaRPr lang="zh-CN" altLang="en-US" sz="1400" dirty="0">
              <a:latin typeface="Times New Roman" panose="02020603050405020304" pitchFamily="18" charset="0"/>
              <a:ea typeface="宋体" panose="02010600030101010101" pitchFamily="2" charset="-122"/>
            </a:endParaRPr>
          </a:p>
        </p:txBody>
      </p:sp>
      <p:sp>
        <p:nvSpPr>
          <p:cNvPr id="352258" name="Rectangle 2"/>
          <p:cNvSpPr>
            <a:spLocks noGrp="1" noChangeArrowheads="1"/>
          </p:cNvSpPr>
          <p:nvPr>
            <p:ph type="title"/>
          </p:nvPr>
        </p:nvSpPr>
        <p:spPr>
          <a:xfrm>
            <a:off x="755650" y="0"/>
            <a:ext cx="7772400" cy="6858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all" spc="50" normalizeH="0" baseline="0" noProof="0">
                <a:ln w="15875">
                  <a:noFill/>
                </a:ln>
                <a:solidFill>
                  <a:schemeClr val="tx2"/>
                </a:solidFill>
                <a:effectLst/>
                <a:uLnTx/>
                <a:uFillTx/>
                <a:latin typeface="+mj-lt"/>
                <a:ea typeface="+mj-ea"/>
                <a:cs typeface="+mj-cs"/>
              </a:rPr>
              <a:t>4.4.1 </a:t>
            </a:r>
            <a:r>
              <a:rPr kumimoji="0" lang="en-US" altLang="zh-CN" sz="3600" b="1" i="0" u="none" strike="noStrike" kern="1200" cap="all" spc="50" normalizeH="0" baseline="0" noProof="0">
                <a:ln w="15875">
                  <a:noFill/>
                </a:ln>
                <a:solidFill>
                  <a:schemeClr val="tx2"/>
                </a:solidFill>
                <a:effectLst/>
                <a:uLnTx/>
                <a:uFillTx/>
                <a:latin typeface="+mj-lt"/>
                <a:ea typeface="+mj-ea"/>
                <a:cs typeface="+mj-cs"/>
              </a:rPr>
              <a:t>The 802.11 Protocol Stack</a:t>
            </a:r>
            <a:endParaRPr kumimoji="0" lang="zh-CN" altLang="en-US" sz="3600" b="1" i="0" u="none" strike="noStrike" kern="1200" cap="all" spc="50" normalizeH="0" baseline="0" noProof="0">
              <a:ln w="15875">
                <a:noFill/>
              </a:ln>
              <a:solidFill>
                <a:schemeClr val="tx2"/>
              </a:solidFill>
              <a:effectLst/>
              <a:uLnTx/>
              <a:uFillTx/>
              <a:latin typeface="+mj-lt"/>
              <a:ea typeface="+mj-ea"/>
              <a:cs typeface="+mj-cs"/>
            </a:endParaRPr>
          </a:p>
        </p:txBody>
      </p:sp>
      <p:pic>
        <p:nvPicPr>
          <p:cNvPr id="352259" name="Picture 3" descr="4-25"/>
          <p:cNvPicPr>
            <a:picLocks noChangeAspect="1"/>
          </p:cNvPicPr>
          <p:nvPr/>
        </p:nvPicPr>
        <p:blipFill>
          <a:blip r:embed="rId1"/>
          <a:stretch>
            <a:fillRect/>
          </a:stretch>
        </p:blipFill>
        <p:spPr>
          <a:xfrm>
            <a:off x="684213" y="765175"/>
            <a:ext cx="7537450" cy="4319588"/>
          </a:xfrm>
          <a:prstGeom prst="rect">
            <a:avLst/>
          </a:prstGeom>
          <a:noFill/>
          <a:ln w="9525">
            <a:noFill/>
          </a:ln>
        </p:spPr>
      </p:pic>
      <p:sp>
        <p:nvSpPr>
          <p:cNvPr id="352260" name="Text Box 4"/>
          <p:cNvSpPr txBox="1"/>
          <p:nvPr/>
        </p:nvSpPr>
        <p:spPr>
          <a:xfrm>
            <a:off x="539750" y="5084763"/>
            <a:ext cx="7958138" cy="5191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800" b="1" dirty="0">
                <a:solidFill>
                  <a:schemeClr val="folHlink"/>
                </a:solidFill>
                <a:latin typeface="Times New Roman" panose="02020603050405020304" pitchFamily="18" charset="0"/>
                <a:ea typeface="宋体" panose="02010600030101010101" pitchFamily="2" charset="-122"/>
              </a:rPr>
              <a:t>P293 Figure 4-25. Part of the 802.11 protocol stack.</a:t>
            </a:r>
            <a:endParaRPr lang="zh-CN" altLang="en-US" sz="2800" b="1" dirty="0">
              <a:solidFill>
                <a:schemeClr val="folHlink"/>
              </a:solidFill>
              <a:latin typeface="Times New Roman" panose="02020603050405020304" pitchFamily="18" charset="0"/>
              <a:ea typeface="宋体" panose="02010600030101010101" pitchFamily="2" charset="-122"/>
            </a:endParaRPr>
          </a:p>
        </p:txBody>
      </p:sp>
      <p:sp>
        <p:nvSpPr>
          <p:cNvPr id="352261" name="AutoShape 5"/>
          <p:cNvSpPr/>
          <p:nvPr/>
        </p:nvSpPr>
        <p:spPr>
          <a:xfrm>
            <a:off x="2360613" y="3736975"/>
            <a:ext cx="2743200" cy="457200"/>
          </a:xfrm>
          <a:prstGeom prst="wedgeRectCallout">
            <a:avLst>
              <a:gd name="adj1" fmla="val -79227"/>
              <a:gd name="adj2" fmla="val 27431"/>
            </a:avLst>
          </a:prstGeom>
          <a:solidFill>
            <a:srgbClr val="3366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zh-CN" altLang="en-US" sz="2400" b="1" dirty="0">
                <a:latin typeface="Times New Roman" panose="02020603050405020304" pitchFamily="18" charset="0"/>
                <a:ea typeface="宋体" panose="02010600030101010101" pitchFamily="2" charset="-122"/>
              </a:rPr>
              <a:t>确定信道分配方式</a:t>
            </a:r>
            <a:endParaRPr lang="zh-CN" altLang="en-US" sz="2400" b="1" dirty="0">
              <a:latin typeface="Times New Roman" panose="02020603050405020304" pitchFamily="18" charset="0"/>
              <a:ea typeface="宋体" panose="02010600030101010101" pitchFamily="2" charset="-122"/>
            </a:endParaRPr>
          </a:p>
        </p:txBody>
      </p:sp>
      <p:sp>
        <p:nvSpPr>
          <p:cNvPr id="352262" name="AutoShape 6"/>
          <p:cNvSpPr/>
          <p:nvPr/>
        </p:nvSpPr>
        <p:spPr>
          <a:xfrm>
            <a:off x="1827213" y="1679575"/>
            <a:ext cx="4038600" cy="457200"/>
          </a:xfrm>
          <a:prstGeom prst="wedgeRectCallout">
            <a:avLst>
              <a:gd name="adj1" fmla="val -4833"/>
              <a:gd name="adj2" fmla="val 270139"/>
            </a:avLst>
          </a:prstGeom>
          <a:solidFill>
            <a:srgbClr val="3366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zh-CN" altLang="en-US" sz="2400" b="1" dirty="0">
                <a:latin typeface="Times New Roman" panose="02020603050405020304" pitchFamily="18" charset="0"/>
                <a:ea typeface="宋体" panose="02010600030101010101" pitchFamily="2" charset="-122"/>
              </a:rPr>
              <a:t>隐藏802各个标准之间的差异</a:t>
            </a:r>
            <a:endParaRPr lang="zh-CN" altLang="en-US" sz="2400" b="1" dirty="0">
              <a:latin typeface="Times New Roman" panose="02020603050405020304" pitchFamily="18" charset="0"/>
              <a:ea typeface="宋体" panose="02010600030101010101" pitchFamily="2" charset="-122"/>
            </a:endParaRPr>
          </a:p>
        </p:txBody>
      </p:sp>
      <p:sp>
        <p:nvSpPr>
          <p:cNvPr id="352263" name="Text Box 7"/>
          <p:cNvSpPr txBox="1"/>
          <p:nvPr/>
        </p:nvSpPr>
        <p:spPr>
          <a:xfrm>
            <a:off x="0" y="5484813"/>
            <a:ext cx="9144000" cy="13731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800" b="1" dirty="0">
                <a:latin typeface="Times New Roman" panose="02020603050405020304" pitchFamily="18" charset="0"/>
                <a:ea typeface="宋体" panose="02010600030101010101" pitchFamily="2" charset="-122"/>
              </a:rPr>
              <a:t>802.11</a:t>
            </a:r>
            <a:r>
              <a:rPr lang="zh-CN" altLang="en-US" sz="2800" b="1" dirty="0">
                <a:latin typeface="Times New Roman" panose="02020603050405020304" pitchFamily="18" charset="0"/>
                <a:ea typeface="宋体" panose="02010600030101010101" pitchFamily="2" charset="-122"/>
              </a:rPr>
              <a:t>中，</a:t>
            </a:r>
            <a:r>
              <a:rPr lang="en-US" altLang="zh-CN" sz="2800" b="1" dirty="0">
                <a:latin typeface="Times New Roman" panose="02020603050405020304" pitchFamily="18" charset="0"/>
                <a:ea typeface="宋体" panose="02010600030101010101" pitchFamily="2" charset="-122"/>
              </a:rPr>
              <a:t>MAC</a:t>
            </a:r>
            <a:r>
              <a:rPr lang="zh-CN" altLang="en-US" sz="2800" b="1" dirty="0">
                <a:latin typeface="Times New Roman" panose="02020603050405020304" pitchFamily="18" charset="0"/>
                <a:ea typeface="宋体" panose="02010600030101010101" pitchFamily="2" charset="-122"/>
              </a:rPr>
              <a:t>子层确定了信道的分配方式。在</a:t>
            </a:r>
            <a:r>
              <a:rPr lang="en-US" altLang="zh-CN" sz="2800" b="1" dirty="0">
                <a:latin typeface="Times New Roman" panose="02020603050405020304" pitchFamily="18" charset="0"/>
                <a:ea typeface="宋体" panose="02010600030101010101" pitchFamily="2" charset="-122"/>
              </a:rPr>
              <a:t>MAC</a:t>
            </a:r>
            <a:r>
              <a:rPr lang="zh-CN" altLang="en-US" sz="2800" b="1" dirty="0">
                <a:latin typeface="Times New Roman" panose="02020603050405020304" pitchFamily="18" charset="0"/>
                <a:ea typeface="宋体" panose="02010600030101010101" pitchFamily="2" charset="-122"/>
              </a:rPr>
              <a:t>子层上面的是</a:t>
            </a:r>
            <a:r>
              <a:rPr lang="en-US" altLang="zh-CN" sz="2800" b="1" dirty="0">
                <a:latin typeface="Times New Roman" panose="02020603050405020304" pitchFamily="18" charset="0"/>
                <a:ea typeface="宋体" panose="02010600030101010101" pitchFamily="2" charset="-122"/>
              </a:rPr>
              <a:t>LLC</a:t>
            </a:r>
            <a:r>
              <a:rPr lang="zh-CN" altLang="en-US" sz="2800" b="1" dirty="0">
                <a:latin typeface="Times New Roman" panose="02020603050405020304" pitchFamily="18" charset="0"/>
                <a:ea typeface="宋体" panose="02010600030101010101" pitchFamily="2" charset="-122"/>
              </a:rPr>
              <a:t>子层，它的任务是隐藏各个标准之间的差异，使得它们对于网络层而言都是一致的。</a:t>
            </a:r>
            <a:endParaRPr lang="zh-CN" altLang="en-US" sz="2800" b="1"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52260"/>
                                        </p:tgtEl>
                                        <p:attrNameLst>
                                          <p:attrName>style.visibility</p:attrName>
                                        </p:attrNameLst>
                                      </p:cBhvr>
                                      <p:to>
                                        <p:strVal val="visible"/>
                                      </p:to>
                                    </p:set>
                                    <p:animEffect transition="in" filter="blinds(horizontal)">
                                      <p:cBhvr>
                                        <p:cTn id="7" dur="500"/>
                                        <p:tgtEl>
                                          <p:spTgt spid="352260"/>
                                        </p:tgtEl>
                                      </p:cBhvr>
                                    </p:animEffect>
                                  </p:childTnLst>
                                </p:cTn>
                              </p:par>
                              <p:par>
                                <p:cTn id="8" presetID="3" presetClass="entr" presetSubtype="10" fill="hold" nodeType="withEffect">
                                  <p:stCondLst>
                                    <p:cond delay="0"/>
                                  </p:stCondLst>
                                  <p:childTnLst>
                                    <p:set>
                                      <p:cBhvr>
                                        <p:cTn id="9" dur="1" fill="hold">
                                          <p:stCondLst>
                                            <p:cond delay="0"/>
                                          </p:stCondLst>
                                        </p:cTn>
                                        <p:tgtEl>
                                          <p:spTgt spid="352259"/>
                                        </p:tgtEl>
                                        <p:attrNameLst>
                                          <p:attrName>style.visibility</p:attrName>
                                        </p:attrNameLst>
                                      </p:cBhvr>
                                      <p:to>
                                        <p:strVal val="visible"/>
                                      </p:to>
                                    </p:set>
                                    <p:animEffect transition="in" filter="blinds(horizontal)">
                                      <p:cBhvr>
                                        <p:cTn id="10" dur="500"/>
                                        <p:tgtEl>
                                          <p:spTgt spid="352259"/>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352263"/>
                                        </p:tgtEl>
                                        <p:attrNameLst>
                                          <p:attrName>style.visibility</p:attrName>
                                        </p:attrNameLst>
                                      </p:cBhvr>
                                      <p:to>
                                        <p:strVal val="visible"/>
                                      </p:to>
                                    </p:set>
                                    <p:anim calcmode="lin" valueType="num">
                                      <p:cBhvr additive="base">
                                        <p:cTn id="15" dur="500" fill="hold"/>
                                        <p:tgtEl>
                                          <p:spTgt spid="352263"/>
                                        </p:tgtEl>
                                        <p:attrNameLst>
                                          <p:attrName>ppt_x</p:attrName>
                                        </p:attrNameLst>
                                      </p:cBhvr>
                                      <p:tavLst>
                                        <p:tav tm="0">
                                          <p:val>
                                            <p:strVal val="0-#ppt_w/2"/>
                                          </p:val>
                                        </p:tav>
                                        <p:tav tm="100000">
                                          <p:val>
                                            <p:strVal val="#ppt_x"/>
                                          </p:val>
                                        </p:tav>
                                      </p:tavLst>
                                    </p:anim>
                                    <p:anim calcmode="lin" valueType="num">
                                      <p:cBhvr additive="base">
                                        <p:cTn id="16" dur="500" fill="hold"/>
                                        <p:tgtEl>
                                          <p:spTgt spid="352263"/>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352261"/>
                                        </p:tgtEl>
                                        <p:attrNameLst>
                                          <p:attrName>style.visibility</p:attrName>
                                        </p:attrNameLst>
                                      </p:cBhvr>
                                      <p:to>
                                        <p:strVal val="visible"/>
                                      </p:to>
                                    </p:set>
                                    <p:animEffect transition="in" filter="slide(fromBottom)">
                                      <p:cBhvr>
                                        <p:cTn id="21" dur="500"/>
                                        <p:tgtEl>
                                          <p:spTgt spid="352261"/>
                                        </p:tgtEl>
                                      </p:cBhvr>
                                    </p:animEffect>
                                  </p:childTnLst>
                                  <p:subTnLst>
                                    <p:set>
                                      <p:cBhvr override="childStyle">
                                        <p:cTn dur="1" fill="hold" display="0" masterRel="nextClick" afterEffect="1"/>
                                        <p:tgtEl>
                                          <p:spTgt spid="352261"/>
                                        </p:tgtEl>
                                        <p:attrNameLst>
                                          <p:attrName>style.visibility</p:attrName>
                                        </p:attrNameLst>
                                      </p:cBhvr>
                                      <p:to>
                                        <p:strVal val="hidden"/>
                                      </p:to>
                                    </p:set>
                                  </p:subTnLst>
                                </p:cTn>
                              </p:par>
                            </p:childTnLst>
                          </p:cTn>
                        </p:par>
                      </p:childTnLst>
                    </p:cTn>
                  </p:par>
                  <p:par>
                    <p:cTn id="22" fill="hold">
                      <p:stCondLst>
                        <p:cond delay="indefinite"/>
                      </p:stCondLst>
                      <p:childTnLst>
                        <p:par>
                          <p:cTn id="23" fill="hold">
                            <p:stCondLst>
                              <p:cond delay="0"/>
                            </p:stCondLst>
                            <p:childTnLst>
                              <p:par>
                                <p:cTn id="24" presetID="12" presetClass="entr" presetSubtype="4" fill="hold" grpId="0" nodeType="clickEffect">
                                  <p:stCondLst>
                                    <p:cond delay="0"/>
                                  </p:stCondLst>
                                  <p:childTnLst>
                                    <p:set>
                                      <p:cBhvr>
                                        <p:cTn id="25" dur="1" fill="hold">
                                          <p:stCondLst>
                                            <p:cond delay="0"/>
                                          </p:stCondLst>
                                        </p:cTn>
                                        <p:tgtEl>
                                          <p:spTgt spid="352262"/>
                                        </p:tgtEl>
                                        <p:attrNameLst>
                                          <p:attrName>style.visibility</p:attrName>
                                        </p:attrNameLst>
                                      </p:cBhvr>
                                      <p:to>
                                        <p:strVal val="visible"/>
                                      </p:to>
                                    </p:set>
                                    <p:animEffect transition="in" filter="slide(fromBottom)">
                                      <p:cBhvr>
                                        <p:cTn id="26" dur="500"/>
                                        <p:tgtEl>
                                          <p:spTgt spid="352262"/>
                                        </p:tgtEl>
                                      </p:cBhvr>
                                    </p:animEffect>
                                  </p:childTnLst>
                                  <p:subTnLst>
                                    <p:set>
                                      <p:cBhvr override="childStyle">
                                        <p:cTn dur="1" fill="hold" display="0" masterRel="nextClick" afterEffect="1"/>
                                        <p:tgtEl>
                                          <p:spTgt spid="35226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260" grpId="0"/>
      <p:bldP spid="352261" grpId="0" animBg="1"/>
      <p:bldP spid="352262" grpId="0" animBg="1"/>
      <p:bldP spid="35226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210" name="灯片编号占位符 4"/>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1400" dirty="0">
                <a:latin typeface="Times New Roman" panose="02020603050405020304" pitchFamily="18" charset="0"/>
                <a:ea typeface="宋体" panose="02010600030101010101" pitchFamily="2" charset="-122"/>
              </a:rPr>
            </a:fld>
            <a:endParaRPr lang="zh-CN" altLang="en-US" sz="1400" dirty="0">
              <a:latin typeface="Times New Roman" panose="02020603050405020304" pitchFamily="18" charset="0"/>
              <a:ea typeface="宋体" panose="02010600030101010101" pitchFamily="2" charset="-122"/>
            </a:endParaRPr>
          </a:p>
        </p:txBody>
      </p:sp>
      <p:sp>
        <p:nvSpPr>
          <p:cNvPr id="277506" name="Rectangle 2"/>
          <p:cNvSpPr>
            <a:spLocks noGrp="1" noChangeArrowheads="1"/>
          </p:cNvSpPr>
          <p:nvPr>
            <p:ph type="title"/>
          </p:nvPr>
        </p:nvSpPr>
        <p:spPr>
          <a:xfrm>
            <a:off x="304800" y="228600"/>
            <a:ext cx="8686800" cy="10668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all" spc="50" normalizeH="0" baseline="0" noProof="0">
                <a:ln w="15875">
                  <a:noFill/>
                </a:ln>
                <a:solidFill>
                  <a:schemeClr val="tx2"/>
                </a:solidFill>
                <a:effectLst/>
                <a:uLnTx/>
                <a:uFillTx/>
                <a:latin typeface="+mj-lt"/>
                <a:ea typeface="+mj-ea"/>
                <a:cs typeface="+mj-cs"/>
              </a:rPr>
              <a:t>4.3.9 </a:t>
            </a:r>
            <a:r>
              <a:rPr kumimoji="0" lang="en-US" altLang="zh-CN" sz="3600" b="1" i="0" u="none" strike="noStrike" kern="1200" cap="all" spc="50" normalizeH="0" baseline="0" noProof="0">
                <a:ln w="15875">
                  <a:noFill/>
                </a:ln>
                <a:solidFill>
                  <a:schemeClr val="tx2"/>
                </a:solidFill>
                <a:effectLst/>
                <a:uLnTx/>
                <a:uFillTx/>
                <a:latin typeface="+mj-lt"/>
                <a:ea typeface="+mj-ea"/>
                <a:cs typeface="+mj-cs"/>
              </a:rPr>
              <a:t>IEEE 802.2: Logical Link Control</a:t>
            </a:r>
            <a:endParaRPr kumimoji="0" lang="zh-CN" altLang="en-US" sz="3600" b="1" i="0" u="none" strike="noStrike" kern="1200" cap="all" spc="50" normalizeH="0" baseline="0" noProof="0">
              <a:ln w="15875">
                <a:noFill/>
              </a:ln>
              <a:solidFill>
                <a:schemeClr val="tx2"/>
              </a:solidFill>
              <a:effectLst/>
              <a:uLnTx/>
              <a:uFillTx/>
              <a:latin typeface="+mj-lt"/>
              <a:ea typeface="+mj-ea"/>
              <a:cs typeface="+mj-cs"/>
            </a:endParaRPr>
          </a:p>
        </p:txBody>
      </p:sp>
      <p:grpSp>
        <p:nvGrpSpPr>
          <p:cNvPr id="94212" name="Group 3"/>
          <p:cNvGrpSpPr/>
          <p:nvPr/>
        </p:nvGrpSpPr>
        <p:grpSpPr>
          <a:xfrm>
            <a:off x="914400" y="2743200"/>
            <a:ext cx="7573963" cy="3657600"/>
            <a:chOff x="576" y="1728"/>
            <a:chExt cx="4771" cy="2304"/>
          </a:xfrm>
        </p:grpSpPr>
        <p:pic>
          <p:nvPicPr>
            <p:cNvPr id="94214" name="Picture 4" descr="4-24"/>
            <p:cNvPicPr>
              <a:picLocks noChangeAspect="1"/>
            </p:cNvPicPr>
            <p:nvPr/>
          </p:nvPicPr>
          <p:blipFill>
            <a:blip r:embed="rId1"/>
            <a:stretch>
              <a:fillRect/>
            </a:stretch>
          </p:blipFill>
          <p:spPr>
            <a:xfrm>
              <a:off x="576" y="1728"/>
              <a:ext cx="4771" cy="1979"/>
            </a:xfrm>
            <a:prstGeom prst="rect">
              <a:avLst/>
            </a:prstGeom>
            <a:noFill/>
            <a:ln w="9525">
              <a:noFill/>
            </a:ln>
          </p:spPr>
        </p:pic>
        <p:sp>
          <p:nvSpPr>
            <p:cNvPr id="94215" name="Text Box 5"/>
            <p:cNvSpPr txBox="1"/>
            <p:nvPr/>
          </p:nvSpPr>
          <p:spPr>
            <a:xfrm>
              <a:off x="758" y="3744"/>
              <a:ext cx="4546"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400" b="1" dirty="0">
                  <a:solidFill>
                    <a:schemeClr val="folHlink"/>
                  </a:solidFill>
                  <a:latin typeface="Times New Roman" panose="02020603050405020304" pitchFamily="18" charset="0"/>
                  <a:ea typeface="宋体" panose="02010600030101010101" pitchFamily="2" charset="-122"/>
                </a:rPr>
                <a:t>Figure 4-24. (a) Position of LLC. (b) Protocol formats.</a:t>
              </a:r>
              <a:endParaRPr lang="zh-CN" altLang="en-US" sz="2400" dirty="0">
                <a:solidFill>
                  <a:schemeClr val="folHlink"/>
                </a:solidFill>
                <a:latin typeface="Times New Roman" panose="02020603050405020304" pitchFamily="18" charset="0"/>
                <a:ea typeface="宋体" panose="02010600030101010101" pitchFamily="2" charset="-122"/>
              </a:endParaRPr>
            </a:p>
          </p:txBody>
        </p:sp>
      </p:grpSp>
      <p:sp>
        <p:nvSpPr>
          <p:cNvPr id="94213" name="Text Box 6"/>
          <p:cNvSpPr txBox="1"/>
          <p:nvPr/>
        </p:nvSpPr>
        <p:spPr>
          <a:xfrm>
            <a:off x="609600" y="1219200"/>
            <a:ext cx="8169275" cy="13731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800" b="1" dirty="0">
                <a:solidFill>
                  <a:schemeClr val="folHlink"/>
                </a:solidFill>
                <a:latin typeface="Times New Roman" panose="02020603050405020304" pitchFamily="18" charset="0"/>
                <a:ea typeface="宋体" panose="02010600030101010101" pitchFamily="2" charset="-122"/>
              </a:rPr>
              <a:t>Reason</a:t>
            </a:r>
            <a:r>
              <a:rPr lang="en-US" altLang="zh-CN" sz="2800" b="1" dirty="0">
                <a:latin typeface="Times New Roman" panose="02020603050405020304" pitchFamily="18" charset="0"/>
                <a:ea typeface="宋体" panose="02010600030101010101" pitchFamily="2" charset="-122"/>
              </a:rPr>
              <a:t>：There are also systems in which an error-controlled, flow-controlled data link protocol is desired.     </a:t>
            </a:r>
            <a:r>
              <a:rPr lang="en-US" altLang="zh-CN" sz="2800" b="1" dirty="0">
                <a:solidFill>
                  <a:srgbClr val="CC6600"/>
                </a:solidFill>
                <a:latin typeface="Times New Roman" panose="02020603050405020304" pitchFamily="18" charset="0"/>
                <a:ea typeface="宋体" panose="02010600030101010101" pitchFamily="2" charset="-122"/>
              </a:rPr>
              <a:t>MAC</a:t>
            </a:r>
            <a:r>
              <a:rPr lang="zh-CN" altLang="en-US" sz="2800" b="1" dirty="0">
                <a:solidFill>
                  <a:srgbClr val="CC6600"/>
                </a:solidFill>
                <a:latin typeface="Times New Roman" panose="02020603050405020304" pitchFamily="18" charset="0"/>
                <a:ea typeface="宋体" panose="02010600030101010101" pitchFamily="2" charset="-122"/>
              </a:rPr>
              <a:t>、</a:t>
            </a:r>
            <a:r>
              <a:rPr lang="en-US" altLang="zh-CN" sz="2800" b="1" dirty="0">
                <a:solidFill>
                  <a:srgbClr val="CC6600"/>
                </a:solidFill>
                <a:latin typeface="Times New Roman" panose="02020603050405020304" pitchFamily="18" charset="0"/>
                <a:ea typeface="宋体" panose="02010600030101010101" pitchFamily="2" charset="-122"/>
              </a:rPr>
              <a:t>LLC</a:t>
            </a:r>
            <a:r>
              <a:rPr lang="zh-CN" altLang="en-US" sz="2800" b="1" dirty="0">
                <a:solidFill>
                  <a:srgbClr val="CC6600"/>
                </a:solidFill>
                <a:latin typeface="Times New Roman" panose="02020603050405020304" pitchFamily="18" charset="0"/>
                <a:ea typeface="宋体" panose="02010600030101010101" pitchFamily="2" charset="-122"/>
              </a:rPr>
              <a:t>位置，全称。</a:t>
            </a:r>
            <a:endParaRPr lang="zh-CN" altLang="en-US" sz="2800" b="1" dirty="0">
              <a:solidFill>
                <a:srgbClr val="CC6600"/>
              </a:solidFill>
              <a:latin typeface="Times New Roman" panose="02020603050405020304" pitchFamily="18" charset="0"/>
              <a:ea typeface="宋体" panose="02010600030101010101" pitchFamily="2"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4" name="灯片编号占位符 4"/>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1400" dirty="0">
                <a:latin typeface="Times New Roman" panose="02020603050405020304" pitchFamily="18" charset="0"/>
                <a:ea typeface="宋体" panose="02010600030101010101" pitchFamily="2" charset="-122"/>
              </a:rPr>
            </a:fld>
            <a:endParaRPr lang="zh-CN" altLang="en-US" sz="1400" dirty="0">
              <a:latin typeface="Times New Roman" panose="02020603050405020304" pitchFamily="18" charset="0"/>
              <a:ea typeface="宋体" panose="02010600030101010101" pitchFamily="2" charset="-122"/>
            </a:endParaRPr>
          </a:p>
        </p:txBody>
      </p:sp>
      <p:sp>
        <p:nvSpPr>
          <p:cNvPr id="279554" name="Rectangle 2"/>
          <p:cNvSpPr>
            <a:spLocks noGrp="1" noChangeArrowheads="1"/>
          </p:cNvSpPr>
          <p:nvPr>
            <p:ph type="title"/>
          </p:nvPr>
        </p:nvSpPr>
        <p:spPr>
          <a:xfrm>
            <a:off x="685800" y="76200"/>
            <a:ext cx="8001000" cy="8382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all" spc="50" normalizeH="0" baseline="0" noProof="0">
                <a:ln w="15875">
                  <a:noFill/>
                </a:ln>
                <a:solidFill>
                  <a:schemeClr val="tx2"/>
                </a:solidFill>
                <a:effectLst/>
                <a:uLnTx/>
                <a:uFillTx/>
                <a:latin typeface="+mj-lt"/>
                <a:ea typeface="+mj-ea"/>
                <a:cs typeface="+mj-cs"/>
              </a:rPr>
              <a:t>4.4.3 </a:t>
            </a:r>
            <a:r>
              <a:rPr kumimoji="0" lang="en-US" altLang="zh-CN" sz="3200" b="1" i="0" u="none" strike="noStrike" kern="1200" cap="all" spc="50" normalizeH="0" baseline="0" noProof="0">
                <a:ln w="15875">
                  <a:noFill/>
                </a:ln>
                <a:solidFill>
                  <a:schemeClr val="tx2"/>
                </a:solidFill>
                <a:effectLst/>
                <a:uLnTx/>
                <a:uFillTx/>
                <a:latin typeface="+mj-lt"/>
                <a:ea typeface="+mj-ea"/>
                <a:cs typeface="+mj-cs"/>
              </a:rPr>
              <a:t>The 802.11 MAC Sublayer Protocol</a:t>
            </a:r>
            <a:endParaRPr kumimoji="0" lang="zh-CN" altLang="en-US" sz="3200" b="1" i="0" u="none" strike="noStrike" kern="1200" cap="all" spc="50" normalizeH="0" baseline="0" noProof="0">
              <a:ln w="15875">
                <a:noFill/>
              </a:ln>
              <a:solidFill>
                <a:schemeClr val="tx2"/>
              </a:solidFill>
              <a:effectLst/>
              <a:uLnTx/>
              <a:uFillTx/>
              <a:latin typeface="+mj-lt"/>
              <a:ea typeface="+mj-ea"/>
              <a:cs typeface="+mj-cs"/>
            </a:endParaRPr>
          </a:p>
        </p:txBody>
      </p:sp>
      <p:sp>
        <p:nvSpPr>
          <p:cNvPr id="95236" name="Text Box 3"/>
          <p:cNvSpPr txBox="1"/>
          <p:nvPr/>
        </p:nvSpPr>
        <p:spPr>
          <a:xfrm>
            <a:off x="381000" y="1098550"/>
            <a:ext cx="8763000" cy="11874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400" b="1" dirty="0">
                <a:solidFill>
                  <a:schemeClr val="folHlink"/>
                </a:solidFill>
                <a:latin typeface="Arial" panose="020B0604020202020204" pitchFamily="34" charset="0"/>
                <a:ea typeface="宋体" panose="02010600030101010101" pitchFamily="2" charset="-122"/>
              </a:rPr>
              <a:t>Problem</a:t>
            </a:r>
            <a:r>
              <a:rPr lang="en-US" altLang="zh-CN" sz="2400" b="1" dirty="0">
                <a:latin typeface="Arial" panose="020B0604020202020204" pitchFamily="34" charset="0"/>
                <a:ea typeface="宋体" panose="02010600030101010101" pitchFamily="2" charset="-122"/>
              </a:rPr>
              <a:t>: </a:t>
            </a:r>
            <a:r>
              <a:rPr lang="en-US" altLang="zh-CN" sz="2400" dirty="0">
                <a:latin typeface="Arial" panose="020B0604020202020204" pitchFamily="34" charset="0"/>
                <a:ea typeface="宋体" panose="02010600030101010101" pitchFamily="2" charset="-122"/>
              </a:rPr>
              <a:t>How do we solve the hidden/exposed station problem? one way or the other, stations should not be allowed to continuously interfere with each other</a:t>
            </a:r>
            <a:r>
              <a:rPr lang="en-US" altLang="zh-CN" sz="2400" dirty="0">
                <a:latin typeface="Times New Roman" panose="02020603050405020304" pitchFamily="18" charset="0"/>
                <a:ea typeface="宋体" panose="02010600030101010101" pitchFamily="2" charset="-122"/>
              </a:rPr>
              <a:t>’</a:t>
            </a:r>
            <a:r>
              <a:rPr lang="en-US" altLang="zh-CN" sz="2400" dirty="0">
                <a:latin typeface="Arial" panose="020B0604020202020204" pitchFamily="34" charset="0"/>
                <a:ea typeface="宋体" panose="02010600030101010101" pitchFamily="2" charset="-122"/>
              </a:rPr>
              <a:t>s transmissions.</a:t>
            </a:r>
            <a:r>
              <a:rPr lang="en-US" altLang="zh-CN" sz="2400" dirty="0">
                <a:latin typeface="Times New Roman" panose="02020603050405020304" pitchFamily="18" charset="0"/>
                <a:ea typeface="宋体" panose="02010600030101010101" pitchFamily="2" charset="-122"/>
              </a:rPr>
              <a:t> </a:t>
            </a:r>
            <a:endParaRPr lang="zh-CN" altLang="en-US" sz="2400" dirty="0">
              <a:latin typeface="Times New Roman" panose="02020603050405020304" pitchFamily="18" charset="0"/>
              <a:ea typeface="宋体" panose="02010600030101010101" pitchFamily="2" charset="-122"/>
            </a:endParaRPr>
          </a:p>
        </p:txBody>
      </p:sp>
      <p:pic>
        <p:nvPicPr>
          <p:cNvPr id="95237" name="Picture 4" descr="4-26"/>
          <p:cNvPicPr>
            <a:picLocks noChangeAspect="1"/>
          </p:cNvPicPr>
          <p:nvPr/>
        </p:nvPicPr>
        <p:blipFill>
          <a:blip r:embed="rId1"/>
          <a:stretch>
            <a:fillRect/>
          </a:stretch>
        </p:blipFill>
        <p:spPr>
          <a:xfrm>
            <a:off x="838200" y="2362200"/>
            <a:ext cx="7642225" cy="3349625"/>
          </a:xfrm>
          <a:prstGeom prst="rect">
            <a:avLst/>
          </a:prstGeom>
          <a:noFill/>
          <a:ln w="9525">
            <a:noFill/>
          </a:ln>
        </p:spPr>
      </p:pic>
      <p:sp>
        <p:nvSpPr>
          <p:cNvPr id="95238" name="Text Box 5"/>
          <p:cNvSpPr txBox="1"/>
          <p:nvPr/>
        </p:nvSpPr>
        <p:spPr>
          <a:xfrm>
            <a:off x="746125" y="5807075"/>
            <a:ext cx="8093075" cy="8223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400" b="1" dirty="0">
                <a:latin typeface="Times New Roman" panose="02020603050405020304" pitchFamily="18" charset="0"/>
                <a:ea typeface="宋体" panose="02010600030101010101" pitchFamily="2" charset="-122"/>
              </a:rPr>
              <a:t>Figure 4-26. (a) The hidden station problem. </a:t>
            </a:r>
            <a:endParaRPr lang="en-US" altLang="zh-CN" sz="2400" b="1" dirty="0">
              <a:latin typeface="Times New Roman" panose="02020603050405020304" pitchFamily="18" charset="0"/>
              <a:ea typeface="宋体" panose="02010600030101010101" pitchFamily="2" charset="-122"/>
            </a:endParaRPr>
          </a:p>
          <a:p>
            <a:pPr marL="0" lvl="0" indent="0" algn="ctr" eaLnBrk="1" hangingPunct="1">
              <a:spcBef>
                <a:spcPct val="0"/>
              </a:spcBef>
              <a:buClrTx/>
              <a:buSzTx/>
              <a:buFontTx/>
              <a:buNone/>
            </a:pPr>
            <a:r>
              <a:rPr lang="en-US" altLang="zh-CN" sz="2400" b="1" dirty="0">
                <a:latin typeface="Times New Roman" panose="02020603050405020304" pitchFamily="18" charset="0"/>
                <a:ea typeface="宋体" panose="02010600030101010101" pitchFamily="2" charset="-122"/>
              </a:rPr>
              <a:t>(b) The exposed station problem.</a:t>
            </a:r>
            <a:endParaRPr lang="zh-CN" altLang="en-US" sz="2400" dirty="0">
              <a:latin typeface="Times New Roman" panose="02020603050405020304" pitchFamily="18" charset="0"/>
              <a:ea typeface="宋体" panose="02010600030101010101" pitchFamily="2"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8" name="灯片编号占位符 4"/>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1400" dirty="0">
                <a:latin typeface="Times New Roman" panose="02020603050405020304" pitchFamily="18" charset="0"/>
                <a:ea typeface="宋体" panose="02010600030101010101" pitchFamily="2" charset="-122"/>
              </a:rPr>
            </a:fld>
            <a:endParaRPr lang="zh-CN" altLang="en-US" sz="1400" dirty="0">
              <a:latin typeface="Times New Roman" panose="02020603050405020304" pitchFamily="18" charset="0"/>
              <a:ea typeface="宋体" panose="02010600030101010101" pitchFamily="2" charset="-122"/>
            </a:endParaRPr>
          </a:p>
        </p:txBody>
      </p:sp>
      <p:sp>
        <p:nvSpPr>
          <p:cNvPr id="278530" name="Rectangle 2"/>
          <p:cNvSpPr>
            <a:spLocks noGrp="1" noChangeArrowheads="1"/>
          </p:cNvSpPr>
          <p:nvPr>
            <p:ph type="title"/>
          </p:nvPr>
        </p:nvSpPr>
        <p:spPr>
          <a:xfrm>
            <a:off x="685800" y="381000"/>
            <a:ext cx="8229600" cy="9144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all" spc="50" normalizeH="0" baseline="0" noProof="0">
                <a:ln w="15875">
                  <a:noFill/>
                </a:ln>
                <a:solidFill>
                  <a:schemeClr val="tx2"/>
                </a:solidFill>
                <a:effectLst/>
                <a:uLnTx/>
                <a:uFillTx/>
                <a:latin typeface="+mj-lt"/>
                <a:ea typeface="+mj-ea"/>
                <a:cs typeface="+mj-cs"/>
              </a:rPr>
              <a:t>4.4.3 </a:t>
            </a:r>
            <a:r>
              <a:rPr kumimoji="0" lang="en-US" altLang="zh-CN" sz="3200" b="1" i="0" u="none" strike="noStrike" kern="1200" cap="all" spc="50" normalizeH="0" baseline="0" noProof="0">
                <a:ln w="15875">
                  <a:noFill/>
                </a:ln>
                <a:solidFill>
                  <a:schemeClr val="tx2"/>
                </a:solidFill>
                <a:effectLst/>
                <a:uLnTx/>
                <a:uFillTx/>
                <a:latin typeface="+mj-lt"/>
                <a:ea typeface="+mj-ea"/>
                <a:cs typeface="+mj-cs"/>
              </a:rPr>
              <a:t>The 802.11 MAC Sublayer Protocol</a:t>
            </a:r>
            <a:endParaRPr kumimoji="0" lang="zh-CN" altLang="en-US" sz="3200" b="1" i="0" u="none" strike="noStrike" kern="1200" cap="all" spc="50" normalizeH="0" baseline="0" noProof="0">
              <a:ln w="15875">
                <a:noFill/>
              </a:ln>
              <a:solidFill>
                <a:schemeClr val="tx2"/>
              </a:solidFill>
              <a:effectLst/>
              <a:uLnTx/>
              <a:uFillTx/>
              <a:latin typeface="+mj-lt"/>
              <a:ea typeface="+mj-ea"/>
              <a:cs typeface="+mj-cs"/>
            </a:endParaRPr>
          </a:p>
        </p:txBody>
      </p:sp>
      <p:sp>
        <p:nvSpPr>
          <p:cNvPr id="96260" name="Text Box 3"/>
          <p:cNvSpPr txBox="1"/>
          <p:nvPr/>
        </p:nvSpPr>
        <p:spPr>
          <a:xfrm>
            <a:off x="381000" y="1250950"/>
            <a:ext cx="2136775" cy="5794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b="1" dirty="0">
                <a:solidFill>
                  <a:schemeClr val="folHlink"/>
                </a:solidFill>
                <a:latin typeface="Times New Roman" panose="02020603050405020304" pitchFamily="18" charset="0"/>
                <a:ea typeface="宋体" panose="02010600030101010101" pitchFamily="2" charset="-122"/>
              </a:rPr>
              <a:t>Solution</a:t>
            </a:r>
            <a:r>
              <a:rPr lang="en-US" altLang="zh-CN" b="1" dirty="0">
                <a:solidFill>
                  <a:schemeClr val="folHlink"/>
                </a:solidFill>
                <a:latin typeface="宋体" panose="02010600030101010101" pitchFamily="2" charset="-122"/>
                <a:ea typeface="宋体" panose="02010600030101010101" pitchFamily="2" charset="-122"/>
              </a:rPr>
              <a:t>：</a:t>
            </a:r>
            <a:r>
              <a:rPr lang="en-US" altLang="zh-CN" dirty="0">
                <a:solidFill>
                  <a:schemeClr val="folHlink"/>
                </a:solidFill>
                <a:latin typeface="Times New Roman" panose="02020603050405020304" pitchFamily="18" charset="0"/>
                <a:ea typeface="宋体" panose="02010600030101010101" pitchFamily="2" charset="-122"/>
              </a:rPr>
              <a:t> </a:t>
            </a:r>
            <a:endParaRPr lang="zh-CN" altLang="en-US" dirty="0">
              <a:solidFill>
                <a:schemeClr val="folHlink"/>
              </a:solidFill>
              <a:latin typeface="Times New Roman" panose="02020603050405020304" pitchFamily="18" charset="0"/>
              <a:ea typeface="宋体" panose="02010600030101010101" pitchFamily="2" charset="-122"/>
            </a:endParaRPr>
          </a:p>
        </p:txBody>
      </p:sp>
      <p:sp>
        <p:nvSpPr>
          <p:cNvPr id="96261" name="Text Box 4"/>
          <p:cNvSpPr txBox="1"/>
          <p:nvPr/>
        </p:nvSpPr>
        <p:spPr>
          <a:xfrm>
            <a:off x="381000" y="3368675"/>
            <a:ext cx="8550275" cy="9461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b="1" dirty="0">
                <a:latin typeface="宋体" panose="02010600030101010101" pitchFamily="2" charset="-122"/>
                <a:ea typeface="宋体" panose="02010600030101010101" pitchFamily="2" charset="-122"/>
              </a:rPr>
              <a:t>▲</a:t>
            </a:r>
            <a:r>
              <a:rPr lang="zh-CN" altLang="en-US" sz="2800" b="1" dirty="0">
                <a:latin typeface="Times New Roman" panose="02020603050405020304" pitchFamily="18" charset="0"/>
                <a:ea typeface="宋体" panose="02010600030101010101" pitchFamily="2" charset="-122"/>
              </a:rPr>
              <a:t> </a:t>
            </a:r>
            <a:r>
              <a:rPr lang="en-US" altLang="zh-CN" sz="2800" b="1" dirty="0">
                <a:solidFill>
                  <a:schemeClr val="folHlink"/>
                </a:solidFill>
                <a:latin typeface="Times New Roman" panose="02020603050405020304" pitchFamily="18" charset="0"/>
                <a:ea typeface="宋体" panose="02010600030101010101" pitchFamily="2" charset="-122"/>
              </a:rPr>
              <a:t>DCF</a:t>
            </a:r>
            <a:r>
              <a:rPr lang="zh-CN" altLang="en-US" sz="1400" dirty="0">
                <a:solidFill>
                  <a:schemeClr val="folHlink"/>
                </a:solidFill>
                <a:latin typeface="Times New Roman" panose="02020603050405020304" pitchFamily="18" charset="0"/>
                <a:ea typeface="宋体" panose="02010600030101010101" pitchFamily="2" charset="-122"/>
              </a:rPr>
              <a:t>（分布式协调功能）</a:t>
            </a:r>
            <a:r>
              <a:rPr lang="en-US" altLang="zh-CN" sz="2800" b="1" dirty="0">
                <a:latin typeface="Times New Roman" panose="02020603050405020304" pitchFamily="18" charset="0"/>
                <a:ea typeface="宋体" panose="02010600030101010101" pitchFamily="2" charset="-122"/>
              </a:rPr>
              <a:t>:  let the stations figure it out by using a collision avoidance protocol (CSMA/CA). </a:t>
            </a:r>
            <a:endParaRPr lang="zh-CN" altLang="en-US" sz="2800" b="1" dirty="0">
              <a:latin typeface="Times New Roman" panose="02020603050405020304" pitchFamily="18" charset="0"/>
              <a:ea typeface="宋体" panose="02010600030101010101" pitchFamily="2" charset="-122"/>
            </a:endParaRPr>
          </a:p>
        </p:txBody>
      </p:sp>
      <p:sp>
        <p:nvSpPr>
          <p:cNvPr id="96262" name="Text Box 5"/>
          <p:cNvSpPr txBox="1"/>
          <p:nvPr/>
        </p:nvSpPr>
        <p:spPr>
          <a:xfrm>
            <a:off x="441325" y="4527550"/>
            <a:ext cx="8397875" cy="18002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800" b="1" dirty="0">
                <a:solidFill>
                  <a:srgbClr val="CC6600"/>
                </a:solidFill>
                <a:latin typeface="Times New Roman" panose="02020603050405020304" pitchFamily="18" charset="0"/>
                <a:ea typeface="宋体" panose="02010600030101010101" pitchFamily="2" charset="-122"/>
              </a:rPr>
              <a:t>CSMA/CA : Sense the channel and send only if it’s free. Don’t sense the channel during transmission: if a collision occurred, wait a random time and try again later. </a:t>
            </a:r>
            <a:endParaRPr lang="zh-CN" altLang="en-US" sz="2800" b="1" dirty="0">
              <a:solidFill>
                <a:srgbClr val="CC6600"/>
              </a:solidFill>
              <a:latin typeface="Times New Roman" panose="02020603050405020304" pitchFamily="18" charset="0"/>
              <a:ea typeface="宋体" panose="02010600030101010101" pitchFamily="2" charset="-122"/>
            </a:endParaRPr>
          </a:p>
        </p:txBody>
      </p:sp>
      <p:sp>
        <p:nvSpPr>
          <p:cNvPr id="96263" name="Text Box 6"/>
          <p:cNvSpPr txBox="1"/>
          <p:nvPr/>
        </p:nvSpPr>
        <p:spPr>
          <a:xfrm>
            <a:off x="1157288" y="2605088"/>
            <a:ext cx="6769100" cy="519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800" b="1" dirty="0">
                <a:latin typeface="宋体" panose="02010600030101010101" pitchFamily="2" charset="-122"/>
                <a:ea typeface="宋体" panose="02010600030101010101" pitchFamily="2" charset="-122"/>
              </a:rPr>
              <a:t>2. </a:t>
            </a:r>
            <a:r>
              <a:rPr lang="en-US" altLang="zh-CN" sz="2800" b="1" dirty="0">
                <a:solidFill>
                  <a:srgbClr val="002060"/>
                </a:solidFill>
                <a:latin typeface="Times New Roman" panose="02020603050405020304" pitchFamily="18" charset="0"/>
                <a:ea typeface="宋体" panose="02010600030101010101" pitchFamily="2" charset="-122"/>
              </a:rPr>
              <a:t>PCF </a:t>
            </a:r>
            <a:r>
              <a:rPr lang="en-US" altLang="zh-CN" sz="2800" b="1" dirty="0">
                <a:latin typeface="Times New Roman" panose="02020603050405020304" pitchFamily="18" charset="0"/>
                <a:ea typeface="宋体" panose="02010600030101010101" pitchFamily="2" charset="-122"/>
              </a:rPr>
              <a:t>(Point Coordination Function</a:t>
            </a:r>
            <a:r>
              <a:rPr lang="zh-CN" altLang="en-US" sz="2800" b="1" dirty="0">
                <a:latin typeface="Times New Roman" panose="02020603050405020304" pitchFamily="18" charset="0"/>
                <a:ea typeface="宋体" panose="02010600030101010101" pitchFamily="2" charset="-122"/>
              </a:rPr>
              <a:t>)</a:t>
            </a:r>
            <a:endParaRPr lang="zh-CN" altLang="en-US" sz="2800" b="1" dirty="0">
              <a:latin typeface="Times New Roman" panose="02020603050405020304" pitchFamily="18" charset="0"/>
              <a:ea typeface="宋体" panose="02010600030101010101" pitchFamily="2" charset="-122"/>
            </a:endParaRPr>
          </a:p>
        </p:txBody>
      </p:sp>
      <p:sp>
        <p:nvSpPr>
          <p:cNvPr id="96264" name="Text Box 7"/>
          <p:cNvSpPr txBox="1"/>
          <p:nvPr/>
        </p:nvSpPr>
        <p:spPr>
          <a:xfrm>
            <a:off x="1116013" y="1944688"/>
            <a:ext cx="7100887" cy="5191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b="1" dirty="0">
                <a:latin typeface="宋体" panose="02010600030101010101" pitchFamily="2" charset="-122"/>
                <a:ea typeface="宋体" panose="02010600030101010101" pitchFamily="2" charset="-122"/>
              </a:rPr>
              <a:t>1. </a:t>
            </a:r>
            <a:r>
              <a:rPr lang="en-US" altLang="zh-CN" sz="2800" b="1" dirty="0">
                <a:solidFill>
                  <a:srgbClr val="002060"/>
                </a:solidFill>
                <a:latin typeface="Times New Roman" panose="02020603050405020304" pitchFamily="18" charset="0"/>
                <a:ea typeface="宋体" panose="02010600030101010101" pitchFamily="2" charset="-122"/>
              </a:rPr>
              <a:t>DCF</a:t>
            </a:r>
            <a:r>
              <a:rPr lang="en-US" altLang="zh-CN" sz="2800" b="1" dirty="0">
                <a:latin typeface="Times New Roman" panose="02020603050405020304" pitchFamily="18" charset="0"/>
                <a:ea typeface="宋体" panose="02010600030101010101" pitchFamily="2" charset="-122"/>
              </a:rPr>
              <a:t> (Distributed Coordination Function</a:t>
            </a:r>
            <a:r>
              <a:rPr lang="zh-CN" altLang="en-US" sz="2800" b="1" dirty="0">
                <a:latin typeface="Times New Roman" panose="02020603050405020304" pitchFamily="18" charset="0"/>
                <a:ea typeface="宋体" panose="02010600030101010101" pitchFamily="2" charset="-122"/>
              </a:rPr>
              <a:t>)</a:t>
            </a:r>
            <a:endParaRPr lang="zh-CN" altLang="en-US" sz="2800" b="1" dirty="0">
              <a:latin typeface="Times New Roman" panose="02020603050405020304" pitchFamily="18" charset="0"/>
              <a:ea typeface="宋体" panose="02010600030101010101" pitchFamily="2" charset="-122"/>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2" name="灯片编号占位符 4"/>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1400" dirty="0">
                <a:latin typeface="Times New Roman" panose="02020603050405020304" pitchFamily="18" charset="0"/>
                <a:ea typeface="宋体" panose="02010600030101010101" pitchFamily="2" charset="-122"/>
              </a:rPr>
            </a:fld>
            <a:endParaRPr lang="zh-CN" altLang="en-US" sz="1400" dirty="0">
              <a:latin typeface="Times New Roman" panose="02020603050405020304" pitchFamily="18" charset="0"/>
              <a:ea typeface="宋体" panose="02010600030101010101" pitchFamily="2" charset="-122"/>
            </a:endParaRPr>
          </a:p>
        </p:txBody>
      </p:sp>
      <p:sp>
        <p:nvSpPr>
          <p:cNvPr id="281602" name="Rectangle 2"/>
          <p:cNvSpPr>
            <a:spLocks noGrp="1" noChangeArrowheads="1"/>
          </p:cNvSpPr>
          <p:nvPr>
            <p:ph type="title"/>
          </p:nvPr>
        </p:nvSpPr>
        <p:spPr>
          <a:xfrm>
            <a:off x="685800" y="228600"/>
            <a:ext cx="8134672" cy="11430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all" spc="50" normalizeH="0" baseline="0" noProof="0">
                <a:ln w="15875">
                  <a:noFill/>
                </a:ln>
                <a:solidFill>
                  <a:schemeClr val="tx2"/>
                </a:solidFill>
                <a:effectLst/>
                <a:uLnTx/>
                <a:uFillTx/>
                <a:latin typeface="+mj-lt"/>
                <a:ea typeface="+mj-ea"/>
                <a:cs typeface="+mj-cs"/>
              </a:rPr>
              <a:t>4.7.5 </a:t>
            </a:r>
            <a:r>
              <a:rPr kumimoji="0" lang="en-US" altLang="zh-CN" sz="3600" b="1" i="0" u="none" strike="noStrike" kern="1200" cap="all" spc="50" normalizeH="0" baseline="0" noProof="0">
                <a:ln w="15875">
                  <a:noFill/>
                </a:ln>
                <a:solidFill>
                  <a:schemeClr val="tx2"/>
                </a:solidFill>
                <a:effectLst/>
                <a:uLnTx/>
                <a:uFillTx/>
                <a:latin typeface="+mj-lt"/>
                <a:ea typeface="+mj-ea"/>
                <a:cs typeface="+mj-cs"/>
              </a:rPr>
              <a:t>Repeaters, Hubs, Bridges, Switches, Routers, and Gateways</a:t>
            </a:r>
            <a:endParaRPr kumimoji="0" lang="zh-CN" altLang="en-US" sz="3600" b="1" i="0" u="none" strike="noStrike" kern="1200" cap="all" spc="50" normalizeH="0" baseline="0" noProof="0">
              <a:ln w="15875">
                <a:noFill/>
              </a:ln>
              <a:solidFill>
                <a:schemeClr val="tx2"/>
              </a:solidFill>
              <a:effectLst/>
              <a:uLnTx/>
              <a:uFillTx/>
              <a:latin typeface="+mj-lt"/>
              <a:ea typeface="+mj-ea"/>
              <a:cs typeface="+mj-cs"/>
            </a:endParaRPr>
          </a:p>
        </p:txBody>
      </p:sp>
      <p:sp>
        <p:nvSpPr>
          <p:cNvPr id="97284" name="Text Box 3"/>
          <p:cNvSpPr txBox="1"/>
          <p:nvPr/>
        </p:nvSpPr>
        <p:spPr>
          <a:xfrm>
            <a:off x="441325" y="1524000"/>
            <a:ext cx="8702675" cy="9461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800" b="1" dirty="0">
                <a:solidFill>
                  <a:schemeClr val="folHlink"/>
                </a:solidFill>
                <a:latin typeface="Times New Roman" panose="02020603050405020304" pitchFamily="18" charset="0"/>
                <a:ea typeface="宋体" panose="02010600030101010101" pitchFamily="2" charset="-122"/>
              </a:rPr>
              <a:t>Observation:</a:t>
            </a:r>
            <a:r>
              <a:rPr lang="en-US" altLang="zh-CN" sz="2800" b="1" dirty="0">
                <a:latin typeface="Times New Roman" panose="02020603050405020304" pitchFamily="18" charset="0"/>
                <a:ea typeface="宋体" panose="02010600030101010101" pitchFamily="2" charset="-122"/>
              </a:rPr>
              <a:t> There’s a lot of confusion when it comes to placing “connectors” in reference models. </a:t>
            </a:r>
            <a:endParaRPr lang="zh-CN" altLang="en-US" sz="2800" b="1" dirty="0">
              <a:latin typeface="Times New Roman" panose="02020603050405020304" pitchFamily="18" charset="0"/>
              <a:ea typeface="宋体" panose="02010600030101010101" pitchFamily="2" charset="-122"/>
            </a:endParaRPr>
          </a:p>
        </p:txBody>
      </p:sp>
      <p:pic>
        <p:nvPicPr>
          <p:cNvPr id="97285" name="Picture 4" descr="4-46"/>
          <p:cNvPicPr>
            <a:picLocks noChangeAspect="1"/>
          </p:cNvPicPr>
          <p:nvPr/>
        </p:nvPicPr>
        <p:blipFill>
          <a:blip r:embed="rId1"/>
          <a:stretch>
            <a:fillRect/>
          </a:stretch>
        </p:blipFill>
        <p:spPr>
          <a:xfrm>
            <a:off x="533400" y="2667000"/>
            <a:ext cx="8053388" cy="2754313"/>
          </a:xfrm>
          <a:prstGeom prst="rect">
            <a:avLst/>
          </a:prstGeom>
          <a:noFill/>
          <a:ln w="9525">
            <a:noFill/>
          </a:ln>
        </p:spPr>
      </p:pic>
      <p:sp>
        <p:nvSpPr>
          <p:cNvPr id="97286" name="Text Box 5"/>
          <p:cNvSpPr txBox="1"/>
          <p:nvPr/>
        </p:nvSpPr>
        <p:spPr>
          <a:xfrm>
            <a:off x="1355725" y="5638800"/>
            <a:ext cx="6340475" cy="8223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400" b="1" dirty="0">
                <a:solidFill>
                  <a:schemeClr val="folHlink"/>
                </a:solidFill>
                <a:latin typeface="Times New Roman" panose="02020603050405020304" pitchFamily="18" charset="0"/>
                <a:ea typeface="宋体" panose="02010600030101010101" pitchFamily="2" charset="-122"/>
              </a:rPr>
              <a:t>Figure 4-46. (a) Which device is in which layer. (b) Frames, packets, and headers.</a:t>
            </a:r>
            <a:endParaRPr lang="zh-CN" altLang="en-US" sz="2400" dirty="0">
              <a:solidFill>
                <a:schemeClr val="folHlink"/>
              </a:solidFill>
              <a:latin typeface="Times New Roman" panose="02020603050405020304" pitchFamily="18" charset="0"/>
              <a:ea typeface="宋体" panose="02010600030101010101" pitchFamily="2" charset="-122"/>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330" name="灯片编号占位符 3"/>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1400" dirty="0">
                <a:latin typeface="Times New Roman" panose="02020603050405020304" pitchFamily="18" charset="0"/>
                <a:ea typeface="宋体" panose="02010600030101010101" pitchFamily="2" charset="-122"/>
              </a:rPr>
            </a:fld>
            <a:endParaRPr lang="zh-CN" altLang="en-US" sz="1400" dirty="0">
              <a:latin typeface="Times New Roman" panose="02020603050405020304" pitchFamily="18" charset="0"/>
              <a:ea typeface="宋体" panose="02010600030101010101" pitchFamily="2" charset="-122"/>
            </a:endParaRPr>
          </a:p>
        </p:txBody>
      </p:sp>
      <p:sp>
        <p:nvSpPr>
          <p:cNvPr id="99331" name="Rectangle 2"/>
          <p:cNvSpPr/>
          <p:nvPr/>
        </p:nvSpPr>
        <p:spPr>
          <a:xfrm>
            <a:off x="882650" y="361950"/>
            <a:ext cx="7937500" cy="550863"/>
          </a:xfrm>
          <a:prstGeom prst="rect">
            <a:avLst/>
          </a:prstGeom>
          <a:noFill/>
          <a:ln w="9525">
            <a:noFill/>
          </a:ln>
        </p:spPr>
        <p:txBody>
          <a:bodyPr lIns="90000" tIns="46800" rIns="90000" bIns="46800"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a:spcBef>
                <a:spcPct val="0"/>
              </a:spcBef>
              <a:buClrTx/>
              <a:buSzTx/>
              <a:buFontTx/>
              <a:buNone/>
            </a:pPr>
            <a:r>
              <a:rPr lang="zh-CN" altLang="en-US" b="1" dirty="0">
                <a:solidFill>
                  <a:srgbClr val="CC6600"/>
                </a:solidFill>
                <a:latin typeface="Tahoma" panose="020B0604030504040204" pitchFamily="34" charset="0"/>
                <a:ea typeface="宋体" panose="02010600030101010101" pitchFamily="2" charset="-122"/>
              </a:rPr>
              <a:t>重点掌握各层工作设备、传输的数据单元。</a:t>
            </a:r>
            <a:endParaRPr lang="zh-CN" altLang="zh-CN" b="1" dirty="0">
              <a:solidFill>
                <a:srgbClr val="CC6600"/>
              </a:solidFill>
              <a:latin typeface="Tahoma" panose="020B0604030504040204" pitchFamily="34" charset="0"/>
              <a:ea typeface="宋体" panose="02010600030101010101" pitchFamily="2" charset="-122"/>
            </a:endParaRPr>
          </a:p>
        </p:txBody>
      </p:sp>
      <p:sp>
        <p:nvSpPr>
          <p:cNvPr id="99332" name="AutoShape 3"/>
          <p:cNvSpPr/>
          <p:nvPr/>
        </p:nvSpPr>
        <p:spPr>
          <a:xfrm>
            <a:off x="215900" y="1739900"/>
            <a:ext cx="838200" cy="3965575"/>
          </a:xfrm>
          <a:prstGeom prst="cube">
            <a:avLst>
              <a:gd name="adj" fmla="val 10764"/>
            </a:avLst>
          </a:prstGeom>
          <a:solidFill>
            <a:srgbClr val="FFFF99"/>
          </a:solidFill>
          <a:ln w="19050"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a:spcBef>
                <a:spcPct val="0"/>
              </a:spcBef>
              <a:buClrTx/>
              <a:buSzPct val="100000"/>
              <a:buFont typeface="Arial" panose="020B0604020202020204" pitchFamily="34" charset="0"/>
              <a:buNone/>
            </a:pPr>
            <a:endParaRPr lang="zh-CN" altLang="en-US" sz="2800" dirty="0">
              <a:latin typeface="Tahoma" panose="020B0604030504040204" pitchFamily="34" charset="0"/>
              <a:ea typeface="宋体" panose="02010600030101010101" pitchFamily="2" charset="-122"/>
            </a:endParaRPr>
          </a:p>
        </p:txBody>
      </p:sp>
      <p:sp>
        <p:nvSpPr>
          <p:cNvPr id="99333" name="Text Box 4"/>
          <p:cNvSpPr txBox="1"/>
          <p:nvPr/>
        </p:nvSpPr>
        <p:spPr>
          <a:xfrm>
            <a:off x="482600" y="2006600"/>
            <a:ext cx="325438" cy="396875"/>
          </a:xfrm>
          <a:prstGeom prst="rect">
            <a:avLst/>
          </a:prstGeom>
          <a:noFill/>
          <a:ln w="9525">
            <a:noFill/>
          </a:ln>
        </p:spPr>
        <p:txBody>
          <a:bodyPr wrap="none" lIns="90000" tIns="46800" rIns="90000" bIns="4680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defTabSz="762000">
              <a:spcBef>
                <a:spcPct val="0"/>
              </a:spcBef>
              <a:buClrTx/>
              <a:buSzPct val="100000"/>
              <a:buFont typeface="Arial" panose="020B0604020202020204" pitchFamily="34" charset="0"/>
              <a:buNone/>
            </a:pPr>
            <a:r>
              <a:rPr lang="zh-CN" altLang="zh-CN" sz="2000" dirty="0">
                <a:solidFill>
                  <a:srgbClr val="333399"/>
                </a:solidFill>
                <a:latin typeface="Tahoma" panose="020B0604030504040204" pitchFamily="34" charset="0"/>
                <a:ea typeface="宋体" panose="02010600030101010101" pitchFamily="2" charset="-122"/>
              </a:rPr>
              <a:t>5</a:t>
            </a:r>
            <a:endParaRPr lang="zh-CN" altLang="zh-CN" sz="2000" dirty="0">
              <a:solidFill>
                <a:srgbClr val="333399"/>
              </a:solidFill>
              <a:latin typeface="Tahoma" panose="020B0604030504040204" pitchFamily="34" charset="0"/>
              <a:ea typeface="宋体" panose="02010600030101010101" pitchFamily="2" charset="-122"/>
            </a:endParaRPr>
          </a:p>
        </p:txBody>
      </p:sp>
      <p:sp>
        <p:nvSpPr>
          <p:cNvPr id="99334" name="Text Box 5"/>
          <p:cNvSpPr txBox="1"/>
          <p:nvPr/>
        </p:nvSpPr>
        <p:spPr>
          <a:xfrm>
            <a:off x="431800" y="2940050"/>
            <a:ext cx="325438" cy="396875"/>
          </a:xfrm>
          <a:prstGeom prst="rect">
            <a:avLst/>
          </a:prstGeom>
          <a:noFill/>
          <a:ln w="9525">
            <a:noFill/>
          </a:ln>
        </p:spPr>
        <p:txBody>
          <a:bodyPr wrap="none" lIns="90000" tIns="46800" rIns="90000" bIns="4680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defTabSz="762000">
              <a:spcBef>
                <a:spcPct val="0"/>
              </a:spcBef>
              <a:buClrTx/>
              <a:buSzPct val="100000"/>
              <a:buFont typeface="Arial" panose="020B0604020202020204" pitchFamily="34" charset="0"/>
              <a:buNone/>
            </a:pPr>
            <a:r>
              <a:rPr lang="zh-CN" altLang="zh-CN" sz="2000" dirty="0">
                <a:solidFill>
                  <a:srgbClr val="333399"/>
                </a:solidFill>
                <a:latin typeface="Tahoma" panose="020B0604030504040204" pitchFamily="34" charset="0"/>
                <a:ea typeface="宋体" panose="02010600030101010101" pitchFamily="2" charset="-122"/>
              </a:rPr>
              <a:t>4</a:t>
            </a:r>
            <a:endParaRPr lang="zh-CN" altLang="zh-CN" sz="2000" dirty="0">
              <a:solidFill>
                <a:srgbClr val="333399"/>
              </a:solidFill>
              <a:latin typeface="Tahoma" panose="020B0604030504040204" pitchFamily="34" charset="0"/>
              <a:ea typeface="宋体" panose="02010600030101010101" pitchFamily="2" charset="-122"/>
            </a:endParaRPr>
          </a:p>
        </p:txBody>
      </p:sp>
      <p:sp>
        <p:nvSpPr>
          <p:cNvPr id="99335" name="Text Box 6"/>
          <p:cNvSpPr txBox="1"/>
          <p:nvPr/>
        </p:nvSpPr>
        <p:spPr>
          <a:xfrm>
            <a:off x="468313" y="3740150"/>
            <a:ext cx="325437" cy="396875"/>
          </a:xfrm>
          <a:prstGeom prst="rect">
            <a:avLst/>
          </a:prstGeom>
          <a:noFill/>
          <a:ln w="9525">
            <a:noFill/>
          </a:ln>
        </p:spPr>
        <p:txBody>
          <a:bodyPr wrap="none" lIns="90000" tIns="46800" rIns="90000" bIns="4680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defTabSz="762000">
              <a:spcBef>
                <a:spcPct val="0"/>
              </a:spcBef>
              <a:buClrTx/>
              <a:buSzPct val="100000"/>
              <a:buFont typeface="Arial" panose="020B0604020202020204" pitchFamily="34" charset="0"/>
              <a:buNone/>
            </a:pPr>
            <a:r>
              <a:rPr lang="zh-CN" altLang="zh-CN" sz="2000" dirty="0">
                <a:solidFill>
                  <a:srgbClr val="333399"/>
                </a:solidFill>
                <a:latin typeface="Tahoma" panose="020B0604030504040204" pitchFamily="34" charset="0"/>
                <a:ea typeface="宋体" panose="02010600030101010101" pitchFamily="2" charset="-122"/>
              </a:rPr>
              <a:t>3</a:t>
            </a:r>
            <a:endParaRPr lang="zh-CN" altLang="zh-CN" sz="2000" dirty="0">
              <a:solidFill>
                <a:srgbClr val="333399"/>
              </a:solidFill>
              <a:latin typeface="Tahoma" panose="020B0604030504040204" pitchFamily="34" charset="0"/>
              <a:ea typeface="宋体" panose="02010600030101010101" pitchFamily="2" charset="-122"/>
            </a:endParaRPr>
          </a:p>
        </p:txBody>
      </p:sp>
      <p:sp>
        <p:nvSpPr>
          <p:cNvPr id="99336" name="Text Box 7"/>
          <p:cNvSpPr txBox="1"/>
          <p:nvPr/>
        </p:nvSpPr>
        <p:spPr>
          <a:xfrm>
            <a:off x="431800" y="4495800"/>
            <a:ext cx="325438" cy="396875"/>
          </a:xfrm>
          <a:prstGeom prst="rect">
            <a:avLst/>
          </a:prstGeom>
          <a:noFill/>
          <a:ln w="9525">
            <a:noFill/>
          </a:ln>
        </p:spPr>
        <p:txBody>
          <a:bodyPr wrap="none" lIns="90000" tIns="46800" rIns="90000" bIns="4680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defTabSz="762000">
              <a:spcBef>
                <a:spcPct val="0"/>
              </a:spcBef>
              <a:buClrTx/>
              <a:buSzPct val="100000"/>
              <a:buFont typeface="Arial" panose="020B0604020202020204" pitchFamily="34" charset="0"/>
              <a:buNone/>
            </a:pPr>
            <a:r>
              <a:rPr lang="zh-CN" altLang="zh-CN" sz="2000" dirty="0">
                <a:solidFill>
                  <a:srgbClr val="333399"/>
                </a:solidFill>
                <a:latin typeface="Tahoma" panose="020B0604030504040204" pitchFamily="34" charset="0"/>
                <a:ea typeface="宋体" panose="02010600030101010101" pitchFamily="2" charset="-122"/>
              </a:rPr>
              <a:t>2</a:t>
            </a:r>
            <a:endParaRPr lang="zh-CN" altLang="zh-CN" sz="2000" dirty="0">
              <a:solidFill>
                <a:srgbClr val="333399"/>
              </a:solidFill>
              <a:latin typeface="Tahoma" panose="020B0604030504040204" pitchFamily="34" charset="0"/>
              <a:ea typeface="宋体" panose="02010600030101010101" pitchFamily="2" charset="-122"/>
            </a:endParaRPr>
          </a:p>
        </p:txBody>
      </p:sp>
      <p:sp>
        <p:nvSpPr>
          <p:cNvPr id="99337" name="Text Box 8"/>
          <p:cNvSpPr txBox="1"/>
          <p:nvPr/>
        </p:nvSpPr>
        <p:spPr>
          <a:xfrm>
            <a:off x="463550" y="5197475"/>
            <a:ext cx="325438" cy="396875"/>
          </a:xfrm>
          <a:prstGeom prst="rect">
            <a:avLst/>
          </a:prstGeom>
          <a:noFill/>
          <a:ln w="9525">
            <a:noFill/>
          </a:ln>
        </p:spPr>
        <p:txBody>
          <a:bodyPr wrap="none" lIns="90000" tIns="46800" rIns="90000" bIns="46800">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defTabSz="762000">
              <a:spcBef>
                <a:spcPct val="0"/>
              </a:spcBef>
              <a:buClrTx/>
              <a:buSzPct val="100000"/>
              <a:buFont typeface="Arial" panose="020B0604020202020204" pitchFamily="34" charset="0"/>
              <a:buNone/>
            </a:pPr>
            <a:r>
              <a:rPr lang="zh-CN" altLang="zh-CN" sz="2000" dirty="0">
                <a:solidFill>
                  <a:srgbClr val="333399"/>
                </a:solidFill>
                <a:latin typeface="Tahoma" panose="020B0604030504040204" pitchFamily="34" charset="0"/>
                <a:ea typeface="宋体" panose="02010600030101010101" pitchFamily="2" charset="-122"/>
              </a:rPr>
              <a:t>1</a:t>
            </a:r>
            <a:endParaRPr lang="zh-CN" altLang="zh-CN" sz="2000" dirty="0">
              <a:solidFill>
                <a:srgbClr val="333399"/>
              </a:solidFill>
              <a:latin typeface="Tahoma" panose="020B0604030504040204" pitchFamily="34" charset="0"/>
              <a:ea typeface="宋体" panose="02010600030101010101" pitchFamily="2" charset="-122"/>
            </a:endParaRPr>
          </a:p>
        </p:txBody>
      </p:sp>
      <p:sp>
        <p:nvSpPr>
          <p:cNvPr id="99338" name="未知"/>
          <p:cNvSpPr/>
          <p:nvPr/>
        </p:nvSpPr>
        <p:spPr>
          <a:xfrm>
            <a:off x="209550" y="2628900"/>
            <a:ext cx="847725" cy="61913"/>
          </a:xfrm>
          <a:custGeom>
            <a:avLst/>
            <a:gdLst>
              <a:gd name="txL" fmla="*/ 0 w 534"/>
              <a:gd name="txT" fmla="*/ 0 h 42"/>
              <a:gd name="txR" fmla="*/ 534 w 534"/>
              <a:gd name="txB" fmla="*/ 42 h 42"/>
            </a:gdLst>
            <a:ahLst/>
            <a:cxnLst>
              <a:cxn ang="0">
                <a:pos x="0" y="2147483646"/>
              </a:cxn>
              <a:cxn ang="0">
                <a:pos x="2147483646" y="2147483646"/>
              </a:cxn>
              <a:cxn ang="0">
                <a:pos x="2147483646" y="0"/>
              </a:cxn>
            </a:cxnLst>
            <a:rect l="txL" t="txT" r="txR" b="txB"/>
            <a:pathLst>
              <a:path w="534" h="42">
                <a:moveTo>
                  <a:pt x="0" y="42"/>
                </a:moveTo>
                <a:lnTo>
                  <a:pt x="468" y="42"/>
                </a:lnTo>
                <a:cubicBezTo>
                  <a:pt x="490" y="28"/>
                  <a:pt x="534" y="0"/>
                  <a:pt x="534" y="0"/>
                </a:cubicBezTo>
              </a:path>
            </a:pathLst>
          </a:custGeom>
          <a:noFill/>
          <a:ln w="19050" cap="flat" cmpd="sng">
            <a:solidFill>
              <a:schemeClr val="tx1">
                <a:alpha val="100000"/>
              </a:schemeClr>
            </a:solidFill>
            <a:prstDash val="solid"/>
            <a:round/>
            <a:headEnd type="none" w="med" len="med"/>
            <a:tailEnd type="none" w="med" len="med"/>
          </a:ln>
        </p:spPr>
        <p:txBody>
          <a:bodyPr/>
          <a:p>
            <a:endParaRPr lang="zh-CN" altLang="en-US"/>
          </a:p>
        </p:txBody>
      </p:sp>
      <p:sp>
        <p:nvSpPr>
          <p:cNvPr id="99339" name="未知"/>
          <p:cNvSpPr/>
          <p:nvPr/>
        </p:nvSpPr>
        <p:spPr>
          <a:xfrm>
            <a:off x="209550" y="3473450"/>
            <a:ext cx="847725" cy="61913"/>
          </a:xfrm>
          <a:custGeom>
            <a:avLst/>
            <a:gdLst>
              <a:gd name="txL" fmla="*/ 0 w 534"/>
              <a:gd name="txT" fmla="*/ 0 h 42"/>
              <a:gd name="txR" fmla="*/ 534 w 534"/>
              <a:gd name="txB" fmla="*/ 42 h 42"/>
            </a:gdLst>
            <a:ahLst/>
            <a:cxnLst>
              <a:cxn ang="0">
                <a:pos x="0" y="2147483646"/>
              </a:cxn>
              <a:cxn ang="0">
                <a:pos x="2147483646" y="2147483646"/>
              </a:cxn>
              <a:cxn ang="0">
                <a:pos x="2147483646" y="0"/>
              </a:cxn>
            </a:cxnLst>
            <a:rect l="txL" t="txT" r="txR" b="txB"/>
            <a:pathLst>
              <a:path w="534" h="42">
                <a:moveTo>
                  <a:pt x="0" y="36"/>
                </a:moveTo>
                <a:lnTo>
                  <a:pt x="468" y="42"/>
                </a:lnTo>
                <a:cubicBezTo>
                  <a:pt x="490" y="28"/>
                  <a:pt x="534" y="0"/>
                  <a:pt x="534" y="0"/>
                </a:cubicBezTo>
              </a:path>
            </a:pathLst>
          </a:custGeom>
          <a:noFill/>
          <a:ln w="19050" cap="flat" cmpd="sng">
            <a:solidFill>
              <a:schemeClr val="tx1">
                <a:alpha val="100000"/>
              </a:schemeClr>
            </a:solidFill>
            <a:prstDash val="solid"/>
            <a:round/>
            <a:headEnd type="none" w="med" len="med"/>
            <a:tailEnd type="none" w="med" len="med"/>
          </a:ln>
        </p:spPr>
        <p:txBody>
          <a:bodyPr/>
          <a:p>
            <a:endParaRPr lang="zh-CN" altLang="en-US"/>
          </a:p>
        </p:txBody>
      </p:sp>
      <p:sp>
        <p:nvSpPr>
          <p:cNvPr id="99340" name="未知"/>
          <p:cNvSpPr/>
          <p:nvPr/>
        </p:nvSpPr>
        <p:spPr>
          <a:xfrm>
            <a:off x="203200" y="4273550"/>
            <a:ext cx="869950" cy="60325"/>
          </a:xfrm>
          <a:custGeom>
            <a:avLst/>
            <a:gdLst>
              <a:gd name="txL" fmla="*/ 0 w 548"/>
              <a:gd name="txT" fmla="*/ 0 h 42"/>
              <a:gd name="txR" fmla="*/ 548 w 548"/>
              <a:gd name="txB" fmla="*/ 42 h 42"/>
            </a:gdLst>
            <a:ahLst/>
            <a:cxnLst>
              <a:cxn ang="0">
                <a:pos x="0" y="2147483646"/>
              </a:cxn>
              <a:cxn ang="0">
                <a:pos x="2147483646" y="2147483646"/>
              </a:cxn>
              <a:cxn ang="0">
                <a:pos x="2147483646" y="0"/>
              </a:cxn>
            </a:cxnLst>
            <a:rect l="txL" t="txT" r="txR" b="txB"/>
            <a:pathLst>
              <a:path w="548" h="42">
                <a:moveTo>
                  <a:pt x="0" y="42"/>
                </a:moveTo>
                <a:lnTo>
                  <a:pt x="482" y="42"/>
                </a:lnTo>
                <a:cubicBezTo>
                  <a:pt x="504" y="28"/>
                  <a:pt x="548" y="0"/>
                  <a:pt x="548" y="0"/>
                </a:cubicBezTo>
              </a:path>
            </a:pathLst>
          </a:custGeom>
          <a:noFill/>
          <a:ln w="19050" cap="flat" cmpd="sng">
            <a:solidFill>
              <a:schemeClr val="tx1">
                <a:alpha val="100000"/>
              </a:schemeClr>
            </a:solidFill>
            <a:prstDash val="solid"/>
            <a:round/>
            <a:headEnd type="none" w="med" len="med"/>
            <a:tailEnd type="none" w="med" len="med"/>
          </a:ln>
        </p:spPr>
        <p:txBody>
          <a:bodyPr/>
          <a:p>
            <a:endParaRPr lang="zh-CN" altLang="en-US"/>
          </a:p>
        </p:txBody>
      </p:sp>
      <p:sp>
        <p:nvSpPr>
          <p:cNvPr id="99341" name="未知"/>
          <p:cNvSpPr/>
          <p:nvPr/>
        </p:nvSpPr>
        <p:spPr>
          <a:xfrm>
            <a:off x="203200" y="4984750"/>
            <a:ext cx="860425" cy="60325"/>
          </a:xfrm>
          <a:custGeom>
            <a:avLst/>
            <a:gdLst>
              <a:gd name="txL" fmla="*/ 0 w 542"/>
              <a:gd name="txT" fmla="*/ 0 h 42"/>
              <a:gd name="txR" fmla="*/ 542 w 542"/>
              <a:gd name="txB" fmla="*/ 42 h 42"/>
            </a:gdLst>
            <a:ahLst/>
            <a:cxnLst>
              <a:cxn ang="0">
                <a:pos x="0" y="2147483646"/>
              </a:cxn>
              <a:cxn ang="0">
                <a:pos x="2147483646" y="2147483646"/>
              </a:cxn>
              <a:cxn ang="0">
                <a:pos x="2147483646" y="0"/>
              </a:cxn>
            </a:cxnLst>
            <a:rect l="txL" t="txT" r="txR" b="txB"/>
            <a:pathLst>
              <a:path w="542" h="42">
                <a:moveTo>
                  <a:pt x="0" y="42"/>
                </a:moveTo>
                <a:lnTo>
                  <a:pt x="476" y="42"/>
                </a:lnTo>
                <a:cubicBezTo>
                  <a:pt x="498" y="28"/>
                  <a:pt x="542" y="0"/>
                  <a:pt x="542" y="0"/>
                </a:cubicBezTo>
              </a:path>
            </a:pathLst>
          </a:custGeom>
          <a:noFill/>
          <a:ln w="19050" cap="flat" cmpd="sng">
            <a:solidFill>
              <a:schemeClr val="tx1">
                <a:alpha val="100000"/>
              </a:schemeClr>
            </a:solidFill>
            <a:prstDash val="solid"/>
            <a:round/>
            <a:headEnd type="none" w="med" len="med"/>
            <a:tailEnd type="none" w="med" len="med"/>
          </a:ln>
        </p:spPr>
        <p:txBody>
          <a:bodyPr/>
          <a:p>
            <a:endParaRPr lang="zh-CN" altLang="en-US"/>
          </a:p>
        </p:txBody>
      </p:sp>
      <p:sp>
        <p:nvSpPr>
          <p:cNvPr id="99342" name="AutoShape 85"/>
          <p:cNvSpPr/>
          <p:nvPr/>
        </p:nvSpPr>
        <p:spPr>
          <a:xfrm rot="-5399670">
            <a:off x="4321175" y="1531938"/>
            <a:ext cx="417513" cy="8991600"/>
          </a:xfrm>
          <a:prstGeom prst="can">
            <a:avLst>
              <a:gd name="adj" fmla="val 48653"/>
            </a:avLst>
          </a:prstGeom>
          <a:solidFill>
            <a:srgbClr val="FFFF00"/>
          </a:solidFill>
          <a:ln w="19050"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a:spcBef>
                <a:spcPct val="0"/>
              </a:spcBef>
              <a:buClrTx/>
              <a:buSzPct val="100000"/>
              <a:buFont typeface="Arial" panose="020B0604020202020204" pitchFamily="34" charset="0"/>
              <a:buNone/>
            </a:pPr>
            <a:endParaRPr lang="zh-CN" altLang="en-US" sz="2800" dirty="0">
              <a:latin typeface="Tahoma" panose="020B0604030504040204" pitchFamily="34" charset="0"/>
              <a:ea typeface="宋体" panose="02010600030101010101" pitchFamily="2" charset="-122"/>
            </a:endParaRPr>
          </a:p>
        </p:txBody>
      </p:sp>
      <p:sp>
        <p:nvSpPr>
          <p:cNvPr id="7254" name="AutoShape 86"/>
          <p:cNvSpPr/>
          <p:nvPr/>
        </p:nvSpPr>
        <p:spPr>
          <a:xfrm flipV="1">
            <a:off x="696913" y="5730875"/>
            <a:ext cx="395287" cy="419100"/>
          </a:xfrm>
          <a:custGeom>
            <a:avLst/>
            <a:gdLst>
              <a:gd name="txL" fmla="*/ 12427 w 21600"/>
              <a:gd name="txT" fmla="*/ 2912 h 21600"/>
              <a:gd name="txR" fmla="*/ 18227 w 21600"/>
              <a:gd name="txB" fmla="*/ 9246 h 21600"/>
            </a:gdLst>
            <a:ahLst/>
            <a:cxnLst>
              <a:cxn ang="17694720">
                <a:pos x="2147483646" y="0"/>
              </a:cxn>
              <a:cxn ang="5898240">
                <a:pos x="2147483646" y="2147483646"/>
              </a:cxn>
              <a:cxn ang="5898240">
                <a:pos x="2147483646" y="2147483646"/>
              </a:cxn>
              <a:cxn ang="0">
                <a:pos x="2147483646" y="2147483646"/>
              </a:cxn>
            </a:cxnLst>
            <a:rect l="txL" t="txT" r="txR" b="txB"/>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hlink">
              <a:alpha val="100000"/>
            </a:schemeClr>
          </a:solidFill>
          <a:ln w="12700" cap="flat" cmpd="sng">
            <a:solidFill>
              <a:schemeClr val="tx1">
                <a:alpha val="100000"/>
              </a:schemeClr>
            </a:solidFill>
            <a:prstDash val="solid"/>
            <a:miter lim="800000"/>
            <a:headEnd type="none" w="med" len="med"/>
            <a:tailEnd type="none" w="med" len="med"/>
          </a:ln>
        </p:spPr>
        <p:txBody>
          <a:bodyPr/>
          <a:p>
            <a:endParaRPr lang="zh-CN" altLang="en-US"/>
          </a:p>
        </p:txBody>
      </p:sp>
      <p:sp>
        <p:nvSpPr>
          <p:cNvPr id="9269" name="Text Box 87"/>
          <p:cNvSpPr txBox="1">
            <a:spLocks noChangeArrowheads="1"/>
          </p:cNvSpPr>
          <p:nvPr/>
        </p:nvSpPr>
        <p:spPr bwMode="auto">
          <a:xfrm>
            <a:off x="3851275" y="5827713"/>
            <a:ext cx="1090613" cy="401638"/>
          </a:xfrm>
          <a:prstGeom prst="rect">
            <a:avLst/>
          </a:prstGeom>
          <a:noFill/>
          <a:ln w="9525">
            <a:noFill/>
            <a:miter lim="800000"/>
          </a:ln>
        </p:spPr>
        <p:txBody>
          <a:bodyPr wrap="none" lIns="90000" tIns="46800" rIns="90000" bIns="46800">
            <a:spAutoFit/>
          </a:bodyPr>
          <a:lstStyle/>
          <a:p>
            <a:pPr marR="0" algn="ctr" defTabSz="762000" fontAlgn="auto">
              <a:spcBef>
                <a:spcPts val="0"/>
              </a:spcBef>
              <a:spcAft>
                <a:spcPts val="0"/>
              </a:spcAft>
              <a:buClrTx/>
              <a:buSzPct val="100000"/>
              <a:buFont typeface="Arial" panose="020B0604020202020204" pitchFamily="34" charset="0"/>
              <a:buNone/>
              <a:defRPr/>
            </a:pPr>
            <a:r>
              <a:rPr kumimoji="0" lang="en-US" altLang="zh-CN" sz="2000" b="1" kern="1200" cap="none" spc="0" normalizeH="0" baseline="0" noProof="0" dirty="0">
                <a:solidFill>
                  <a:srgbClr val="333399"/>
                </a:solidFill>
                <a:latin typeface="+mj-lt"/>
                <a:ea typeface="黑体" panose="02010609060101010101" pitchFamily="49" charset="-122"/>
                <a:cs typeface="+mn-cs"/>
              </a:rPr>
              <a:t>signals</a:t>
            </a:r>
            <a:endParaRPr kumimoji="0" lang="zh-CN" sz="2000" b="1" kern="1200" cap="none" spc="0" normalizeH="0" baseline="0" noProof="0" dirty="0">
              <a:solidFill>
                <a:srgbClr val="333399"/>
              </a:solidFill>
              <a:latin typeface="+mj-lt"/>
              <a:ea typeface="黑体" panose="02010609060101010101" pitchFamily="49" charset="-122"/>
              <a:cs typeface="+mn-cs"/>
            </a:endParaRPr>
          </a:p>
        </p:txBody>
      </p:sp>
      <p:sp>
        <p:nvSpPr>
          <p:cNvPr id="7256" name="AutoShape 88"/>
          <p:cNvSpPr/>
          <p:nvPr/>
        </p:nvSpPr>
        <p:spPr>
          <a:xfrm rot="5400000">
            <a:off x="3309938" y="5830888"/>
            <a:ext cx="179387" cy="393700"/>
          </a:xfrm>
          <a:prstGeom prst="upArrow">
            <a:avLst>
              <a:gd name="adj1" fmla="val 50000"/>
              <a:gd name="adj2" fmla="val 54867"/>
            </a:avLst>
          </a:prstGeom>
          <a:solidFill>
            <a:schemeClr val="hlink"/>
          </a:solidFill>
          <a:ln w="12700"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a:spcBef>
                <a:spcPct val="0"/>
              </a:spcBef>
              <a:buClrTx/>
              <a:buSzPct val="100000"/>
              <a:buFont typeface="Arial" panose="020B0604020202020204" pitchFamily="34" charset="0"/>
              <a:buNone/>
            </a:pPr>
            <a:endParaRPr lang="zh-CN" altLang="en-US" sz="2800" dirty="0">
              <a:latin typeface="Tahoma" panose="020B0604030504040204" pitchFamily="34" charset="0"/>
              <a:ea typeface="宋体" panose="02010600030101010101" pitchFamily="2" charset="-122"/>
            </a:endParaRPr>
          </a:p>
        </p:txBody>
      </p:sp>
      <p:sp>
        <p:nvSpPr>
          <p:cNvPr id="7257" name="AutoShape 89"/>
          <p:cNvSpPr/>
          <p:nvPr/>
        </p:nvSpPr>
        <p:spPr>
          <a:xfrm rot="5400000">
            <a:off x="6046788" y="5830888"/>
            <a:ext cx="179387" cy="393700"/>
          </a:xfrm>
          <a:prstGeom prst="upArrow">
            <a:avLst>
              <a:gd name="adj1" fmla="val 50000"/>
              <a:gd name="adj2" fmla="val 54867"/>
            </a:avLst>
          </a:prstGeom>
          <a:solidFill>
            <a:schemeClr val="hlink"/>
          </a:solidFill>
          <a:ln w="12700"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a:spcBef>
                <a:spcPct val="0"/>
              </a:spcBef>
              <a:buClrTx/>
              <a:buSzPct val="100000"/>
              <a:buFont typeface="Arial" panose="020B0604020202020204" pitchFamily="34" charset="0"/>
              <a:buNone/>
            </a:pPr>
            <a:endParaRPr lang="zh-CN" altLang="en-US" sz="2800" dirty="0">
              <a:latin typeface="Tahoma" panose="020B0604030504040204" pitchFamily="34" charset="0"/>
              <a:ea typeface="宋体" panose="02010600030101010101" pitchFamily="2" charset="-122"/>
            </a:endParaRPr>
          </a:p>
        </p:txBody>
      </p:sp>
      <p:grpSp>
        <p:nvGrpSpPr>
          <p:cNvPr id="2" name="Group 90"/>
          <p:cNvGrpSpPr/>
          <p:nvPr/>
        </p:nvGrpSpPr>
        <p:grpSpPr>
          <a:xfrm>
            <a:off x="1619250" y="5959475"/>
            <a:ext cx="1066800" cy="139700"/>
            <a:chOff x="0" y="0"/>
            <a:chExt cx="1680" cy="220"/>
          </a:xfrm>
        </p:grpSpPr>
        <p:sp>
          <p:nvSpPr>
            <p:cNvPr id="99417" name="Line 91"/>
            <p:cNvSpPr/>
            <p:nvPr/>
          </p:nvSpPr>
          <p:spPr>
            <a:xfrm>
              <a:off x="0" y="110"/>
              <a:ext cx="1680" cy="0"/>
            </a:xfrm>
            <a:prstGeom prst="line">
              <a:avLst/>
            </a:prstGeom>
            <a:ln w="12700" cap="flat" cmpd="sng">
              <a:solidFill>
                <a:schemeClr val="tx1"/>
              </a:solidFill>
              <a:prstDash val="solid"/>
              <a:headEnd type="none" w="med" len="med"/>
              <a:tailEnd type="none" w="med" len="med"/>
            </a:ln>
          </p:spPr>
        </p:sp>
        <p:sp>
          <p:nvSpPr>
            <p:cNvPr id="99418" name="未知"/>
            <p:cNvSpPr/>
            <p:nvPr/>
          </p:nvSpPr>
          <p:spPr>
            <a:xfrm>
              <a:off x="120" y="0"/>
              <a:ext cx="1440" cy="220"/>
            </a:xfrm>
            <a:custGeom>
              <a:avLst/>
              <a:gdLst>
                <a:gd name="txL" fmla="*/ 0 w 576"/>
                <a:gd name="txT" fmla="*/ 0 h 192"/>
                <a:gd name="txR" fmla="*/ 576 w 576"/>
                <a:gd name="txB" fmla="*/ 192 h 192"/>
              </a:gdLst>
              <a:ahLst/>
              <a:cxnLst>
                <a:cxn ang="0">
                  <a:pos x="0" y="4351"/>
                </a:cxn>
                <a:cxn ang="0">
                  <a:pos x="0" y="0"/>
                </a:cxn>
                <a:cxn ang="0">
                  <a:pos x="2147483646" y="0"/>
                </a:cxn>
                <a:cxn ang="0">
                  <a:pos x="2147483646" y="8664"/>
                </a:cxn>
                <a:cxn ang="0">
                  <a:pos x="2147483646" y="8664"/>
                </a:cxn>
                <a:cxn ang="0">
                  <a:pos x="2147483646" y="0"/>
                </a:cxn>
                <a:cxn ang="0">
                  <a:pos x="2147483646" y="0"/>
                </a:cxn>
                <a:cxn ang="0">
                  <a:pos x="2147483646" y="8664"/>
                </a:cxn>
                <a:cxn ang="0">
                  <a:pos x="2147483646" y="8664"/>
                </a:cxn>
                <a:cxn ang="0">
                  <a:pos x="2147483646" y="0"/>
                </a:cxn>
                <a:cxn ang="0">
                  <a:pos x="2147483646" y="0"/>
                </a:cxn>
                <a:cxn ang="0">
                  <a:pos x="2147483646" y="4351"/>
                </a:cxn>
                <a:cxn ang="0">
                  <a:pos x="0" y="4351"/>
                </a:cxn>
              </a:cxnLst>
              <a:rect l="txL" t="txT" r="txR" b="tx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solidFill>
              <a:schemeClr val="tx2">
                <a:alpha val="100000"/>
              </a:schemeClr>
            </a:solidFill>
            <a:ln w="12700" cap="flat" cmpd="sng">
              <a:solidFill>
                <a:schemeClr val="tx1">
                  <a:alpha val="100000"/>
                </a:schemeClr>
              </a:solidFill>
              <a:prstDash val="solid"/>
              <a:round/>
              <a:headEnd type="none" w="med" len="med"/>
              <a:tailEnd type="none" w="med" len="med"/>
            </a:ln>
          </p:spPr>
          <p:txBody>
            <a:bodyPr/>
            <a:p>
              <a:endParaRPr lang="zh-CN" altLang="en-US"/>
            </a:p>
          </p:txBody>
        </p:sp>
      </p:grpSp>
      <p:grpSp>
        <p:nvGrpSpPr>
          <p:cNvPr id="3" name="Group 93"/>
          <p:cNvGrpSpPr/>
          <p:nvPr/>
        </p:nvGrpSpPr>
        <p:grpSpPr>
          <a:xfrm>
            <a:off x="6600825" y="5957888"/>
            <a:ext cx="1066800" cy="142875"/>
            <a:chOff x="0" y="0"/>
            <a:chExt cx="1680" cy="225"/>
          </a:xfrm>
        </p:grpSpPr>
        <p:sp>
          <p:nvSpPr>
            <p:cNvPr id="99415" name="Line 94"/>
            <p:cNvSpPr/>
            <p:nvPr/>
          </p:nvSpPr>
          <p:spPr>
            <a:xfrm>
              <a:off x="0" y="112"/>
              <a:ext cx="1680" cy="0"/>
            </a:xfrm>
            <a:prstGeom prst="line">
              <a:avLst/>
            </a:prstGeom>
            <a:ln w="12700" cap="flat" cmpd="sng">
              <a:solidFill>
                <a:schemeClr val="tx1"/>
              </a:solidFill>
              <a:prstDash val="solid"/>
              <a:headEnd type="none" w="med" len="med"/>
              <a:tailEnd type="none" w="med" len="med"/>
            </a:ln>
          </p:spPr>
        </p:sp>
        <p:sp>
          <p:nvSpPr>
            <p:cNvPr id="99416" name="未知"/>
            <p:cNvSpPr/>
            <p:nvPr/>
          </p:nvSpPr>
          <p:spPr>
            <a:xfrm>
              <a:off x="127" y="0"/>
              <a:ext cx="1440" cy="225"/>
            </a:xfrm>
            <a:custGeom>
              <a:avLst/>
              <a:gdLst>
                <a:gd name="txL" fmla="*/ 0 w 576"/>
                <a:gd name="txT" fmla="*/ 0 h 99"/>
                <a:gd name="txR" fmla="*/ 576 w 576"/>
                <a:gd name="txB" fmla="*/ 99 h 99"/>
              </a:gdLst>
              <a:ahLst/>
              <a:cxnLst>
                <a:cxn ang="0">
                  <a:pos x="0" y="2147483646"/>
                </a:cxn>
                <a:cxn ang="0">
                  <a:pos x="0"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0" y="2147483646"/>
                </a:cxn>
              </a:cxnLst>
              <a:rect l="txL" t="txT" r="txR" b="txB"/>
              <a:pathLst>
                <a:path w="576" h="99">
                  <a:moveTo>
                    <a:pt x="0" y="51"/>
                  </a:moveTo>
                  <a:lnTo>
                    <a:pt x="0" y="3"/>
                  </a:lnTo>
                  <a:lnTo>
                    <a:pt x="135" y="3"/>
                  </a:lnTo>
                  <a:lnTo>
                    <a:pt x="138" y="99"/>
                  </a:lnTo>
                  <a:lnTo>
                    <a:pt x="264" y="98"/>
                  </a:lnTo>
                  <a:lnTo>
                    <a:pt x="264" y="0"/>
                  </a:lnTo>
                  <a:lnTo>
                    <a:pt x="426" y="0"/>
                  </a:lnTo>
                  <a:lnTo>
                    <a:pt x="426" y="99"/>
                  </a:lnTo>
                  <a:lnTo>
                    <a:pt x="480" y="99"/>
                  </a:lnTo>
                  <a:lnTo>
                    <a:pt x="480" y="3"/>
                  </a:lnTo>
                  <a:lnTo>
                    <a:pt x="576" y="3"/>
                  </a:lnTo>
                  <a:lnTo>
                    <a:pt x="576" y="51"/>
                  </a:lnTo>
                  <a:lnTo>
                    <a:pt x="0" y="51"/>
                  </a:lnTo>
                  <a:close/>
                </a:path>
              </a:pathLst>
            </a:custGeom>
            <a:solidFill>
              <a:schemeClr val="tx2">
                <a:alpha val="100000"/>
              </a:schemeClr>
            </a:solidFill>
            <a:ln w="12700" cap="flat" cmpd="sng">
              <a:solidFill>
                <a:schemeClr val="tx1">
                  <a:alpha val="100000"/>
                </a:schemeClr>
              </a:solidFill>
              <a:prstDash val="solid"/>
              <a:round/>
              <a:headEnd type="none" w="med" len="med"/>
              <a:tailEnd type="none" w="med" len="med"/>
            </a:ln>
          </p:spPr>
          <p:txBody>
            <a:bodyPr/>
            <a:p>
              <a:endParaRPr lang="zh-CN" altLang="en-US"/>
            </a:p>
          </p:txBody>
        </p:sp>
      </p:grpSp>
      <p:sp>
        <p:nvSpPr>
          <p:cNvPr id="7264" name="AutoShape 96"/>
          <p:cNvSpPr/>
          <p:nvPr/>
        </p:nvSpPr>
        <p:spPr>
          <a:xfrm rot="5400000" flipH="1">
            <a:off x="8070850" y="5678488"/>
            <a:ext cx="431800" cy="395287"/>
          </a:xfrm>
          <a:custGeom>
            <a:avLst/>
            <a:gdLst>
              <a:gd name="txL" fmla="*/ 12427 w 21600"/>
              <a:gd name="txT" fmla="*/ 2912 h 21600"/>
              <a:gd name="txR" fmla="*/ 18227 w 21600"/>
              <a:gd name="txB" fmla="*/ 9246 h 21600"/>
            </a:gdLst>
            <a:ahLst/>
            <a:cxnLst>
              <a:cxn ang="17694720">
                <a:pos x="2147483646" y="0"/>
              </a:cxn>
              <a:cxn ang="5898240">
                <a:pos x="2147483646" y="2147483646"/>
              </a:cxn>
              <a:cxn ang="5898240">
                <a:pos x="2147483646" y="2147483646"/>
              </a:cxn>
              <a:cxn ang="0">
                <a:pos x="2147483646" y="2147483646"/>
              </a:cxn>
            </a:cxnLst>
            <a:rect l="txL" t="txT" r="txR" b="txB"/>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hlink">
              <a:alpha val="100000"/>
            </a:schemeClr>
          </a:solidFill>
          <a:ln w="12700" cap="flat" cmpd="sng">
            <a:solidFill>
              <a:schemeClr val="tx1">
                <a:alpha val="100000"/>
              </a:schemeClr>
            </a:solidFill>
            <a:prstDash val="solid"/>
            <a:miter lim="800000"/>
            <a:headEnd type="none" w="med" len="med"/>
            <a:tailEnd type="none" w="med" len="med"/>
          </a:ln>
        </p:spPr>
        <p:txBody>
          <a:bodyPr/>
          <a:p>
            <a:endParaRPr lang="zh-CN" altLang="en-US"/>
          </a:p>
        </p:txBody>
      </p:sp>
      <p:graphicFrame>
        <p:nvGraphicFramePr>
          <p:cNvPr id="101467" name="Group 91"/>
          <p:cNvGraphicFramePr>
            <a:graphicFrameLocks noGrp="1"/>
          </p:cNvGraphicFramePr>
          <p:nvPr/>
        </p:nvGraphicFramePr>
        <p:xfrm>
          <a:off x="1104900" y="1117600"/>
          <a:ext cx="7823200" cy="4775200"/>
        </p:xfrm>
        <a:graphic>
          <a:graphicData uri="http://schemas.openxmlformats.org/drawingml/2006/table">
            <a:tbl>
              <a:tblPr/>
              <a:tblGrid>
                <a:gridCol w="989013"/>
                <a:gridCol w="1131887"/>
                <a:gridCol w="1019175"/>
                <a:gridCol w="1335088"/>
                <a:gridCol w="769937"/>
                <a:gridCol w="1111250"/>
                <a:gridCol w="1111250"/>
                <a:gridCol w="355600"/>
              </a:tblGrid>
              <a:tr h="960438">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8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PDU</a:t>
                      </a:r>
                      <a:endParaRPr kumimoji="1" lang="en-US" altLang="zh-CN" sz="1800" b="1"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8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/format</a:t>
                      </a:r>
                      <a:endParaRPr kumimoji="1" lang="zh-CN" altLang="en-US" sz="1800" b="1"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262673"/>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8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Task</a:t>
                      </a:r>
                      <a:endParaRPr kumimoji="1" lang="zh-CN" altLang="en-US" sz="1800" b="1"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262673"/>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8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Addressing</a:t>
                      </a:r>
                      <a:endParaRPr kumimoji="1" lang="zh-CN" altLang="en-US" sz="1800" b="1"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262673"/>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8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Error control</a:t>
                      </a:r>
                      <a:endParaRPr kumimoji="1" lang="zh-CN" altLang="en-US" sz="1800" b="1"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262673"/>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8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Flow  ctrol</a:t>
                      </a:r>
                      <a:endParaRPr kumimoji="1" lang="zh-CN" altLang="en-US" sz="1800" b="1"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262673"/>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8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Protocol</a:t>
                      </a:r>
                      <a:endParaRPr kumimoji="1" lang="zh-CN" altLang="en-US" sz="1800" b="1"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262673"/>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8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Equipment</a:t>
                      </a:r>
                      <a:endParaRPr kumimoji="1" lang="zh-CN" altLang="en-US" sz="1800" b="1"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262673"/>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8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etc.</a:t>
                      </a:r>
                      <a:endParaRPr kumimoji="1" lang="zh-CN" altLang="en-US" sz="1800" b="1"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262673"/>
                    </a:solidFill>
                  </a:tcPr>
                </a:tc>
              </a:tr>
              <a:tr h="72072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a:t>
                      </a:r>
                      <a:endParaRPr kumimoji="1"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F5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Many</a:t>
                      </a:r>
                      <a:endParaRPr kumimoji="1"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F5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URL</a:t>
                      </a:r>
                      <a:endParaRPr kumimoji="1"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F5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a:t>
                      </a:r>
                      <a:endParaRPr kumimoji="1"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F5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a:t>
                      </a:r>
                      <a:endParaRPr kumimoji="1"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F5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many</a:t>
                      </a:r>
                      <a:endParaRPr kumimoji="1"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F5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Gateway/Firewall</a:t>
                      </a:r>
                      <a:endParaRPr kumimoji="1"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F5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1"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F5E1"/>
                    </a:solidFill>
                  </a:tcPr>
                </a:tc>
              </a:tr>
              <a:tr h="700088">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rgbClr val="19194D"/>
                          </a:solidFill>
                          <a:effectLst/>
                          <a:latin typeface="Times New Roman" panose="02020603050405020304" pitchFamily="18" charset="0"/>
                          <a:ea typeface="宋体" panose="02010600030101010101" pitchFamily="2" charset="-122"/>
                        </a:rPr>
                        <a:t>Byte</a:t>
                      </a:r>
                      <a:endParaRPr kumimoji="1" lang="en-US" altLang="zh-CN" sz="1800" b="0" i="0" u="none" strike="noStrike" cap="none" normalizeH="0" baseline="0">
                        <a:ln>
                          <a:noFill/>
                        </a:ln>
                        <a:solidFill>
                          <a:srgbClr val="19194D"/>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rgbClr val="19194D"/>
                          </a:solidFill>
                          <a:effectLst/>
                          <a:latin typeface="Times New Roman" panose="02020603050405020304" pitchFamily="18" charset="0"/>
                          <a:ea typeface="宋体" panose="02010600030101010101" pitchFamily="2" charset="-122"/>
                        </a:rPr>
                        <a:t>Segmt</a:t>
                      </a:r>
                      <a:endParaRPr kumimoji="1" lang="zh-CN" altLang="en-US" sz="1800" b="0" i="0" u="none" strike="noStrike" cap="none" normalizeH="0" baseline="0">
                        <a:ln>
                          <a:noFill/>
                        </a:ln>
                        <a:solidFill>
                          <a:srgbClr val="19194D"/>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A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rgbClr val="19194D"/>
                          </a:solidFill>
                          <a:effectLst/>
                          <a:latin typeface="Times New Roman" panose="02020603050405020304" pitchFamily="18" charset="0"/>
                          <a:ea typeface="宋体" panose="02010600030101010101" pitchFamily="2" charset="-122"/>
                        </a:rPr>
                        <a:t>Procs-procs</a:t>
                      </a:r>
                      <a:endParaRPr kumimoji="1" lang="zh-CN" altLang="en-US" sz="1800" b="0" i="0" u="none" strike="noStrike" cap="none" normalizeH="0" baseline="0">
                        <a:ln>
                          <a:noFill/>
                        </a:ln>
                        <a:solidFill>
                          <a:srgbClr val="19194D"/>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A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rgbClr val="19194D"/>
                          </a:solidFill>
                          <a:effectLst/>
                          <a:latin typeface="Times New Roman" panose="02020603050405020304" pitchFamily="18" charset="0"/>
                          <a:ea typeface="宋体" panose="02010600030101010101" pitchFamily="2" charset="-122"/>
                        </a:rPr>
                        <a:t>Port No.</a:t>
                      </a:r>
                      <a:endParaRPr kumimoji="1" lang="zh-CN" altLang="en-US" sz="1800" b="0" i="0" u="none" strike="noStrike" cap="none" normalizeH="0" baseline="0">
                        <a:ln>
                          <a:noFill/>
                        </a:ln>
                        <a:solidFill>
                          <a:srgbClr val="19194D"/>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A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rgbClr val="19194D"/>
                          </a:solidFill>
                          <a:effectLst/>
                          <a:latin typeface="Times New Roman" panose="02020603050405020304" pitchFamily="18" charset="0"/>
                          <a:ea typeface="宋体" panose="02010600030101010101" pitchFamily="2" charset="-122"/>
                        </a:rPr>
                        <a:t>Y/N</a:t>
                      </a:r>
                      <a:endParaRPr kumimoji="1" lang="zh-CN" altLang="en-US" sz="1800" b="0" i="0" u="none" strike="noStrike" cap="none" normalizeH="0" baseline="0">
                        <a:ln>
                          <a:noFill/>
                        </a:ln>
                        <a:solidFill>
                          <a:srgbClr val="19194D"/>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A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rgbClr val="19194D"/>
                          </a:solidFill>
                          <a:effectLst/>
                          <a:latin typeface="Times New Roman" panose="02020603050405020304" pitchFamily="18" charset="0"/>
                          <a:ea typeface="宋体" panose="02010600030101010101" pitchFamily="2" charset="-122"/>
                        </a:rPr>
                        <a:t>Y/N</a:t>
                      </a:r>
                      <a:endParaRPr kumimoji="1" lang="zh-CN" altLang="en-US" sz="1800" b="0" i="0" u="none" strike="noStrike" cap="none" normalizeH="0" baseline="0">
                        <a:ln>
                          <a:noFill/>
                        </a:ln>
                        <a:solidFill>
                          <a:srgbClr val="19194D"/>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endParaRPr kumimoji="1" lang="zh-CN" altLang="en-US" sz="1800" b="0" i="0" u="none" strike="noStrike" cap="none" normalizeH="0" baseline="0">
                        <a:ln>
                          <a:noFill/>
                        </a:ln>
                        <a:solidFill>
                          <a:srgbClr val="19194D"/>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A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rgbClr val="19194D"/>
                          </a:solidFill>
                          <a:effectLst/>
                          <a:latin typeface="Times New Roman" panose="02020603050405020304" pitchFamily="18" charset="0"/>
                          <a:ea typeface="宋体" panose="02010600030101010101" pitchFamily="2" charset="-122"/>
                        </a:rPr>
                        <a:t>TCP/</a:t>
                      </a:r>
                      <a:endParaRPr kumimoji="1" lang="en-US" altLang="zh-CN" sz="1800" b="0" i="0" u="none" strike="noStrike" cap="none" normalizeH="0" baseline="0">
                        <a:ln>
                          <a:noFill/>
                        </a:ln>
                        <a:solidFill>
                          <a:srgbClr val="19194D"/>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rgbClr val="19194D"/>
                          </a:solidFill>
                          <a:effectLst/>
                          <a:latin typeface="Times New Roman" panose="02020603050405020304" pitchFamily="18" charset="0"/>
                          <a:ea typeface="宋体" panose="02010600030101010101" pitchFamily="2" charset="-122"/>
                        </a:rPr>
                        <a:t>UDP</a:t>
                      </a:r>
                      <a:endParaRPr kumimoji="1" lang="zh-CN" altLang="en-US" sz="1800" b="0" i="0" u="none" strike="noStrike" cap="none" normalizeH="0" baseline="0">
                        <a:ln>
                          <a:noFill/>
                        </a:ln>
                        <a:solidFill>
                          <a:srgbClr val="19194D"/>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A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rgbClr val="806800"/>
                          </a:solidFill>
                          <a:effectLst/>
                          <a:latin typeface="Times New Roman" panose="02020603050405020304" pitchFamily="18" charset="0"/>
                          <a:ea typeface="宋体" panose="02010600030101010101" pitchFamily="2" charset="-122"/>
                        </a:rPr>
                        <a:t>/</a:t>
                      </a:r>
                      <a:endParaRPr kumimoji="1" lang="zh-CN" altLang="en-US" sz="1800" b="0" i="0" u="none" strike="noStrike" cap="none" normalizeH="0" baseline="0">
                        <a:ln>
                          <a:noFill/>
                        </a:ln>
                        <a:solidFill>
                          <a:srgbClr val="8068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A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1"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AF1"/>
                    </a:solidFill>
                  </a:tcPr>
                </a:tc>
              </a:tr>
              <a:tr h="785813">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IP  packet</a:t>
                      </a:r>
                      <a:endParaRPr kumimoji="1"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F5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T2T</a:t>
                      </a:r>
                      <a:r>
                        <a:rPr kumimoji="1"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 </a:t>
                      </a:r>
                      <a:r>
                        <a:rPr kumimoji="1"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Via</a:t>
                      </a:r>
                      <a:endParaRPr kumimoji="1"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-p2ps</a:t>
                      </a:r>
                      <a:endParaRPr kumimoji="1"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F5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IPv4</a:t>
                      </a:r>
                      <a:endParaRPr kumimoji="1"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F5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ICMP</a:t>
                      </a:r>
                      <a:endParaRPr kumimoji="1"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F5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router</a:t>
                      </a:r>
                      <a:endParaRPr kumimoji="1"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endParaRPr kumimoji="1"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F5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IP/ICMP/ARP</a:t>
                      </a:r>
                      <a:endParaRPr kumimoji="1"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F5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Router</a:t>
                      </a:r>
                      <a:endParaRPr kumimoji="1"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F5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1"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F5E1"/>
                    </a:solidFill>
                  </a:tcPr>
                </a:tc>
              </a:tr>
              <a:tr h="914400">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frame</a:t>
                      </a:r>
                      <a:endParaRPr kumimoji="1"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A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Raw bits</a:t>
                      </a:r>
                      <a:endParaRPr kumimoji="1"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 frames</a:t>
                      </a:r>
                      <a:endParaRPr kumimoji="1"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A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MAC addres.</a:t>
                      </a:r>
                      <a:endParaRPr kumimoji="1"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A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Parity/</a:t>
                      </a:r>
                      <a:endParaRPr kumimoji="1"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crc</a:t>
                      </a:r>
                      <a:endParaRPr kumimoji="1"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A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Stop &amp; wait</a:t>
                      </a:r>
                      <a:endParaRPr kumimoji="1"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A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HDLC/</a:t>
                      </a:r>
                      <a:endParaRPr kumimoji="1"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Ppp/ Ethernet</a:t>
                      </a:r>
                      <a:endParaRPr kumimoji="1"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A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1"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swich/</a:t>
                      </a:r>
                      <a:endParaRPr kumimoji="1"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bridge</a:t>
                      </a:r>
                      <a:endParaRPr kumimoji="1"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A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1"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AF1"/>
                    </a:solidFill>
                  </a:tcPr>
                </a:tc>
              </a:tr>
              <a:tr h="693738">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Bits</a:t>
                      </a:r>
                      <a:endParaRPr kumimoji="1"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flow</a:t>
                      </a:r>
                      <a:endParaRPr kumimoji="1"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F5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Signal-bits</a:t>
                      </a:r>
                      <a:endParaRPr kumimoji="1"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F5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a:t>
                      </a:r>
                      <a:endParaRPr kumimoji="1"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F5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Attenu./distor./distur.</a:t>
                      </a:r>
                      <a:endParaRPr kumimoji="1"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F5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a:t>
                      </a:r>
                      <a:endParaRPr kumimoji="1"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F5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RE/EIA 232,…</a:t>
                      </a:r>
                      <a:endParaRPr kumimoji="1"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F5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Repeater/Hub</a:t>
                      </a:r>
                      <a:endParaRPr kumimoji="1"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F5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复用</a:t>
                      </a:r>
                      <a:endParaRPr kumimoji="1"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F5E1"/>
                    </a:solidFill>
                  </a:tcPr>
                </a:tc>
              </a:tr>
            </a:tbl>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fill="hold">
                                          <p:stCondLst>
                                            <p:cond delay="0"/>
                                          </p:stCondLst>
                                        </p:cTn>
                                        <p:tgtEl>
                                          <p:spTgt spid="7254"/>
                                        </p:tgtEl>
                                        <p:attrNameLst>
                                          <p:attrName>style.visibility</p:attrName>
                                        </p:attrNameLst>
                                      </p:cBhvr>
                                      <p:to>
                                        <p:strVal val="visible"/>
                                      </p:to>
                                    </p:set>
                                    <p:animEffect>
                                      <p:cBhvr>
                                        <p:cTn id="7" dur="500"/>
                                        <p:tgtEl>
                                          <p:spTgt spid="7254"/>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fill="hold">
                                          <p:stCondLst>
                                            <p:cond delay="0"/>
                                          </p:stCondLst>
                                        </p:cTn>
                                        <p:tgtEl>
                                          <p:spTgt spid="2"/>
                                        </p:tgtEl>
                                        <p:attrNameLst>
                                          <p:attrName>style.visibility</p:attrName>
                                        </p:attrNameLst>
                                      </p:cBhvr>
                                      <p:to>
                                        <p:strVal val="visible"/>
                                      </p:to>
                                    </p:se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fill="hold">
                                          <p:stCondLst>
                                            <p:cond delay="0"/>
                                          </p:stCondLst>
                                        </p:cTn>
                                        <p:tgtEl>
                                          <p:spTgt spid="7256"/>
                                        </p:tgtEl>
                                        <p:attrNameLst>
                                          <p:attrName>style.visibility</p:attrName>
                                        </p:attrNameLst>
                                      </p:cBhvr>
                                      <p:to>
                                        <p:strVal val="visible"/>
                                      </p:to>
                                    </p:set>
                                    <p:animEffect>
                                      <p:cBhvr>
                                        <p:cTn id="14" dur="500"/>
                                        <p:tgtEl>
                                          <p:spTgt spid="7256"/>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fill="hold">
                                          <p:stCondLst>
                                            <p:cond delay="0"/>
                                          </p:stCondLst>
                                        </p:cTn>
                                        <p:tgtEl>
                                          <p:spTgt spid="7257"/>
                                        </p:tgtEl>
                                        <p:attrNameLst>
                                          <p:attrName>style.visibility</p:attrName>
                                        </p:attrNameLst>
                                      </p:cBhvr>
                                      <p:to>
                                        <p:strVal val="visible"/>
                                      </p:to>
                                    </p:set>
                                    <p:animEffect>
                                      <p:cBhvr>
                                        <p:cTn id="18" dur="500"/>
                                        <p:tgtEl>
                                          <p:spTgt spid="7257"/>
                                        </p:tgtEl>
                                      </p:cBhvr>
                                    </p:animEffect>
                                  </p:childTnLst>
                                </p:cTn>
                              </p:par>
                            </p:childTnLst>
                          </p:cTn>
                        </p:par>
                        <p:par>
                          <p:cTn id="19" fill="hold">
                            <p:stCondLst>
                              <p:cond delay="1500"/>
                            </p:stCondLst>
                            <p:childTnLst>
                              <p:par>
                                <p:cTn id="20" presetID="1" presetClass="entr" presetSubtype="0" fill="hold" nodeType="afterEffect">
                                  <p:stCondLst>
                                    <p:cond delay="0"/>
                                  </p:stCondLst>
                                  <p:childTnLst>
                                    <p:set>
                                      <p:cBhvr>
                                        <p:cTn id="21" fill="hold">
                                          <p:stCondLst>
                                            <p:cond delay="0"/>
                                          </p:stCondLst>
                                        </p:cTn>
                                        <p:tgtEl>
                                          <p:spTgt spid="3"/>
                                        </p:tgtEl>
                                        <p:attrNameLst>
                                          <p:attrName>style.visibility</p:attrName>
                                        </p:attrNameLst>
                                      </p:cBhvr>
                                      <p:to>
                                        <p:strVal val="visible"/>
                                      </p:to>
                                    </p:set>
                                  </p:childTnLst>
                                </p:cTn>
                              </p:par>
                            </p:childTnLst>
                          </p:cTn>
                        </p:par>
                        <p:par>
                          <p:cTn id="22" fill="hold">
                            <p:stCondLst>
                              <p:cond delay="1500"/>
                            </p:stCondLst>
                            <p:childTnLst>
                              <p:par>
                                <p:cTn id="23" presetID="22" presetClass="entr" presetSubtype="4" fill="hold" nodeType="afterEffect">
                                  <p:stCondLst>
                                    <p:cond delay="0"/>
                                  </p:stCondLst>
                                  <p:childTnLst>
                                    <p:set>
                                      <p:cBhvr>
                                        <p:cTn id="24" fill="hold">
                                          <p:stCondLst>
                                            <p:cond delay="0"/>
                                          </p:stCondLst>
                                        </p:cTn>
                                        <p:tgtEl>
                                          <p:spTgt spid="7264"/>
                                        </p:tgtEl>
                                        <p:attrNameLst>
                                          <p:attrName>style.visibility</p:attrName>
                                        </p:attrNameLst>
                                      </p:cBhvr>
                                      <p:to>
                                        <p:strVal val="visible"/>
                                      </p:to>
                                    </p:set>
                                    <p:animEffect>
                                      <p:cBhvr>
                                        <p:cTn id="25" dur="500"/>
                                        <p:tgtEl>
                                          <p:spTgt spid="7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56" grpId="0" animBg="1"/>
      <p:bldP spid="725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1200" cap="all" spc="50" normalizeH="0" baseline="0" noProof="0">
                <a:ln w="15875">
                  <a:noFill/>
                </a:ln>
                <a:solidFill>
                  <a:schemeClr val="tx2"/>
                </a:solidFill>
                <a:effectLst/>
                <a:uLnTx/>
                <a:uFillTx/>
                <a:latin typeface="+mj-lt"/>
                <a:ea typeface="+mj-ea"/>
                <a:cs typeface="+mj-cs"/>
              </a:rPr>
              <a:t>Chapter 5   The Network Layer</a:t>
            </a:r>
            <a:endParaRPr kumimoji="0" lang="zh-CN" altLang="en-US" sz="4000" b="1" i="0" u="none" strike="noStrike" kern="1200" cap="all" spc="50" normalizeH="0" baseline="0" noProof="0">
              <a:ln w="15875">
                <a:noFill/>
              </a:ln>
              <a:solidFill>
                <a:schemeClr val="tx2"/>
              </a:solidFill>
              <a:effectLst/>
              <a:uLnTx/>
              <a:uFillTx/>
              <a:latin typeface="+mj-lt"/>
              <a:ea typeface="+mj-ea"/>
              <a:cs typeface="+mj-cs"/>
            </a:endParaRPr>
          </a:p>
        </p:txBody>
      </p:sp>
      <p:sp>
        <p:nvSpPr>
          <p:cNvPr id="4" name="Text Box 1027"/>
          <p:cNvSpPr txBox="1"/>
          <p:nvPr/>
        </p:nvSpPr>
        <p:spPr>
          <a:xfrm>
            <a:off x="431800" y="1557338"/>
            <a:ext cx="8532813" cy="39084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GB" altLang="zh-CN" sz="3100" b="1" dirty="0">
                <a:latin typeface="Times New Roman" panose="02020603050405020304" pitchFamily="18" charset="0"/>
              </a:rPr>
              <a:t>5.1 NETWORK LAYER DESIGN ISSUES</a:t>
            </a:r>
            <a:endParaRPr lang="en-GB" altLang="zh-CN" sz="3100" b="1" dirty="0">
              <a:latin typeface="Times New Roman" panose="02020603050405020304" pitchFamily="18" charset="0"/>
            </a:endParaRPr>
          </a:p>
          <a:p>
            <a:pPr marL="0" lvl="0" indent="0" eaLnBrk="1" hangingPunct="1">
              <a:spcBef>
                <a:spcPct val="0"/>
              </a:spcBef>
              <a:buClrTx/>
              <a:buSzTx/>
              <a:buFontTx/>
              <a:buNone/>
            </a:pPr>
            <a:endParaRPr lang="en-GB" altLang="zh-CN" sz="3100" b="1" dirty="0">
              <a:latin typeface="Times New Roman" panose="02020603050405020304" pitchFamily="18" charset="0"/>
            </a:endParaRPr>
          </a:p>
          <a:p>
            <a:pPr marL="0" lvl="0" indent="0" eaLnBrk="1" hangingPunct="1">
              <a:spcBef>
                <a:spcPct val="0"/>
              </a:spcBef>
              <a:buClrTx/>
              <a:buSzTx/>
              <a:buFontTx/>
              <a:buNone/>
            </a:pPr>
            <a:r>
              <a:rPr lang="zh-CN" altLang="en-GB" sz="3100" b="1" dirty="0">
                <a:latin typeface="Times New Roman" panose="02020603050405020304" pitchFamily="18" charset="0"/>
              </a:rPr>
              <a:t>5.2 </a:t>
            </a:r>
            <a:r>
              <a:rPr lang="en-GB" altLang="zh-CN" sz="3100" b="1" dirty="0">
                <a:latin typeface="Times New Roman" panose="02020603050405020304" pitchFamily="18" charset="0"/>
              </a:rPr>
              <a:t>ROUTING ALGORITHMS</a:t>
            </a:r>
            <a:endParaRPr lang="en-GB" altLang="zh-CN" sz="3100" b="1" dirty="0">
              <a:latin typeface="Times New Roman" panose="02020603050405020304" pitchFamily="18" charset="0"/>
            </a:endParaRPr>
          </a:p>
          <a:p>
            <a:pPr marL="0" lvl="0" indent="0" eaLnBrk="1" hangingPunct="1">
              <a:spcBef>
                <a:spcPct val="0"/>
              </a:spcBef>
              <a:buClrTx/>
              <a:buSzTx/>
              <a:buFontTx/>
              <a:buNone/>
            </a:pPr>
            <a:endParaRPr lang="en-GB" altLang="zh-CN" sz="3100" b="1" dirty="0">
              <a:latin typeface="Times New Roman" panose="02020603050405020304" pitchFamily="18" charset="0"/>
            </a:endParaRPr>
          </a:p>
          <a:p>
            <a:pPr marL="0" lvl="0" indent="0" eaLnBrk="1" hangingPunct="1">
              <a:spcBef>
                <a:spcPct val="0"/>
              </a:spcBef>
              <a:buClrTx/>
              <a:buSzTx/>
              <a:buFontTx/>
              <a:buNone/>
            </a:pPr>
            <a:r>
              <a:rPr lang="en-GB" altLang="zh-CN" sz="3100" b="1" dirty="0">
                <a:latin typeface="Times New Roman" panose="02020603050405020304" pitchFamily="18" charset="0"/>
              </a:rPr>
              <a:t>5.3 CONGESTION CONTROL</a:t>
            </a:r>
            <a:endParaRPr lang="en-GB" altLang="zh-CN" sz="3100" b="1" dirty="0">
              <a:latin typeface="Times New Roman" panose="02020603050405020304" pitchFamily="18" charset="0"/>
            </a:endParaRPr>
          </a:p>
          <a:p>
            <a:pPr marL="0" lvl="0" indent="0" eaLnBrk="1" hangingPunct="1">
              <a:spcBef>
                <a:spcPct val="0"/>
              </a:spcBef>
              <a:buClrTx/>
              <a:buSzTx/>
              <a:buFontTx/>
              <a:buNone/>
            </a:pPr>
            <a:endParaRPr lang="en-GB" altLang="zh-CN" sz="3100" b="1" dirty="0">
              <a:latin typeface="Times New Roman" panose="02020603050405020304" pitchFamily="18" charset="0"/>
            </a:endParaRPr>
          </a:p>
          <a:p>
            <a:pPr marL="0" lvl="0" indent="0" eaLnBrk="1" hangingPunct="1">
              <a:spcBef>
                <a:spcPct val="0"/>
              </a:spcBef>
              <a:buClrTx/>
              <a:buSzTx/>
              <a:buFontTx/>
              <a:buNone/>
            </a:pPr>
            <a:r>
              <a:rPr lang="zh-CN" altLang="en-GB" sz="3100" b="1" dirty="0">
                <a:latin typeface="Times New Roman" panose="02020603050405020304" pitchFamily="18" charset="0"/>
              </a:rPr>
              <a:t>5.6 </a:t>
            </a:r>
            <a:r>
              <a:rPr lang="en-GB" altLang="zh-CN" sz="3100" b="1" dirty="0">
                <a:latin typeface="Times New Roman" panose="02020603050405020304" pitchFamily="18" charset="0"/>
              </a:rPr>
              <a:t>THE NETWORK LAYER IN THE INTERNET</a:t>
            </a:r>
            <a:endParaRPr lang="zh-CN" altLang="en-US" sz="3100" b="1"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xEl>
                                              <p:charRg st="0" end="32"/>
                                            </p:txEl>
                                          </p:spTgt>
                                        </p:tgtEl>
                                        <p:attrNameLst>
                                          <p:attrName>style.visibility</p:attrName>
                                        </p:attrNameLst>
                                      </p:cBhvr>
                                      <p:to>
                                        <p:strVal val="visible"/>
                                      </p:to>
                                    </p:set>
                                    <p:anim calcmode="lin" valueType="num">
                                      <p:cBhvr additive="base">
                                        <p:cTn id="7" dur="500" fill="hold"/>
                                        <p:tgtEl>
                                          <p:spTgt spid="4">
                                            <p:txEl>
                                              <p:charRg st="0" end="32"/>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charRg st="0" end="3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xEl>
                                              <p:charRg st="33" end="56"/>
                                            </p:txEl>
                                          </p:spTgt>
                                        </p:tgtEl>
                                        <p:attrNameLst>
                                          <p:attrName>style.visibility</p:attrName>
                                        </p:attrNameLst>
                                      </p:cBhvr>
                                      <p:to>
                                        <p:strVal val="visible"/>
                                      </p:to>
                                    </p:set>
                                    <p:anim calcmode="lin" valueType="num">
                                      <p:cBhvr additive="base">
                                        <p:cTn id="13" dur="500" fill="hold"/>
                                        <p:tgtEl>
                                          <p:spTgt spid="4">
                                            <p:txEl>
                                              <p:charRg st="33" end="56"/>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
                                            <p:txEl>
                                              <p:charRg st="33" end="56"/>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xEl>
                                              <p:charRg st="57" end="80"/>
                                            </p:txEl>
                                          </p:spTgt>
                                        </p:tgtEl>
                                        <p:attrNameLst>
                                          <p:attrName>style.visibility</p:attrName>
                                        </p:attrNameLst>
                                      </p:cBhvr>
                                      <p:to>
                                        <p:strVal val="visible"/>
                                      </p:to>
                                    </p:set>
                                    <p:anim calcmode="lin" valueType="num">
                                      <p:cBhvr additive="base">
                                        <p:cTn id="19" dur="500" fill="hold"/>
                                        <p:tgtEl>
                                          <p:spTgt spid="4">
                                            <p:txEl>
                                              <p:charRg st="57" end="8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
                                            <p:txEl>
                                              <p:charRg st="57" end="80"/>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
                                            <p:txEl>
                                              <p:charRg st="81" end="119"/>
                                            </p:txEl>
                                          </p:spTgt>
                                        </p:tgtEl>
                                        <p:attrNameLst>
                                          <p:attrName>style.visibility</p:attrName>
                                        </p:attrNameLst>
                                      </p:cBhvr>
                                      <p:to>
                                        <p:strVal val="visible"/>
                                      </p:to>
                                    </p:set>
                                    <p:anim calcmode="lin" valueType="num">
                                      <p:cBhvr additive="base">
                                        <p:cTn id="25" dur="500" fill="hold"/>
                                        <p:tgtEl>
                                          <p:spTgt spid="4">
                                            <p:txEl>
                                              <p:charRg st="81" end="119"/>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
                                            <p:txEl>
                                              <p:charRg st="81" end="11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7" name="Rectangle 3"/>
          <p:cNvSpPr>
            <a:spLocks noGrp="1" noChangeArrowheads="1"/>
          </p:cNvSpPr>
          <p:nvPr>
            <p:ph type="title"/>
          </p:nvPr>
        </p:nvSpPr>
        <p:spPr>
          <a:xfrm>
            <a:off x="395288" y="0"/>
            <a:ext cx="8424862" cy="1142999"/>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3600" b="1" i="0" u="none" strike="noStrike" kern="1200" cap="all" spc="50" normalizeH="0" baseline="0" noProof="0">
                <a:ln w="15875">
                  <a:noFill/>
                </a:ln>
                <a:solidFill>
                  <a:schemeClr val="tx2"/>
                </a:solidFill>
                <a:effectLst/>
                <a:uLnTx/>
                <a:uFillTx/>
                <a:latin typeface="+mj-lt"/>
                <a:ea typeface="+mj-ea"/>
                <a:cs typeface="+mj-cs"/>
              </a:rPr>
              <a:t>5.1.1 </a:t>
            </a:r>
            <a:r>
              <a:rPr kumimoji="0" lang="en-US" altLang="zh-CN" sz="3600" b="1" i="0" u="none" strike="noStrike" kern="1200" cap="all" spc="50" normalizeH="0" baseline="0" noProof="0">
                <a:ln w="15875">
                  <a:noFill/>
                </a:ln>
                <a:solidFill>
                  <a:schemeClr val="tx2"/>
                </a:solidFill>
                <a:effectLst/>
                <a:uLnTx/>
                <a:uFillTx/>
                <a:latin typeface="+mj-lt"/>
                <a:ea typeface="+mj-ea"/>
                <a:cs typeface="+mj-cs"/>
              </a:rPr>
              <a:t>Store-and-Forward Packet Switching</a:t>
            </a:r>
            <a:endParaRPr kumimoji="0" lang="zh-CN" altLang="en-US" sz="3600" b="1" i="0" u="none" strike="noStrike" kern="1200" cap="all" spc="50" normalizeH="0" baseline="0" noProof="0">
              <a:ln w="15875">
                <a:noFill/>
              </a:ln>
              <a:solidFill>
                <a:schemeClr val="tx2"/>
              </a:solidFill>
              <a:effectLst/>
              <a:uLnTx/>
              <a:uFillTx/>
              <a:latin typeface="+mj-lt"/>
              <a:ea typeface="+mj-ea"/>
              <a:cs typeface="+mj-cs"/>
            </a:endParaRPr>
          </a:p>
        </p:txBody>
      </p:sp>
      <p:pic>
        <p:nvPicPr>
          <p:cNvPr id="11269" name="Picture 5" descr="5-01"/>
          <p:cNvPicPr>
            <a:picLocks noChangeAspect="1"/>
          </p:cNvPicPr>
          <p:nvPr/>
        </p:nvPicPr>
        <p:blipFill>
          <a:blip r:embed="rId1"/>
          <a:stretch>
            <a:fillRect/>
          </a:stretch>
        </p:blipFill>
        <p:spPr>
          <a:xfrm>
            <a:off x="827088" y="3357563"/>
            <a:ext cx="7366000" cy="2921000"/>
          </a:xfrm>
          <a:prstGeom prst="rect">
            <a:avLst/>
          </a:prstGeom>
          <a:noFill/>
          <a:ln w="9525">
            <a:noFill/>
          </a:ln>
        </p:spPr>
      </p:pic>
      <p:sp>
        <p:nvSpPr>
          <p:cNvPr id="11270" name="Text Box 6"/>
          <p:cNvSpPr txBox="1"/>
          <p:nvPr/>
        </p:nvSpPr>
        <p:spPr>
          <a:xfrm>
            <a:off x="179388" y="6237288"/>
            <a:ext cx="870585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400" b="1" dirty="0">
                <a:solidFill>
                  <a:schemeClr val="folHlink"/>
                </a:solidFill>
                <a:latin typeface="Times New Roman" panose="02020603050405020304" pitchFamily="18" charset="0"/>
              </a:rPr>
              <a:t>P344 Figure 5-1. The environment of the network layer protocols.</a:t>
            </a:r>
            <a:endParaRPr lang="zh-CN" altLang="en-US" sz="2400" dirty="0">
              <a:solidFill>
                <a:schemeClr val="folHlink"/>
              </a:solidFill>
              <a:latin typeface="Times New Roman" panose="02020603050405020304" pitchFamily="18" charset="0"/>
            </a:endParaRPr>
          </a:p>
        </p:txBody>
      </p:sp>
      <p:sp>
        <p:nvSpPr>
          <p:cNvPr id="11271" name="Text Box 7"/>
          <p:cNvSpPr txBox="1"/>
          <p:nvPr/>
        </p:nvSpPr>
        <p:spPr>
          <a:xfrm>
            <a:off x="223838" y="1052513"/>
            <a:ext cx="8885237" cy="222726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800" b="1" dirty="0">
                <a:latin typeface="宋体" panose="02010600030101010101" pitchFamily="2" charset="-122"/>
              </a:rPr>
              <a:t>    若一台主机要发送分组，它将分组发送给最近的路由器，该分组将被存储在路由器上，一直到它完全到达路由器为止，然后路由器可以验证它的校验和。接着它被沿路转发到下一台路由器，直到到达目标主机为止。这种机制即为</a:t>
            </a:r>
            <a:r>
              <a:rPr lang="zh-CN" altLang="en-US" sz="2800" b="1" dirty="0">
                <a:solidFill>
                  <a:schemeClr val="folHlink"/>
                </a:solidFill>
                <a:latin typeface="宋体" panose="02010600030101010101" pitchFamily="2" charset="-122"/>
              </a:rPr>
              <a:t>存储</a:t>
            </a:r>
            <a:r>
              <a:rPr lang="en-US" altLang="zh-CN" sz="2800" b="1" dirty="0">
                <a:solidFill>
                  <a:schemeClr val="folHlink"/>
                </a:solidFill>
                <a:latin typeface="宋体" panose="02010600030101010101" pitchFamily="2" charset="-122"/>
              </a:rPr>
              <a:t>-</a:t>
            </a:r>
            <a:r>
              <a:rPr lang="zh-CN" altLang="en-US" sz="2800" b="1" dirty="0">
                <a:solidFill>
                  <a:schemeClr val="folHlink"/>
                </a:solidFill>
                <a:latin typeface="宋体" panose="02010600030101010101" pitchFamily="2" charset="-122"/>
              </a:rPr>
              <a:t>转发数据包交换</a:t>
            </a:r>
            <a:r>
              <a:rPr lang="zh-CN" altLang="en-US" sz="2800" b="1" dirty="0">
                <a:latin typeface="宋体" panose="02010600030101010101" pitchFamily="2" charset="-122"/>
              </a:rPr>
              <a:t>。</a:t>
            </a:r>
            <a:endParaRPr lang="zh-CN" altLang="en-US" sz="2800" b="1" dirty="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271"/>
                                        </p:tgtEl>
                                        <p:attrNameLst>
                                          <p:attrName>style.visibility</p:attrName>
                                        </p:attrNameLst>
                                      </p:cBhvr>
                                      <p:to>
                                        <p:strVal val="visible"/>
                                      </p:to>
                                    </p:set>
                                    <p:anim calcmode="lin" valueType="num">
                                      <p:cBhvr additive="base">
                                        <p:cTn id="7" dur="500" fill="hold"/>
                                        <p:tgtEl>
                                          <p:spTgt spid="11271"/>
                                        </p:tgtEl>
                                        <p:attrNameLst>
                                          <p:attrName>ppt_x</p:attrName>
                                        </p:attrNameLst>
                                      </p:cBhvr>
                                      <p:tavLst>
                                        <p:tav tm="0">
                                          <p:val>
                                            <p:strVal val="0-#ppt_w/2"/>
                                          </p:val>
                                        </p:tav>
                                        <p:tav tm="100000">
                                          <p:val>
                                            <p:strVal val="#ppt_x"/>
                                          </p:val>
                                        </p:tav>
                                      </p:tavLst>
                                    </p:anim>
                                    <p:anim calcmode="lin" valueType="num">
                                      <p:cBhvr additive="base">
                                        <p:cTn id="8" dur="500" fill="hold"/>
                                        <p:tgtEl>
                                          <p:spTgt spid="1127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1269"/>
                                        </p:tgtEl>
                                        <p:attrNameLst>
                                          <p:attrName>style.visibility</p:attrName>
                                        </p:attrNameLst>
                                      </p:cBhvr>
                                      <p:to>
                                        <p:strVal val="visible"/>
                                      </p:to>
                                    </p:set>
                                    <p:animEffect transition="in" filter="blinds(horizontal)">
                                      <p:cBhvr>
                                        <p:cTn id="13" dur="500"/>
                                        <p:tgtEl>
                                          <p:spTgt spid="11269"/>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1270"/>
                                        </p:tgtEl>
                                        <p:attrNameLst>
                                          <p:attrName>style.visibility</p:attrName>
                                        </p:attrNameLst>
                                      </p:cBhvr>
                                      <p:to>
                                        <p:strVal val="visible"/>
                                      </p:to>
                                    </p:set>
                                    <p:animEffect transition="in" filter="blinds(horizontal)">
                                      <p:cBhvr>
                                        <p:cTn id="16" dur="500"/>
                                        <p:tgtEl>
                                          <p:spTgt spid="11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p:bldP spid="11271"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Rectangle 2"/>
          <p:cNvSpPr>
            <a:spLocks noGrp="1" noChangeArrowheads="1"/>
          </p:cNvSpPr>
          <p:nvPr>
            <p:ph type="title"/>
          </p:nvPr>
        </p:nvSpPr>
        <p:spPr>
          <a:xfrm>
            <a:off x="232996" y="21759"/>
            <a:ext cx="8424863" cy="12192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3600" b="1" i="0" u="none" strike="noStrike" kern="1200" cap="all" spc="50" normalizeH="0" baseline="0" noProof="0">
                <a:ln w="15875">
                  <a:noFill/>
                </a:ln>
                <a:solidFill>
                  <a:schemeClr val="tx2"/>
                </a:solidFill>
                <a:effectLst/>
                <a:uLnTx/>
                <a:uFillTx/>
                <a:latin typeface="+mj-lt"/>
                <a:ea typeface="+mj-ea"/>
                <a:cs typeface="+mj-cs"/>
              </a:rPr>
              <a:t>5.1.3 </a:t>
            </a:r>
            <a:r>
              <a:rPr kumimoji="0" lang="en-US" altLang="zh-CN" sz="3600" b="1" i="0" u="none" strike="noStrike" kern="1200" cap="all" spc="50" normalizeH="0" baseline="0" noProof="0">
                <a:ln w="15875">
                  <a:noFill/>
                </a:ln>
                <a:solidFill>
                  <a:schemeClr val="tx2"/>
                </a:solidFill>
                <a:effectLst/>
                <a:uLnTx/>
                <a:uFillTx/>
                <a:latin typeface="+mj-lt"/>
                <a:ea typeface="+mj-ea"/>
                <a:cs typeface="+mj-cs"/>
              </a:rPr>
              <a:t>Implementation of </a:t>
            </a:r>
            <a:br>
              <a:rPr kumimoji="0" lang="en-US" altLang="zh-CN" sz="3600" b="1" i="0" u="none" strike="noStrike" kern="1200" cap="all" spc="50" normalizeH="0" baseline="0" noProof="0">
                <a:ln w="15875">
                  <a:noFill/>
                </a:ln>
                <a:solidFill>
                  <a:schemeClr val="tx2"/>
                </a:solidFill>
                <a:effectLst/>
                <a:uLnTx/>
                <a:uFillTx/>
                <a:latin typeface="+mj-lt"/>
                <a:ea typeface="+mj-ea"/>
                <a:cs typeface="+mj-cs"/>
              </a:rPr>
            </a:br>
            <a:r>
              <a:rPr kumimoji="0" lang="en-US" altLang="zh-CN" sz="3600" b="1" i="0" u="none" strike="noStrike" kern="1200" cap="all" spc="50" normalizeH="0" baseline="0" noProof="0">
                <a:ln w="15875">
                  <a:noFill/>
                </a:ln>
                <a:solidFill>
                  <a:schemeClr val="tx2"/>
                </a:solidFill>
                <a:effectLst/>
                <a:uLnTx/>
                <a:uFillTx/>
                <a:latin typeface="+mj-lt"/>
                <a:ea typeface="+mj-ea"/>
                <a:cs typeface="+mj-cs"/>
              </a:rPr>
              <a:t>Connectionless Service</a:t>
            </a:r>
            <a:endParaRPr kumimoji="0" lang="zh-CN" altLang="en-US" sz="3600" b="1" i="0" u="none" strike="noStrike" kern="1200" cap="all" spc="50" normalizeH="0" baseline="0" noProof="0">
              <a:ln w="15875">
                <a:noFill/>
              </a:ln>
              <a:solidFill>
                <a:schemeClr val="tx2"/>
              </a:solidFill>
              <a:effectLst/>
              <a:uLnTx/>
              <a:uFillTx/>
              <a:latin typeface="+mj-lt"/>
              <a:ea typeface="+mj-ea"/>
              <a:cs typeface="+mj-cs"/>
            </a:endParaRPr>
          </a:p>
        </p:txBody>
      </p:sp>
      <p:sp>
        <p:nvSpPr>
          <p:cNvPr id="15363" name="Text Box 3"/>
          <p:cNvSpPr txBox="1"/>
          <p:nvPr/>
        </p:nvSpPr>
        <p:spPr>
          <a:xfrm>
            <a:off x="395288" y="1196975"/>
            <a:ext cx="8397875" cy="13731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dirty="0">
                <a:solidFill>
                  <a:srgbClr val="FF0000"/>
                </a:solidFill>
                <a:latin typeface="微软雅黑" panose="020B0503020204020204" pitchFamily="34" charset="-122"/>
                <a:ea typeface="微软雅黑" panose="020B0503020204020204" pitchFamily="34" charset="-122"/>
              </a:rPr>
              <a:t>无连接服务</a:t>
            </a:r>
            <a:r>
              <a:rPr lang="zh-CN" altLang="en-US" sz="2800" dirty="0">
                <a:latin typeface="微软雅黑" panose="020B0503020204020204" pitchFamily="34" charset="-122"/>
                <a:ea typeface="微软雅黑" panose="020B0503020204020204" pitchFamily="34" charset="-122"/>
              </a:rPr>
              <a:t>:主机在传输数据之前无需建立连接,主机有数据就交给网络层,网络层实体直接发送出去，</a:t>
            </a:r>
            <a:r>
              <a:rPr lang="zh-CN" altLang="en-US" sz="2800" dirty="0">
                <a:solidFill>
                  <a:srgbClr val="C00000"/>
                </a:solidFill>
                <a:latin typeface="微软雅黑" panose="020B0503020204020204" pitchFamily="34" charset="-122"/>
                <a:ea typeface="微软雅黑" panose="020B0503020204020204" pitchFamily="34" charset="-122"/>
              </a:rPr>
              <a:t>每一个分组独立选择路由</a:t>
            </a:r>
            <a:r>
              <a:rPr lang="zh-CN" altLang="en-US" sz="2800" dirty="0">
                <a:latin typeface="微软雅黑" panose="020B0503020204020204" pitchFamily="34" charset="-122"/>
                <a:ea typeface="微软雅黑" panose="020B0503020204020204" pitchFamily="34" charset="-122"/>
              </a:rPr>
              <a:t>,由上层进行排序和流控。</a:t>
            </a:r>
            <a:endParaRPr lang="zh-CN" altLang="en-US" sz="2800" dirty="0">
              <a:latin typeface="微软雅黑" panose="020B0503020204020204" pitchFamily="34" charset="-122"/>
              <a:ea typeface="微软雅黑" panose="020B0503020204020204" pitchFamily="34" charset="-122"/>
            </a:endParaRPr>
          </a:p>
        </p:txBody>
      </p:sp>
      <p:grpSp>
        <p:nvGrpSpPr>
          <p:cNvPr id="2" name="Group 4"/>
          <p:cNvGrpSpPr/>
          <p:nvPr/>
        </p:nvGrpSpPr>
        <p:grpSpPr>
          <a:xfrm>
            <a:off x="536575" y="2636838"/>
            <a:ext cx="8064500" cy="2592387"/>
            <a:chOff x="300" y="2357"/>
            <a:chExt cx="5261" cy="1775"/>
          </a:xfrm>
        </p:grpSpPr>
        <p:sp>
          <p:nvSpPr>
            <p:cNvPr id="103431" name="Freeform 5"/>
            <p:cNvSpPr/>
            <p:nvPr/>
          </p:nvSpPr>
          <p:spPr>
            <a:xfrm>
              <a:off x="2112" y="3199"/>
              <a:ext cx="1794" cy="933"/>
            </a:xfrm>
            <a:custGeom>
              <a:avLst/>
              <a:gdLst>
                <a:gd name="txL" fmla="*/ 0 w 1794"/>
                <a:gd name="txT" fmla="*/ 0 h 933"/>
                <a:gd name="txR" fmla="*/ 1794 w 1794"/>
                <a:gd name="txB" fmla="*/ 933 h 933"/>
              </a:gdLst>
              <a:ahLst/>
              <a:cxnLst>
                <a:cxn ang="0">
                  <a:pos x="6" y="483"/>
                </a:cxn>
                <a:cxn ang="0">
                  <a:pos x="108" y="125"/>
                </a:cxn>
                <a:cxn ang="0">
                  <a:pos x="559" y="100"/>
                </a:cxn>
                <a:cxn ang="0">
                  <a:pos x="1128" y="29"/>
                </a:cxn>
                <a:cxn ang="0">
                  <a:pos x="1716" y="275"/>
                </a:cxn>
                <a:cxn ang="0">
                  <a:pos x="1596" y="827"/>
                </a:cxn>
                <a:cxn ang="0">
                  <a:pos x="1380" y="911"/>
                </a:cxn>
                <a:cxn ang="0">
                  <a:pos x="840" y="929"/>
                </a:cxn>
                <a:cxn ang="0">
                  <a:pos x="414" y="911"/>
                </a:cxn>
                <a:cxn ang="0">
                  <a:pos x="143" y="832"/>
                </a:cxn>
                <a:cxn ang="0">
                  <a:pos x="6" y="483"/>
                </a:cxn>
              </a:cxnLst>
              <a:rect l="txL" t="txT" r="txR" b="txB"/>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CCFFFF">
                <a:alpha val="100000"/>
              </a:srgbClr>
            </a:solidFill>
            <a:ln w="9525">
              <a:noFill/>
            </a:ln>
          </p:spPr>
          <p:txBody>
            <a:bodyPr/>
            <a:p>
              <a:endParaRPr lang="zh-CN" altLang="en-US"/>
            </a:p>
          </p:txBody>
        </p:sp>
        <p:sp>
          <p:nvSpPr>
            <p:cNvPr id="103432" name="Line 6"/>
            <p:cNvSpPr/>
            <p:nvPr/>
          </p:nvSpPr>
          <p:spPr>
            <a:xfrm rot="5400000" flipV="1">
              <a:off x="1705" y="3037"/>
              <a:ext cx="4" cy="994"/>
            </a:xfrm>
            <a:prstGeom prst="line">
              <a:avLst/>
            </a:prstGeom>
            <a:ln w="12700" cap="flat" cmpd="sng">
              <a:solidFill>
                <a:schemeClr val="tx1"/>
              </a:solidFill>
              <a:prstDash val="solid"/>
              <a:headEnd type="none" w="med" len="med"/>
              <a:tailEnd type="none" w="med" len="med"/>
            </a:ln>
          </p:spPr>
        </p:sp>
        <p:sp>
          <p:nvSpPr>
            <p:cNvPr id="103433" name="Freeform 7"/>
            <p:cNvSpPr/>
            <p:nvPr/>
          </p:nvSpPr>
          <p:spPr>
            <a:xfrm>
              <a:off x="2514" y="3384"/>
              <a:ext cx="342" cy="186"/>
            </a:xfrm>
            <a:custGeom>
              <a:avLst/>
              <a:gdLst>
                <a:gd name="txL" fmla="*/ 0 w 342"/>
                <a:gd name="txT" fmla="*/ 0 h 186"/>
                <a:gd name="txR" fmla="*/ 342 w 342"/>
                <a:gd name="txB" fmla="*/ 186 h 186"/>
              </a:gdLst>
              <a:ahLst/>
              <a:cxnLst>
                <a:cxn ang="0">
                  <a:pos x="0" y="186"/>
                </a:cxn>
                <a:cxn ang="0">
                  <a:pos x="342" y="0"/>
                </a:cxn>
              </a:cxnLst>
              <a:rect l="txL" t="txT" r="txR" b="txB"/>
              <a:pathLst>
                <a:path w="342" h="186">
                  <a:moveTo>
                    <a:pt x="0" y="186"/>
                  </a:moveTo>
                  <a:lnTo>
                    <a:pt x="342" y="0"/>
                  </a:lnTo>
                </a:path>
              </a:pathLst>
            </a:custGeom>
            <a:noFill/>
            <a:ln w="12700" cap="flat" cmpd="sng">
              <a:solidFill>
                <a:schemeClr val="tx1">
                  <a:alpha val="100000"/>
                </a:schemeClr>
              </a:solidFill>
              <a:prstDash val="solid"/>
              <a:round/>
              <a:headEnd type="none" w="med" len="med"/>
              <a:tailEnd type="none" w="med" len="med"/>
            </a:ln>
          </p:spPr>
          <p:txBody>
            <a:bodyPr/>
            <a:p>
              <a:endParaRPr lang="zh-CN" altLang="en-US"/>
            </a:p>
          </p:txBody>
        </p:sp>
        <p:grpSp>
          <p:nvGrpSpPr>
            <p:cNvPr id="103434" name="Group 8"/>
            <p:cNvGrpSpPr/>
            <p:nvPr/>
          </p:nvGrpSpPr>
          <p:grpSpPr>
            <a:xfrm>
              <a:off x="2203" y="3494"/>
              <a:ext cx="316" cy="147"/>
              <a:chOff x="3600" y="219"/>
              <a:chExt cx="360" cy="175"/>
            </a:xfrm>
          </p:grpSpPr>
          <p:sp>
            <p:nvSpPr>
              <p:cNvPr id="103562" name="Oval 9"/>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Arial" panose="020B0604020202020204" pitchFamily="34" charset="0"/>
                  <a:ea typeface="微软雅黑" panose="020B0503020204020204" pitchFamily="34" charset="-122"/>
                </a:endParaRPr>
              </a:p>
            </p:txBody>
          </p:sp>
          <p:sp>
            <p:nvSpPr>
              <p:cNvPr id="103563" name="Line 10"/>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103564" name="Line 11"/>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103565" name="Rectangle 12"/>
              <p:cNvSpPr/>
              <p:nvPr/>
            </p:nvSpPr>
            <p:spPr>
              <a:xfrm>
                <a:off x="3603" y="289"/>
                <a:ext cx="354" cy="59"/>
              </a:xfrm>
              <a:prstGeom prst="rect">
                <a:avLst/>
              </a:prstGeom>
              <a:solidFill>
                <a:schemeClr val="hlink"/>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a:spcBef>
                    <a:spcPct val="0"/>
                  </a:spcBef>
                  <a:buClrTx/>
                  <a:buSzTx/>
                  <a:buFontTx/>
                  <a:buNone/>
                </a:pPr>
                <a:endParaRPr lang="zh-CN" altLang="en-US" sz="2400" dirty="0">
                  <a:latin typeface="Arial" panose="020B0604020202020204" pitchFamily="34" charset="0"/>
                  <a:ea typeface="微软雅黑" panose="020B0503020204020204" pitchFamily="34" charset="-122"/>
                </a:endParaRPr>
              </a:p>
            </p:txBody>
          </p:sp>
          <p:sp>
            <p:nvSpPr>
              <p:cNvPr id="103566" name="Oval 13"/>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Arial" panose="020B0604020202020204" pitchFamily="34" charset="0"/>
                  <a:ea typeface="微软雅黑" panose="020B0503020204020204" pitchFamily="34" charset="-122"/>
                </a:endParaRPr>
              </a:p>
            </p:txBody>
          </p:sp>
          <p:grpSp>
            <p:nvGrpSpPr>
              <p:cNvPr id="103567" name="Group 14"/>
              <p:cNvGrpSpPr/>
              <p:nvPr/>
            </p:nvGrpSpPr>
            <p:grpSpPr>
              <a:xfrm>
                <a:off x="3686" y="244"/>
                <a:ext cx="177" cy="66"/>
                <a:chOff x="2848" y="848"/>
                <a:chExt cx="140" cy="98"/>
              </a:xfrm>
            </p:grpSpPr>
            <p:sp>
              <p:nvSpPr>
                <p:cNvPr id="103572" name="Line 15"/>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03573" name="Line 16"/>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03574" name="Line 17"/>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103568" name="Group 18"/>
              <p:cNvGrpSpPr/>
              <p:nvPr/>
            </p:nvGrpSpPr>
            <p:grpSpPr>
              <a:xfrm flipV="1">
                <a:off x="3686" y="243"/>
                <a:ext cx="177" cy="66"/>
                <a:chOff x="2848" y="848"/>
                <a:chExt cx="140" cy="98"/>
              </a:xfrm>
            </p:grpSpPr>
            <p:sp>
              <p:nvSpPr>
                <p:cNvPr id="103569" name="Line 19"/>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03570" name="Line 20"/>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03571" name="Line 21"/>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grpSp>
          <p:nvGrpSpPr>
            <p:cNvPr id="103435" name="Group 22"/>
            <p:cNvGrpSpPr/>
            <p:nvPr/>
          </p:nvGrpSpPr>
          <p:grpSpPr>
            <a:xfrm>
              <a:off x="2425" y="3896"/>
              <a:ext cx="316" cy="147"/>
              <a:chOff x="3600" y="219"/>
              <a:chExt cx="360" cy="175"/>
            </a:xfrm>
          </p:grpSpPr>
          <p:sp>
            <p:nvSpPr>
              <p:cNvPr id="103549" name="Oval 23"/>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Arial" panose="020B0604020202020204" pitchFamily="34" charset="0"/>
                  <a:ea typeface="微软雅黑" panose="020B0503020204020204" pitchFamily="34" charset="-122"/>
                </a:endParaRPr>
              </a:p>
            </p:txBody>
          </p:sp>
          <p:sp>
            <p:nvSpPr>
              <p:cNvPr id="103550" name="Line 24"/>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103551" name="Line 25"/>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103552" name="Rectangle 26"/>
              <p:cNvSpPr/>
              <p:nvPr/>
            </p:nvSpPr>
            <p:spPr>
              <a:xfrm>
                <a:off x="3603" y="289"/>
                <a:ext cx="354" cy="59"/>
              </a:xfrm>
              <a:prstGeom prst="rect">
                <a:avLst/>
              </a:prstGeom>
              <a:solidFill>
                <a:schemeClr val="hlink"/>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a:spcBef>
                    <a:spcPct val="0"/>
                  </a:spcBef>
                  <a:buClrTx/>
                  <a:buSzTx/>
                  <a:buFontTx/>
                  <a:buNone/>
                </a:pPr>
                <a:endParaRPr lang="zh-CN" altLang="en-US" sz="2400" dirty="0">
                  <a:latin typeface="Arial" panose="020B0604020202020204" pitchFamily="34" charset="0"/>
                  <a:ea typeface="微软雅黑" panose="020B0503020204020204" pitchFamily="34" charset="-122"/>
                </a:endParaRPr>
              </a:p>
            </p:txBody>
          </p:sp>
          <p:sp>
            <p:nvSpPr>
              <p:cNvPr id="103553" name="Oval 27"/>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Arial" panose="020B0604020202020204" pitchFamily="34" charset="0"/>
                  <a:ea typeface="微软雅黑" panose="020B0503020204020204" pitchFamily="34" charset="-122"/>
                </a:endParaRPr>
              </a:p>
            </p:txBody>
          </p:sp>
          <p:grpSp>
            <p:nvGrpSpPr>
              <p:cNvPr id="103554" name="Group 28"/>
              <p:cNvGrpSpPr/>
              <p:nvPr/>
            </p:nvGrpSpPr>
            <p:grpSpPr>
              <a:xfrm>
                <a:off x="3686" y="244"/>
                <a:ext cx="177" cy="66"/>
                <a:chOff x="2848" y="848"/>
                <a:chExt cx="140" cy="98"/>
              </a:xfrm>
            </p:grpSpPr>
            <p:sp>
              <p:nvSpPr>
                <p:cNvPr id="103559" name="Line 29"/>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03560" name="Line 30"/>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03561" name="Line 31"/>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103555" name="Group 32"/>
              <p:cNvGrpSpPr/>
              <p:nvPr/>
            </p:nvGrpSpPr>
            <p:grpSpPr>
              <a:xfrm flipV="1">
                <a:off x="3686" y="243"/>
                <a:ext cx="177" cy="66"/>
                <a:chOff x="2848" y="848"/>
                <a:chExt cx="140" cy="98"/>
              </a:xfrm>
            </p:grpSpPr>
            <p:sp>
              <p:nvSpPr>
                <p:cNvPr id="103556" name="Line 33"/>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03557" name="Line 34"/>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03558" name="Line 35"/>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grpSp>
          <p:nvGrpSpPr>
            <p:cNvPr id="103436" name="Group 36"/>
            <p:cNvGrpSpPr/>
            <p:nvPr/>
          </p:nvGrpSpPr>
          <p:grpSpPr>
            <a:xfrm>
              <a:off x="2850" y="3302"/>
              <a:ext cx="316" cy="147"/>
              <a:chOff x="3600" y="219"/>
              <a:chExt cx="360" cy="175"/>
            </a:xfrm>
          </p:grpSpPr>
          <p:sp>
            <p:nvSpPr>
              <p:cNvPr id="103536" name="Oval 37"/>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Arial" panose="020B0604020202020204" pitchFamily="34" charset="0"/>
                  <a:ea typeface="微软雅黑" panose="020B0503020204020204" pitchFamily="34" charset="-122"/>
                </a:endParaRPr>
              </a:p>
            </p:txBody>
          </p:sp>
          <p:sp>
            <p:nvSpPr>
              <p:cNvPr id="103537" name="Line 38"/>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103538" name="Line 39"/>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103539" name="Rectangle 40"/>
              <p:cNvSpPr/>
              <p:nvPr/>
            </p:nvSpPr>
            <p:spPr>
              <a:xfrm>
                <a:off x="3603" y="289"/>
                <a:ext cx="354" cy="59"/>
              </a:xfrm>
              <a:prstGeom prst="rect">
                <a:avLst/>
              </a:prstGeom>
              <a:solidFill>
                <a:schemeClr val="hlink"/>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a:spcBef>
                    <a:spcPct val="0"/>
                  </a:spcBef>
                  <a:buClrTx/>
                  <a:buSzTx/>
                  <a:buFontTx/>
                  <a:buNone/>
                </a:pPr>
                <a:endParaRPr lang="zh-CN" altLang="en-US" sz="2400" dirty="0">
                  <a:latin typeface="Arial" panose="020B0604020202020204" pitchFamily="34" charset="0"/>
                  <a:ea typeface="微软雅黑" panose="020B0503020204020204" pitchFamily="34" charset="-122"/>
                </a:endParaRPr>
              </a:p>
            </p:txBody>
          </p:sp>
          <p:sp>
            <p:nvSpPr>
              <p:cNvPr id="103540" name="Oval 41"/>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Arial" panose="020B0604020202020204" pitchFamily="34" charset="0"/>
                  <a:ea typeface="微软雅黑" panose="020B0503020204020204" pitchFamily="34" charset="-122"/>
                </a:endParaRPr>
              </a:p>
            </p:txBody>
          </p:sp>
          <p:grpSp>
            <p:nvGrpSpPr>
              <p:cNvPr id="103541" name="Group 42"/>
              <p:cNvGrpSpPr/>
              <p:nvPr/>
            </p:nvGrpSpPr>
            <p:grpSpPr>
              <a:xfrm>
                <a:off x="3686" y="244"/>
                <a:ext cx="177" cy="66"/>
                <a:chOff x="2848" y="848"/>
                <a:chExt cx="140" cy="98"/>
              </a:xfrm>
            </p:grpSpPr>
            <p:sp>
              <p:nvSpPr>
                <p:cNvPr id="103546" name="Line 43"/>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03547" name="Line 44"/>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03548" name="Line 45"/>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103542" name="Group 46"/>
              <p:cNvGrpSpPr/>
              <p:nvPr/>
            </p:nvGrpSpPr>
            <p:grpSpPr>
              <a:xfrm flipV="1">
                <a:off x="3686" y="243"/>
                <a:ext cx="177" cy="66"/>
                <a:chOff x="2848" y="848"/>
                <a:chExt cx="140" cy="98"/>
              </a:xfrm>
            </p:grpSpPr>
            <p:sp>
              <p:nvSpPr>
                <p:cNvPr id="103543" name="Line 47"/>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03544" name="Line 48"/>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03545" name="Line 49"/>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grpSp>
          <p:nvGrpSpPr>
            <p:cNvPr id="103437" name="Group 50"/>
            <p:cNvGrpSpPr/>
            <p:nvPr/>
          </p:nvGrpSpPr>
          <p:grpSpPr>
            <a:xfrm>
              <a:off x="2801" y="3721"/>
              <a:ext cx="315" cy="147"/>
              <a:chOff x="3600" y="219"/>
              <a:chExt cx="360" cy="175"/>
            </a:xfrm>
          </p:grpSpPr>
          <p:sp>
            <p:nvSpPr>
              <p:cNvPr id="103523" name="Oval 51"/>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Arial" panose="020B0604020202020204" pitchFamily="34" charset="0"/>
                  <a:ea typeface="微软雅黑" panose="020B0503020204020204" pitchFamily="34" charset="-122"/>
                </a:endParaRPr>
              </a:p>
            </p:txBody>
          </p:sp>
          <p:sp>
            <p:nvSpPr>
              <p:cNvPr id="103524" name="Line 52"/>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103525" name="Line 53"/>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103526" name="Rectangle 54"/>
              <p:cNvSpPr/>
              <p:nvPr/>
            </p:nvSpPr>
            <p:spPr>
              <a:xfrm>
                <a:off x="3603" y="289"/>
                <a:ext cx="354" cy="59"/>
              </a:xfrm>
              <a:prstGeom prst="rect">
                <a:avLst/>
              </a:prstGeom>
              <a:solidFill>
                <a:schemeClr val="hlink"/>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a:spcBef>
                    <a:spcPct val="0"/>
                  </a:spcBef>
                  <a:buClrTx/>
                  <a:buSzTx/>
                  <a:buFontTx/>
                  <a:buNone/>
                </a:pPr>
                <a:endParaRPr lang="zh-CN" altLang="en-US" sz="2400" dirty="0">
                  <a:latin typeface="Arial" panose="020B0604020202020204" pitchFamily="34" charset="0"/>
                  <a:ea typeface="微软雅黑" panose="020B0503020204020204" pitchFamily="34" charset="-122"/>
                </a:endParaRPr>
              </a:p>
            </p:txBody>
          </p:sp>
          <p:sp>
            <p:nvSpPr>
              <p:cNvPr id="103527" name="Oval 55"/>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Arial" panose="020B0604020202020204" pitchFamily="34" charset="0"/>
                  <a:ea typeface="微软雅黑" panose="020B0503020204020204" pitchFamily="34" charset="-122"/>
                </a:endParaRPr>
              </a:p>
            </p:txBody>
          </p:sp>
          <p:grpSp>
            <p:nvGrpSpPr>
              <p:cNvPr id="103528" name="Group 56"/>
              <p:cNvGrpSpPr/>
              <p:nvPr/>
            </p:nvGrpSpPr>
            <p:grpSpPr>
              <a:xfrm>
                <a:off x="3686" y="244"/>
                <a:ext cx="177" cy="66"/>
                <a:chOff x="2848" y="848"/>
                <a:chExt cx="140" cy="98"/>
              </a:xfrm>
            </p:grpSpPr>
            <p:sp>
              <p:nvSpPr>
                <p:cNvPr id="103533" name="Line 57"/>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03534" name="Line 58"/>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03535" name="Line 59"/>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103529" name="Group 60"/>
              <p:cNvGrpSpPr/>
              <p:nvPr/>
            </p:nvGrpSpPr>
            <p:grpSpPr>
              <a:xfrm flipV="1">
                <a:off x="3686" y="243"/>
                <a:ext cx="177" cy="66"/>
                <a:chOff x="2848" y="848"/>
                <a:chExt cx="140" cy="98"/>
              </a:xfrm>
            </p:grpSpPr>
            <p:sp>
              <p:nvSpPr>
                <p:cNvPr id="103530" name="Line 61"/>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03531" name="Line 62"/>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03532" name="Line 63"/>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grpSp>
          <p:nvGrpSpPr>
            <p:cNvPr id="103438" name="Group 64"/>
            <p:cNvGrpSpPr/>
            <p:nvPr/>
          </p:nvGrpSpPr>
          <p:grpSpPr>
            <a:xfrm>
              <a:off x="3201" y="3908"/>
              <a:ext cx="316" cy="147"/>
              <a:chOff x="3600" y="219"/>
              <a:chExt cx="360" cy="175"/>
            </a:xfrm>
          </p:grpSpPr>
          <p:sp>
            <p:nvSpPr>
              <p:cNvPr id="103510" name="Oval 65"/>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Arial" panose="020B0604020202020204" pitchFamily="34" charset="0"/>
                  <a:ea typeface="微软雅黑" panose="020B0503020204020204" pitchFamily="34" charset="-122"/>
                </a:endParaRPr>
              </a:p>
            </p:txBody>
          </p:sp>
          <p:sp>
            <p:nvSpPr>
              <p:cNvPr id="103511" name="Line 66"/>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103512" name="Line 67"/>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103513" name="Rectangle 68"/>
              <p:cNvSpPr/>
              <p:nvPr/>
            </p:nvSpPr>
            <p:spPr>
              <a:xfrm>
                <a:off x="3603" y="289"/>
                <a:ext cx="354" cy="59"/>
              </a:xfrm>
              <a:prstGeom prst="rect">
                <a:avLst/>
              </a:prstGeom>
              <a:solidFill>
                <a:schemeClr val="hlink"/>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a:spcBef>
                    <a:spcPct val="0"/>
                  </a:spcBef>
                  <a:buClrTx/>
                  <a:buSzTx/>
                  <a:buFontTx/>
                  <a:buNone/>
                </a:pPr>
                <a:endParaRPr lang="zh-CN" altLang="en-US" sz="2400" dirty="0">
                  <a:latin typeface="Arial" panose="020B0604020202020204" pitchFamily="34" charset="0"/>
                  <a:ea typeface="微软雅黑" panose="020B0503020204020204" pitchFamily="34" charset="-122"/>
                </a:endParaRPr>
              </a:p>
            </p:txBody>
          </p:sp>
          <p:sp>
            <p:nvSpPr>
              <p:cNvPr id="103514" name="Oval 69"/>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Arial" panose="020B0604020202020204" pitchFamily="34" charset="0"/>
                  <a:ea typeface="微软雅黑" panose="020B0503020204020204" pitchFamily="34" charset="-122"/>
                </a:endParaRPr>
              </a:p>
            </p:txBody>
          </p:sp>
          <p:grpSp>
            <p:nvGrpSpPr>
              <p:cNvPr id="103515" name="Group 70"/>
              <p:cNvGrpSpPr/>
              <p:nvPr/>
            </p:nvGrpSpPr>
            <p:grpSpPr>
              <a:xfrm>
                <a:off x="3686" y="244"/>
                <a:ext cx="177" cy="66"/>
                <a:chOff x="2848" y="848"/>
                <a:chExt cx="140" cy="98"/>
              </a:xfrm>
            </p:grpSpPr>
            <p:sp>
              <p:nvSpPr>
                <p:cNvPr id="103520" name="Line 71"/>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03521" name="Line 72"/>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03522" name="Line 73"/>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103516" name="Group 74"/>
              <p:cNvGrpSpPr/>
              <p:nvPr/>
            </p:nvGrpSpPr>
            <p:grpSpPr>
              <a:xfrm flipV="1">
                <a:off x="3686" y="243"/>
                <a:ext cx="177" cy="66"/>
                <a:chOff x="2848" y="848"/>
                <a:chExt cx="140" cy="98"/>
              </a:xfrm>
            </p:grpSpPr>
            <p:sp>
              <p:nvSpPr>
                <p:cNvPr id="103517" name="Line 75"/>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03518" name="Line 76"/>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03519" name="Line 77"/>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grpSp>
          <p:nvGrpSpPr>
            <p:cNvPr id="103439" name="Group 78"/>
            <p:cNvGrpSpPr/>
            <p:nvPr/>
          </p:nvGrpSpPr>
          <p:grpSpPr>
            <a:xfrm>
              <a:off x="3481" y="3495"/>
              <a:ext cx="316" cy="147"/>
              <a:chOff x="3600" y="219"/>
              <a:chExt cx="360" cy="175"/>
            </a:xfrm>
          </p:grpSpPr>
          <p:sp>
            <p:nvSpPr>
              <p:cNvPr id="103497" name="Oval 79"/>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Arial" panose="020B0604020202020204" pitchFamily="34" charset="0"/>
                  <a:ea typeface="微软雅黑" panose="020B0503020204020204" pitchFamily="34" charset="-122"/>
                </a:endParaRPr>
              </a:p>
            </p:txBody>
          </p:sp>
          <p:sp>
            <p:nvSpPr>
              <p:cNvPr id="103498" name="Line 80"/>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103499" name="Line 81"/>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103500" name="Rectangle 82"/>
              <p:cNvSpPr/>
              <p:nvPr/>
            </p:nvSpPr>
            <p:spPr>
              <a:xfrm>
                <a:off x="3603" y="289"/>
                <a:ext cx="354" cy="59"/>
              </a:xfrm>
              <a:prstGeom prst="rect">
                <a:avLst/>
              </a:prstGeom>
              <a:solidFill>
                <a:schemeClr val="hlink"/>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a:spcBef>
                    <a:spcPct val="0"/>
                  </a:spcBef>
                  <a:buClrTx/>
                  <a:buSzTx/>
                  <a:buFontTx/>
                  <a:buNone/>
                </a:pPr>
                <a:endParaRPr lang="zh-CN" altLang="en-US" sz="2400" dirty="0">
                  <a:latin typeface="Arial" panose="020B0604020202020204" pitchFamily="34" charset="0"/>
                  <a:ea typeface="微软雅黑" panose="020B0503020204020204" pitchFamily="34" charset="-122"/>
                </a:endParaRPr>
              </a:p>
            </p:txBody>
          </p:sp>
          <p:sp>
            <p:nvSpPr>
              <p:cNvPr id="103501" name="Oval 83"/>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Arial" panose="020B0604020202020204" pitchFamily="34" charset="0"/>
                  <a:ea typeface="微软雅黑" panose="020B0503020204020204" pitchFamily="34" charset="-122"/>
                </a:endParaRPr>
              </a:p>
            </p:txBody>
          </p:sp>
          <p:grpSp>
            <p:nvGrpSpPr>
              <p:cNvPr id="103502" name="Group 84"/>
              <p:cNvGrpSpPr/>
              <p:nvPr/>
            </p:nvGrpSpPr>
            <p:grpSpPr>
              <a:xfrm>
                <a:off x="3686" y="244"/>
                <a:ext cx="177" cy="66"/>
                <a:chOff x="2848" y="848"/>
                <a:chExt cx="140" cy="98"/>
              </a:xfrm>
            </p:grpSpPr>
            <p:sp>
              <p:nvSpPr>
                <p:cNvPr id="103507" name="Line 85"/>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03508" name="Line 86"/>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03509" name="Line 87"/>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103503" name="Group 88"/>
              <p:cNvGrpSpPr/>
              <p:nvPr/>
            </p:nvGrpSpPr>
            <p:grpSpPr>
              <a:xfrm flipV="1">
                <a:off x="3686" y="243"/>
                <a:ext cx="177" cy="66"/>
                <a:chOff x="2848" y="848"/>
                <a:chExt cx="140" cy="98"/>
              </a:xfrm>
            </p:grpSpPr>
            <p:sp>
              <p:nvSpPr>
                <p:cNvPr id="103504" name="Line 89"/>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03505" name="Line 90"/>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03506" name="Line 91"/>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grpSp>
          <p:nvGrpSpPr>
            <p:cNvPr id="103440" name="Group 92"/>
            <p:cNvGrpSpPr/>
            <p:nvPr/>
          </p:nvGrpSpPr>
          <p:grpSpPr>
            <a:xfrm>
              <a:off x="300" y="2357"/>
              <a:ext cx="987" cy="1340"/>
              <a:chOff x="2364" y="929"/>
              <a:chExt cx="987" cy="1340"/>
            </a:xfrm>
          </p:grpSpPr>
          <p:graphicFrame>
            <p:nvGraphicFramePr>
              <p:cNvPr id="103487" name="Object 93"/>
              <p:cNvGraphicFramePr>
                <a:graphicFrameLocks noChangeAspect="1"/>
              </p:cNvGraphicFramePr>
              <p:nvPr/>
            </p:nvGraphicFramePr>
            <p:xfrm>
              <a:off x="2741" y="929"/>
              <a:ext cx="333" cy="264"/>
            </p:xfrm>
            <a:graphic>
              <a:graphicData uri="http://schemas.openxmlformats.org/presentationml/2006/ole">
                <mc:AlternateContent xmlns:mc="http://schemas.openxmlformats.org/markup-compatibility/2006">
                  <mc:Choice xmlns:v="urn:schemas-microsoft-com:vml" Requires="v">
                    <p:oleObj spid="_x0000_s3077" name="" r:id="rId1" imgW="1307465" imgH="1083945" progId="MS_ClipArt_Gallery.2">
                      <p:embed/>
                    </p:oleObj>
                  </mc:Choice>
                  <mc:Fallback>
                    <p:oleObj name="" r:id="rId1" imgW="1307465" imgH="1083945" progId="MS_ClipArt_Gallery.2">
                      <p:embed/>
                      <p:pic>
                        <p:nvPicPr>
                          <p:cNvPr id="0" name="图片 3076"/>
                          <p:cNvPicPr/>
                          <p:nvPr/>
                        </p:nvPicPr>
                        <p:blipFill>
                          <a:blip r:embed="rId2"/>
                          <a:stretch>
                            <a:fillRect/>
                          </a:stretch>
                        </p:blipFill>
                        <p:spPr>
                          <a:xfrm>
                            <a:off x="2741" y="929"/>
                            <a:ext cx="333" cy="264"/>
                          </a:xfrm>
                          <a:prstGeom prst="rect">
                            <a:avLst/>
                          </a:prstGeom>
                          <a:noFill/>
                          <a:ln w="38100">
                            <a:noFill/>
                            <a:miter/>
                          </a:ln>
                        </p:spPr>
                      </p:pic>
                    </p:oleObj>
                  </mc:Fallback>
                </mc:AlternateContent>
              </a:graphicData>
            </a:graphic>
          </p:graphicFrame>
          <p:grpSp>
            <p:nvGrpSpPr>
              <p:cNvPr id="103488" name="Group 94"/>
              <p:cNvGrpSpPr/>
              <p:nvPr/>
            </p:nvGrpSpPr>
            <p:grpSpPr>
              <a:xfrm>
                <a:off x="2364" y="1145"/>
                <a:ext cx="987" cy="1124"/>
                <a:chOff x="2955" y="969"/>
                <a:chExt cx="513" cy="574"/>
              </a:xfrm>
            </p:grpSpPr>
            <p:sp>
              <p:nvSpPr>
                <p:cNvPr id="103489" name="Rectangle 95"/>
                <p:cNvSpPr/>
                <p:nvPr/>
              </p:nvSpPr>
              <p:spPr>
                <a:xfrm>
                  <a:off x="3018" y="969"/>
                  <a:ext cx="426" cy="489"/>
                </a:xfrm>
                <a:prstGeom prst="rect">
                  <a:avLst/>
                </a:prstGeom>
                <a:solidFill>
                  <a:schemeClr val="accent2"/>
                </a:solidFill>
                <a:ln w="9525">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Arial" panose="020B0604020202020204" pitchFamily="34" charset="0"/>
                    <a:ea typeface="微软雅黑" panose="020B0503020204020204" pitchFamily="34" charset="-122"/>
                  </a:endParaRPr>
                </a:p>
              </p:txBody>
            </p:sp>
            <p:sp>
              <p:nvSpPr>
                <p:cNvPr id="103490" name="Rectangle 96"/>
                <p:cNvSpPr/>
                <p:nvPr/>
              </p:nvSpPr>
              <p:spPr>
                <a:xfrm>
                  <a:off x="2997" y="984"/>
                  <a:ext cx="435" cy="504"/>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Arial" panose="020B0604020202020204" pitchFamily="34" charset="0"/>
                    <a:ea typeface="微软雅黑" panose="020B0503020204020204" pitchFamily="34" charset="-122"/>
                  </a:endParaRPr>
                </a:p>
              </p:txBody>
            </p:sp>
            <p:sp>
              <p:nvSpPr>
                <p:cNvPr id="103491" name="Rectangle 97"/>
                <p:cNvSpPr/>
                <p:nvPr/>
              </p:nvSpPr>
              <p:spPr>
                <a:xfrm>
                  <a:off x="3000" y="1185"/>
                  <a:ext cx="432" cy="108"/>
                </a:xfrm>
                <a:prstGeom prst="rect">
                  <a:avLst/>
                </a:prstGeom>
                <a:solidFill>
                  <a:srgbClr val="FF0000"/>
                </a:solidFill>
                <a:ln w="9525">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Arial" panose="020B0604020202020204" pitchFamily="34" charset="0"/>
                    <a:ea typeface="微软雅黑" panose="020B0503020204020204" pitchFamily="34" charset="-122"/>
                  </a:endParaRPr>
                </a:p>
              </p:txBody>
            </p:sp>
            <p:sp>
              <p:nvSpPr>
                <p:cNvPr id="103492" name="Text Box 98"/>
                <p:cNvSpPr txBox="1"/>
                <p:nvPr/>
              </p:nvSpPr>
              <p:spPr>
                <a:xfrm>
                  <a:off x="2955" y="978"/>
                  <a:ext cx="513" cy="5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a:spcBef>
                      <a:spcPct val="0"/>
                    </a:spcBef>
                    <a:buClrTx/>
                    <a:buSzTx/>
                    <a:buFontTx/>
                    <a:buNone/>
                  </a:pPr>
                  <a:r>
                    <a:rPr lang="en-US" altLang="zh-CN" sz="2000" dirty="0">
                      <a:latin typeface="Comic Sans MS" panose="030F0702030302020204" pitchFamily="66" charset="0"/>
                      <a:ea typeface="微软雅黑" panose="020B0503020204020204" pitchFamily="34" charset="-122"/>
                    </a:rPr>
                    <a:t>application</a:t>
                  </a:r>
                  <a:endParaRPr lang="en-US" altLang="zh-CN" sz="2000" dirty="0">
                    <a:latin typeface="Comic Sans MS" panose="030F0702030302020204" pitchFamily="66" charset="0"/>
                    <a:ea typeface="微软雅黑" panose="020B0503020204020204" pitchFamily="34" charset="-122"/>
                  </a:endParaRPr>
                </a:p>
                <a:p>
                  <a:pPr marL="0" lvl="0" indent="0" algn="ctr">
                    <a:spcBef>
                      <a:spcPct val="0"/>
                    </a:spcBef>
                    <a:buClrTx/>
                    <a:buSzTx/>
                    <a:buFontTx/>
                    <a:buNone/>
                  </a:pPr>
                  <a:r>
                    <a:rPr lang="en-US" altLang="zh-CN" sz="2000" dirty="0">
                      <a:latin typeface="Comic Sans MS" panose="030F0702030302020204" pitchFamily="66" charset="0"/>
                      <a:ea typeface="微软雅黑" panose="020B0503020204020204" pitchFamily="34" charset="-122"/>
                    </a:rPr>
                    <a:t>transport</a:t>
                  </a:r>
                  <a:endParaRPr lang="en-US" altLang="zh-CN" sz="2000" dirty="0">
                    <a:latin typeface="Comic Sans MS" panose="030F0702030302020204" pitchFamily="66" charset="0"/>
                    <a:ea typeface="微软雅黑" panose="020B0503020204020204" pitchFamily="34" charset="-122"/>
                  </a:endParaRPr>
                </a:p>
                <a:p>
                  <a:pPr marL="0" lvl="0" indent="0" algn="ctr">
                    <a:spcBef>
                      <a:spcPct val="0"/>
                    </a:spcBef>
                    <a:buClrTx/>
                    <a:buSzTx/>
                    <a:buFontTx/>
                    <a:buNone/>
                  </a:pPr>
                  <a:r>
                    <a:rPr lang="en-US" altLang="zh-CN" sz="2000" dirty="0">
                      <a:solidFill>
                        <a:schemeClr val="bg1"/>
                      </a:solidFill>
                      <a:latin typeface="Comic Sans MS" panose="030F0702030302020204" pitchFamily="66" charset="0"/>
                      <a:ea typeface="微软雅黑" panose="020B0503020204020204" pitchFamily="34" charset="-122"/>
                    </a:rPr>
                    <a:t>network</a:t>
                  </a:r>
                  <a:endParaRPr lang="en-US" altLang="zh-CN" sz="2000" dirty="0">
                    <a:latin typeface="Comic Sans MS" panose="030F0702030302020204" pitchFamily="66" charset="0"/>
                    <a:ea typeface="微软雅黑" panose="020B0503020204020204" pitchFamily="34" charset="-122"/>
                  </a:endParaRPr>
                </a:p>
                <a:p>
                  <a:pPr marL="0" lvl="0" indent="0" algn="ctr">
                    <a:spcBef>
                      <a:spcPct val="0"/>
                    </a:spcBef>
                    <a:buClrTx/>
                    <a:buSzTx/>
                    <a:buFontTx/>
                    <a:buNone/>
                  </a:pPr>
                  <a:r>
                    <a:rPr lang="en-US" altLang="zh-CN" sz="2000" dirty="0">
                      <a:latin typeface="Comic Sans MS" panose="030F0702030302020204" pitchFamily="66" charset="0"/>
                      <a:ea typeface="微软雅黑" panose="020B0503020204020204" pitchFamily="34" charset="-122"/>
                    </a:rPr>
                    <a:t>data link</a:t>
                  </a:r>
                  <a:endParaRPr lang="en-US" altLang="zh-CN" sz="2000" dirty="0">
                    <a:latin typeface="Comic Sans MS" panose="030F0702030302020204" pitchFamily="66" charset="0"/>
                    <a:ea typeface="微软雅黑" panose="020B0503020204020204" pitchFamily="34" charset="-122"/>
                  </a:endParaRPr>
                </a:p>
                <a:p>
                  <a:pPr marL="0" lvl="0" indent="0" algn="ctr">
                    <a:spcBef>
                      <a:spcPct val="0"/>
                    </a:spcBef>
                    <a:buClrTx/>
                    <a:buSzTx/>
                    <a:buFontTx/>
                    <a:buNone/>
                  </a:pPr>
                  <a:r>
                    <a:rPr lang="en-US" altLang="zh-CN" sz="2000" dirty="0">
                      <a:latin typeface="Comic Sans MS" panose="030F0702030302020204" pitchFamily="66" charset="0"/>
                      <a:ea typeface="微软雅黑" panose="020B0503020204020204" pitchFamily="34" charset="-122"/>
                    </a:rPr>
                    <a:t>physical</a:t>
                  </a:r>
                  <a:endParaRPr lang="en-US" altLang="zh-CN" sz="2000" dirty="0">
                    <a:latin typeface="Arial" panose="020B0604020202020204" pitchFamily="34" charset="0"/>
                    <a:ea typeface="微软雅黑" panose="020B0503020204020204" pitchFamily="34" charset="-122"/>
                  </a:endParaRPr>
                </a:p>
              </p:txBody>
            </p:sp>
            <p:sp>
              <p:nvSpPr>
                <p:cNvPr id="103493" name="Line 99"/>
                <p:cNvSpPr/>
                <p:nvPr/>
              </p:nvSpPr>
              <p:spPr>
                <a:xfrm>
                  <a:off x="2997" y="1194"/>
                  <a:ext cx="435" cy="3"/>
                </a:xfrm>
                <a:prstGeom prst="line">
                  <a:avLst/>
                </a:prstGeom>
                <a:ln w="12700" cap="flat" cmpd="sng">
                  <a:solidFill>
                    <a:schemeClr val="tx1"/>
                  </a:solidFill>
                  <a:prstDash val="solid"/>
                  <a:headEnd type="none" w="med" len="med"/>
                  <a:tailEnd type="none" w="med" len="med"/>
                </a:ln>
              </p:spPr>
            </p:sp>
            <p:sp>
              <p:nvSpPr>
                <p:cNvPr id="103494" name="Line 100"/>
                <p:cNvSpPr/>
                <p:nvPr/>
              </p:nvSpPr>
              <p:spPr>
                <a:xfrm>
                  <a:off x="3003" y="1290"/>
                  <a:ext cx="435" cy="3"/>
                </a:xfrm>
                <a:prstGeom prst="line">
                  <a:avLst/>
                </a:prstGeom>
                <a:ln w="12700" cap="flat" cmpd="sng">
                  <a:solidFill>
                    <a:schemeClr val="tx1"/>
                  </a:solidFill>
                  <a:prstDash val="solid"/>
                  <a:headEnd type="none" w="med" len="med"/>
                  <a:tailEnd type="none" w="med" len="med"/>
                </a:ln>
              </p:spPr>
            </p:sp>
            <p:sp>
              <p:nvSpPr>
                <p:cNvPr id="103495" name="Line 101"/>
                <p:cNvSpPr/>
                <p:nvPr/>
              </p:nvSpPr>
              <p:spPr>
                <a:xfrm>
                  <a:off x="3003" y="1413"/>
                  <a:ext cx="435" cy="3"/>
                </a:xfrm>
                <a:prstGeom prst="line">
                  <a:avLst/>
                </a:prstGeom>
                <a:ln w="12700" cap="flat" cmpd="sng">
                  <a:solidFill>
                    <a:schemeClr val="tx1"/>
                  </a:solidFill>
                  <a:prstDash val="solid"/>
                  <a:headEnd type="none" w="med" len="med"/>
                  <a:tailEnd type="none" w="med" len="med"/>
                </a:ln>
              </p:spPr>
            </p:sp>
            <p:sp>
              <p:nvSpPr>
                <p:cNvPr id="103496" name="Line 102"/>
                <p:cNvSpPr/>
                <p:nvPr/>
              </p:nvSpPr>
              <p:spPr>
                <a:xfrm>
                  <a:off x="3003" y="1092"/>
                  <a:ext cx="435" cy="3"/>
                </a:xfrm>
                <a:prstGeom prst="line">
                  <a:avLst/>
                </a:prstGeom>
                <a:ln w="12700" cap="flat" cmpd="sng">
                  <a:solidFill>
                    <a:schemeClr val="tx1"/>
                  </a:solidFill>
                  <a:prstDash val="solid"/>
                  <a:headEnd type="none" w="med" len="med"/>
                  <a:tailEnd type="none" w="med" len="med"/>
                </a:ln>
              </p:spPr>
            </p:sp>
          </p:grpSp>
        </p:grpSp>
        <p:sp>
          <p:nvSpPr>
            <p:cNvPr id="103441" name="Freeform 103"/>
            <p:cNvSpPr/>
            <p:nvPr/>
          </p:nvSpPr>
          <p:spPr>
            <a:xfrm>
              <a:off x="3170" y="3380"/>
              <a:ext cx="318" cy="194"/>
            </a:xfrm>
            <a:custGeom>
              <a:avLst/>
              <a:gdLst>
                <a:gd name="txL" fmla="*/ 0 w 318"/>
                <a:gd name="txT" fmla="*/ 0 h 194"/>
                <a:gd name="txR" fmla="*/ 318 w 318"/>
                <a:gd name="txB" fmla="*/ 194 h 194"/>
              </a:gdLst>
              <a:ahLst/>
              <a:cxnLst>
                <a:cxn ang="0">
                  <a:pos x="0" y="0"/>
                </a:cxn>
                <a:cxn ang="0">
                  <a:pos x="318" y="194"/>
                </a:cxn>
              </a:cxnLst>
              <a:rect l="txL" t="txT" r="txR" b="txB"/>
              <a:pathLst>
                <a:path w="318" h="194">
                  <a:moveTo>
                    <a:pt x="0" y="0"/>
                  </a:moveTo>
                  <a:lnTo>
                    <a:pt x="318" y="194"/>
                  </a:lnTo>
                </a:path>
              </a:pathLst>
            </a:custGeom>
            <a:noFill/>
            <a:ln w="12700" cap="flat" cmpd="sng">
              <a:solidFill>
                <a:schemeClr val="tx1">
                  <a:alpha val="100000"/>
                </a:schemeClr>
              </a:solidFill>
              <a:prstDash val="solid"/>
              <a:round/>
              <a:headEnd type="none" w="med" len="med"/>
              <a:tailEnd type="none" w="med" len="med"/>
            </a:ln>
          </p:spPr>
          <p:txBody>
            <a:bodyPr/>
            <a:p>
              <a:endParaRPr lang="zh-CN" altLang="en-US"/>
            </a:p>
          </p:txBody>
        </p:sp>
        <p:sp>
          <p:nvSpPr>
            <p:cNvPr id="103442" name="Freeform 104"/>
            <p:cNvSpPr/>
            <p:nvPr/>
          </p:nvSpPr>
          <p:spPr>
            <a:xfrm>
              <a:off x="2499" y="3627"/>
              <a:ext cx="303" cy="150"/>
            </a:xfrm>
            <a:custGeom>
              <a:avLst/>
              <a:gdLst>
                <a:gd name="txL" fmla="*/ 0 w 294"/>
                <a:gd name="txT" fmla="*/ 0 h 174"/>
                <a:gd name="txR" fmla="*/ 294 w 294"/>
                <a:gd name="txB" fmla="*/ 174 h 174"/>
              </a:gdLst>
              <a:ahLst/>
              <a:cxnLst>
                <a:cxn ang="0">
                  <a:pos x="0" y="0"/>
                </a:cxn>
                <a:cxn ang="0">
                  <a:pos x="1287" y="3"/>
                </a:cxn>
              </a:cxnLst>
              <a:rect l="txL" t="txT" r="txR" b="txB"/>
              <a:pathLst>
                <a:path w="294" h="174">
                  <a:moveTo>
                    <a:pt x="0" y="0"/>
                  </a:moveTo>
                  <a:lnTo>
                    <a:pt x="294" y="174"/>
                  </a:lnTo>
                </a:path>
              </a:pathLst>
            </a:custGeom>
            <a:noFill/>
            <a:ln w="12700" cap="flat" cmpd="sng">
              <a:solidFill>
                <a:schemeClr val="tx1">
                  <a:alpha val="100000"/>
                </a:schemeClr>
              </a:solidFill>
              <a:prstDash val="solid"/>
              <a:round/>
              <a:headEnd type="none" w="med" len="med"/>
              <a:tailEnd type="none" w="med" len="med"/>
            </a:ln>
          </p:spPr>
          <p:txBody>
            <a:bodyPr/>
            <a:p>
              <a:endParaRPr lang="zh-CN" altLang="en-US"/>
            </a:p>
          </p:txBody>
        </p:sp>
        <p:sp>
          <p:nvSpPr>
            <p:cNvPr id="103443" name="Freeform 105"/>
            <p:cNvSpPr/>
            <p:nvPr/>
          </p:nvSpPr>
          <p:spPr>
            <a:xfrm>
              <a:off x="3096" y="3612"/>
              <a:ext cx="396" cy="156"/>
            </a:xfrm>
            <a:custGeom>
              <a:avLst/>
              <a:gdLst>
                <a:gd name="txL" fmla="*/ 0 w 378"/>
                <a:gd name="txT" fmla="*/ 0 h 174"/>
                <a:gd name="txR" fmla="*/ 378 w 378"/>
                <a:gd name="txB" fmla="*/ 174 h 174"/>
              </a:gdLst>
              <a:ahLst/>
              <a:cxnLst>
                <a:cxn ang="0">
                  <a:pos x="0" y="4"/>
                </a:cxn>
                <a:cxn ang="0">
                  <a:pos x="3709" y="0"/>
                </a:cxn>
              </a:cxnLst>
              <a:rect l="txL" t="txT" r="txR" b="txB"/>
              <a:pathLst>
                <a:path w="378" h="174">
                  <a:moveTo>
                    <a:pt x="0" y="174"/>
                  </a:moveTo>
                  <a:lnTo>
                    <a:pt x="378" y="0"/>
                  </a:lnTo>
                </a:path>
              </a:pathLst>
            </a:custGeom>
            <a:noFill/>
            <a:ln w="12700" cap="flat" cmpd="sng">
              <a:solidFill>
                <a:schemeClr val="tx1">
                  <a:alpha val="100000"/>
                </a:schemeClr>
              </a:solidFill>
              <a:prstDash val="solid"/>
              <a:round/>
              <a:headEnd type="none" w="med" len="med"/>
              <a:tailEnd type="none" w="med" len="med"/>
            </a:ln>
          </p:spPr>
          <p:txBody>
            <a:bodyPr/>
            <a:p>
              <a:endParaRPr lang="zh-CN" altLang="en-US"/>
            </a:p>
          </p:txBody>
        </p:sp>
        <p:sp>
          <p:nvSpPr>
            <p:cNvPr id="103444" name="Freeform 106"/>
            <p:cNvSpPr/>
            <p:nvPr/>
          </p:nvSpPr>
          <p:spPr>
            <a:xfrm>
              <a:off x="3516" y="3646"/>
              <a:ext cx="130" cy="320"/>
            </a:xfrm>
            <a:custGeom>
              <a:avLst/>
              <a:gdLst>
                <a:gd name="txL" fmla="*/ 0 w 118"/>
                <a:gd name="txT" fmla="*/ 0 h 500"/>
                <a:gd name="txR" fmla="*/ 118 w 118"/>
                <a:gd name="txB" fmla="*/ 500 h 500"/>
              </a:gdLst>
              <a:ahLst/>
              <a:cxnLst>
                <a:cxn ang="0">
                  <a:pos x="0" y="1"/>
                </a:cxn>
                <a:cxn ang="0">
                  <a:pos x="13698" y="0"/>
                </a:cxn>
              </a:cxnLst>
              <a:rect l="txL" t="txT" r="txR" b="txB"/>
              <a:pathLst>
                <a:path w="118" h="500">
                  <a:moveTo>
                    <a:pt x="0" y="500"/>
                  </a:moveTo>
                  <a:lnTo>
                    <a:pt x="118" y="0"/>
                  </a:lnTo>
                </a:path>
              </a:pathLst>
            </a:custGeom>
            <a:noFill/>
            <a:ln w="12700" cap="flat" cmpd="sng">
              <a:solidFill>
                <a:schemeClr val="tx1">
                  <a:alpha val="100000"/>
                </a:schemeClr>
              </a:solidFill>
              <a:prstDash val="solid"/>
              <a:round/>
              <a:headEnd type="none" w="med" len="med"/>
              <a:tailEnd type="none" w="med" len="med"/>
            </a:ln>
          </p:spPr>
          <p:txBody>
            <a:bodyPr/>
            <a:p>
              <a:endParaRPr lang="zh-CN" altLang="en-US"/>
            </a:p>
          </p:txBody>
        </p:sp>
        <p:sp>
          <p:nvSpPr>
            <p:cNvPr id="103445" name="Freeform 107"/>
            <p:cNvSpPr/>
            <p:nvPr/>
          </p:nvSpPr>
          <p:spPr>
            <a:xfrm>
              <a:off x="2738" y="3982"/>
              <a:ext cx="464" cy="47"/>
            </a:xfrm>
            <a:custGeom>
              <a:avLst/>
              <a:gdLst>
                <a:gd name="txL" fmla="*/ 0 w 370"/>
                <a:gd name="txT" fmla="*/ 0 h 32"/>
                <a:gd name="txR" fmla="*/ 370 w 370"/>
                <a:gd name="txB" fmla="*/ 32 h 32"/>
              </a:gdLst>
              <a:ahLst/>
              <a:cxnLst>
                <a:cxn ang="0">
                  <a:pos x="24275065" y="2147483646"/>
                </a:cxn>
                <a:cxn ang="0">
                  <a:pos x="0" y="0"/>
                </a:cxn>
              </a:cxnLst>
              <a:rect l="txL" t="txT" r="txR" b="txB"/>
              <a:pathLst>
                <a:path w="370" h="32">
                  <a:moveTo>
                    <a:pt x="370" y="32"/>
                  </a:moveTo>
                  <a:lnTo>
                    <a:pt x="0" y="0"/>
                  </a:lnTo>
                </a:path>
              </a:pathLst>
            </a:custGeom>
            <a:noFill/>
            <a:ln w="12700" cap="flat" cmpd="sng">
              <a:solidFill>
                <a:schemeClr val="tx1">
                  <a:alpha val="100000"/>
                </a:schemeClr>
              </a:solidFill>
              <a:prstDash val="solid"/>
              <a:round/>
              <a:headEnd type="none" w="med" len="med"/>
              <a:tailEnd type="none" w="med" len="med"/>
            </a:ln>
          </p:spPr>
          <p:txBody>
            <a:bodyPr/>
            <a:p>
              <a:endParaRPr lang="zh-CN" altLang="en-US"/>
            </a:p>
          </p:txBody>
        </p:sp>
        <p:sp>
          <p:nvSpPr>
            <p:cNvPr id="103446" name="Freeform 108"/>
            <p:cNvSpPr/>
            <p:nvPr/>
          </p:nvSpPr>
          <p:spPr>
            <a:xfrm>
              <a:off x="2400" y="3642"/>
              <a:ext cx="122" cy="268"/>
            </a:xfrm>
            <a:custGeom>
              <a:avLst/>
              <a:gdLst>
                <a:gd name="txL" fmla="*/ 0 w 176"/>
                <a:gd name="txT" fmla="*/ 0 h 412"/>
                <a:gd name="txR" fmla="*/ 176 w 176"/>
                <a:gd name="txB" fmla="*/ 412 h 412"/>
              </a:gdLst>
              <a:ahLst/>
              <a:cxnLst>
                <a:cxn ang="0">
                  <a:pos x="1" y="1"/>
                </a:cxn>
                <a:cxn ang="0">
                  <a:pos x="1" y="1"/>
                </a:cxn>
                <a:cxn ang="0">
                  <a:pos x="0" y="0"/>
                </a:cxn>
              </a:cxnLst>
              <a:rect l="txL" t="txT" r="txR" b="txB"/>
              <a:pathLst>
                <a:path w="176" h="412">
                  <a:moveTo>
                    <a:pt x="162" y="408"/>
                  </a:moveTo>
                  <a:lnTo>
                    <a:pt x="176" y="412"/>
                  </a:lnTo>
                  <a:lnTo>
                    <a:pt x="0" y="0"/>
                  </a:lnTo>
                </a:path>
              </a:pathLst>
            </a:custGeom>
            <a:noFill/>
            <a:ln w="12700" cap="flat" cmpd="sng">
              <a:solidFill>
                <a:schemeClr val="tx1">
                  <a:alpha val="100000"/>
                </a:schemeClr>
              </a:solidFill>
              <a:prstDash val="solid"/>
              <a:round/>
              <a:headEnd type="none" w="med" len="med"/>
              <a:tailEnd type="none" w="med" len="med"/>
            </a:ln>
          </p:spPr>
          <p:txBody>
            <a:bodyPr/>
            <a:p>
              <a:endParaRPr lang="zh-CN" altLang="en-US"/>
            </a:p>
          </p:txBody>
        </p:sp>
        <p:grpSp>
          <p:nvGrpSpPr>
            <p:cNvPr id="103447" name="Group 109"/>
            <p:cNvGrpSpPr/>
            <p:nvPr/>
          </p:nvGrpSpPr>
          <p:grpSpPr>
            <a:xfrm>
              <a:off x="4574" y="2465"/>
              <a:ext cx="987" cy="1340"/>
              <a:chOff x="2366" y="929"/>
              <a:chExt cx="987" cy="1340"/>
            </a:xfrm>
          </p:grpSpPr>
          <p:graphicFrame>
            <p:nvGraphicFramePr>
              <p:cNvPr id="103477" name="Object 110"/>
              <p:cNvGraphicFramePr>
                <a:graphicFrameLocks noChangeAspect="1"/>
              </p:cNvGraphicFramePr>
              <p:nvPr/>
            </p:nvGraphicFramePr>
            <p:xfrm>
              <a:off x="2741" y="929"/>
              <a:ext cx="333" cy="264"/>
            </p:xfrm>
            <a:graphic>
              <a:graphicData uri="http://schemas.openxmlformats.org/presentationml/2006/ole">
                <mc:AlternateContent xmlns:mc="http://schemas.openxmlformats.org/markup-compatibility/2006">
                  <mc:Choice xmlns:v="urn:schemas-microsoft-com:vml" Requires="v">
                    <p:oleObj spid="_x0000_s3078" name="" r:id="rId3" imgW="1307465" imgH="1083945" progId="MS_ClipArt_Gallery.2">
                      <p:embed/>
                    </p:oleObj>
                  </mc:Choice>
                  <mc:Fallback>
                    <p:oleObj name="" r:id="rId3" imgW="1307465" imgH="1083945" progId="MS_ClipArt_Gallery.2">
                      <p:embed/>
                      <p:pic>
                        <p:nvPicPr>
                          <p:cNvPr id="0" name="图片 3077"/>
                          <p:cNvPicPr/>
                          <p:nvPr/>
                        </p:nvPicPr>
                        <p:blipFill>
                          <a:blip r:embed="rId2"/>
                          <a:stretch>
                            <a:fillRect/>
                          </a:stretch>
                        </p:blipFill>
                        <p:spPr>
                          <a:xfrm>
                            <a:off x="2741" y="929"/>
                            <a:ext cx="333" cy="264"/>
                          </a:xfrm>
                          <a:prstGeom prst="rect">
                            <a:avLst/>
                          </a:prstGeom>
                          <a:noFill/>
                          <a:ln w="38100">
                            <a:noFill/>
                            <a:miter/>
                          </a:ln>
                        </p:spPr>
                      </p:pic>
                    </p:oleObj>
                  </mc:Fallback>
                </mc:AlternateContent>
              </a:graphicData>
            </a:graphic>
          </p:graphicFrame>
          <p:grpSp>
            <p:nvGrpSpPr>
              <p:cNvPr id="103478" name="Group 111"/>
              <p:cNvGrpSpPr/>
              <p:nvPr/>
            </p:nvGrpSpPr>
            <p:grpSpPr>
              <a:xfrm>
                <a:off x="2366" y="1145"/>
                <a:ext cx="987" cy="1124"/>
                <a:chOff x="2956" y="969"/>
                <a:chExt cx="513" cy="574"/>
              </a:xfrm>
            </p:grpSpPr>
            <p:sp>
              <p:nvSpPr>
                <p:cNvPr id="103479" name="Rectangle 112"/>
                <p:cNvSpPr/>
                <p:nvPr/>
              </p:nvSpPr>
              <p:spPr>
                <a:xfrm>
                  <a:off x="3018" y="969"/>
                  <a:ext cx="426" cy="489"/>
                </a:xfrm>
                <a:prstGeom prst="rect">
                  <a:avLst/>
                </a:prstGeom>
                <a:solidFill>
                  <a:schemeClr val="accent2"/>
                </a:solidFill>
                <a:ln w="9525">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Arial" panose="020B0604020202020204" pitchFamily="34" charset="0"/>
                    <a:ea typeface="微软雅黑" panose="020B0503020204020204" pitchFamily="34" charset="-122"/>
                  </a:endParaRPr>
                </a:p>
              </p:txBody>
            </p:sp>
            <p:sp>
              <p:nvSpPr>
                <p:cNvPr id="103480" name="Rectangle 113"/>
                <p:cNvSpPr/>
                <p:nvPr/>
              </p:nvSpPr>
              <p:spPr>
                <a:xfrm>
                  <a:off x="2997" y="984"/>
                  <a:ext cx="435" cy="504"/>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Arial" panose="020B0604020202020204" pitchFamily="34" charset="0"/>
                    <a:ea typeface="微软雅黑" panose="020B0503020204020204" pitchFamily="34" charset="-122"/>
                  </a:endParaRPr>
                </a:p>
              </p:txBody>
            </p:sp>
            <p:sp>
              <p:nvSpPr>
                <p:cNvPr id="103481" name="Rectangle 114"/>
                <p:cNvSpPr/>
                <p:nvPr/>
              </p:nvSpPr>
              <p:spPr>
                <a:xfrm>
                  <a:off x="3000" y="1185"/>
                  <a:ext cx="432" cy="108"/>
                </a:xfrm>
                <a:prstGeom prst="rect">
                  <a:avLst/>
                </a:prstGeom>
                <a:solidFill>
                  <a:srgbClr val="FF0000"/>
                </a:solidFill>
                <a:ln w="9525">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Arial" panose="020B0604020202020204" pitchFamily="34" charset="0"/>
                    <a:ea typeface="微软雅黑" panose="020B0503020204020204" pitchFamily="34" charset="-122"/>
                  </a:endParaRPr>
                </a:p>
              </p:txBody>
            </p:sp>
            <p:sp>
              <p:nvSpPr>
                <p:cNvPr id="103482" name="Text Box 115"/>
                <p:cNvSpPr txBox="1"/>
                <p:nvPr/>
              </p:nvSpPr>
              <p:spPr>
                <a:xfrm>
                  <a:off x="2956" y="978"/>
                  <a:ext cx="513" cy="5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a:spcBef>
                      <a:spcPct val="0"/>
                    </a:spcBef>
                    <a:buClrTx/>
                    <a:buSzTx/>
                    <a:buFontTx/>
                    <a:buNone/>
                  </a:pPr>
                  <a:r>
                    <a:rPr lang="en-US" altLang="zh-CN" sz="2000" dirty="0">
                      <a:latin typeface="Comic Sans MS" panose="030F0702030302020204" pitchFamily="66" charset="0"/>
                      <a:ea typeface="微软雅黑" panose="020B0503020204020204" pitchFamily="34" charset="-122"/>
                    </a:rPr>
                    <a:t>application</a:t>
                  </a:r>
                  <a:endParaRPr lang="en-US" altLang="zh-CN" sz="2000" dirty="0">
                    <a:latin typeface="Comic Sans MS" panose="030F0702030302020204" pitchFamily="66" charset="0"/>
                    <a:ea typeface="微软雅黑" panose="020B0503020204020204" pitchFamily="34" charset="-122"/>
                  </a:endParaRPr>
                </a:p>
                <a:p>
                  <a:pPr marL="0" lvl="0" indent="0" algn="ctr">
                    <a:spcBef>
                      <a:spcPct val="0"/>
                    </a:spcBef>
                    <a:buClrTx/>
                    <a:buSzTx/>
                    <a:buFontTx/>
                    <a:buNone/>
                  </a:pPr>
                  <a:r>
                    <a:rPr lang="en-US" altLang="zh-CN" sz="2000" dirty="0">
                      <a:latin typeface="Comic Sans MS" panose="030F0702030302020204" pitchFamily="66" charset="0"/>
                      <a:ea typeface="微软雅黑" panose="020B0503020204020204" pitchFamily="34" charset="-122"/>
                    </a:rPr>
                    <a:t>transport</a:t>
                  </a:r>
                  <a:endParaRPr lang="en-US" altLang="zh-CN" sz="2000" dirty="0">
                    <a:latin typeface="Comic Sans MS" panose="030F0702030302020204" pitchFamily="66" charset="0"/>
                    <a:ea typeface="微软雅黑" panose="020B0503020204020204" pitchFamily="34" charset="-122"/>
                  </a:endParaRPr>
                </a:p>
                <a:p>
                  <a:pPr marL="0" lvl="0" indent="0" algn="ctr">
                    <a:spcBef>
                      <a:spcPct val="0"/>
                    </a:spcBef>
                    <a:buClrTx/>
                    <a:buSzTx/>
                    <a:buFontTx/>
                    <a:buNone/>
                  </a:pPr>
                  <a:r>
                    <a:rPr lang="en-US" altLang="zh-CN" sz="2000" dirty="0">
                      <a:solidFill>
                        <a:schemeClr val="bg1"/>
                      </a:solidFill>
                      <a:latin typeface="Comic Sans MS" panose="030F0702030302020204" pitchFamily="66" charset="0"/>
                      <a:ea typeface="微软雅黑" panose="020B0503020204020204" pitchFamily="34" charset="-122"/>
                    </a:rPr>
                    <a:t>network</a:t>
                  </a:r>
                  <a:endParaRPr lang="en-US" altLang="zh-CN" sz="2000" dirty="0">
                    <a:latin typeface="Comic Sans MS" panose="030F0702030302020204" pitchFamily="66" charset="0"/>
                    <a:ea typeface="微软雅黑" panose="020B0503020204020204" pitchFamily="34" charset="-122"/>
                  </a:endParaRPr>
                </a:p>
                <a:p>
                  <a:pPr marL="0" lvl="0" indent="0" algn="ctr">
                    <a:spcBef>
                      <a:spcPct val="0"/>
                    </a:spcBef>
                    <a:buClrTx/>
                    <a:buSzTx/>
                    <a:buFontTx/>
                    <a:buNone/>
                  </a:pPr>
                  <a:r>
                    <a:rPr lang="en-US" altLang="zh-CN" sz="2000" dirty="0">
                      <a:latin typeface="Comic Sans MS" panose="030F0702030302020204" pitchFamily="66" charset="0"/>
                      <a:ea typeface="微软雅黑" panose="020B0503020204020204" pitchFamily="34" charset="-122"/>
                    </a:rPr>
                    <a:t>data link</a:t>
                  </a:r>
                  <a:endParaRPr lang="en-US" altLang="zh-CN" sz="2000" dirty="0">
                    <a:latin typeface="Comic Sans MS" panose="030F0702030302020204" pitchFamily="66" charset="0"/>
                    <a:ea typeface="微软雅黑" panose="020B0503020204020204" pitchFamily="34" charset="-122"/>
                  </a:endParaRPr>
                </a:p>
                <a:p>
                  <a:pPr marL="0" lvl="0" indent="0" algn="ctr">
                    <a:spcBef>
                      <a:spcPct val="0"/>
                    </a:spcBef>
                    <a:buClrTx/>
                    <a:buSzTx/>
                    <a:buFontTx/>
                    <a:buNone/>
                  </a:pPr>
                  <a:r>
                    <a:rPr lang="en-US" altLang="zh-CN" sz="2000" dirty="0">
                      <a:latin typeface="Comic Sans MS" panose="030F0702030302020204" pitchFamily="66" charset="0"/>
                      <a:ea typeface="微软雅黑" panose="020B0503020204020204" pitchFamily="34" charset="-122"/>
                    </a:rPr>
                    <a:t>physical</a:t>
                  </a:r>
                  <a:endParaRPr lang="en-US" altLang="zh-CN" sz="2000" dirty="0">
                    <a:latin typeface="Arial" panose="020B0604020202020204" pitchFamily="34" charset="0"/>
                    <a:ea typeface="微软雅黑" panose="020B0503020204020204" pitchFamily="34" charset="-122"/>
                  </a:endParaRPr>
                </a:p>
              </p:txBody>
            </p:sp>
            <p:sp>
              <p:nvSpPr>
                <p:cNvPr id="103483" name="Line 116"/>
                <p:cNvSpPr/>
                <p:nvPr/>
              </p:nvSpPr>
              <p:spPr>
                <a:xfrm>
                  <a:off x="2997" y="1194"/>
                  <a:ext cx="435" cy="3"/>
                </a:xfrm>
                <a:prstGeom prst="line">
                  <a:avLst/>
                </a:prstGeom>
                <a:ln w="12700" cap="flat" cmpd="sng">
                  <a:solidFill>
                    <a:schemeClr val="tx1"/>
                  </a:solidFill>
                  <a:prstDash val="solid"/>
                  <a:headEnd type="none" w="med" len="med"/>
                  <a:tailEnd type="none" w="med" len="med"/>
                </a:ln>
              </p:spPr>
            </p:sp>
            <p:sp>
              <p:nvSpPr>
                <p:cNvPr id="103484" name="Line 117"/>
                <p:cNvSpPr/>
                <p:nvPr/>
              </p:nvSpPr>
              <p:spPr>
                <a:xfrm>
                  <a:off x="3003" y="1290"/>
                  <a:ext cx="435" cy="3"/>
                </a:xfrm>
                <a:prstGeom prst="line">
                  <a:avLst/>
                </a:prstGeom>
                <a:ln w="12700" cap="flat" cmpd="sng">
                  <a:solidFill>
                    <a:schemeClr val="tx1"/>
                  </a:solidFill>
                  <a:prstDash val="solid"/>
                  <a:headEnd type="none" w="med" len="med"/>
                  <a:tailEnd type="none" w="med" len="med"/>
                </a:ln>
              </p:spPr>
            </p:sp>
            <p:sp>
              <p:nvSpPr>
                <p:cNvPr id="103485" name="Line 118"/>
                <p:cNvSpPr/>
                <p:nvPr/>
              </p:nvSpPr>
              <p:spPr>
                <a:xfrm>
                  <a:off x="3003" y="1405"/>
                  <a:ext cx="435" cy="3"/>
                </a:xfrm>
                <a:prstGeom prst="line">
                  <a:avLst/>
                </a:prstGeom>
                <a:ln w="12700" cap="flat" cmpd="sng">
                  <a:solidFill>
                    <a:schemeClr val="tx1"/>
                  </a:solidFill>
                  <a:prstDash val="solid"/>
                  <a:headEnd type="none" w="med" len="med"/>
                  <a:tailEnd type="none" w="med" len="med"/>
                </a:ln>
              </p:spPr>
            </p:sp>
            <p:sp>
              <p:nvSpPr>
                <p:cNvPr id="103486" name="Line 119"/>
                <p:cNvSpPr/>
                <p:nvPr/>
              </p:nvSpPr>
              <p:spPr>
                <a:xfrm>
                  <a:off x="3003" y="1092"/>
                  <a:ext cx="435" cy="3"/>
                </a:xfrm>
                <a:prstGeom prst="line">
                  <a:avLst/>
                </a:prstGeom>
                <a:ln w="12700" cap="flat" cmpd="sng">
                  <a:solidFill>
                    <a:schemeClr val="tx1"/>
                  </a:solidFill>
                  <a:prstDash val="solid"/>
                  <a:headEnd type="none" w="med" len="med"/>
                  <a:tailEnd type="none" w="med" len="med"/>
                </a:ln>
              </p:spPr>
            </p:sp>
          </p:grpSp>
        </p:grpSp>
        <p:sp>
          <p:nvSpPr>
            <p:cNvPr id="103448" name="Line 120"/>
            <p:cNvSpPr/>
            <p:nvPr/>
          </p:nvSpPr>
          <p:spPr>
            <a:xfrm rot="-5400000" flipH="1" flipV="1">
              <a:off x="4222" y="3152"/>
              <a:ext cx="4" cy="884"/>
            </a:xfrm>
            <a:prstGeom prst="line">
              <a:avLst/>
            </a:prstGeom>
            <a:ln w="12700" cap="flat" cmpd="sng">
              <a:solidFill>
                <a:schemeClr val="tx1"/>
              </a:solidFill>
              <a:prstDash val="solid"/>
              <a:headEnd type="none" w="med" len="med"/>
              <a:tailEnd type="none" w="med" len="med"/>
            </a:ln>
          </p:spPr>
        </p:sp>
        <p:sp>
          <p:nvSpPr>
            <p:cNvPr id="103449" name="Text Box 121"/>
            <p:cNvSpPr txBox="1"/>
            <p:nvPr/>
          </p:nvSpPr>
          <p:spPr>
            <a:xfrm>
              <a:off x="1242" y="3116"/>
              <a:ext cx="977"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a:spcBef>
                  <a:spcPct val="0"/>
                </a:spcBef>
                <a:buClrTx/>
                <a:buSzTx/>
                <a:buFontTx/>
                <a:buNone/>
              </a:pPr>
              <a:r>
                <a:rPr lang="zh-CN" altLang="en-US" sz="1800" dirty="0">
                  <a:solidFill>
                    <a:srgbClr val="FF0000"/>
                  </a:solidFill>
                  <a:latin typeface="Comic Sans MS" panose="030F0702030302020204" pitchFamily="66" charset="0"/>
                  <a:ea typeface="微软雅黑" panose="020B0503020204020204" pitchFamily="34" charset="-122"/>
                </a:rPr>
                <a:t>1. </a:t>
              </a:r>
              <a:r>
                <a:rPr lang="en-US" altLang="zh-CN" sz="1800" dirty="0">
                  <a:solidFill>
                    <a:srgbClr val="FF0000"/>
                  </a:solidFill>
                  <a:latin typeface="Comic Sans MS" panose="030F0702030302020204" pitchFamily="66" charset="0"/>
                  <a:ea typeface="微软雅黑" panose="020B0503020204020204" pitchFamily="34" charset="-122"/>
                </a:rPr>
                <a:t>Send data</a:t>
              </a:r>
              <a:endParaRPr lang="en-US" altLang="zh-CN" sz="2400" dirty="0">
                <a:latin typeface="Arial" panose="020B0604020202020204" pitchFamily="34" charset="0"/>
                <a:ea typeface="微软雅黑" panose="020B0503020204020204" pitchFamily="34" charset="-122"/>
              </a:endParaRPr>
            </a:p>
          </p:txBody>
        </p:sp>
        <p:sp>
          <p:nvSpPr>
            <p:cNvPr id="103450" name="Text Box 122"/>
            <p:cNvSpPr txBox="1"/>
            <p:nvPr/>
          </p:nvSpPr>
          <p:spPr>
            <a:xfrm>
              <a:off x="3519" y="3158"/>
              <a:ext cx="1178"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a:spcBef>
                  <a:spcPct val="0"/>
                </a:spcBef>
                <a:buClrTx/>
                <a:buSzTx/>
                <a:buFontTx/>
                <a:buNone/>
              </a:pPr>
              <a:r>
                <a:rPr lang="zh-CN" altLang="en-US" sz="1800" dirty="0">
                  <a:solidFill>
                    <a:srgbClr val="FF0000"/>
                  </a:solidFill>
                  <a:latin typeface="Comic Sans MS" panose="030F0702030302020204" pitchFamily="66" charset="0"/>
                  <a:ea typeface="微软雅黑" panose="020B0503020204020204" pitchFamily="34" charset="-122"/>
                </a:rPr>
                <a:t>2. </a:t>
              </a:r>
              <a:r>
                <a:rPr lang="en-US" altLang="zh-CN" sz="1800" dirty="0">
                  <a:solidFill>
                    <a:srgbClr val="FF0000"/>
                  </a:solidFill>
                  <a:latin typeface="Comic Sans MS" panose="030F0702030302020204" pitchFamily="66" charset="0"/>
                  <a:ea typeface="微软雅黑" panose="020B0503020204020204" pitchFamily="34" charset="-122"/>
                </a:rPr>
                <a:t>Receive data</a:t>
              </a:r>
              <a:endParaRPr lang="en-US" altLang="zh-CN" sz="2400" dirty="0">
                <a:latin typeface="Arial" panose="020B0604020202020204" pitchFamily="34" charset="0"/>
                <a:ea typeface="微软雅黑" panose="020B0503020204020204" pitchFamily="34" charset="-122"/>
              </a:endParaRPr>
            </a:p>
          </p:txBody>
        </p:sp>
        <p:sp>
          <p:nvSpPr>
            <p:cNvPr id="103451" name="Freeform 123"/>
            <p:cNvSpPr/>
            <p:nvPr/>
          </p:nvSpPr>
          <p:spPr>
            <a:xfrm>
              <a:off x="1278" y="3096"/>
              <a:ext cx="192" cy="414"/>
            </a:xfrm>
            <a:custGeom>
              <a:avLst/>
              <a:gdLst>
                <a:gd name="txL" fmla="*/ 0 w 192"/>
                <a:gd name="txT" fmla="*/ 0 h 414"/>
                <a:gd name="txR" fmla="*/ 192 w 192"/>
                <a:gd name="txB" fmla="*/ 414 h 414"/>
              </a:gdLst>
              <a:ahLst/>
              <a:cxnLst>
                <a:cxn ang="0">
                  <a:pos x="0" y="0"/>
                </a:cxn>
                <a:cxn ang="0">
                  <a:pos x="0" y="414"/>
                </a:cxn>
                <a:cxn ang="0">
                  <a:pos x="192" y="408"/>
                </a:cxn>
              </a:cxnLst>
              <a:rect l="txL" t="txT" r="txR" b="txB"/>
              <a:pathLst>
                <a:path w="192" h="414">
                  <a:moveTo>
                    <a:pt x="0" y="0"/>
                  </a:moveTo>
                  <a:lnTo>
                    <a:pt x="0" y="414"/>
                  </a:lnTo>
                  <a:lnTo>
                    <a:pt x="192" y="408"/>
                  </a:lnTo>
                </a:path>
              </a:pathLst>
            </a:custGeom>
            <a:noFill/>
            <a:ln w="19050" cap="flat" cmpd="sng">
              <a:solidFill>
                <a:srgbClr val="FF0000">
                  <a:alpha val="100000"/>
                </a:srgbClr>
              </a:solidFill>
              <a:prstDash val="solid"/>
              <a:round/>
              <a:headEnd type="none" w="med" len="med"/>
              <a:tailEnd type="triangle" w="med" len="med"/>
            </a:ln>
          </p:spPr>
          <p:txBody>
            <a:bodyPr/>
            <a:p>
              <a:endParaRPr lang="zh-CN" altLang="en-US"/>
            </a:p>
          </p:txBody>
        </p:sp>
        <p:sp>
          <p:nvSpPr>
            <p:cNvPr id="103452" name="Freeform 124"/>
            <p:cNvSpPr/>
            <p:nvPr/>
          </p:nvSpPr>
          <p:spPr>
            <a:xfrm>
              <a:off x="4197" y="3375"/>
              <a:ext cx="384" cy="186"/>
            </a:xfrm>
            <a:custGeom>
              <a:avLst/>
              <a:gdLst>
                <a:gd name="txL" fmla="*/ 0 w 384"/>
                <a:gd name="txT" fmla="*/ 0 h 186"/>
                <a:gd name="txR" fmla="*/ 384 w 384"/>
                <a:gd name="txB" fmla="*/ 186 h 186"/>
              </a:gdLst>
              <a:ahLst/>
              <a:cxnLst>
                <a:cxn ang="0">
                  <a:pos x="0" y="186"/>
                </a:cxn>
                <a:cxn ang="0">
                  <a:pos x="384" y="186"/>
                </a:cxn>
                <a:cxn ang="0">
                  <a:pos x="384" y="0"/>
                </a:cxn>
              </a:cxnLst>
              <a:rect l="txL" t="txT" r="txR" b="txB"/>
              <a:pathLst>
                <a:path w="384" h="186">
                  <a:moveTo>
                    <a:pt x="0" y="186"/>
                  </a:moveTo>
                  <a:lnTo>
                    <a:pt x="384" y="186"/>
                  </a:lnTo>
                  <a:lnTo>
                    <a:pt x="384" y="0"/>
                  </a:lnTo>
                </a:path>
              </a:pathLst>
            </a:custGeom>
            <a:noFill/>
            <a:ln w="19050" cap="flat" cmpd="sng">
              <a:solidFill>
                <a:srgbClr val="FF0000">
                  <a:alpha val="100000"/>
                </a:srgbClr>
              </a:solidFill>
              <a:prstDash val="solid"/>
              <a:round/>
              <a:headEnd type="none" w="med" len="med"/>
              <a:tailEnd type="triangle" w="med" len="med"/>
            </a:ln>
          </p:spPr>
          <p:txBody>
            <a:bodyPr/>
            <a:p>
              <a:endParaRPr lang="zh-CN" altLang="en-US"/>
            </a:p>
          </p:txBody>
        </p:sp>
        <p:grpSp>
          <p:nvGrpSpPr>
            <p:cNvPr id="103453" name="Group 125"/>
            <p:cNvGrpSpPr/>
            <p:nvPr/>
          </p:nvGrpSpPr>
          <p:grpSpPr>
            <a:xfrm>
              <a:off x="1503" y="3372"/>
              <a:ext cx="228" cy="165"/>
              <a:chOff x="1548" y="3723"/>
              <a:chExt cx="228" cy="165"/>
            </a:xfrm>
          </p:grpSpPr>
          <p:sp>
            <p:nvSpPr>
              <p:cNvPr id="103474" name="Rectangle 126"/>
              <p:cNvSpPr/>
              <p:nvPr/>
            </p:nvSpPr>
            <p:spPr>
              <a:xfrm>
                <a:off x="1563" y="3723"/>
                <a:ext cx="102" cy="150"/>
              </a:xfrm>
              <a:prstGeom prst="rect">
                <a:avLst/>
              </a:prstGeom>
              <a:solidFill>
                <a:schemeClr val="bg2"/>
              </a:solidFill>
              <a:ln w="9525">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Arial" panose="020B0604020202020204" pitchFamily="34" charset="0"/>
                  <a:ea typeface="微软雅黑" panose="020B0503020204020204" pitchFamily="34" charset="-122"/>
                </a:endParaRPr>
              </a:p>
            </p:txBody>
          </p:sp>
          <p:sp>
            <p:nvSpPr>
              <p:cNvPr id="103475" name="Rectangle 127"/>
              <p:cNvSpPr/>
              <p:nvPr/>
            </p:nvSpPr>
            <p:spPr>
              <a:xfrm>
                <a:off x="1548" y="3738"/>
                <a:ext cx="102" cy="150"/>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Arial" panose="020B0604020202020204" pitchFamily="34" charset="0"/>
                  <a:ea typeface="微软雅黑" panose="020B0503020204020204" pitchFamily="34" charset="-122"/>
                </a:endParaRPr>
              </a:p>
            </p:txBody>
          </p:sp>
          <p:sp>
            <p:nvSpPr>
              <p:cNvPr id="103476" name="Line 128"/>
              <p:cNvSpPr/>
              <p:nvPr/>
            </p:nvSpPr>
            <p:spPr>
              <a:xfrm>
                <a:off x="1650" y="3816"/>
                <a:ext cx="126" cy="0"/>
              </a:xfrm>
              <a:prstGeom prst="line">
                <a:avLst/>
              </a:prstGeom>
              <a:ln w="9525" cap="flat" cmpd="sng">
                <a:solidFill>
                  <a:srgbClr val="0070C0"/>
                </a:solidFill>
                <a:prstDash val="solid"/>
                <a:headEnd type="none" w="med" len="med"/>
                <a:tailEnd type="triangle" w="med" len="med"/>
              </a:ln>
            </p:spPr>
          </p:sp>
        </p:grpSp>
        <p:grpSp>
          <p:nvGrpSpPr>
            <p:cNvPr id="103454" name="Group 129"/>
            <p:cNvGrpSpPr/>
            <p:nvPr/>
          </p:nvGrpSpPr>
          <p:grpSpPr>
            <a:xfrm>
              <a:off x="2001" y="3375"/>
              <a:ext cx="228" cy="165"/>
              <a:chOff x="1548" y="3723"/>
              <a:chExt cx="228" cy="165"/>
            </a:xfrm>
          </p:grpSpPr>
          <p:sp>
            <p:nvSpPr>
              <p:cNvPr id="103471" name="Rectangle 130"/>
              <p:cNvSpPr/>
              <p:nvPr/>
            </p:nvSpPr>
            <p:spPr>
              <a:xfrm>
                <a:off x="1563" y="3723"/>
                <a:ext cx="102" cy="150"/>
              </a:xfrm>
              <a:prstGeom prst="rect">
                <a:avLst/>
              </a:prstGeom>
              <a:solidFill>
                <a:schemeClr val="bg2"/>
              </a:solidFill>
              <a:ln w="9525">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Arial" panose="020B0604020202020204" pitchFamily="34" charset="0"/>
                  <a:ea typeface="微软雅黑" panose="020B0503020204020204" pitchFamily="34" charset="-122"/>
                </a:endParaRPr>
              </a:p>
            </p:txBody>
          </p:sp>
          <p:sp>
            <p:nvSpPr>
              <p:cNvPr id="103472" name="Rectangle 131"/>
              <p:cNvSpPr/>
              <p:nvPr/>
            </p:nvSpPr>
            <p:spPr>
              <a:xfrm>
                <a:off x="1548" y="3738"/>
                <a:ext cx="102" cy="150"/>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Arial" panose="020B0604020202020204" pitchFamily="34" charset="0"/>
                  <a:ea typeface="微软雅黑" panose="020B0503020204020204" pitchFamily="34" charset="-122"/>
                </a:endParaRPr>
              </a:p>
            </p:txBody>
          </p:sp>
          <p:sp>
            <p:nvSpPr>
              <p:cNvPr id="103473" name="Line 132"/>
              <p:cNvSpPr/>
              <p:nvPr/>
            </p:nvSpPr>
            <p:spPr>
              <a:xfrm>
                <a:off x="1650" y="3816"/>
                <a:ext cx="126" cy="0"/>
              </a:xfrm>
              <a:prstGeom prst="line">
                <a:avLst/>
              </a:prstGeom>
              <a:ln w="9525" cap="flat" cmpd="sng">
                <a:solidFill>
                  <a:srgbClr val="0070C0"/>
                </a:solidFill>
                <a:prstDash val="solid"/>
                <a:headEnd type="none" w="med" len="med"/>
                <a:tailEnd type="triangle" w="med" len="med"/>
              </a:ln>
            </p:spPr>
          </p:sp>
        </p:grpSp>
        <p:grpSp>
          <p:nvGrpSpPr>
            <p:cNvPr id="103455" name="Group 133"/>
            <p:cNvGrpSpPr/>
            <p:nvPr/>
          </p:nvGrpSpPr>
          <p:grpSpPr>
            <a:xfrm>
              <a:off x="3180" y="3306"/>
              <a:ext cx="228" cy="165"/>
              <a:chOff x="1548" y="3723"/>
              <a:chExt cx="228" cy="165"/>
            </a:xfrm>
          </p:grpSpPr>
          <p:sp>
            <p:nvSpPr>
              <p:cNvPr id="103468" name="Rectangle 134"/>
              <p:cNvSpPr/>
              <p:nvPr/>
            </p:nvSpPr>
            <p:spPr>
              <a:xfrm>
                <a:off x="1563" y="3723"/>
                <a:ext cx="102" cy="150"/>
              </a:xfrm>
              <a:prstGeom prst="rect">
                <a:avLst/>
              </a:prstGeom>
              <a:solidFill>
                <a:schemeClr val="bg2"/>
              </a:solidFill>
              <a:ln w="9525">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Arial" panose="020B0604020202020204" pitchFamily="34" charset="0"/>
                  <a:ea typeface="微软雅黑" panose="020B0503020204020204" pitchFamily="34" charset="-122"/>
                </a:endParaRPr>
              </a:p>
            </p:txBody>
          </p:sp>
          <p:sp>
            <p:nvSpPr>
              <p:cNvPr id="103469" name="Rectangle 135"/>
              <p:cNvSpPr/>
              <p:nvPr/>
            </p:nvSpPr>
            <p:spPr>
              <a:xfrm>
                <a:off x="1548" y="3738"/>
                <a:ext cx="102" cy="150"/>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Arial" panose="020B0604020202020204" pitchFamily="34" charset="0"/>
                  <a:ea typeface="微软雅黑" panose="020B0503020204020204" pitchFamily="34" charset="-122"/>
                </a:endParaRPr>
              </a:p>
            </p:txBody>
          </p:sp>
          <p:sp>
            <p:nvSpPr>
              <p:cNvPr id="103470" name="Line 136"/>
              <p:cNvSpPr/>
              <p:nvPr/>
            </p:nvSpPr>
            <p:spPr>
              <a:xfrm>
                <a:off x="1650" y="3816"/>
                <a:ext cx="126" cy="0"/>
              </a:xfrm>
              <a:prstGeom prst="line">
                <a:avLst/>
              </a:prstGeom>
              <a:ln w="9525" cap="flat" cmpd="sng">
                <a:solidFill>
                  <a:srgbClr val="0070C0"/>
                </a:solidFill>
                <a:prstDash val="solid"/>
                <a:headEnd type="none" w="med" len="med"/>
                <a:tailEnd type="triangle" w="med" len="med"/>
              </a:ln>
            </p:spPr>
          </p:sp>
        </p:grpSp>
        <p:grpSp>
          <p:nvGrpSpPr>
            <p:cNvPr id="103456" name="Group 137"/>
            <p:cNvGrpSpPr/>
            <p:nvPr/>
          </p:nvGrpSpPr>
          <p:grpSpPr>
            <a:xfrm>
              <a:off x="2850" y="3897"/>
              <a:ext cx="228" cy="165"/>
              <a:chOff x="1548" y="3723"/>
              <a:chExt cx="228" cy="165"/>
            </a:xfrm>
          </p:grpSpPr>
          <p:sp>
            <p:nvSpPr>
              <p:cNvPr id="103465" name="Rectangle 138"/>
              <p:cNvSpPr/>
              <p:nvPr/>
            </p:nvSpPr>
            <p:spPr>
              <a:xfrm>
                <a:off x="1563" y="3723"/>
                <a:ext cx="102" cy="150"/>
              </a:xfrm>
              <a:prstGeom prst="rect">
                <a:avLst/>
              </a:prstGeom>
              <a:solidFill>
                <a:schemeClr val="bg2"/>
              </a:solidFill>
              <a:ln w="9525">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Arial" panose="020B0604020202020204" pitchFamily="34" charset="0"/>
                  <a:ea typeface="微软雅黑" panose="020B0503020204020204" pitchFamily="34" charset="-122"/>
                </a:endParaRPr>
              </a:p>
            </p:txBody>
          </p:sp>
          <p:sp>
            <p:nvSpPr>
              <p:cNvPr id="103466" name="Rectangle 139"/>
              <p:cNvSpPr/>
              <p:nvPr/>
            </p:nvSpPr>
            <p:spPr>
              <a:xfrm>
                <a:off x="1548" y="3738"/>
                <a:ext cx="102" cy="150"/>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Arial" panose="020B0604020202020204" pitchFamily="34" charset="0"/>
                  <a:ea typeface="微软雅黑" panose="020B0503020204020204" pitchFamily="34" charset="-122"/>
                </a:endParaRPr>
              </a:p>
            </p:txBody>
          </p:sp>
          <p:sp>
            <p:nvSpPr>
              <p:cNvPr id="103467" name="Line 140"/>
              <p:cNvSpPr/>
              <p:nvPr/>
            </p:nvSpPr>
            <p:spPr>
              <a:xfrm>
                <a:off x="1650" y="3816"/>
                <a:ext cx="126" cy="0"/>
              </a:xfrm>
              <a:prstGeom prst="line">
                <a:avLst/>
              </a:prstGeom>
              <a:ln w="9525" cap="flat" cmpd="sng">
                <a:solidFill>
                  <a:srgbClr val="0070C0"/>
                </a:solidFill>
                <a:prstDash val="solid"/>
                <a:headEnd type="none" w="med" len="med"/>
                <a:tailEnd type="triangle" w="med" len="med"/>
              </a:ln>
            </p:spPr>
          </p:sp>
        </p:grpSp>
        <p:grpSp>
          <p:nvGrpSpPr>
            <p:cNvPr id="103457" name="Group 141"/>
            <p:cNvGrpSpPr/>
            <p:nvPr/>
          </p:nvGrpSpPr>
          <p:grpSpPr>
            <a:xfrm>
              <a:off x="2586" y="3597"/>
              <a:ext cx="228" cy="165"/>
              <a:chOff x="1548" y="3723"/>
              <a:chExt cx="228" cy="165"/>
            </a:xfrm>
          </p:grpSpPr>
          <p:sp>
            <p:nvSpPr>
              <p:cNvPr id="103462" name="Rectangle 142"/>
              <p:cNvSpPr/>
              <p:nvPr/>
            </p:nvSpPr>
            <p:spPr>
              <a:xfrm>
                <a:off x="1563" y="3723"/>
                <a:ext cx="102" cy="150"/>
              </a:xfrm>
              <a:prstGeom prst="rect">
                <a:avLst/>
              </a:prstGeom>
              <a:solidFill>
                <a:schemeClr val="bg2"/>
              </a:solidFill>
              <a:ln w="9525">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Arial" panose="020B0604020202020204" pitchFamily="34" charset="0"/>
                  <a:ea typeface="微软雅黑" panose="020B0503020204020204" pitchFamily="34" charset="-122"/>
                </a:endParaRPr>
              </a:p>
            </p:txBody>
          </p:sp>
          <p:sp>
            <p:nvSpPr>
              <p:cNvPr id="103463" name="Rectangle 143"/>
              <p:cNvSpPr/>
              <p:nvPr/>
            </p:nvSpPr>
            <p:spPr>
              <a:xfrm>
                <a:off x="1548" y="3738"/>
                <a:ext cx="102" cy="150"/>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Arial" panose="020B0604020202020204" pitchFamily="34" charset="0"/>
                  <a:ea typeface="微软雅黑" panose="020B0503020204020204" pitchFamily="34" charset="-122"/>
                </a:endParaRPr>
              </a:p>
            </p:txBody>
          </p:sp>
          <p:sp>
            <p:nvSpPr>
              <p:cNvPr id="103464" name="Line 144"/>
              <p:cNvSpPr/>
              <p:nvPr/>
            </p:nvSpPr>
            <p:spPr>
              <a:xfrm>
                <a:off x="1650" y="3816"/>
                <a:ext cx="126" cy="0"/>
              </a:xfrm>
              <a:prstGeom prst="line">
                <a:avLst/>
              </a:prstGeom>
              <a:ln w="9525" cap="flat" cmpd="sng">
                <a:solidFill>
                  <a:srgbClr val="0070C0"/>
                </a:solidFill>
                <a:prstDash val="solid"/>
                <a:headEnd type="none" w="med" len="med"/>
                <a:tailEnd type="triangle" w="med" len="med"/>
              </a:ln>
            </p:spPr>
          </p:sp>
        </p:grpSp>
        <p:grpSp>
          <p:nvGrpSpPr>
            <p:cNvPr id="103458" name="Group 145"/>
            <p:cNvGrpSpPr/>
            <p:nvPr/>
          </p:nvGrpSpPr>
          <p:grpSpPr>
            <a:xfrm>
              <a:off x="4068" y="3423"/>
              <a:ext cx="228" cy="165"/>
              <a:chOff x="1548" y="3723"/>
              <a:chExt cx="228" cy="165"/>
            </a:xfrm>
          </p:grpSpPr>
          <p:sp>
            <p:nvSpPr>
              <p:cNvPr id="103459" name="Rectangle 146"/>
              <p:cNvSpPr/>
              <p:nvPr/>
            </p:nvSpPr>
            <p:spPr>
              <a:xfrm>
                <a:off x="1563" y="3723"/>
                <a:ext cx="102" cy="150"/>
              </a:xfrm>
              <a:prstGeom prst="rect">
                <a:avLst/>
              </a:prstGeom>
              <a:solidFill>
                <a:schemeClr val="bg2"/>
              </a:solidFill>
              <a:ln w="9525">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Arial" panose="020B0604020202020204" pitchFamily="34" charset="0"/>
                  <a:ea typeface="微软雅黑" panose="020B0503020204020204" pitchFamily="34" charset="-122"/>
                </a:endParaRPr>
              </a:p>
            </p:txBody>
          </p:sp>
          <p:sp>
            <p:nvSpPr>
              <p:cNvPr id="103460" name="Rectangle 147"/>
              <p:cNvSpPr/>
              <p:nvPr/>
            </p:nvSpPr>
            <p:spPr>
              <a:xfrm>
                <a:off x="1548" y="3738"/>
                <a:ext cx="102" cy="150"/>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Arial" panose="020B0604020202020204" pitchFamily="34" charset="0"/>
                  <a:ea typeface="微软雅黑" panose="020B0503020204020204" pitchFamily="34" charset="-122"/>
                </a:endParaRPr>
              </a:p>
            </p:txBody>
          </p:sp>
          <p:sp>
            <p:nvSpPr>
              <p:cNvPr id="103461" name="Line 148"/>
              <p:cNvSpPr/>
              <p:nvPr/>
            </p:nvSpPr>
            <p:spPr>
              <a:xfrm>
                <a:off x="1650" y="3816"/>
                <a:ext cx="126" cy="0"/>
              </a:xfrm>
              <a:prstGeom prst="line">
                <a:avLst/>
              </a:prstGeom>
              <a:ln w="9525" cap="flat" cmpd="sng">
                <a:solidFill>
                  <a:schemeClr val="accent2"/>
                </a:solidFill>
                <a:prstDash val="solid"/>
                <a:headEnd type="none" w="med" len="med"/>
                <a:tailEnd type="triangle" w="med" len="med"/>
              </a:ln>
            </p:spPr>
          </p:sp>
        </p:grpSp>
      </p:grpSp>
      <p:sp>
        <p:nvSpPr>
          <p:cNvPr id="15509" name="Text Box 149"/>
          <p:cNvSpPr txBox="1"/>
          <p:nvPr/>
        </p:nvSpPr>
        <p:spPr>
          <a:xfrm>
            <a:off x="323850" y="5445125"/>
            <a:ext cx="8820150" cy="9461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800" dirty="0">
                <a:latin typeface="Arial" panose="020B0604020202020204" pitchFamily="34" charset="0"/>
                <a:ea typeface="微软雅黑" panose="020B0503020204020204" pitchFamily="34" charset="-122"/>
              </a:rPr>
              <a:t>在这样的环境中，分组通常称为</a:t>
            </a:r>
            <a:r>
              <a:rPr lang="zh-CN" altLang="en-US" sz="2800" dirty="0">
                <a:solidFill>
                  <a:srgbClr val="FF0000"/>
                </a:solidFill>
                <a:latin typeface="Arial" panose="020B0604020202020204" pitchFamily="34" charset="0"/>
                <a:ea typeface="微软雅黑" panose="020B0503020204020204" pitchFamily="34" charset="-122"/>
              </a:rPr>
              <a:t>数据报</a:t>
            </a:r>
            <a:r>
              <a:rPr lang="zh-CN" altLang="en-US" sz="2800" dirty="0">
                <a:latin typeface="Arial" panose="020B0604020202020204" pitchFamily="34" charset="0"/>
                <a:ea typeface="微软雅黑" panose="020B0503020204020204" pitchFamily="34" charset="-122"/>
              </a:rPr>
              <a:t>（</a:t>
            </a:r>
            <a:r>
              <a:rPr lang="en-US" altLang="zh-CN" sz="2800" dirty="0">
                <a:latin typeface="Arial" panose="020B0604020202020204" pitchFamily="34" charset="0"/>
                <a:ea typeface="微软雅黑" panose="020B0503020204020204" pitchFamily="34" charset="-122"/>
              </a:rPr>
              <a:t>datagram</a:t>
            </a:r>
            <a:r>
              <a:rPr lang="zh-CN" altLang="en-US" sz="2800" dirty="0">
                <a:latin typeface="Arial" panose="020B0604020202020204" pitchFamily="34" charset="0"/>
                <a:ea typeface="微软雅黑" panose="020B0503020204020204" pitchFamily="34" charset="-122"/>
              </a:rPr>
              <a:t>）</a:t>
            </a:r>
            <a:r>
              <a:rPr lang="en-US" altLang="zh-CN" sz="2800" dirty="0">
                <a:latin typeface="Arial" panose="020B0604020202020204" pitchFamily="34" charset="0"/>
                <a:ea typeface="微软雅黑" panose="020B0503020204020204" pitchFamily="34" charset="-122"/>
              </a:rPr>
              <a:t>,</a:t>
            </a:r>
            <a:r>
              <a:rPr lang="zh-CN" altLang="en-US" sz="2800" dirty="0">
                <a:latin typeface="Arial" panose="020B0604020202020204" pitchFamily="34" charset="0"/>
                <a:ea typeface="微软雅黑" panose="020B0503020204020204" pitchFamily="34" charset="-122"/>
              </a:rPr>
              <a:t>对应的网络称为</a:t>
            </a:r>
            <a:r>
              <a:rPr lang="zh-CN" altLang="en-US" sz="2800" dirty="0">
                <a:solidFill>
                  <a:srgbClr val="FF0000"/>
                </a:solidFill>
                <a:latin typeface="Arial" panose="020B0604020202020204" pitchFamily="34" charset="0"/>
                <a:ea typeface="微软雅黑" panose="020B0503020204020204" pitchFamily="34" charset="-122"/>
              </a:rPr>
              <a:t>数据报网络</a:t>
            </a:r>
            <a:r>
              <a:rPr lang="zh-CN" altLang="en-US" sz="2800" dirty="0">
                <a:latin typeface="Arial" panose="020B0604020202020204" pitchFamily="34" charset="0"/>
                <a:ea typeface="微软雅黑" panose="020B0503020204020204" pitchFamily="34" charset="-122"/>
              </a:rPr>
              <a:t>（</a:t>
            </a:r>
            <a:r>
              <a:rPr lang="en-US" altLang="zh-CN" sz="2800" dirty="0">
                <a:latin typeface="Arial" panose="020B0604020202020204" pitchFamily="34" charset="0"/>
                <a:ea typeface="微软雅黑" panose="020B0503020204020204" pitchFamily="34" charset="-122"/>
              </a:rPr>
              <a:t>datagram network</a:t>
            </a:r>
            <a:r>
              <a:rPr lang="zh-CN" altLang="en-US" sz="2800" dirty="0">
                <a:latin typeface="Arial" panose="020B0604020202020204" pitchFamily="34" charset="0"/>
                <a:ea typeface="微软雅黑" panose="020B0503020204020204" pitchFamily="34" charset="-122"/>
              </a:rPr>
              <a:t>）。</a:t>
            </a:r>
            <a:endParaRPr lang="zh-CN" altLang="en-US" sz="2800" dirty="0">
              <a:latin typeface="Arial" panose="020B0604020202020204" pitchFamily="34" charset="0"/>
              <a:ea typeface="微软雅黑" panose="020B0503020204020204" pitchFamily="34" charset="-122"/>
            </a:endParaRPr>
          </a:p>
        </p:txBody>
      </p:sp>
      <p:sp>
        <p:nvSpPr>
          <p:cNvPr id="103430" name="灯片编号占位符 2"/>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2000" dirty="0">
                <a:solidFill>
                  <a:srgbClr val="898989"/>
                </a:solidFill>
                <a:latin typeface="Arial" panose="020B0604020202020204" pitchFamily="34" charset="0"/>
              </a:rPr>
            </a:fld>
            <a:endParaRPr lang="zh-CN" altLang="en-US" sz="2000" dirty="0">
              <a:solidFill>
                <a:srgbClr val="898989"/>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5363"/>
                                        </p:tgtEl>
                                        <p:attrNameLst>
                                          <p:attrName>style.visibility</p:attrName>
                                        </p:attrNameLst>
                                      </p:cBhvr>
                                      <p:to>
                                        <p:strVal val="visible"/>
                                      </p:to>
                                    </p:set>
                                    <p:animEffect transition="in" filter="checkerboard(across)">
                                      <p:cBhvr>
                                        <p:cTn id="7" dur="500"/>
                                        <p:tgtEl>
                                          <p:spTgt spid="1536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out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5509"/>
                                        </p:tgtEl>
                                        <p:attrNameLst>
                                          <p:attrName>style.visibility</p:attrName>
                                        </p:attrNameLst>
                                      </p:cBhvr>
                                      <p:to>
                                        <p:strVal val="visible"/>
                                      </p:to>
                                    </p:set>
                                    <p:anim calcmode="lin" valueType="num">
                                      <p:cBhvr additive="base">
                                        <p:cTn id="17" dur="500" fill="hold"/>
                                        <p:tgtEl>
                                          <p:spTgt spid="15509"/>
                                        </p:tgtEl>
                                        <p:attrNameLst>
                                          <p:attrName>ppt_x</p:attrName>
                                        </p:attrNameLst>
                                      </p:cBhvr>
                                      <p:tavLst>
                                        <p:tav tm="0">
                                          <p:val>
                                            <p:strVal val="0-#ppt_w/2"/>
                                          </p:val>
                                        </p:tav>
                                        <p:tav tm="100000">
                                          <p:val>
                                            <p:strVal val="#ppt_x"/>
                                          </p:val>
                                        </p:tav>
                                      </p:tavLst>
                                    </p:anim>
                                    <p:anim calcmode="lin" valueType="num">
                                      <p:cBhvr additive="base">
                                        <p:cTn id="18" dur="500" fill="hold"/>
                                        <p:tgtEl>
                                          <p:spTgt spid="1550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p:bldP spid="1550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410" name="Picture 3" descr="1-15"/>
          <p:cNvPicPr>
            <a:picLocks noChangeAspect="1"/>
          </p:cNvPicPr>
          <p:nvPr/>
        </p:nvPicPr>
        <p:blipFill>
          <a:blip r:embed="rId1"/>
          <a:stretch>
            <a:fillRect/>
          </a:stretch>
        </p:blipFill>
        <p:spPr>
          <a:xfrm>
            <a:off x="1143000" y="1143000"/>
            <a:ext cx="6891338" cy="4284663"/>
          </a:xfrm>
          <a:prstGeom prst="rect">
            <a:avLst/>
          </a:prstGeom>
          <a:noFill/>
          <a:ln w="9525">
            <a:noFill/>
          </a:ln>
        </p:spPr>
      </p:pic>
      <p:sp>
        <p:nvSpPr>
          <p:cNvPr id="17411" name="Text Box 4"/>
          <p:cNvSpPr txBox="1"/>
          <p:nvPr/>
        </p:nvSpPr>
        <p:spPr>
          <a:xfrm>
            <a:off x="990600" y="5638800"/>
            <a:ext cx="7086600" cy="9461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800" b="1" dirty="0">
                <a:latin typeface="Times New Roman" panose="02020603050405020304" pitchFamily="18" charset="0"/>
                <a:ea typeface="宋体" panose="02010600030101010101" pitchFamily="2" charset="-122"/>
              </a:rPr>
              <a:t>Example information flow supporting virtual communication in layer 5.</a:t>
            </a:r>
            <a:endParaRPr lang="zh-CN" altLang="en-US" sz="2800" b="1" dirty="0">
              <a:latin typeface="Times New Roman" panose="02020603050405020304" pitchFamily="18" charset="0"/>
              <a:ea typeface="宋体" panose="02010600030101010101" pitchFamily="2" charset="-122"/>
            </a:endParaRPr>
          </a:p>
        </p:txBody>
      </p:sp>
      <p:sp>
        <p:nvSpPr>
          <p:cNvPr id="17412" name="TextBox 1"/>
          <p:cNvSpPr txBox="1"/>
          <p:nvPr/>
        </p:nvSpPr>
        <p:spPr>
          <a:xfrm>
            <a:off x="539750" y="404813"/>
            <a:ext cx="4464050" cy="646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3600" dirty="0"/>
              <a:t>实际传输过程：</a:t>
            </a:r>
            <a:endParaRPr lang="zh-CN" altLang="en-US" sz="3600"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Rectangle 2"/>
          <p:cNvSpPr>
            <a:spLocks noGrp="1" noChangeArrowheads="1"/>
          </p:cNvSpPr>
          <p:nvPr>
            <p:ph type="title"/>
          </p:nvPr>
        </p:nvSpPr>
        <p:spPr>
          <a:xfrm>
            <a:off x="228600" y="76200"/>
            <a:ext cx="8610600" cy="990599"/>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3600" b="1" i="0" u="none" strike="noStrike" kern="1200" cap="all" spc="50" normalizeH="0" baseline="0" noProof="0">
                <a:ln w="15875">
                  <a:noFill/>
                </a:ln>
                <a:solidFill>
                  <a:schemeClr val="tx2"/>
                </a:solidFill>
                <a:effectLst/>
                <a:uLnTx/>
                <a:uFillTx/>
                <a:latin typeface="+mj-lt"/>
                <a:ea typeface="+mj-ea"/>
                <a:cs typeface="+mj-cs"/>
              </a:rPr>
              <a:t>5.1.3 </a:t>
            </a:r>
            <a:r>
              <a:rPr kumimoji="0" lang="en-US" altLang="zh-CN" sz="3600" b="1" i="0" u="none" strike="noStrike" kern="1200" cap="all" spc="50" normalizeH="0" baseline="0" noProof="0">
                <a:ln w="15875">
                  <a:noFill/>
                </a:ln>
                <a:solidFill>
                  <a:schemeClr val="tx2"/>
                </a:solidFill>
                <a:effectLst/>
                <a:uLnTx/>
                <a:uFillTx/>
                <a:latin typeface="+mj-lt"/>
                <a:ea typeface="+mj-ea"/>
                <a:cs typeface="+mj-cs"/>
              </a:rPr>
              <a:t>Implementation of Connectionless Service</a:t>
            </a:r>
            <a:endParaRPr kumimoji="0" lang="zh-CN" altLang="en-US" sz="3600" b="1" i="0" u="none" strike="noStrike" kern="1200" cap="all" spc="50" normalizeH="0" baseline="0" noProof="0">
              <a:ln w="15875">
                <a:noFill/>
              </a:ln>
              <a:solidFill>
                <a:schemeClr val="tx2"/>
              </a:solidFill>
              <a:effectLst/>
              <a:uLnTx/>
              <a:uFillTx/>
              <a:latin typeface="+mj-lt"/>
              <a:ea typeface="+mj-ea"/>
              <a:cs typeface="+mj-cs"/>
            </a:endParaRPr>
          </a:p>
        </p:txBody>
      </p:sp>
      <p:pic>
        <p:nvPicPr>
          <p:cNvPr id="20483" name="Picture 3" descr="5-02"/>
          <p:cNvPicPr>
            <a:picLocks noChangeAspect="1"/>
          </p:cNvPicPr>
          <p:nvPr/>
        </p:nvPicPr>
        <p:blipFill>
          <a:blip r:embed="rId1"/>
          <a:stretch>
            <a:fillRect/>
          </a:stretch>
        </p:blipFill>
        <p:spPr>
          <a:xfrm>
            <a:off x="1042988" y="2565400"/>
            <a:ext cx="7273925" cy="3814763"/>
          </a:xfrm>
          <a:prstGeom prst="rect">
            <a:avLst/>
          </a:prstGeom>
          <a:noFill/>
          <a:ln w="9525">
            <a:noFill/>
          </a:ln>
        </p:spPr>
      </p:pic>
      <p:sp>
        <p:nvSpPr>
          <p:cNvPr id="20484" name="Text Box 4"/>
          <p:cNvSpPr txBox="1"/>
          <p:nvPr/>
        </p:nvSpPr>
        <p:spPr>
          <a:xfrm>
            <a:off x="539750" y="6338888"/>
            <a:ext cx="8083550" cy="5191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800" b="1" dirty="0">
                <a:solidFill>
                  <a:schemeClr val="folHlink"/>
                </a:solidFill>
                <a:latin typeface="Times New Roman" panose="02020603050405020304" pitchFamily="18" charset="0"/>
              </a:rPr>
              <a:t>P346 Figure 5-2. Routing within a datagram subnet.</a:t>
            </a:r>
            <a:endParaRPr lang="zh-CN" altLang="en-US" sz="2800" dirty="0">
              <a:solidFill>
                <a:schemeClr val="folHlink"/>
              </a:solidFill>
              <a:latin typeface="Times New Roman" panose="02020603050405020304" pitchFamily="18" charset="0"/>
            </a:endParaRPr>
          </a:p>
        </p:txBody>
      </p:sp>
      <p:sp>
        <p:nvSpPr>
          <p:cNvPr id="20485" name="Text Box 5"/>
          <p:cNvSpPr txBox="1"/>
          <p:nvPr/>
        </p:nvSpPr>
        <p:spPr>
          <a:xfrm>
            <a:off x="323850" y="1125538"/>
            <a:ext cx="8424863" cy="13731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800" b="1" dirty="0">
                <a:latin typeface="Times New Roman" panose="02020603050405020304" pitchFamily="18" charset="0"/>
              </a:rPr>
              <a:t>        路由器中存储的表叫路由表，它有路由器到其它各个可达节点的路径。管理这些路由表并作出路由选择的算法称为</a:t>
            </a:r>
            <a:r>
              <a:rPr lang="zh-CN" altLang="en-US" sz="2800" b="1" dirty="0">
                <a:solidFill>
                  <a:schemeClr val="folHlink"/>
                </a:solidFill>
                <a:latin typeface="Times New Roman" panose="02020603050405020304" pitchFamily="18" charset="0"/>
              </a:rPr>
              <a:t>路由算法（</a:t>
            </a:r>
            <a:r>
              <a:rPr lang="en-US" altLang="zh-CN" sz="2800" b="1" dirty="0">
                <a:solidFill>
                  <a:schemeClr val="folHlink"/>
                </a:solidFill>
                <a:latin typeface="Times New Roman" panose="02020603050405020304" pitchFamily="18" charset="0"/>
              </a:rPr>
              <a:t>routing algorithm</a:t>
            </a:r>
            <a:r>
              <a:rPr lang="zh-CN" altLang="en-US" sz="2800" b="1" dirty="0">
                <a:solidFill>
                  <a:schemeClr val="folHlink"/>
                </a:solidFill>
                <a:latin typeface="Times New Roman" panose="02020603050405020304" pitchFamily="18" charset="0"/>
              </a:rPr>
              <a:t>）</a:t>
            </a:r>
            <a:r>
              <a:rPr lang="zh-CN" altLang="en-US" sz="2800" b="1" dirty="0">
                <a:latin typeface="Times New Roman" panose="02020603050405020304" pitchFamily="18" charset="0"/>
              </a:rPr>
              <a:t>。</a:t>
            </a:r>
            <a:endParaRPr lang="zh-CN" altLang="en-US" sz="2800" b="1"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485"/>
                                        </p:tgtEl>
                                        <p:attrNameLst>
                                          <p:attrName>style.visibility</p:attrName>
                                        </p:attrNameLst>
                                      </p:cBhvr>
                                      <p:to>
                                        <p:strVal val="visible"/>
                                      </p:to>
                                    </p:set>
                                    <p:anim calcmode="lin" valueType="num">
                                      <p:cBhvr additive="base">
                                        <p:cTn id="7" dur="500" fill="hold"/>
                                        <p:tgtEl>
                                          <p:spTgt spid="20485"/>
                                        </p:tgtEl>
                                        <p:attrNameLst>
                                          <p:attrName>ppt_x</p:attrName>
                                        </p:attrNameLst>
                                      </p:cBhvr>
                                      <p:tavLst>
                                        <p:tav tm="0">
                                          <p:val>
                                            <p:strVal val="0-#ppt_w/2"/>
                                          </p:val>
                                        </p:tav>
                                        <p:tav tm="100000">
                                          <p:val>
                                            <p:strVal val="#ppt_x"/>
                                          </p:val>
                                        </p:tav>
                                      </p:tavLst>
                                    </p:anim>
                                    <p:anim calcmode="lin" valueType="num">
                                      <p:cBhvr additive="base">
                                        <p:cTn id="8" dur="500" fill="hold"/>
                                        <p:tgtEl>
                                          <p:spTgt spid="2048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0483"/>
                                        </p:tgtEl>
                                        <p:attrNameLst>
                                          <p:attrName>style.visibility</p:attrName>
                                        </p:attrNameLst>
                                      </p:cBhvr>
                                      <p:to>
                                        <p:strVal val="visible"/>
                                      </p:to>
                                    </p:set>
                                    <p:animEffect transition="in" filter="blinds(horizontal)">
                                      <p:cBhvr>
                                        <p:cTn id="13" dur="500"/>
                                        <p:tgtEl>
                                          <p:spTgt spid="20483"/>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0484"/>
                                        </p:tgtEl>
                                        <p:attrNameLst>
                                          <p:attrName>style.visibility</p:attrName>
                                        </p:attrNameLst>
                                      </p:cBhvr>
                                      <p:to>
                                        <p:strVal val="visible"/>
                                      </p:to>
                                    </p:set>
                                    <p:animEffect transition="in" filter="blinds(horizontal)">
                                      <p:cBhvr>
                                        <p:cTn id="16" dur="500"/>
                                        <p:tgtEl>
                                          <p:spTgt spid="204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p:bldP spid="2048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Rectangle 2"/>
          <p:cNvSpPr>
            <a:spLocks noGrp="1" noChangeArrowheads="1"/>
          </p:cNvSpPr>
          <p:nvPr>
            <p:ph type="title"/>
          </p:nvPr>
        </p:nvSpPr>
        <p:spPr>
          <a:xfrm>
            <a:off x="712285" y="-70978"/>
            <a:ext cx="7772400" cy="1142999"/>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3600" b="1" i="0" u="none" strike="noStrike" kern="1200" cap="all" spc="50" normalizeH="0" baseline="0" noProof="0">
                <a:ln w="15875">
                  <a:noFill/>
                </a:ln>
                <a:solidFill>
                  <a:schemeClr val="tx2"/>
                </a:solidFill>
                <a:effectLst/>
                <a:uLnTx/>
                <a:uFillTx/>
                <a:latin typeface="+mj-lt"/>
                <a:ea typeface="+mj-ea"/>
                <a:cs typeface="+mj-cs"/>
              </a:rPr>
              <a:t>5.1.4 </a:t>
            </a:r>
            <a:r>
              <a:rPr kumimoji="0" lang="en-US" altLang="zh-CN" sz="3600" b="1" i="0" u="none" strike="noStrike" kern="1200" cap="all" spc="50" normalizeH="0" baseline="0" noProof="0">
                <a:ln w="15875">
                  <a:noFill/>
                </a:ln>
                <a:solidFill>
                  <a:schemeClr val="tx2"/>
                </a:solidFill>
                <a:effectLst/>
                <a:uLnTx/>
                <a:uFillTx/>
                <a:latin typeface="+mj-lt"/>
                <a:ea typeface="+mj-ea"/>
                <a:cs typeface="+mj-cs"/>
              </a:rPr>
              <a:t>Implementation </a:t>
            </a:r>
            <a:br>
              <a:rPr kumimoji="0" lang="en-US" altLang="zh-CN" sz="3600" b="1" i="0" u="none" strike="noStrike" kern="1200" cap="all" spc="50" normalizeH="0" baseline="0" noProof="0">
                <a:ln w="15875">
                  <a:noFill/>
                </a:ln>
                <a:solidFill>
                  <a:schemeClr val="tx2"/>
                </a:solidFill>
                <a:effectLst/>
                <a:uLnTx/>
                <a:uFillTx/>
                <a:latin typeface="+mj-lt"/>
                <a:ea typeface="+mj-ea"/>
                <a:cs typeface="+mj-cs"/>
              </a:rPr>
            </a:br>
            <a:r>
              <a:rPr kumimoji="0" lang="en-US" altLang="zh-CN" sz="3600" b="1" i="0" u="none" strike="noStrike" kern="1200" cap="all" spc="50" normalizeH="0" baseline="0" noProof="0">
                <a:ln w="15875">
                  <a:noFill/>
                </a:ln>
                <a:solidFill>
                  <a:schemeClr val="tx2"/>
                </a:solidFill>
                <a:effectLst/>
                <a:uLnTx/>
                <a:uFillTx/>
                <a:latin typeface="+mj-lt"/>
                <a:ea typeface="+mj-ea"/>
                <a:cs typeface="+mj-cs"/>
              </a:rPr>
              <a:t>of Connection-Oriented Service</a:t>
            </a:r>
            <a:endParaRPr kumimoji="0" lang="zh-CN" altLang="en-US" sz="3600" b="1" i="0" u="none" strike="noStrike" kern="1200" cap="all" spc="50" normalizeH="0" baseline="0" noProof="0">
              <a:ln w="15875">
                <a:noFill/>
              </a:ln>
              <a:solidFill>
                <a:schemeClr val="tx2"/>
              </a:solidFill>
              <a:effectLst/>
              <a:uLnTx/>
              <a:uFillTx/>
              <a:latin typeface="+mj-lt"/>
              <a:ea typeface="+mj-ea"/>
              <a:cs typeface="+mj-cs"/>
            </a:endParaRPr>
          </a:p>
        </p:txBody>
      </p:sp>
      <p:sp>
        <p:nvSpPr>
          <p:cNvPr id="17411" name="Text Box 3"/>
          <p:cNvSpPr txBox="1"/>
          <p:nvPr/>
        </p:nvSpPr>
        <p:spPr>
          <a:xfrm>
            <a:off x="458788" y="1006475"/>
            <a:ext cx="4113212"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b="1" dirty="0">
                <a:solidFill>
                  <a:srgbClr val="FF0000"/>
                </a:solidFill>
                <a:latin typeface="Comic Sans MS" panose="030F0702030302020204" pitchFamily="66" charset="0"/>
                <a:ea typeface="微软雅黑" panose="020B0503020204020204" pitchFamily="34" charset="-122"/>
              </a:rPr>
              <a:t>面向连接服务通信过程：</a:t>
            </a:r>
            <a:endParaRPr lang="zh-CN" altLang="en-US" sz="2800" b="1" dirty="0">
              <a:solidFill>
                <a:srgbClr val="FF0000"/>
              </a:solidFill>
              <a:latin typeface="Comic Sans MS" panose="030F0702030302020204" pitchFamily="66" charset="0"/>
              <a:ea typeface="微软雅黑" panose="020B0503020204020204" pitchFamily="34" charset="-122"/>
            </a:endParaRPr>
          </a:p>
        </p:txBody>
      </p:sp>
      <p:sp>
        <p:nvSpPr>
          <p:cNvPr id="17412" name="Text Box 4"/>
          <p:cNvSpPr txBox="1"/>
          <p:nvPr/>
        </p:nvSpPr>
        <p:spPr>
          <a:xfrm>
            <a:off x="1706563" y="1450975"/>
            <a:ext cx="675005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dirty="0">
                <a:latin typeface="Comic Sans MS" panose="030F0702030302020204" pitchFamily="66" charset="0"/>
                <a:ea typeface="微软雅黑" panose="020B0503020204020204" pitchFamily="34" charset="-122"/>
              </a:rPr>
              <a:t>1、在主机通信之前,双方应建立起连接</a:t>
            </a:r>
            <a:endParaRPr lang="zh-CN" altLang="en-US" sz="2800" dirty="0">
              <a:latin typeface="Comic Sans MS" panose="030F0702030302020204" pitchFamily="66" charset="0"/>
              <a:ea typeface="微软雅黑" panose="020B0503020204020204" pitchFamily="34" charset="-122"/>
            </a:endParaRPr>
          </a:p>
        </p:txBody>
      </p:sp>
      <p:sp>
        <p:nvSpPr>
          <p:cNvPr id="17413" name="Text Box 5"/>
          <p:cNvSpPr txBox="1"/>
          <p:nvPr/>
        </p:nvSpPr>
        <p:spPr>
          <a:xfrm>
            <a:off x="1706563" y="1919288"/>
            <a:ext cx="6116637" cy="5191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dirty="0">
                <a:latin typeface="Comic Sans MS" panose="030F0702030302020204" pitchFamily="66" charset="0"/>
                <a:ea typeface="微软雅黑" panose="020B0503020204020204" pitchFamily="34" charset="-122"/>
              </a:rPr>
              <a:t>2、在建立起的连接上进行数据的传递</a:t>
            </a:r>
            <a:endParaRPr lang="zh-CN" altLang="en-US" sz="2800" dirty="0">
              <a:latin typeface="Comic Sans MS" panose="030F0702030302020204" pitchFamily="66" charset="0"/>
              <a:ea typeface="微软雅黑" panose="020B0503020204020204" pitchFamily="34" charset="-122"/>
            </a:endParaRPr>
          </a:p>
        </p:txBody>
      </p:sp>
      <p:sp>
        <p:nvSpPr>
          <p:cNvPr id="17414" name="Text Box 6"/>
          <p:cNvSpPr txBox="1"/>
          <p:nvPr/>
        </p:nvSpPr>
        <p:spPr>
          <a:xfrm>
            <a:off x="1706563" y="2422525"/>
            <a:ext cx="3770312"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dirty="0">
                <a:latin typeface="Comic Sans MS" panose="030F0702030302020204" pitchFamily="66" charset="0"/>
                <a:ea typeface="微软雅黑" panose="020B0503020204020204" pitchFamily="34" charset="-122"/>
              </a:rPr>
              <a:t>3、传输完毕,拆除连接</a:t>
            </a:r>
            <a:endParaRPr lang="zh-CN" altLang="en-US" sz="2800" dirty="0">
              <a:latin typeface="Comic Sans MS" panose="030F0702030302020204" pitchFamily="66" charset="0"/>
              <a:ea typeface="微软雅黑" panose="020B0503020204020204" pitchFamily="34" charset="-122"/>
            </a:endParaRPr>
          </a:p>
        </p:txBody>
      </p:sp>
      <p:sp>
        <p:nvSpPr>
          <p:cNvPr id="17584" name="Text Box 176"/>
          <p:cNvSpPr txBox="1"/>
          <p:nvPr/>
        </p:nvSpPr>
        <p:spPr>
          <a:xfrm>
            <a:off x="0" y="5133975"/>
            <a:ext cx="9144000" cy="13858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800" dirty="0">
                <a:latin typeface="Arial" panose="020B0604020202020204" pitchFamily="34" charset="0"/>
                <a:ea typeface="微软雅黑" panose="020B0503020204020204" pitchFamily="34" charset="-122"/>
              </a:rPr>
              <a:t>        使用面向连接的服务，必须首先建立一条从源路由器到目标路由器的路径。这个连接称为</a:t>
            </a:r>
            <a:r>
              <a:rPr lang="zh-CN" altLang="en-US" sz="2800" dirty="0">
                <a:solidFill>
                  <a:srgbClr val="FF0000"/>
                </a:solidFill>
                <a:latin typeface="Arial" panose="020B0604020202020204" pitchFamily="34" charset="0"/>
                <a:ea typeface="微软雅黑" panose="020B0503020204020204" pitchFamily="34" charset="-122"/>
              </a:rPr>
              <a:t>虚电路</a:t>
            </a:r>
            <a:r>
              <a:rPr lang="zh-CN" altLang="en-US" sz="2800" dirty="0">
                <a:latin typeface="Arial" panose="020B0604020202020204" pitchFamily="34" charset="0"/>
                <a:ea typeface="微软雅黑" panose="020B0503020204020204" pitchFamily="34" charset="-122"/>
              </a:rPr>
              <a:t>（</a:t>
            </a:r>
            <a:r>
              <a:rPr lang="en-US" altLang="zh-CN" sz="2800" dirty="0">
                <a:latin typeface="Arial" panose="020B0604020202020204" pitchFamily="34" charset="0"/>
                <a:ea typeface="微软雅黑" panose="020B0503020204020204" pitchFamily="34" charset="-122"/>
              </a:rPr>
              <a:t>virtual circuit</a:t>
            </a:r>
            <a:r>
              <a:rPr lang="zh-CN" altLang="en-US" sz="2800" dirty="0">
                <a:latin typeface="Arial" panose="020B0604020202020204" pitchFamily="34" charset="0"/>
                <a:ea typeface="微软雅黑" panose="020B0503020204020204" pitchFamily="34" charset="-122"/>
              </a:rPr>
              <a:t>），网络称为</a:t>
            </a:r>
            <a:r>
              <a:rPr lang="zh-CN" altLang="en-US" sz="2800" dirty="0">
                <a:solidFill>
                  <a:srgbClr val="FF0000"/>
                </a:solidFill>
                <a:latin typeface="Arial" panose="020B0604020202020204" pitchFamily="34" charset="0"/>
                <a:ea typeface="微软雅黑" panose="020B0503020204020204" pitchFamily="34" charset="-122"/>
              </a:rPr>
              <a:t>虚电路网络</a:t>
            </a:r>
            <a:r>
              <a:rPr lang="zh-CN" altLang="en-US" sz="2800" dirty="0">
                <a:latin typeface="Arial" panose="020B0604020202020204" pitchFamily="34" charset="0"/>
                <a:ea typeface="微软雅黑" panose="020B0503020204020204" pitchFamily="34" charset="-122"/>
              </a:rPr>
              <a:t>（</a:t>
            </a:r>
            <a:r>
              <a:rPr lang="en-US" altLang="zh-CN" sz="2800" dirty="0">
                <a:latin typeface="Arial" panose="020B0604020202020204" pitchFamily="34" charset="0"/>
                <a:ea typeface="微软雅黑" panose="020B0503020204020204" pitchFamily="34" charset="-122"/>
              </a:rPr>
              <a:t>virtual-circuit network</a:t>
            </a:r>
            <a:r>
              <a:rPr lang="zh-CN" altLang="en-US" sz="2800" dirty="0">
                <a:latin typeface="Arial" panose="020B0604020202020204" pitchFamily="34" charset="0"/>
                <a:ea typeface="微软雅黑" panose="020B0503020204020204" pitchFamily="34" charset="-122"/>
              </a:rPr>
              <a:t>）。</a:t>
            </a:r>
            <a:endParaRPr lang="zh-CN" altLang="en-US" sz="2800" dirty="0">
              <a:latin typeface="Arial" panose="020B0604020202020204" pitchFamily="34" charset="0"/>
              <a:ea typeface="微软雅黑" panose="020B0503020204020204" pitchFamily="34" charset="-122"/>
            </a:endParaRPr>
          </a:p>
        </p:txBody>
      </p:sp>
      <p:sp>
        <p:nvSpPr>
          <p:cNvPr id="105480" name="灯片编号占位符 2"/>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2000" dirty="0">
                <a:solidFill>
                  <a:srgbClr val="898989"/>
                </a:solidFill>
                <a:latin typeface="Arial" panose="020B0604020202020204" pitchFamily="34" charset="0"/>
              </a:rPr>
            </a:fld>
            <a:endParaRPr lang="zh-CN" altLang="en-US" sz="2000" dirty="0">
              <a:solidFill>
                <a:srgbClr val="898989"/>
              </a:solidFill>
              <a:latin typeface="Arial" panose="020B0604020202020204" pitchFamily="34" charset="0"/>
            </a:endParaRPr>
          </a:p>
        </p:txBody>
      </p:sp>
      <p:grpSp>
        <p:nvGrpSpPr>
          <p:cNvPr id="178" name="Group 7"/>
          <p:cNvGrpSpPr/>
          <p:nvPr/>
        </p:nvGrpSpPr>
        <p:grpSpPr>
          <a:xfrm>
            <a:off x="304800" y="2493963"/>
            <a:ext cx="8348663" cy="2593975"/>
            <a:chOff x="266" y="2317"/>
            <a:chExt cx="5259" cy="1775"/>
          </a:xfrm>
        </p:grpSpPr>
        <p:sp>
          <p:nvSpPr>
            <p:cNvPr id="105482" name="Freeform 8"/>
            <p:cNvSpPr/>
            <p:nvPr/>
          </p:nvSpPr>
          <p:spPr>
            <a:xfrm>
              <a:off x="2076" y="3159"/>
              <a:ext cx="1794" cy="933"/>
            </a:xfrm>
            <a:custGeom>
              <a:avLst/>
              <a:gdLst>
                <a:gd name="txL" fmla="*/ 0 w 1794"/>
                <a:gd name="txT" fmla="*/ 0 h 933"/>
                <a:gd name="txR" fmla="*/ 1794 w 1794"/>
                <a:gd name="txB" fmla="*/ 933 h 933"/>
              </a:gdLst>
              <a:ahLst/>
              <a:cxnLst>
                <a:cxn ang="0">
                  <a:pos x="6" y="483"/>
                </a:cxn>
                <a:cxn ang="0">
                  <a:pos x="108" y="125"/>
                </a:cxn>
                <a:cxn ang="0">
                  <a:pos x="559" y="100"/>
                </a:cxn>
                <a:cxn ang="0">
                  <a:pos x="1128" y="29"/>
                </a:cxn>
                <a:cxn ang="0">
                  <a:pos x="1716" y="275"/>
                </a:cxn>
                <a:cxn ang="0">
                  <a:pos x="1596" y="827"/>
                </a:cxn>
                <a:cxn ang="0">
                  <a:pos x="1380" y="911"/>
                </a:cxn>
                <a:cxn ang="0">
                  <a:pos x="840" y="929"/>
                </a:cxn>
                <a:cxn ang="0">
                  <a:pos x="414" y="911"/>
                </a:cxn>
                <a:cxn ang="0">
                  <a:pos x="143" y="832"/>
                </a:cxn>
                <a:cxn ang="0">
                  <a:pos x="6" y="483"/>
                </a:cxn>
              </a:cxnLst>
              <a:rect l="txL" t="txT" r="txR" b="txB"/>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CCFFFF">
                <a:alpha val="100000"/>
              </a:srgbClr>
            </a:solidFill>
            <a:ln w="9525">
              <a:noFill/>
            </a:ln>
          </p:spPr>
          <p:txBody>
            <a:bodyPr/>
            <a:p>
              <a:endParaRPr lang="zh-CN" altLang="en-US"/>
            </a:p>
          </p:txBody>
        </p:sp>
        <p:sp>
          <p:nvSpPr>
            <p:cNvPr id="105483" name="Line 9"/>
            <p:cNvSpPr/>
            <p:nvPr/>
          </p:nvSpPr>
          <p:spPr>
            <a:xfrm rot="5400000" flipV="1">
              <a:off x="1669" y="2997"/>
              <a:ext cx="4" cy="994"/>
            </a:xfrm>
            <a:prstGeom prst="line">
              <a:avLst/>
            </a:prstGeom>
            <a:ln w="12700" cap="flat" cmpd="sng">
              <a:solidFill>
                <a:schemeClr val="tx1"/>
              </a:solidFill>
              <a:prstDash val="solid"/>
              <a:headEnd type="none" w="med" len="med"/>
              <a:tailEnd type="none" w="med" len="med"/>
            </a:ln>
          </p:spPr>
        </p:sp>
        <p:sp>
          <p:nvSpPr>
            <p:cNvPr id="105484" name="Freeform 10"/>
            <p:cNvSpPr/>
            <p:nvPr/>
          </p:nvSpPr>
          <p:spPr>
            <a:xfrm>
              <a:off x="2478" y="3344"/>
              <a:ext cx="342" cy="186"/>
            </a:xfrm>
            <a:custGeom>
              <a:avLst/>
              <a:gdLst>
                <a:gd name="txL" fmla="*/ 0 w 342"/>
                <a:gd name="txT" fmla="*/ 0 h 186"/>
                <a:gd name="txR" fmla="*/ 342 w 342"/>
                <a:gd name="txB" fmla="*/ 186 h 186"/>
              </a:gdLst>
              <a:ahLst/>
              <a:cxnLst>
                <a:cxn ang="0">
                  <a:pos x="0" y="186"/>
                </a:cxn>
                <a:cxn ang="0">
                  <a:pos x="342" y="0"/>
                </a:cxn>
              </a:cxnLst>
              <a:rect l="txL" t="txT" r="txR" b="txB"/>
              <a:pathLst>
                <a:path w="342" h="186">
                  <a:moveTo>
                    <a:pt x="0" y="186"/>
                  </a:moveTo>
                  <a:lnTo>
                    <a:pt x="342" y="0"/>
                  </a:lnTo>
                </a:path>
              </a:pathLst>
            </a:custGeom>
            <a:noFill/>
            <a:ln w="12700" cap="flat" cmpd="sng">
              <a:solidFill>
                <a:schemeClr val="tx1">
                  <a:alpha val="100000"/>
                </a:schemeClr>
              </a:solidFill>
              <a:prstDash val="solid"/>
              <a:round/>
              <a:headEnd type="none" w="med" len="med"/>
              <a:tailEnd type="none" w="med" len="med"/>
            </a:ln>
          </p:spPr>
          <p:txBody>
            <a:bodyPr/>
            <a:p>
              <a:endParaRPr lang="zh-CN" altLang="en-US"/>
            </a:p>
          </p:txBody>
        </p:sp>
        <p:grpSp>
          <p:nvGrpSpPr>
            <p:cNvPr id="105485" name="Group 11"/>
            <p:cNvGrpSpPr/>
            <p:nvPr/>
          </p:nvGrpSpPr>
          <p:grpSpPr>
            <a:xfrm>
              <a:off x="2167" y="3454"/>
              <a:ext cx="316" cy="147"/>
              <a:chOff x="3600" y="219"/>
              <a:chExt cx="360" cy="175"/>
            </a:xfrm>
          </p:grpSpPr>
          <p:sp>
            <p:nvSpPr>
              <p:cNvPr id="105637" name="Oval 12"/>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a typeface="宋体" panose="02010600030101010101" pitchFamily="2" charset="-122"/>
                </a:endParaRPr>
              </a:p>
            </p:txBody>
          </p:sp>
          <p:sp>
            <p:nvSpPr>
              <p:cNvPr id="105638" name="Line 13"/>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105639" name="Line 14"/>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105640" name="Rectangle 15"/>
              <p:cNvSpPr/>
              <p:nvPr/>
            </p:nvSpPr>
            <p:spPr>
              <a:xfrm>
                <a:off x="3603" y="289"/>
                <a:ext cx="354" cy="59"/>
              </a:xfrm>
              <a:prstGeom prst="rect">
                <a:avLst/>
              </a:prstGeom>
              <a:solidFill>
                <a:schemeClr val="hlink"/>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a:spcBef>
                    <a:spcPct val="0"/>
                  </a:spcBef>
                  <a:buClrTx/>
                  <a:buSzTx/>
                  <a:buFontTx/>
                  <a:buNone/>
                </a:pPr>
                <a:endParaRPr lang="zh-CN" altLang="en-US" sz="2400" dirty="0">
                  <a:latin typeface="Times New Roman" panose="02020603050405020304" pitchFamily="18" charset="0"/>
                  <a:ea typeface="宋体" panose="02010600030101010101" pitchFamily="2" charset="-122"/>
                </a:endParaRPr>
              </a:p>
            </p:txBody>
          </p:sp>
          <p:sp>
            <p:nvSpPr>
              <p:cNvPr id="105641" name="Oval 16"/>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a typeface="宋体" panose="02010600030101010101" pitchFamily="2" charset="-122"/>
                </a:endParaRPr>
              </a:p>
            </p:txBody>
          </p:sp>
          <p:grpSp>
            <p:nvGrpSpPr>
              <p:cNvPr id="105642" name="Group 17"/>
              <p:cNvGrpSpPr/>
              <p:nvPr/>
            </p:nvGrpSpPr>
            <p:grpSpPr>
              <a:xfrm>
                <a:off x="3686" y="244"/>
                <a:ext cx="177" cy="66"/>
                <a:chOff x="2848" y="848"/>
                <a:chExt cx="140" cy="98"/>
              </a:xfrm>
            </p:grpSpPr>
            <p:sp>
              <p:nvSpPr>
                <p:cNvPr id="105647" name="Line 18"/>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05648" name="Line 19"/>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05649" name="Line 20"/>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105643" name="Group 21"/>
              <p:cNvGrpSpPr/>
              <p:nvPr/>
            </p:nvGrpSpPr>
            <p:grpSpPr>
              <a:xfrm flipV="1">
                <a:off x="3686" y="243"/>
                <a:ext cx="177" cy="66"/>
                <a:chOff x="2848" y="848"/>
                <a:chExt cx="140" cy="98"/>
              </a:xfrm>
            </p:grpSpPr>
            <p:sp>
              <p:nvSpPr>
                <p:cNvPr id="105644" name="Line 22"/>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05645" name="Line 23"/>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05646" name="Line 24"/>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grpSp>
          <p:nvGrpSpPr>
            <p:cNvPr id="105486" name="Group 25"/>
            <p:cNvGrpSpPr/>
            <p:nvPr/>
          </p:nvGrpSpPr>
          <p:grpSpPr>
            <a:xfrm>
              <a:off x="2389" y="3856"/>
              <a:ext cx="316" cy="147"/>
              <a:chOff x="3600" y="219"/>
              <a:chExt cx="360" cy="175"/>
            </a:xfrm>
          </p:grpSpPr>
          <p:sp>
            <p:nvSpPr>
              <p:cNvPr id="105624" name="Oval 26"/>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a typeface="宋体" panose="02010600030101010101" pitchFamily="2" charset="-122"/>
                </a:endParaRPr>
              </a:p>
            </p:txBody>
          </p:sp>
          <p:sp>
            <p:nvSpPr>
              <p:cNvPr id="105625" name="Line 27"/>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105626" name="Line 28"/>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105627" name="Rectangle 29"/>
              <p:cNvSpPr/>
              <p:nvPr/>
            </p:nvSpPr>
            <p:spPr>
              <a:xfrm>
                <a:off x="3603" y="289"/>
                <a:ext cx="354" cy="59"/>
              </a:xfrm>
              <a:prstGeom prst="rect">
                <a:avLst/>
              </a:prstGeom>
              <a:solidFill>
                <a:schemeClr val="hlink"/>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a:spcBef>
                    <a:spcPct val="0"/>
                  </a:spcBef>
                  <a:buClrTx/>
                  <a:buSzTx/>
                  <a:buFontTx/>
                  <a:buNone/>
                </a:pPr>
                <a:endParaRPr lang="zh-CN" altLang="en-US" sz="2400" dirty="0">
                  <a:latin typeface="Times New Roman" panose="02020603050405020304" pitchFamily="18" charset="0"/>
                  <a:ea typeface="宋体" panose="02010600030101010101" pitchFamily="2" charset="-122"/>
                </a:endParaRPr>
              </a:p>
            </p:txBody>
          </p:sp>
          <p:sp>
            <p:nvSpPr>
              <p:cNvPr id="105628" name="Oval 30"/>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a typeface="宋体" panose="02010600030101010101" pitchFamily="2" charset="-122"/>
                </a:endParaRPr>
              </a:p>
            </p:txBody>
          </p:sp>
          <p:grpSp>
            <p:nvGrpSpPr>
              <p:cNvPr id="105629" name="Group 31"/>
              <p:cNvGrpSpPr/>
              <p:nvPr/>
            </p:nvGrpSpPr>
            <p:grpSpPr>
              <a:xfrm>
                <a:off x="3686" y="244"/>
                <a:ext cx="177" cy="66"/>
                <a:chOff x="2848" y="848"/>
                <a:chExt cx="140" cy="98"/>
              </a:xfrm>
            </p:grpSpPr>
            <p:sp>
              <p:nvSpPr>
                <p:cNvPr id="105634" name="Line 32"/>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05635" name="Line 33"/>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05636" name="Line 34"/>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105630" name="Group 35"/>
              <p:cNvGrpSpPr/>
              <p:nvPr/>
            </p:nvGrpSpPr>
            <p:grpSpPr>
              <a:xfrm flipV="1">
                <a:off x="3686" y="243"/>
                <a:ext cx="177" cy="66"/>
                <a:chOff x="2848" y="848"/>
                <a:chExt cx="140" cy="98"/>
              </a:xfrm>
            </p:grpSpPr>
            <p:sp>
              <p:nvSpPr>
                <p:cNvPr id="105631" name="Line 36"/>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05632" name="Line 37"/>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05633" name="Line 38"/>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grpSp>
          <p:nvGrpSpPr>
            <p:cNvPr id="105487" name="Group 39"/>
            <p:cNvGrpSpPr/>
            <p:nvPr/>
          </p:nvGrpSpPr>
          <p:grpSpPr>
            <a:xfrm>
              <a:off x="2814" y="3262"/>
              <a:ext cx="316" cy="147"/>
              <a:chOff x="3600" y="219"/>
              <a:chExt cx="360" cy="175"/>
            </a:xfrm>
          </p:grpSpPr>
          <p:sp>
            <p:nvSpPr>
              <p:cNvPr id="105611" name="Oval 40"/>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a typeface="宋体" panose="02010600030101010101" pitchFamily="2" charset="-122"/>
                </a:endParaRPr>
              </a:p>
            </p:txBody>
          </p:sp>
          <p:sp>
            <p:nvSpPr>
              <p:cNvPr id="105612" name="Line 41"/>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105613" name="Line 42"/>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105614" name="Rectangle 43"/>
              <p:cNvSpPr/>
              <p:nvPr/>
            </p:nvSpPr>
            <p:spPr>
              <a:xfrm>
                <a:off x="3603" y="289"/>
                <a:ext cx="354" cy="59"/>
              </a:xfrm>
              <a:prstGeom prst="rect">
                <a:avLst/>
              </a:prstGeom>
              <a:solidFill>
                <a:schemeClr val="hlink"/>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a:spcBef>
                    <a:spcPct val="0"/>
                  </a:spcBef>
                  <a:buClrTx/>
                  <a:buSzTx/>
                  <a:buFontTx/>
                  <a:buNone/>
                </a:pPr>
                <a:endParaRPr lang="zh-CN" altLang="en-US" sz="2400" dirty="0">
                  <a:latin typeface="Times New Roman" panose="02020603050405020304" pitchFamily="18" charset="0"/>
                  <a:ea typeface="宋体" panose="02010600030101010101" pitchFamily="2" charset="-122"/>
                </a:endParaRPr>
              </a:p>
            </p:txBody>
          </p:sp>
          <p:sp>
            <p:nvSpPr>
              <p:cNvPr id="105615" name="Oval 44"/>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a typeface="宋体" panose="02010600030101010101" pitchFamily="2" charset="-122"/>
                </a:endParaRPr>
              </a:p>
            </p:txBody>
          </p:sp>
          <p:grpSp>
            <p:nvGrpSpPr>
              <p:cNvPr id="105616" name="Group 45"/>
              <p:cNvGrpSpPr/>
              <p:nvPr/>
            </p:nvGrpSpPr>
            <p:grpSpPr>
              <a:xfrm>
                <a:off x="3686" y="244"/>
                <a:ext cx="177" cy="66"/>
                <a:chOff x="2848" y="848"/>
                <a:chExt cx="140" cy="98"/>
              </a:xfrm>
            </p:grpSpPr>
            <p:sp>
              <p:nvSpPr>
                <p:cNvPr id="105621" name="Line 46"/>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05622" name="Line 47"/>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05623" name="Line 48"/>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105617" name="Group 49"/>
              <p:cNvGrpSpPr/>
              <p:nvPr/>
            </p:nvGrpSpPr>
            <p:grpSpPr>
              <a:xfrm flipV="1">
                <a:off x="3686" y="243"/>
                <a:ext cx="177" cy="66"/>
                <a:chOff x="2848" y="848"/>
                <a:chExt cx="140" cy="98"/>
              </a:xfrm>
            </p:grpSpPr>
            <p:sp>
              <p:nvSpPr>
                <p:cNvPr id="105618" name="Line 50"/>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05619" name="Line 51"/>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05620" name="Line 52"/>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grpSp>
          <p:nvGrpSpPr>
            <p:cNvPr id="105488" name="Group 53"/>
            <p:cNvGrpSpPr/>
            <p:nvPr/>
          </p:nvGrpSpPr>
          <p:grpSpPr>
            <a:xfrm>
              <a:off x="2765" y="3681"/>
              <a:ext cx="315" cy="147"/>
              <a:chOff x="3600" y="219"/>
              <a:chExt cx="360" cy="175"/>
            </a:xfrm>
          </p:grpSpPr>
          <p:sp>
            <p:nvSpPr>
              <p:cNvPr id="105598" name="Oval 54"/>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a typeface="宋体" panose="02010600030101010101" pitchFamily="2" charset="-122"/>
                </a:endParaRPr>
              </a:p>
            </p:txBody>
          </p:sp>
          <p:sp>
            <p:nvSpPr>
              <p:cNvPr id="105599" name="Line 55"/>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105600" name="Line 56"/>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105601" name="Rectangle 57"/>
              <p:cNvSpPr/>
              <p:nvPr/>
            </p:nvSpPr>
            <p:spPr>
              <a:xfrm>
                <a:off x="3603" y="289"/>
                <a:ext cx="354" cy="59"/>
              </a:xfrm>
              <a:prstGeom prst="rect">
                <a:avLst/>
              </a:prstGeom>
              <a:solidFill>
                <a:schemeClr val="hlink"/>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a:spcBef>
                    <a:spcPct val="0"/>
                  </a:spcBef>
                  <a:buClrTx/>
                  <a:buSzTx/>
                  <a:buFontTx/>
                  <a:buNone/>
                </a:pPr>
                <a:endParaRPr lang="zh-CN" altLang="en-US" sz="2400" dirty="0">
                  <a:latin typeface="Times New Roman" panose="02020603050405020304" pitchFamily="18" charset="0"/>
                  <a:ea typeface="宋体" panose="02010600030101010101" pitchFamily="2" charset="-122"/>
                </a:endParaRPr>
              </a:p>
            </p:txBody>
          </p:sp>
          <p:sp>
            <p:nvSpPr>
              <p:cNvPr id="105602" name="Oval 58"/>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a typeface="宋体" panose="02010600030101010101" pitchFamily="2" charset="-122"/>
                </a:endParaRPr>
              </a:p>
            </p:txBody>
          </p:sp>
          <p:grpSp>
            <p:nvGrpSpPr>
              <p:cNvPr id="105603" name="Group 59"/>
              <p:cNvGrpSpPr/>
              <p:nvPr/>
            </p:nvGrpSpPr>
            <p:grpSpPr>
              <a:xfrm>
                <a:off x="3686" y="244"/>
                <a:ext cx="177" cy="66"/>
                <a:chOff x="2848" y="848"/>
                <a:chExt cx="140" cy="98"/>
              </a:xfrm>
            </p:grpSpPr>
            <p:sp>
              <p:nvSpPr>
                <p:cNvPr id="105608" name="Line 60"/>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05609" name="Line 61"/>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05610" name="Line 62"/>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105604" name="Group 63"/>
              <p:cNvGrpSpPr/>
              <p:nvPr/>
            </p:nvGrpSpPr>
            <p:grpSpPr>
              <a:xfrm flipV="1">
                <a:off x="3686" y="243"/>
                <a:ext cx="177" cy="66"/>
                <a:chOff x="2848" y="848"/>
                <a:chExt cx="140" cy="98"/>
              </a:xfrm>
            </p:grpSpPr>
            <p:sp>
              <p:nvSpPr>
                <p:cNvPr id="105605" name="Line 64"/>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05606" name="Line 65"/>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05607" name="Line 66"/>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grpSp>
          <p:nvGrpSpPr>
            <p:cNvPr id="105489" name="Group 67"/>
            <p:cNvGrpSpPr/>
            <p:nvPr/>
          </p:nvGrpSpPr>
          <p:grpSpPr>
            <a:xfrm>
              <a:off x="3165" y="3868"/>
              <a:ext cx="316" cy="147"/>
              <a:chOff x="3600" y="219"/>
              <a:chExt cx="360" cy="175"/>
            </a:xfrm>
          </p:grpSpPr>
          <p:sp>
            <p:nvSpPr>
              <p:cNvPr id="105585" name="Oval 68"/>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a typeface="宋体" panose="02010600030101010101" pitchFamily="2" charset="-122"/>
                </a:endParaRPr>
              </a:p>
            </p:txBody>
          </p:sp>
          <p:sp>
            <p:nvSpPr>
              <p:cNvPr id="105586" name="Line 69"/>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105587" name="Line 70"/>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105588" name="Rectangle 71"/>
              <p:cNvSpPr/>
              <p:nvPr/>
            </p:nvSpPr>
            <p:spPr>
              <a:xfrm>
                <a:off x="3603" y="289"/>
                <a:ext cx="354" cy="59"/>
              </a:xfrm>
              <a:prstGeom prst="rect">
                <a:avLst/>
              </a:prstGeom>
              <a:solidFill>
                <a:schemeClr val="hlink"/>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a:spcBef>
                    <a:spcPct val="0"/>
                  </a:spcBef>
                  <a:buClrTx/>
                  <a:buSzTx/>
                  <a:buFontTx/>
                  <a:buNone/>
                </a:pPr>
                <a:endParaRPr lang="zh-CN" altLang="en-US" sz="2400" dirty="0">
                  <a:latin typeface="Times New Roman" panose="02020603050405020304" pitchFamily="18" charset="0"/>
                  <a:ea typeface="宋体" panose="02010600030101010101" pitchFamily="2" charset="-122"/>
                </a:endParaRPr>
              </a:p>
            </p:txBody>
          </p:sp>
          <p:sp>
            <p:nvSpPr>
              <p:cNvPr id="105589" name="Oval 72"/>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a typeface="宋体" panose="02010600030101010101" pitchFamily="2" charset="-122"/>
                </a:endParaRPr>
              </a:p>
            </p:txBody>
          </p:sp>
          <p:grpSp>
            <p:nvGrpSpPr>
              <p:cNvPr id="105590" name="Group 73"/>
              <p:cNvGrpSpPr/>
              <p:nvPr/>
            </p:nvGrpSpPr>
            <p:grpSpPr>
              <a:xfrm>
                <a:off x="3686" y="244"/>
                <a:ext cx="177" cy="66"/>
                <a:chOff x="2848" y="848"/>
                <a:chExt cx="140" cy="98"/>
              </a:xfrm>
            </p:grpSpPr>
            <p:sp>
              <p:nvSpPr>
                <p:cNvPr id="105595" name="Line 74"/>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05596" name="Line 75"/>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05597" name="Line 76"/>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105591" name="Group 77"/>
              <p:cNvGrpSpPr/>
              <p:nvPr/>
            </p:nvGrpSpPr>
            <p:grpSpPr>
              <a:xfrm flipV="1">
                <a:off x="3686" y="243"/>
                <a:ext cx="177" cy="66"/>
                <a:chOff x="2848" y="848"/>
                <a:chExt cx="140" cy="98"/>
              </a:xfrm>
            </p:grpSpPr>
            <p:sp>
              <p:nvSpPr>
                <p:cNvPr id="105592" name="Line 78"/>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05593" name="Line 79"/>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05594" name="Line 80"/>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grpSp>
          <p:nvGrpSpPr>
            <p:cNvPr id="105490" name="Group 81"/>
            <p:cNvGrpSpPr/>
            <p:nvPr/>
          </p:nvGrpSpPr>
          <p:grpSpPr>
            <a:xfrm>
              <a:off x="3445" y="3455"/>
              <a:ext cx="316" cy="147"/>
              <a:chOff x="3600" y="219"/>
              <a:chExt cx="360" cy="175"/>
            </a:xfrm>
          </p:grpSpPr>
          <p:sp>
            <p:nvSpPr>
              <p:cNvPr id="105572" name="Oval 82"/>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a typeface="宋体" panose="02010600030101010101" pitchFamily="2" charset="-122"/>
                </a:endParaRPr>
              </a:p>
            </p:txBody>
          </p:sp>
          <p:sp>
            <p:nvSpPr>
              <p:cNvPr id="105573" name="Line 83"/>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105574" name="Line 84"/>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105575" name="Rectangle 85"/>
              <p:cNvSpPr/>
              <p:nvPr/>
            </p:nvSpPr>
            <p:spPr>
              <a:xfrm>
                <a:off x="3603" y="289"/>
                <a:ext cx="354" cy="59"/>
              </a:xfrm>
              <a:prstGeom prst="rect">
                <a:avLst/>
              </a:prstGeom>
              <a:solidFill>
                <a:schemeClr val="hlink"/>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a:spcBef>
                    <a:spcPct val="0"/>
                  </a:spcBef>
                  <a:buClrTx/>
                  <a:buSzTx/>
                  <a:buFontTx/>
                  <a:buNone/>
                </a:pPr>
                <a:endParaRPr lang="zh-CN" altLang="en-US" sz="2400" dirty="0">
                  <a:latin typeface="Times New Roman" panose="02020603050405020304" pitchFamily="18" charset="0"/>
                  <a:ea typeface="宋体" panose="02010600030101010101" pitchFamily="2" charset="-122"/>
                </a:endParaRPr>
              </a:p>
            </p:txBody>
          </p:sp>
          <p:sp>
            <p:nvSpPr>
              <p:cNvPr id="105576" name="Oval 86"/>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a typeface="宋体" panose="02010600030101010101" pitchFamily="2" charset="-122"/>
                </a:endParaRPr>
              </a:p>
            </p:txBody>
          </p:sp>
          <p:grpSp>
            <p:nvGrpSpPr>
              <p:cNvPr id="105577" name="Group 87"/>
              <p:cNvGrpSpPr/>
              <p:nvPr/>
            </p:nvGrpSpPr>
            <p:grpSpPr>
              <a:xfrm>
                <a:off x="3686" y="244"/>
                <a:ext cx="177" cy="66"/>
                <a:chOff x="2848" y="848"/>
                <a:chExt cx="140" cy="98"/>
              </a:xfrm>
            </p:grpSpPr>
            <p:sp>
              <p:nvSpPr>
                <p:cNvPr id="105582" name="Line 88"/>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05583" name="Line 89"/>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05584" name="Line 90"/>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105578" name="Group 91"/>
              <p:cNvGrpSpPr/>
              <p:nvPr/>
            </p:nvGrpSpPr>
            <p:grpSpPr>
              <a:xfrm flipV="1">
                <a:off x="3686" y="243"/>
                <a:ext cx="177" cy="66"/>
                <a:chOff x="2848" y="848"/>
                <a:chExt cx="140" cy="98"/>
              </a:xfrm>
            </p:grpSpPr>
            <p:sp>
              <p:nvSpPr>
                <p:cNvPr id="105579" name="Line 92"/>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05580" name="Line 93"/>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05581" name="Line 94"/>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grpSp>
          <p:nvGrpSpPr>
            <p:cNvPr id="105491" name="Group 95"/>
            <p:cNvGrpSpPr/>
            <p:nvPr/>
          </p:nvGrpSpPr>
          <p:grpSpPr>
            <a:xfrm>
              <a:off x="266" y="2317"/>
              <a:ext cx="987" cy="1301"/>
              <a:chOff x="2366" y="929"/>
              <a:chExt cx="987" cy="1301"/>
            </a:xfrm>
          </p:grpSpPr>
          <p:graphicFrame>
            <p:nvGraphicFramePr>
              <p:cNvPr id="105562" name="Object 96"/>
              <p:cNvGraphicFramePr>
                <a:graphicFrameLocks noChangeAspect="1"/>
              </p:cNvGraphicFramePr>
              <p:nvPr/>
            </p:nvGraphicFramePr>
            <p:xfrm>
              <a:off x="2741" y="929"/>
              <a:ext cx="333" cy="264"/>
            </p:xfrm>
            <a:graphic>
              <a:graphicData uri="http://schemas.openxmlformats.org/presentationml/2006/ole">
                <mc:AlternateContent xmlns:mc="http://schemas.openxmlformats.org/markup-compatibility/2006">
                  <mc:Choice xmlns:v="urn:schemas-microsoft-com:vml" Requires="v">
                    <p:oleObj spid="_x0000_s3083" name="" r:id="rId1" imgW="1307465" imgH="1083945" progId="MS_ClipArt_Gallery.2">
                      <p:embed/>
                    </p:oleObj>
                  </mc:Choice>
                  <mc:Fallback>
                    <p:oleObj name="" r:id="rId1" imgW="1307465" imgH="1083945" progId="MS_ClipArt_Gallery.2">
                      <p:embed/>
                      <p:pic>
                        <p:nvPicPr>
                          <p:cNvPr id="0" name="图片 3082"/>
                          <p:cNvPicPr/>
                          <p:nvPr/>
                        </p:nvPicPr>
                        <p:blipFill>
                          <a:blip r:embed="rId2"/>
                          <a:stretch>
                            <a:fillRect/>
                          </a:stretch>
                        </p:blipFill>
                        <p:spPr>
                          <a:xfrm>
                            <a:off x="2741" y="929"/>
                            <a:ext cx="333" cy="264"/>
                          </a:xfrm>
                          <a:prstGeom prst="rect">
                            <a:avLst/>
                          </a:prstGeom>
                          <a:noFill/>
                          <a:ln w="38100">
                            <a:noFill/>
                            <a:miter/>
                          </a:ln>
                        </p:spPr>
                      </p:pic>
                    </p:oleObj>
                  </mc:Fallback>
                </mc:AlternateContent>
              </a:graphicData>
            </a:graphic>
          </p:graphicFrame>
          <p:grpSp>
            <p:nvGrpSpPr>
              <p:cNvPr id="105563" name="Group 97"/>
              <p:cNvGrpSpPr/>
              <p:nvPr/>
            </p:nvGrpSpPr>
            <p:grpSpPr>
              <a:xfrm>
                <a:off x="2366" y="1126"/>
                <a:ext cx="987" cy="1104"/>
                <a:chOff x="2956" y="960"/>
                <a:chExt cx="513" cy="564"/>
              </a:xfrm>
            </p:grpSpPr>
            <p:sp>
              <p:nvSpPr>
                <p:cNvPr id="105564" name="Rectangle 98"/>
                <p:cNvSpPr/>
                <p:nvPr/>
              </p:nvSpPr>
              <p:spPr>
                <a:xfrm>
                  <a:off x="3018" y="969"/>
                  <a:ext cx="426" cy="489"/>
                </a:xfrm>
                <a:prstGeom prst="rect">
                  <a:avLst/>
                </a:prstGeom>
                <a:solidFill>
                  <a:schemeClr val="accent2"/>
                </a:solidFill>
                <a:ln w="9525">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a typeface="宋体" panose="02010600030101010101" pitchFamily="2" charset="-122"/>
                  </a:endParaRPr>
                </a:p>
              </p:txBody>
            </p:sp>
            <p:sp>
              <p:nvSpPr>
                <p:cNvPr id="105565" name="Rectangle 99"/>
                <p:cNvSpPr/>
                <p:nvPr/>
              </p:nvSpPr>
              <p:spPr>
                <a:xfrm>
                  <a:off x="2997" y="984"/>
                  <a:ext cx="435" cy="504"/>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a typeface="宋体" panose="02010600030101010101" pitchFamily="2" charset="-122"/>
                  </a:endParaRPr>
                </a:p>
              </p:txBody>
            </p:sp>
            <p:sp>
              <p:nvSpPr>
                <p:cNvPr id="105566" name="Rectangle 100"/>
                <p:cNvSpPr/>
                <p:nvPr/>
              </p:nvSpPr>
              <p:spPr>
                <a:xfrm>
                  <a:off x="3000" y="1185"/>
                  <a:ext cx="432" cy="108"/>
                </a:xfrm>
                <a:prstGeom prst="rect">
                  <a:avLst/>
                </a:prstGeom>
                <a:solidFill>
                  <a:srgbClr val="FF0000"/>
                </a:solidFill>
                <a:ln w="9525">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a typeface="宋体" panose="02010600030101010101" pitchFamily="2" charset="-122"/>
                  </a:endParaRPr>
                </a:p>
              </p:txBody>
            </p:sp>
            <p:sp>
              <p:nvSpPr>
                <p:cNvPr id="105567" name="Text Box 101"/>
                <p:cNvSpPr txBox="1"/>
                <p:nvPr/>
              </p:nvSpPr>
              <p:spPr>
                <a:xfrm>
                  <a:off x="2956" y="960"/>
                  <a:ext cx="513" cy="56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a:spcBef>
                      <a:spcPct val="0"/>
                    </a:spcBef>
                    <a:buClrTx/>
                    <a:buSzTx/>
                    <a:buFontTx/>
                    <a:buNone/>
                  </a:pPr>
                  <a:r>
                    <a:rPr lang="en-US" altLang="zh-CN" sz="2000" dirty="0">
                      <a:latin typeface="Comic Sans MS" panose="030F0702030302020204" pitchFamily="66" charset="0"/>
                      <a:ea typeface="宋体" panose="02010600030101010101" pitchFamily="2" charset="-122"/>
                    </a:rPr>
                    <a:t>application</a:t>
                  </a:r>
                  <a:endParaRPr lang="en-US" altLang="zh-CN" sz="2000" dirty="0">
                    <a:latin typeface="Comic Sans MS" panose="030F0702030302020204" pitchFamily="66" charset="0"/>
                    <a:ea typeface="宋体" panose="02010600030101010101" pitchFamily="2" charset="-122"/>
                  </a:endParaRPr>
                </a:p>
                <a:p>
                  <a:pPr marL="0" lvl="0" indent="0" algn="ctr">
                    <a:spcBef>
                      <a:spcPct val="0"/>
                    </a:spcBef>
                    <a:buClrTx/>
                    <a:buSzTx/>
                    <a:buFontTx/>
                    <a:buNone/>
                  </a:pPr>
                  <a:r>
                    <a:rPr lang="en-US" altLang="zh-CN" sz="2000" dirty="0">
                      <a:latin typeface="Comic Sans MS" panose="030F0702030302020204" pitchFamily="66" charset="0"/>
                      <a:ea typeface="宋体" panose="02010600030101010101" pitchFamily="2" charset="-122"/>
                    </a:rPr>
                    <a:t>transport</a:t>
                  </a:r>
                  <a:endParaRPr lang="en-US" altLang="zh-CN" sz="2000" dirty="0">
                    <a:latin typeface="Comic Sans MS" panose="030F0702030302020204" pitchFamily="66" charset="0"/>
                    <a:ea typeface="宋体" panose="02010600030101010101" pitchFamily="2" charset="-122"/>
                  </a:endParaRPr>
                </a:p>
                <a:p>
                  <a:pPr marL="0" lvl="0" indent="0" algn="ctr">
                    <a:spcBef>
                      <a:spcPct val="0"/>
                    </a:spcBef>
                    <a:buClrTx/>
                    <a:buSzTx/>
                    <a:buFontTx/>
                    <a:buNone/>
                  </a:pPr>
                  <a:r>
                    <a:rPr lang="en-US" altLang="zh-CN" sz="2000" dirty="0">
                      <a:solidFill>
                        <a:schemeClr val="bg1"/>
                      </a:solidFill>
                      <a:latin typeface="Comic Sans MS" panose="030F0702030302020204" pitchFamily="66" charset="0"/>
                      <a:ea typeface="宋体" panose="02010600030101010101" pitchFamily="2" charset="-122"/>
                    </a:rPr>
                    <a:t>network</a:t>
                  </a:r>
                  <a:endParaRPr lang="en-US" altLang="zh-CN" sz="2000" dirty="0">
                    <a:latin typeface="Comic Sans MS" panose="030F0702030302020204" pitchFamily="66" charset="0"/>
                    <a:ea typeface="宋体" panose="02010600030101010101" pitchFamily="2" charset="-122"/>
                  </a:endParaRPr>
                </a:p>
                <a:p>
                  <a:pPr marL="0" lvl="0" indent="0" algn="ctr">
                    <a:spcBef>
                      <a:spcPct val="0"/>
                    </a:spcBef>
                    <a:buClrTx/>
                    <a:buSzTx/>
                    <a:buFontTx/>
                    <a:buNone/>
                  </a:pPr>
                  <a:r>
                    <a:rPr lang="en-US" altLang="zh-CN" sz="2000" dirty="0">
                      <a:latin typeface="Comic Sans MS" panose="030F0702030302020204" pitchFamily="66" charset="0"/>
                      <a:ea typeface="宋体" panose="02010600030101010101" pitchFamily="2" charset="-122"/>
                    </a:rPr>
                    <a:t>data link</a:t>
                  </a:r>
                  <a:endParaRPr lang="en-US" altLang="zh-CN" sz="2000" dirty="0">
                    <a:latin typeface="Comic Sans MS" panose="030F0702030302020204" pitchFamily="66" charset="0"/>
                    <a:ea typeface="宋体" panose="02010600030101010101" pitchFamily="2" charset="-122"/>
                  </a:endParaRPr>
                </a:p>
                <a:p>
                  <a:pPr marL="0" lvl="0" indent="0" algn="ctr">
                    <a:spcBef>
                      <a:spcPct val="0"/>
                    </a:spcBef>
                    <a:buClrTx/>
                    <a:buSzTx/>
                    <a:buFontTx/>
                    <a:buNone/>
                  </a:pPr>
                  <a:r>
                    <a:rPr lang="en-US" altLang="zh-CN" sz="2000" dirty="0">
                      <a:latin typeface="Comic Sans MS" panose="030F0702030302020204" pitchFamily="66" charset="0"/>
                      <a:ea typeface="宋体" panose="02010600030101010101" pitchFamily="2" charset="-122"/>
                    </a:rPr>
                    <a:t>physical</a:t>
                  </a:r>
                  <a:endParaRPr lang="en-US" altLang="zh-CN" sz="2000" dirty="0">
                    <a:latin typeface="Times New Roman" panose="02020603050405020304" pitchFamily="18" charset="0"/>
                    <a:ea typeface="宋体" panose="02010600030101010101" pitchFamily="2" charset="-122"/>
                  </a:endParaRPr>
                </a:p>
              </p:txBody>
            </p:sp>
            <p:sp>
              <p:nvSpPr>
                <p:cNvPr id="105568" name="Line 102"/>
                <p:cNvSpPr/>
                <p:nvPr/>
              </p:nvSpPr>
              <p:spPr>
                <a:xfrm>
                  <a:off x="2997" y="1194"/>
                  <a:ext cx="435" cy="3"/>
                </a:xfrm>
                <a:prstGeom prst="line">
                  <a:avLst/>
                </a:prstGeom>
                <a:ln w="12700" cap="flat" cmpd="sng">
                  <a:solidFill>
                    <a:schemeClr val="tx1"/>
                  </a:solidFill>
                  <a:prstDash val="solid"/>
                  <a:headEnd type="none" w="med" len="med"/>
                  <a:tailEnd type="none" w="med" len="med"/>
                </a:ln>
              </p:spPr>
            </p:sp>
            <p:sp>
              <p:nvSpPr>
                <p:cNvPr id="105569" name="Line 103"/>
                <p:cNvSpPr/>
                <p:nvPr/>
              </p:nvSpPr>
              <p:spPr>
                <a:xfrm>
                  <a:off x="3003" y="1290"/>
                  <a:ext cx="435" cy="3"/>
                </a:xfrm>
                <a:prstGeom prst="line">
                  <a:avLst/>
                </a:prstGeom>
                <a:ln w="12700" cap="flat" cmpd="sng">
                  <a:solidFill>
                    <a:schemeClr val="tx1"/>
                  </a:solidFill>
                  <a:prstDash val="solid"/>
                  <a:headEnd type="none" w="med" len="med"/>
                  <a:tailEnd type="none" w="med" len="med"/>
                </a:ln>
              </p:spPr>
            </p:sp>
            <p:sp>
              <p:nvSpPr>
                <p:cNvPr id="105570" name="Line 104"/>
                <p:cNvSpPr/>
                <p:nvPr/>
              </p:nvSpPr>
              <p:spPr>
                <a:xfrm>
                  <a:off x="3003" y="1374"/>
                  <a:ext cx="435" cy="3"/>
                </a:xfrm>
                <a:prstGeom prst="line">
                  <a:avLst/>
                </a:prstGeom>
                <a:ln w="12700" cap="flat" cmpd="sng">
                  <a:solidFill>
                    <a:schemeClr val="tx1"/>
                  </a:solidFill>
                  <a:prstDash val="solid"/>
                  <a:headEnd type="none" w="med" len="med"/>
                  <a:tailEnd type="none" w="med" len="med"/>
                </a:ln>
              </p:spPr>
            </p:sp>
            <p:sp>
              <p:nvSpPr>
                <p:cNvPr id="105571" name="Line 105"/>
                <p:cNvSpPr/>
                <p:nvPr/>
              </p:nvSpPr>
              <p:spPr>
                <a:xfrm>
                  <a:off x="3003" y="1092"/>
                  <a:ext cx="435" cy="3"/>
                </a:xfrm>
                <a:prstGeom prst="line">
                  <a:avLst/>
                </a:prstGeom>
                <a:ln w="12700" cap="flat" cmpd="sng">
                  <a:solidFill>
                    <a:schemeClr val="tx1"/>
                  </a:solidFill>
                  <a:prstDash val="solid"/>
                  <a:headEnd type="none" w="med" len="med"/>
                  <a:tailEnd type="none" w="med" len="med"/>
                </a:ln>
              </p:spPr>
            </p:sp>
          </p:grpSp>
        </p:grpSp>
        <p:sp>
          <p:nvSpPr>
            <p:cNvPr id="105492" name="Freeform 106"/>
            <p:cNvSpPr/>
            <p:nvPr/>
          </p:nvSpPr>
          <p:spPr>
            <a:xfrm>
              <a:off x="3134" y="3340"/>
              <a:ext cx="318" cy="194"/>
            </a:xfrm>
            <a:custGeom>
              <a:avLst/>
              <a:gdLst>
                <a:gd name="txL" fmla="*/ 0 w 318"/>
                <a:gd name="txT" fmla="*/ 0 h 194"/>
                <a:gd name="txR" fmla="*/ 318 w 318"/>
                <a:gd name="txB" fmla="*/ 194 h 194"/>
              </a:gdLst>
              <a:ahLst/>
              <a:cxnLst>
                <a:cxn ang="0">
                  <a:pos x="0" y="0"/>
                </a:cxn>
                <a:cxn ang="0">
                  <a:pos x="318" y="194"/>
                </a:cxn>
              </a:cxnLst>
              <a:rect l="txL" t="txT" r="txR" b="txB"/>
              <a:pathLst>
                <a:path w="318" h="194">
                  <a:moveTo>
                    <a:pt x="0" y="0"/>
                  </a:moveTo>
                  <a:lnTo>
                    <a:pt x="318" y="194"/>
                  </a:lnTo>
                </a:path>
              </a:pathLst>
            </a:custGeom>
            <a:noFill/>
            <a:ln w="12700" cap="flat" cmpd="sng">
              <a:solidFill>
                <a:schemeClr val="tx1">
                  <a:alpha val="100000"/>
                </a:schemeClr>
              </a:solidFill>
              <a:prstDash val="solid"/>
              <a:round/>
              <a:headEnd type="none" w="med" len="med"/>
              <a:tailEnd type="none" w="med" len="med"/>
            </a:ln>
          </p:spPr>
          <p:txBody>
            <a:bodyPr/>
            <a:p>
              <a:endParaRPr lang="zh-CN" altLang="en-US"/>
            </a:p>
          </p:txBody>
        </p:sp>
        <p:sp>
          <p:nvSpPr>
            <p:cNvPr id="105493" name="Freeform 107"/>
            <p:cNvSpPr/>
            <p:nvPr/>
          </p:nvSpPr>
          <p:spPr>
            <a:xfrm>
              <a:off x="2463" y="3587"/>
              <a:ext cx="303" cy="150"/>
            </a:xfrm>
            <a:custGeom>
              <a:avLst/>
              <a:gdLst>
                <a:gd name="txL" fmla="*/ 0 w 294"/>
                <a:gd name="txT" fmla="*/ 0 h 174"/>
                <a:gd name="txR" fmla="*/ 294 w 294"/>
                <a:gd name="txB" fmla="*/ 174 h 174"/>
              </a:gdLst>
              <a:ahLst/>
              <a:cxnLst>
                <a:cxn ang="0">
                  <a:pos x="0" y="0"/>
                </a:cxn>
                <a:cxn ang="0">
                  <a:pos x="1249" y="3"/>
                </a:cxn>
              </a:cxnLst>
              <a:rect l="txL" t="txT" r="txR" b="txB"/>
              <a:pathLst>
                <a:path w="294" h="174">
                  <a:moveTo>
                    <a:pt x="0" y="0"/>
                  </a:moveTo>
                  <a:lnTo>
                    <a:pt x="294" y="174"/>
                  </a:lnTo>
                </a:path>
              </a:pathLst>
            </a:custGeom>
            <a:noFill/>
            <a:ln w="12700" cap="flat" cmpd="sng">
              <a:solidFill>
                <a:schemeClr val="tx1">
                  <a:alpha val="100000"/>
                </a:schemeClr>
              </a:solidFill>
              <a:prstDash val="solid"/>
              <a:round/>
              <a:headEnd type="none" w="med" len="med"/>
              <a:tailEnd type="none" w="med" len="med"/>
            </a:ln>
          </p:spPr>
          <p:txBody>
            <a:bodyPr/>
            <a:p>
              <a:endParaRPr lang="zh-CN" altLang="en-US"/>
            </a:p>
          </p:txBody>
        </p:sp>
        <p:sp>
          <p:nvSpPr>
            <p:cNvPr id="105494" name="Freeform 108"/>
            <p:cNvSpPr/>
            <p:nvPr/>
          </p:nvSpPr>
          <p:spPr>
            <a:xfrm>
              <a:off x="3060" y="3572"/>
              <a:ext cx="396" cy="156"/>
            </a:xfrm>
            <a:custGeom>
              <a:avLst/>
              <a:gdLst>
                <a:gd name="txL" fmla="*/ 0 w 378"/>
                <a:gd name="txT" fmla="*/ 0 h 174"/>
                <a:gd name="txR" fmla="*/ 378 w 378"/>
                <a:gd name="txB" fmla="*/ 174 h 174"/>
              </a:gdLst>
              <a:ahLst/>
              <a:cxnLst>
                <a:cxn ang="0">
                  <a:pos x="0" y="4"/>
                </a:cxn>
                <a:cxn ang="0">
                  <a:pos x="3540" y="0"/>
                </a:cxn>
              </a:cxnLst>
              <a:rect l="txL" t="txT" r="txR" b="txB"/>
              <a:pathLst>
                <a:path w="378" h="174">
                  <a:moveTo>
                    <a:pt x="0" y="174"/>
                  </a:moveTo>
                  <a:lnTo>
                    <a:pt x="378" y="0"/>
                  </a:lnTo>
                </a:path>
              </a:pathLst>
            </a:custGeom>
            <a:noFill/>
            <a:ln w="12700" cap="flat" cmpd="sng">
              <a:solidFill>
                <a:schemeClr val="tx1">
                  <a:alpha val="100000"/>
                </a:schemeClr>
              </a:solidFill>
              <a:prstDash val="solid"/>
              <a:round/>
              <a:headEnd type="none" w="med" len="med"/>
              <a:tailEnd type="none" w="med" len="med"/>
            </a:ln>
          </p:spPr>
          <p:txBody>
            <a:bodyPr/>
            <a:p>
              <a:endParaRPr lang="zh-CN" altLang="en-US"/>
            </a:p>
          </p:txBody>
        </p:sp>
        <p:sp>
          <p:nvSpPr>
            <p:cNvPr id="105495" name="Freeform 109"/>
            <p:cNvSpPr/>
            <p:nvPr/>
          </p:nvSpPr>
          <p:spPr>
            <a:xfrm>
              <a:off x="3480" y="3606"/>
              <a:ext cx="130" cy="320"/>
            </a:xfrm>
            <a:custGeom>
              <a:avLst/>
              <a:gdLst>
                <a:gd name="txL" fmla="*/ 0 w 118"/>
                <a:gd name="txT" fmla="*/ 0 h 500"/>
                <a:gd name="txR" fmla="*/ 118 w 118"/>
                <a:gd name="txB" fmla="*/ 500 h 500"/>
              </a:gdLst>
              <a:ahLst/>
              <a:cxnLst>
                <a:cxn ang="0">
                  <a:pos x="0" y="1"/>
                </a:cxn>
                <a:cxn ang="0">
                  <a:pos x="12434" y="0"/>
                </a:cxn>
              </a:cxnLst>
              <a:rect l="txL" t="txT" r="txR" b="txB"/>
              <a:pathLst>
                <a:path w="118" h="500">
                  <a:moveTo>
                    <a:pt x="0" y="500"/>
                  </a:moveTo>
                  <a:lnTo>
                    <a:pt x="118" y="0"/>
                  </a:lnTo>
                </a:path>
              </a:pathLst>
            </a:custGeom>
            <a:noFill/>
            <a:ln w="12700" cap="flat" cmpd="sng">
              <a:solidFill>
                <a:schemeClr val="tx1">
                  <a:alpha val="100000"/>
                </a:schemeClr>
              </a:solidFill>
              <a:prstDash val="solid"/>
              <a:round/>
              <a:headEnd type="none" w="med" len="med"/>
              <a:tailEnd type="none" w="med" len="med"/>
            </a:ln>
          </p:spPr>
          <p:txBody>
            <a:bodyPr/>
            <a:p>
              <a:endParaRPr lang="zh-CN" altLang="en-US"/>
            </a:p>
          </p:txBody>
        </p:sp>
        <p:sp>
          <p:nvSpPr>
            <p:cNvPr id="105496" name="Freeform 110"/>
            <p:cNvSpPr/>
            <p:nvPr/>
          </p:nvSpPr>
          <p:spPr>
            <a:xfrm>
              <a:off x="2702" y="3942"/>
              <a:ext cx="464" cy="47"/>
            </a:xfrm>
            <a:custGeom>
              <a:avLst/>
              <a:gdLst>
                <a:gd name="txL" fmla="*/ 0 w 370"/>
                <a:gd name="txT" fmla="*/ 0 h 32"/>
                <a:gd name="txR" fmla="*/ 370 w 370"/>
                <a:gd name="txB" fmla="*/ 32 h 32"/>
              </a:gdLst>
              <a:ahLst/>
              <a:cxnLst>
                <a:cxn ang="0">
                  <a:pos x="19357272" y="2147483646"/>
                </a:cxn>
                <a:cxn ang="0">
                  <a:pos x="0" y="0"/>
                </a:cxn>
              </a:cxnLst>
              <a:rect l="txL" t="txT" r="txR" b="txB"/>
              <a:pathLst>
                <a:path w="370" h="32">
                  <a:moveTo>
                    <a:pt x="370" y="32"/>
                  </a:moveTo>
                  <a:lnTo>
                    <a:pt x="0" y="0"/>
                  </a:lnTo>
                </a:path>
              </a:pathLst>
            </a:custGeom>
            <a:noFill/>
            <a:ln w="12700" cap="flat" cmpd="sng">
              <a:solidFill>
                <a:schemeClr val="tx1">
                  <a:alpha val="100000"/>
                </a:schemeClr>
              </a:solidFill>
              <a:prstDash val="solid"/>
              <a:round/>
              <a:headEnd type="none" w="med" len="med"/>
              <a:tailEnd type="none" w="med" len="med"/>
            </a:ln>
          </p:spPr>
          <p:txBody>
            <a:bodyPr/>
            <a:p>
              <a:endParaRPr lang="zh-CN" altLang="en-US"/>
            </a:p>
          </p:txBody>
        </p:sp>
        <p:sp>
          <p:nvSpPr>
            <p:cNvPr id="105497" name="Freeform 111"/>
            <p:cNvSpPr/>
            <p:nvPr/>
          </p:nvSpPr>
          <p:spPr>
            <a:xfrm>
              <a:off x="2364" y="3602"/>
              <a:ext cx="122" cy="268"/>
            </a:xfrm>
            <a:custGeom>
              <a:avLst/>
              <a:gdLst>
                <a:gd name="txL" fmla="*/ 0 w 176"/>
                <a:gd name="txT" fmla="*/ 0 h 412"/>
                <a:gd name="txR" fmla="*/ 176 w 176"/>
                <a:gd name="txB" fmla="*/ 412 h 412"/>
              </a:gdLst>
              <a:ahLst/>
              <a:cxnLst>
                <a:cxn ang="0">
                  <a:pos x="1" y="1"/>
                </a:cxn>
                <a:cxn ang="0">
                  <a:pos x="1" y="1"/>
                </a:cxn>
                <a:cxn ang="0">
                  <a:pos x="0" y="0"/>
                </a:cxn>
              </a:cxnLst>
              <a:rect l="txL" t="txT" r="txR" b="txB"/>
              <a:pathLst>
                <a:path w="176" h="412">
                  <a:moveTo>
                    <a:pt x="162" y="408"/>
                  </a:moveTo>
                  <a:lnTo>
                    <a:pt x="176" y="412"/>
                  </a:lnTo>
                  <a:lnTo>
                    <a:pt x="0" y="0"/>
                  </a:lnTo>
                </a:path>
              </a:pathLst>
            </a:custGeom>
            <a:noFill/>
            <a:ln w="12700" cap="flat" cmpd="sng">
              <a:solidFill>
                <a:schemeClr val="tx1">
                  <a:alpha val="100000"/>
                </a:schemeClr>
              </a:solidFill>
              <a:prstDash val="solid"/>
              <a:round/>
              <a:headEnd type="none" w="med" len="med"/>
              <a:tailEnd type="none" w="med" len="med"/>
            </a:ln>
          </p:spPr>
          <p:txBody>
            <a:bodyPr/>
            <a:p>
              <a:endParaRPr lang="zh-CN" altLang="en-US"/>
            </a:p>
          </p:txBody>
        </p:sp>
        <p:grpSp>
          <p:nvGrpSpPr>
            <p:cNvPr id="105498" name="Group 112"/>
            <p:cNvGrpSpPr/>
            <p:nvPr/>
          </p:nvGrpSpPr>
          <p:grpSpPr>
            <a:xfrm>
              <a:off x="4538" y="2425"/>
              <a:ext cx="987" cy="1290"/>
              <a:chOff x="2366" y="929"/>
              <a:chExt cx="987" cy="1290"/>
            </a:xfrm>
          </p:grpSpPr>
          <p:graphicFrame>
            <p:nvGraphicFramePr>
              <p:cNvPr id="105552" name="Object 113"/>
              <p:cNvGraphicFramePr>
                <a:graphicFrameLocks noChangeAspect="1"/>
              </p:cNvGraphicFramePr>
              <p:nvPr/>
            </p:nvGraphicFramePr>
            <p:xfrm>
              <a:off x="2741" y="929"/>
              <a:ext cx="333" cy="264"/>
            </p:xfrm>
            <a:graphic>
              <a:graphicData uri="http://schemas.openxmlformats.org/presentationml/2006/ole">
                <mc:AlternateContent xmlns:mc="http://schemas.openxmlformats.org/markup-compatibility/2006">
                  <mc:Choice xmlns:v="urn:schemas-microsoft-com:vml" Requires="v">
                    <p:oleObj spid="_x0000_s3082" name="" r:id="rId3" imgW="1307465" imgH="1083945" progId="MS_ClipArt_Gallery.2">
                      <p:embed/>
                    </p:oleObj>
                  </mc:Choice>
                  <mc:Fallback>
                    <p:oleObj name="" r:id="rId3" imgW="1307465" imgH="1083945" progId="MS_ClipArt_Gallery.2">
                      <p:embed/>
                      <p:pic>
                        <p:nvPicPr>
                          <p:cNvPr id="0" name="图片 3081"/>
                          <p:cNvPicPr/>
                          <p:nvPr/>
                        </p:nvPicPr>
                        <p:blipFill>
                          <a:blip r:embed="rId2"/>
                          <a:stretch>
                            <a:fillRect/>
                          </a:stretch>
                        </p:blipFill>
                        <p:spPr>
                          <a:xfrm>
                            <a:off x="2741" y="929"/>
                            <a:ext cx="333" cy="264"/>
                          </a:xfrm>
                          <a:prstGeom prst="rect">
                            <a:avLst/>
                          </a:prstGeom>
                          <a:noFill/>
                          <a:ln w="38100">
                            <a:noFill/>
                            <a:miter/>
                          </a:ln>
                        </p:spPr>
                      </p:pic>
                    </p:oleObj>
                  </mc:Fallback>
                </mc:AlternateContent>
              </a:graphicData>
            </a:graphic>
          </p:graphicFrame>
          <p:grpSp>
            <p:nvGrpSpPr>
              <p:cNvPr id="105553" name="Group 114"/>
              <p:cNvGrpSpPr/>
              <p:nvPr/>
            </p:nvGrpSpPr>
            <p:grpSpPr>
              <a:xfrm>
                <a:off x="2366" y="1115"/>
                <a:ext cx="987" cy="1104"/>
                <a:chOff x="2956" y="954"/>
                <a:chExt cx="513" cy="564"/>
              </a:xfrm>
            </p:grpSpPr>
            <p:sp>
              <p:nvSpPr>
                <p:cNvPr id="105554" name="Rectangle 115"/>
                <p:cNvSpPr/>
                <p:nvPr/>
              </p:nvSpPr>
              <p:spPr>
                <a:xfrm>
                  <a:off x="3018" y="969"/>
                  <a:ext cx="426" cy="489"/>
                </a:xfrm>
                <a:prstGeom prst="rect">
                  <a:avLst/>
                </a:prstGeom>
                <a:solidFill>
                  <a:schemeClr val="accent2"/>
                </a:solidFill>
                <a:ln w="9525">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a typeface="宋体" panose="02010600030101010101" pitchFamily="2" charset="-122"/>
                  </a:endParaRPr>
                </a:p>
              </p:txBody>
            </p:sp>
            <p:sp>
              <p:nvSpPr>
                <p:cNvPr id="105555" name="Rectangle 116"/>
                <p:cNvSpPr/>
                <p:nvPr/>
              </p:nvSpPr>
              <p:spPr>
                <a:xfrm>
                  <a:off x="2997" y="984"/>
                  <a:ext cx="435" cy="504"/>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a typeface="宋体" panose="02010600030101010101" pitchFamily="2" charset="-122"/>
                  </a:endParaRPr>
                </a:p>
              </p:txBody>
            </p:sp>
            <p:sp>
              <p:nvSpPr>
                <p:cNvPr id="105556" name="Rectangle 117"/>
                <p:cNvSpPr/>
                <p:nvPr/>
              </p:nvSpPr>
              <p:spPr>
                <a:xfrm>
                  <a:off x="3000" y="1185"/>
                  <a:ext cx="432" cy="108"/>
                </a:xfrm>
                <a:prstGeom prst="rect">
                  <a:avLst/>
                </a:prstGeom>
                <a:solidFill>
                  <a:srgbClr val="FF0000"/>
                </a:solidFill>
                <a:ln w="9525">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a typeface="宋体" panose="02010600030101010101" pitchFamily="2" charset="-122"/>
                  </a:endParaRPr>
                </a:p>
              </p:txBody>
            </p:sp>
            <p:sp>
              <p:nvSpPr>
                <p:cNvPr id="105557" name="Text Box 118"/>
                <p:cNvSpPr txBox="1"/>
                <p:nvPr/>
              </p:nvSpPr>
              <p:spPr>
                <a:xfrm>
                  <a:off x="2956" y="954"/>
                  <a:ext cx="513" cy="56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a:spcBef>
                      <a:spcPct val="0"/>
                    </a:spcBef>
                    <a:buClrTx/>
                    <a:buSzTx/>
                    <a:buFontTx/>
                    <a:buNone/>
                  </a:pPr>
                  <a:r>
                    <a:rPr lang="en-US" altLang="zh-CN" sz="2000" dirty="0">
                      <a:latin typeface="Comic Sans MS" panose="030F0702030302020204" pitchFamily="66" charset="0"/>
                      <a:ea typeface="宋体" panose="02010600030101010101" pitchFamily="2" charset="-122"/>
                    </a:rPr>
                    <a:t>application</a:t>
                  </a:r>
                  <a:endParaRPr lang="en-US" altLang="zh-CN" sz="2000" dirty="0">
                    <a:latin typeface="Comic Sans MS" panose="030F0702030302020204" pitchFamily="66" charset="0"/>
                    <a:ea typeface="宋体" panose="02010600030101010101" pitchFamily="2" charset="-122"/>
                  </a:endParaRPr>
                </a:p>
                <a:p>
                  <a:pPr marL="0" lvl="0" indent="0" algn="ctr">
                    <a:spcBef>
                      <a:spcPct val="0"/>
                    </a:spcBef>
                    <a:buClrTx/>
                    <a:buSzTx/>
                    <a:buFontTx/>
                    <a:buNone/>
                  </a:pPr>
                  <a:r>
                    <a:rPr lang="en-US" altLang="zh-CN" sz="2000" dirty="0">
                      <a:latin typeface="Comic Sans MS" panose="030F0702030302020204" pitchFamily="66" charset="0"/>
                      <a:ea typeface="宋体" panose="02010600030101010101" pitchFamily="2" charset="-122"/>
                    </a:rPr>
                    <a:t>transport</a:t>
                  </a:r>
                  <a:endParaRPr lang="en-US" altLang="zh-CN" sz="2000" dirty="0">
                    <a:latin typeface="Comic Sans MS" panose="030F0702030302020204" pitchFamily="66" charset="0"/>
                    <a:ea typeface="宋体" panose="02010600030101010101" pitchFamily="2" charset="-122"/>
                  </a:endParaRPr>
                </a:p>
                <a:p>
                  <a:pPr marL="0" lvl="0" indent="0" algn="ctr">
                    <a:spcBef>
                      <a:spcPct val="0"/>
                    </a:spcBef>
                    <a:buClrTx/>
                    <a:buSzTx/>
                    <a:buFontTx/>
                    <a:buNone/>
                  </a:pPr>
                  <a:r>
                    <a:rPr lang="en-US" altLang="zh-CN" sz="2000" dirty="0">
                      <a:solidFill>
                        <a:schemeClr val="bg1"/>
                      </a:solidFill>
                      <a:latin typeface="Comic Sans MS" panose="030F0702030302020204" pitchFamily="66" charset="0"/>
                      <a:ea typeface="宋体" panose="02010600030101010101" pitchFamily="2" charset="-122"/>
                    </a:rPr>
                    <a:t>network</a:t>
                  </a:r>
                  <a:endParaRPr lang="en-US" altLang="zh-CN" sz="2000" dirty="0">
                    <a:latin typeface="Comic Sans MS" panose="030F0702030302020204" pitchFamily="66" charset="0"/>
                    <a:ea typeface="宋体" panose="02010600030101010101" pitchFamily="2" charset="-122"/>
                  </a:endParaRPr>
                </a:p>
                <a:p>
                  <a:pPr marL="0" lvl="0" indent="0" algn="ctr">
                    <a:spcBef>
                      <a:spcPct val="0"/>
                    </a:spcBef>
                    <a:buClrTx/>
                    <a:buSzTx/>
                    <a:buFontTx/>
                    <a:buNone/>
                  </a:pPr>
                  <a:r>
                    <a:rPr lang="en-US" altLang="zh-CN" sz="2000" dirty="0">
                      <a:latin typeface="Comic Sans MS" panose="030F0702030302020204" pitchFamily="66" charset="0"/>
                      <a:ea typeface="宋体" panose="02010600030101010101" pitchFamily="2" charset="-122"/>
                    </a:rPr>
                    <a:t>data link</a:t>
                  </a:r>
                  <a:endParaRPr lang="en-US" altLang="zh-CN" sz="2000" dirty="0">
                    <a:latin typeface="Comic Sans MS" panose="030F0702030302020204" pitchFamily="66" charset="0"/>
                    <a:ea typeface="宋体" panose="02010600030101010101" pitchFamily="2" charset="-122"/>
                  </a:endParaRPr>
                </a:p>
                <a:p>
                  <a:pPr marL="0" lvl="0" indent="0" algn="ctr">
                    <a:spcBef>
                      <a:spcPct val="0"/>
                    </a:spcBef>
                    <a:buClrTx/>
                    <a:buSzTx/>
                    <a:buFontTx/>
                    <a:buNone/>
                  </a:pPr>
                  <a:r>
                    <a:rPr lang="en-US" altLang="zh-CN" sz="2000" dirty="0">
                      <a:latin typeface="Comic Sans MS" panose="030F0702030302020204" pitchFamily="66" charset="0"/>
                      <a:ea typeface="宋体" panose="02010600030101010101" pitchFamily="2" charset="-122"/>
                    </a:rPr>
                    <a:t>physical</a:t>
                  </a:r>
                  <a:endParaRPr lang="en-US" altLang="zh-CN" sz="2000" dirty="0">
                    <a:latin typeface="Times New Roman" panose="02020603050405020304" pitchFamily="18" charset="0"/>
                    <a:ea typeface="宋体" panose="02010600030101010101" pitchFamily="2" charset="-122"/>
                  </a:endParaRPr>
                </a:p>
              </p:txBody>
            </p:sp>
            <p:sp>
              <p:nvSpPr>
                <p:cNvPr id="105558" name="Line 119"/>
                <p:cNvSpPr/>
                <p:nvPr/>
              </p:nvSpPr>
              <p:spPr>
                <a:xfrm>
                  <a:off x="2997" y="1194"/>
                  <a:ext cx="435" cy="3"/>
                </a:xfrm>
                <a:prstGeom prst="line">
                  <a:avLst/>
                </a:prstGeom>
                <a:ln w="12700" cap="flat" cmpd="sng">
                  <a:solidFill>
                    <a:schemeClr val="tx1"/>
                  </a:solidFill>
                  <a:prstDash val="solid"/>
                  <a:headEnd type="none" w="med" len="med"/>
                  <a:tailEnd type="none" w="med" len="med"/>
                </a:ln>
              </p:spPr>
            </p:sp>
            <p:sp>
              <p:nvSpPr>
                <p:cNvPr id="105559" name="Line 120"/>
                <p:cNvSpPr/>
                <p:nvPr/>
              </p:nvSpPr>
              <p:spPr>
                <a:xfrm>
                  <a:off x="3003" y="1290"/>
                  <a:ext cx="435" cy="3"/>
                </a:xfrm>
                <a:prstGeom prst="line">
                  <a:avLst/>
                </a:prstGeom>
                <a:ln w="12700" cap="flat" cmpd="sng">
                  <a:solidFill>
                    <a:schemeClr val="tx1"/>
                  </a:solidFill>
                  <a:prstDash val="solid"/>
                  <a:headEnd type="none" w="med" len="med"/>
                  <a:tailEnd type="none" w="med" len="med"/>
                </a:ln>
              </p:spPr>
            </p:sp>
            <p:sp>
              <p:nvSpPr>
                <p:cNvPr id="105560" name="Line 121"/>
                <p:cNvSpPr/>
                <p:nvPr/>
              </p:nvSpPr>
              <p:spPr>
                <a:xfrm>
                  <a:off x="3003" y="1374"/>
                  <a:ext cx="435" cy="3"/>
                </a:xfrm>
                <a:prstGeom prst="line">
                  <a:avLst/>
                </a:prstGeom>
                <a:ln w="12700" cap="flat" cmpd="sng">
                  <a:solidFill>
                    <a:schemeClr val="tx1"/>
                  </a:solidFill>
                  <a:prstDash val="solid"/>
                  <a:headEnd type="none" w="med" len="med"/>
                  <a:tailEnd type="none" w="med" len="med"/>
                </a:ln>
              </p:spPr>
            </p:sp>
            <p:sp>
              <p:nvSpPr>
                <p:cNvPr id="105561" name="Line 122"/>
                <p:cNvSpPr/>
                <p:nvPr/>
              </p:nvSpPr>
              <p:spPr>
                <a:xfrm>
                  <a:off x="3003" y="1092"/>
                  <a:ext cx="435" cy="3"/>
                </a:xfrm>
                <a:prstGeom prst="line">
                  <a:avLst/>
                </a:prstGeom>
                <a:ln w="12700" cap="flat" cmpd="sng">
                  <a:solidFill>
                    <a:schemeClr val="tx1"/>
                  </a:solidFill>
                  <a:prstDash val="solid"/>
                  <a:headEnd type="none" w="med" len="med"/>
                  <a:tailEnd type="none" w="med" len="med"/>
                </a:ln>
              </p:spPr>
            </p:sp>
          </p:grpSp>
        </p:grpSp>
        <p:sp>
          <p:nvSpPr>
            <p:cNvPr id="105499" name="Line 123"/>
            <p:cNvSpPr/>
            <p:nvPr/>
          </p:nvSpPr>
          <p:spPr>
            <a:xfrm rot="-5400000" flipH="1" flipV="1">
              <a:off x="4186" y="3112"/>
              <a:ext cx="4" cy="884"/>
            </a:xfrm>
            <a:prstGeom prst="line">
              <a:avLst/>
            </a:prstGeom>
            <a:ln w="12700" cap="flat" cmpd="sng">
              <a:solidFill>
                <a:schemeClr val="tx1"/>
              </a:solidFill>
              <a:prstDash val="solid"/>
              <a:headEnd type="none" w="med" len="med"/>
              <a:tailEnd type="none" w="med" len="med"/>
            </a:ln>
          </p:spPr>
        </p:sp>
        <p:sp>
          <p:nvSpPr>
            <p:cNvPr id="105500" name="Text Box 124"/>
            <p:cNvSpPr txBox="1"/>
            <p:nvPr/>
          </p:nvSpPr>
          <p:spPr>
            <a:xfrm>
              <a:off x="1166" y="3076"/>
              <a:ext cx="1052"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a:spcBef>
                  <a:spcPct val="0"/>
                </a:spcBef>
                <a:buClrTx/>
                <a:buSzTx/>
                <a:buFontTx/>
                <a:buNone/>
              </a:pPr>
              <a:r>
                <a:rPr lang="zh-CN" altLang="en-US" sz="1800" dirty="0">
                  <a:solidFill>
                    <a:srgbClr val="FF0000"/>
                  </a:solidFill>
                  <a:latin typeface="Comic Sans MS" panose="030F0702030302020204" pitchFamily="66" charset="0"/>
                  <a:ea typeface="宋体" panose="02010600030101010101" pitchFamily="2" charset="-122"/>
                </a:rPr>
                <a:t>1. </a:t>
              </a:r>
              <a:r>
                <a:rPr lang="en-US" altLang="zh-CN" sz="1800" dirty="0">
                  <a:solidFill>
                    <a:srgbClr val="FF0000"/>
                  </a:solidFill>
                  <a:latin typeface="Comic Sans MS" panose="030F0702030302020204" pitchFamily="66" charset="0"/>
                  <a:ea typeface="宋体" panose="02010600030101010101" pitchFamily="2" charset="-122"/>
                </a:rPr>
                <a:t>Initiate call</a:t>
              </a:r>
              <a:endParaRPr lang="en-US" altLang="zh-CN" sz="2400" dirty="0">
                <a:latin typeface="Times New Roman" panose="02020603050405020304" pitchFamily="18" charset="0"/>
                <a:ea typeface="宋体" panose="02010600030101010101" pitchFamily="2" charset="-122"/>
              </a:endParaRPr>
            </a:p>
          </p:txBody>
        </p:sp>
        <p:sp>
          <p:nvSpPr>
            <p:cNvPr id="105501" name="Freeform 125"/>
            <p:cNvSpPr/>
            <p:nvPr/>
          </p:nvSpPr>
          <p:spPr>
            <a:xfrm>
              <a:off x="1248" y="3296"/>
              <a:ext cx="3342" cy="543"/>
            </a:xfrm>
            <a:custGeom>
              <a:avLst/>
              <a:gdLst>
                <a:gd name="txL" fmla="*/ 0 w 3342"/>
                <a:gd name="txT" fmla="*/ 0 h 543"/>
                <a:gd name="txR" fmla="*/ 3342 w 3342"/>
                <a:gd name="txB" fmla="*/ 543 h 543"/>
              </a:gdLst>
              <a:ahLst/>
              <a:cxnLst>
                <a:cxn ang="0">
                  <a:pos x="0" y="0"/>
                </a:cxn>
                <a:cxn ang="0">
                  <a:pos x="3" y="234"/>
                </a:cxn>
                <a:cxn ang="0">
                  <a:pos x="939" y="234"/>
                </a:cxn>
                <a:cxn ang="0">
                  <a:pos x="1617" y="543"/>
                </a:cxn>
                <a:cxn ang="0">
                  <a:pos x="1818" y="543"/>
                </a:cxn>
                <a:cxn ang="0">
                  <a:pos x="2364" y="300"/>
                </a:cxn>
                <a:cxn ang="0">
                  <a:pos x="3342" y="306"/>
                </a:cxn>
                <a:cxn ang="0">
                  <a:pos x="3336" y="12"/>
                </a:cxn>
              </a:cxnLst>
              <a:rect l="txL" t="txT" r="txR" b="txB"/>
              <a:pathLst>
                <a:path w="3342" h="543">
                  <a:moveTo>
                    <a:pt x="0" y="0"/>
                  </a:moveTo>
                  <a:lnTo>
                    <a:pt x="3" y="234"/>
                  </a:lnTo>
                  <a:lnTo>
                    <a:pt x="939" y="234"/>
                  </a:lnTo>
                  <a:lnTo>
                    <a:pt x="1617" y="543"/>
                  </a:lnTo>
                  <a:lnTo>
                    <a:pt x="1818" y="543"/>
                  </a:lnTo>
                  <a:lnTo>
                    <a:pt x="2364" y="300"/>
                  </a:lnTo>
                  <a:lnTo>
                    <a:pt x="3342" y="306"/>
                  </a:lnTo>
                  <a:lnTo>
                    <a:pt x="3336" y="12"/>
                  </a:lnTo>
                </a:path>
              </a:pathLst>
            </a:custGeom>
            <a:noFill/>
            <a:ln w="28575" cap="flat" cmpd="sng">
              <a:solidFill>
                <a:srgbClr val="FF0000">
                  <a:alpha val="100000"/>
                </a:srgbClr>
              </a:solidFill>
              <a:prstDash val="solid"/>
              <a:round/>
              <a:headEnd type="none" w="med" len="med"/>
              <a:tailEnd type="triangle" w="med" len="med"/>
            </a:ln>
          </p:spPr>
          <p:txBody>
            <a:bodyPr/>
            <a:p>
              <a:endParaRPr lang="zh-CN" altLang="en-US"/>
            </a:p>
          </p:txBody>
        </p:sp>
        <p:sp>
          <p:nvSpPr>
            <p:cNvPr id="105502" name="Text Box 126"/>
            <p:cNvSpPr txBox="1"/>
            <p:nvPr/>
          </p:nvSpPr>
          <p:spPr>
            <a:xfrm>
              <a:off x="3509" y="3118"/>
              <a:ext cx="1120"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a:spcBef>
                  <a:spcPct val="0"/>
                </a:spcBef>
                <a:buClrTx/>
                <a:buSzTx/>
                <a:buFontTx/>
                <a:buNone/>
              </a:pPr>
              <a:r>
                <a:rPr lang="zh-CN" altLang="en-US" sz="1800" dirty="0">
                  <a:solidFill>
                    <a:srgbClr val="FF0000"/>
                  </a:solidFill>
                  <a:latin typeface="Comic Sans MS" panose="030F0702030302020204" pitchFamily="66" charset="0"/>
                  <a:ea typeface="宋体" panose="02010600030101010101" pitchFamily="2" charset="-122"/>
                </a:rPr>
                <a:t>2. </a:t>
              </a:r>
              <a:r>
                <a:rPr lang="en-US" altLang="zh-CN" sz="1800" dirty="0">
                  <a:solidFill>
                    <a:srgbClr val="FF0000"/>
                  </a:solidFill>
                  <a:latin typeface="Comic Sans MS" panose="030F0702030302020204" pitchFamily="66" charset="0"/>
                  <a:ea typeface="宋体" panose="02010600030101010101" pitchFamily="2" charset="-122"/>
                </a:rPr>
                <a:t>incoming call</a:t>
              </a:r>
              <a:endParaRPr lang="en-US" altLang="zh-CN" sz="2400" dirty="0">
                <a:latin typeface="Times New Roman" panose="02020603050405020304" pitchFamily="18" charset="0"/>
                <a:ea typeface="宋体" panose="02010600030101010101" pitchFamily="2" charset="-122"/>
              </a:endParaRPr>
            </a:p>
          </p:txBody>
        </p:sp>
        <p:sp>
          <p:nvSpPr>
            <p:cNvPr id="105503" name="Text Box 127"/>
            <p:cNvSpPr txBox="1"/>
            <p:nvPr/>
          </p:nvSpPr>
          <p:spPr>
            <a:xfrm>
              <a:off x="3586" y="2908"/>
              <a:ext cx="1029"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a:spcBef>
                  <a:spcPct val="0"/>
                </a:spcBef>
                <a:buClrTx/>
                <a:buSzTx/>
                <a:buFontTx/>
                <a:buNone/>
              </a:pPr>
              <a:r>
                <a:rPr lang="zh-CN" altLang="en-US" sz="1800" dirty="0">
                  <a:solidFill>
                    <a:srgbClr val="FF0000"/>
                  </a:solidFill>
                  <a:latin typeface="Comic Sans MS" panose="030F0702030302020204" pitchFamily="66" charset="0"/>
                  <a:ea typeface="宋体" panose="02010600030101010101" pitchFamily="2" charset="-122"/>
                </a:rPr>
                <a:t>3. </a:t>
              </a:r>
              <a:r>
                <a:rPr lang="en-US" altLang="zh-CN" sz="1800" dirty="0">
                  <a:solidFill>
                    <a:srgbClr val="FF0000"/>
                  </a:solidFill>
                  <a:latin typeface="Comic Sans MS" panose="030F0702030302020204" pitchFamily="66" charset="0"/>
                  <a:ea typeface="宋体" panose="02010600030101010101" pitchFamily="2" charset="-122"/>
                </a:rPr>
                <a:t>Accept call</a:t>
              </a:r>
              <a:endParaRPr lang="en-US" altLang="zh-CN" sz="2400" dirty="0">
                <a:latin typeface="Times New Roman" panose="02020603050405020304" pitchFamily="18" charset="0"/>
                <a:ea typeface="宋体" panose="02010600030101010101" pitchFamily="2" charset="-122"/>
              </a:endParaRPr>
            </a:p>
          </p:txBody>
        </p:sp>
        <p:sp>
          <p:nvSpPr>
            <p:cNvPr id="105504" name="Freeform 128"/>
            <p:cNvSpPr/>
            <p:nvPr/>
          </p:nvSpPr>
          <p:spPr>
            <a:xfrm>
              <a:off x="1314" y="3074"/>
              <a:ext cx="3186" cy="708"/>
            </a:xfrm>
            <a:custGeom>
              <a:avLst/>
              <a:gdLst>
                <a:gd name="txL" fmla="*/ 0 w 3186"/>
                <a:gd name="txT" fmla="*/ 0 h 708"/>
                <a:gd name="txR" fmla="*/ 3186 w 3186"/>
                <a:gd name="txB" fmla="*/ 708 h 708"/>
              </a:gdLst>
              <a:ahLst/>
              <a:cxnLst>
                <a:cxn ang="0">
                  <a:pos x="0" y="12"/>
                </a:cxn>
                <a:cxn ang="0">
                  <a:pos x="0" y="381"/>
                </a:cxn>
                <a:cxn ang="0">
                  <a:pos x="882" y="384"/>
                </a:cxn>
                <a:cxn ang="0">
                  <a:pos x="1551" y="708"/>
                </a:cxn>
                <a:cxn ang="0">
                  <a:pos x="1742" y="708"/>
                </a:cxn>
                <a:cxn ang="0">
                  <a:pos x="2273" y="476"/>
                </a:cxn>
                <a:cxn ang="0">
                  <a:pos x="3186" y="470"/>
                </a:cxn>
                <a:cxn ang="0">
                  <a:pos x="3180" y="0"/>
                </a:cxn>
              </a:cxnLst>
              <a:rect l="txL" t="txT" r="txR" b="txB"/>
              <a:pathLst>
                <a:path w="3186" h="708">
                  <a:moveTo>
                    <a:pt x="0" y="12"/>
                  </a:moveTo>
                  <a:lnTo>
                    <a:pt x="0" y="381"/>
                  </a:lnTo>
                  <a:lnTo>
                    <a:pt x="882" y="384"/>
                  </a:lnTo>
                  <a:lnTo>
                    <a:pt x="1551" y="708"/>
                  </a:lnTo>
                  <a:lnTo>
                    <a:pt x="1742" y="708"/>
                  </a:lnTo>
                  <a:lnTo>
                    <a:pt x="2273" y="476"/>
                  </a:lnTo>
                  <a:lnTo>
                    <a:pt x="3186" y="470"/>
                  </a:lnTo>
                  <a:lnTo>
                    <a:pt x="3180" y="0"/>
                  </a:lnTo>
                </a:path>
              </a:pathLst>
            </a:custGeom>
            <a:noFill/>
            <a:ln w="28575" cap="flat" cmpd="sng">
              <a:solidFill>
                <a:srgbClr val="FF0000">
                  <a:alpha val="100000"/>
                </a:srgbClr>
              </a:solidFill>
              <a:prstDash val="solid"/>
              <a:round/>
              <a:headEnd type="triangle" w="med" len="med"/>
              <a:tailEnd type="none" w="med" len="med"/>
            </a:ln>
          </p:spPr>
          <p:txBody>
            <a:bodyPr/>
            <a:p>
              <a:endParaRPr lang="zh-CN" altLang="en-US"/>
            </a:p>
          </p:txBody>
        </p:sp>
        <p:sp>
          <p:nvSpPr>
            <p:cNvPr id="105505" name="Text Box 129"/>
            <p:cNvSpPr txBox="1"/>
            <p:nvPr/>
          </p:nvSpPr>
          <p:spPr>
            <a:xfrm>
              <a:off x="1144" y="2896"/>
              <a:ext cx="1250"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a:spcBef>
                  <a:spcPct val="0"/>
                </a:spcBef>
                <a:buClrTx/>
                <a:buSzTx/>
                <a:buFontTx/>
                <a:buNone/>
              </a:pPr>
              <a:r>
                <a:rPr lang="zh-CN" altLang="en-US" sz="1800" dirty="0">
                  <a:solidFill>
                    <a:srgbClr val="FF0000"/>
                  </a:solidFill>
                  <a:latin typeface="Comic Sans MS" panose="030F0702030302020204" pitchFamily="66" charset="0"/>
                  <a:ea typeface="宋体" panose="02010600030101010101" pitchFamily="2" charset="-122"/>
                </a:rPr>
                <a:t>4. </a:t>
              </a:r>
              <a:r>
                <a:rPr lang="en-US" altLang="zh-CN" sz="1800" dirty="0">
                  <a:solidFill>
                    <a:srgbClr val="FF0000"/>
                  </a:solidFill>
                  <a:latin typeface="Comic Sans MS" panose="030F0702030302020204" pitchFamily="66" charset="0"/>
                  <a:ea typeface="宋体" panose="02010600030101010101" pitchFamily="2" charset="-122"/>
                </a:rPr>
                <a:t>Call connected</a:t>
              </a:r>
              <a:endParaRPr lang="en-US" altLang="zh-CN" sz="2400" dirty="0">
                <a:latin typeface="Times New Roman" panose="02020603050405020304" pitchFamily="18" charset="0"/>
                <a:ea typeface="宋体" panose="02010600030101010101" pitchFamily="2" charset="-122"/>
              </a:endParaRPr>
            </a:p>
          </p:txBody>
        </p:sp>
        <p:sp>
          <p:nvSpPr>
            <p:cNvPr id="105506" name="Text Box 130"/>
            <p:cNvSpPr txBox="1"/>
            <p:nvPr/>
          </p:nvSpPr>
          <p:spPr>
            <a:xfrm>
              <a:off x="1163" y="2704"/>
              <a:ext cx="1401" cy="251"/>
            </a:xfrm>
            <a:prstGeom prst="rect">
              <a:avLst/>
            </a:prstGeom>
            <a:noFill/>
            <a:ln w="9525" cap="flat" cmpd="sng">
              <a:solidFill>
                <a:srgbClr val="00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a:spcBef>
                  <a:spcPct val="0"/>
                </a:spcBef>
                <a:buClrTx/>
                <a:buSzTx/>
                <a:buFontTx/>
                <a:buNone/>
              </a:pPr>
              <a:r>
                <a:rPr lang="zh-CN" altLang="en-US" sz="1800" dirty="0">
                  <a:solidFill>
                    <a:srgbClr val="00B0F0"/>
                  </a:solidFill>
                  <a:latin typeface="Comic Sans MS" panose="030F0702030302020204" pitchFamily="66" charset="0"/>
                  <a:ea typeface="宋体" panose="02010600030101010101" pitchFamily="2" charset="-122"/>
                </a:rPr>
                <a:t>5. </a:t>
              </a:r>
              <a:r>
                <a:rPr lang="en-US" altLang="zh-CN" sz="1800" dirty="0">
                  <a:solidFill>
                    <a:srgbClr val="00B0F0"/>
                  </a:solidFill>
                  <a:latin typeface="Comic Sans MS" panose="030F0702030302020204" pitchFamily="66" charset="0"/>
                  <a:ea typeface="宋体" panose="02010600030101010101" pitchFamily="2" charset="-122"/>
                </a:rPr>
                <a:t>Data flow begins</a:t>
              </a:r>
              <a:endParaRPr lang="en-US" altLang="zh-CN" sz="2400" dirty="0">
                <a:solidFill>
                  <a:srgbClr val="00B0F0"/>
                </a:solidFill>
                <a:latin typeface="Times New Roman" panose="02020603050405020304" pitchFamily="18" charset="0"/>
                <a:ea typeface="宋体" panose="02010600030101010101" pitchFamily="2" charset="-122"/>
              </a:endParaRPr>
            </a:p>
          </p:txBody>
        </p:sp>
        <p:sp>
          <p:nvSpPr>
            <p:cNvPr id="105507" name="Text Box 131"/>
            <p:cNvSpPr txBox="1"/>
            <p:nvPr/>
          </p:nvSpPr>
          <p:spPr>
            <a:xfrm>
              <a:off x="3482" y="2674"/>
              <a:ext cx="1138" cy="251"/>
            </a:xfrm>
            <a:prstGeom prst="rect">
              <a:avLst/>
            </a:prstGeom>
            <a:noFill/>
            <a:ln w="9525" cap="flat" cmpd="sng">
              <a:solidFill>
                <a:srgbClr val="00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a:spcBef>
                  <a:spcPct val="0"/>
                </a:spcBef>
                <a:buClrTx/>
                <a:buSzTx/>
                <a:buFontTx/>
                <a:buNone/>
              </a:pPr>
              <a:r>
                <a:rPr lang="zh-CN" altLang="en-US" sz="1800" dirty="0">
                  <a:solidFill>
                    <a:srgbClr val="00B0F0"/>
                  </a:solidFill>
                  <a:latin typeface="Comic Sans MS" panose="030F0702030302020204" pitchFamily="66" charset="0"/>
                  <a:ea typeface="宋体" panose="02010600030101010101" pitchFamily="2" charset="-122"/>
                </a:rPr>
                <a:t>6. </a:t>
              </a:r>
              <a:r>
                <a:rPr lang="en-US" altLang="zh-CN" sz="1800" dirty="0">
                  <a:solidFill>
                    <a:srgbClr val="00B0F0"/>
                  </a:solidFill>
                  <a:latin typeface="Comic Sans MS" panose="030F0702030302020204" pitchFamily="66" charset="0"/>
                  <a:ea typeface="宋体" panose="02010600030101010101" pitchFamily="2" charset="-122"/>
                </a:rPr>
                <a:t>Receive data</a:t>
              </a:r>
              <a:endParaRPr lang="en-US" altLang="zh-CN" sz="2400" dirty="0">
                <a:solidFill>
                  <a:srgbClr val="00B0F0"/>
                </a:solidFill>
                <a:latin typeface="Times New Roman" panose="02020603050405020304" pitchFamily="18" charset="0"/>
                <a:ea typeface="宋体" panose="02010600030101010101" pitchFamily="2" charset="-122"/>
              </a:endParaRPr>
            </a:p>
          </p:txBody>
        </p:sp>
        <p:sp>
          <p:nvSpPr>
            <p:cNvPr id="105508" name="Freeform 132"/>
            <p:cNvSpPr/>
            <p:nvPr/>
          </p:nvSpPr>
          <p:spPr>
            <a:xfrm>
              <a:off x="1356" y="2870"/>
              <a:ext cx="3084" cy="846"/>
            </a:xfrm>
            <a:custGeom>
              <a:avLst/>
              <a:gdLst>
                <a:gd name="txL" fmla="*/ 0 w 3084"/>
                <a:gd name="txT" fmla="*/ 0 h 846"/>
                <a:gd name="txR" fmla="*/ 3084 w 3084"/>
                <a:gd name="txB" fmla="*/ 846 h 846"/>
              </a:gdLst>
              <a:ahLst/>
              <a:cxnLst>
                <a:cxn ang="0">
                  <a:pos x="0" y="18"/>
                </a:cxn>
                <a:cxn ang="0">
                  <a:pos x="0" y="531"/>
                </a:cxn>
                <a:cxn ang="0">
                  <a:pos x="846" y="534"/>
                </a:cxn>
                <a:cxn ang="0">
                  <a:pos x="1485" y="846"/>
                </a:cxn>
                <a:cxn ang="0">
                  <a:pos x="1698" y="843"/>
                </a:cxn>
                <a:cxn ang="0">
                  <a:pos x="2238" y="633"/>
                </a:cxn>
                <a:cxn ang="0">
                  <a:pos x="3084" y="633"/>
                </a:cxn>
                <a:cxn ang="0">
                  <a:pos x="3081" y="0"/>
                </a:cxn>
              </a:cxnLst>
              <a:rect l="txL" t="txT" r="txR" b="txB"/>
              <a:pathLst>
                <a:path w="3084" h="846">
                  <a:moveTo>
                    <a:pt x="0" y="18"/>
                  </a:moveTo>
                  <a:lnTo>
                    <a:pt x="0" y="531"/>
                  </a:lnTo>
                  <a:lnTo>
                    <a:pt x="846" y="534"/>
                  </a:lnTo>
                  <a:lnTo>
                    <a:pt x="1485" y="846"/>
                  </a:lnTo>
                  <a:lnTo>
                    <a:pt x="1698" y="843"/>
                  </a:lnTo>
                  <a:lnTo>
                    <a:pt x="2238" y="633"/>
                  </a:lnTo>
                  <a:lnTo>
                    <a:pt x="3084" y="633"/>
                  </a:lnTo>
                  <a:lnTo>
                    <a:pt x="3081" y="0"/>
                  </a:lnTo>
                </a:path>
              </a:pathLst>
            </a:custGeom>
            <a:noFill/>
            <a:ln w="57150" cap="flat" cmpd="sng">
              <a:solidFill>
                <a:srgbClr val="00B0F0">
                  <a:alpha val="100000"/>
                </a:srgbClr>
              </a:solidFill>
              <a:prstDash val="solid"/>
              <a:round/>
              <a:headEnd type="none" w="med" len="med"/>
              <a:tailEnd type="triangle" w="med" len="med"/>
            </a:ln>
          </p:spPr>
          <p:txBody>
            <a:bodyPr/>
            <a:p>
              <a:endParaRPr lang="zh-CN" altLang="en-US"/>
            </a:p>
          </p:txBody>
        </p:sp>
        <p:grpSp>
          <p:nvGrpSpPr>
            <p:cNvPr id="105509" name="Group 133"/>
            <p:cNvGrpSpPr/>
            <p:nvPr/>
          </p:nvGrpSpPr>
          <p:grpSpPr>
            <a:xfrm>
              <a:off x="2166" y="3448"/>
              <a:ext cx="1594" cy="378"/>
              <a:chOff x="2214" y="3302"/>
              <a:chExt cx="1594" cy="378"/>
            </a:xfrm>
          </p:grpSpPr>
          <p:grpSp>
            <p:nvGrpSpPr>
              <p:cNvPr id="105510" name="Group 134"/>
              <p:cNvGrpSpPr/>
              <p:nvPr/>
            </p:nvGrpSpPr>
            <p:grpSpPr>
              <a:xfrm>
                <a:off x="2214" y="3302"/>
                <a:ext cx="316" cy="147"/>
                <a:chOff x="3120" y="2318"/>
                <a:chExt cx="316" cy="147"/>
              </a:xfrm>
            </p:grpSpPr>
            <p:sp>
              <p:nvSpPr>
                <p:cNvPr id="105539" name="Oval 135"/>
                <p:cNvSpPr/>
                <p:nvPr/>
              </p:nvSpPr>
              <p:spPr>
                <a:xfrm>
                  <a:off x="3123" y="2384"/>
                  <a:ext cx="313" cy="81"/>
                </a:xfrm>
                <a:prstGeom prst="ellipse">
                  <a:avLst/>
                </a:prstGeom>
                <a:solidFill>
                  <a:srgbClr val="FF0000"/>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a typeface="宋体" panose="02010600030101010101" pitchFamily="2" charset="-122"/>
                  </a:endParaRPr>
                </a:p>
              </p:txBody>
            </p:sp>
            <p:sp>
              <p:nvSpPr>
                <p:cNvPr id="105540" name="Line 136"/>
                <p:cNvSpPr/>
                <p:nvPr/>
              </p:nvSpPr>
              <p:spPr>
                <a:xfrm>
                  <a:off x="3123" y="2377"/>
                  <a:ext cx="0" cy="50"/>
                </a:xfrm>
                <a:prstGeom prst="line">
                  <a:avLst/>
                </a:prstGeom>
                <a:ln w="12700" cap="flat" cmpd="sng">
                  <a:solidFill>
                    <a:schemeClr val="tx1"/>
                  </a:solidFill>
                  <a:prstDash val="solid"/>
                  <a:headEnd type="none" w="med" len="med"/>
                  <a:tailEnd type="none" w="med" len="med"/>
                </a:ln>
              </p:spPr>
            </p:sp>
            <p:sp>
              <p:nvSpPr>
                <p:cNvPr id="105541" name="Line 137"/>
                <p:cNvSpPr/>
                <p:nvPr/>
              </p:nvSpPr>
              <p:spPr>
                <a:xfrm>
                  <a:off x="3436" y="2377"/>
                  <a:ext cx="0" cy="50"/>
                </a:xfrm>
                <a:prstGeom prst="line">
                  <a:avLst/>
                </a:prstGeom>
                <a:ln w="12700" cap="flat" cmpd="sng">
                  <a:solidFill>
                    <a:schemeClr val="tx1"/>
                  </a:solidFill>
                  <a:prstDash val="solid"/>
                  <a:headEnd type="none" w="med" len="med"/>
                  <a:tailEnd type="none" w="med" len="med"/>
                </a:ln>
              </p:spPr>
            </p:sp>
            <p:sp>
              <p:nvSpPr>
                <p:cNvPr id="105542" name="Rectangle 138"/>
                <p:cNvSpPr/>
                <p:nvPr/>
              </p:nvSpPr>
              <p:spPr>
                <a:xfrm>
                  <a:off x="3123" y="2377"/>
                  <a:ext cx="310" cy="49"/>
                </a:xfrm>
                <a:prstGeom prst="rect">
                  <a:avLst/>
                </a:prstGeom>
                <a:solidFill>
                  <a:srgbClr val="FF0000"/>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a:spcBef>
                      <a:spcPct val="0"/>
                    </a:spcBef>
                    <a:buClrTx/>
                    <a:buSzTx/>
                    <a:buFontTx/>
                    <a:buNone/>
                  </a:pPr>
                  <a:endParaRPr lang="zh-CN" altLang="en-US" sz="2400" dirty="0">
                    <a:latin typeface="Times New Roman" panose="02020603050405020304" pitchFamily="18" charset="0"/>
                    <a:ea typeface="宋体" panose="02010600030101010101" pitchFamily="2" charset="-122"/>
                  </a:endParaRPr>
                </a:p>
              </p:txBody>
            </p:sp>
            <p:sp>
              <p:nvSpPr>
                <p:cNvPr id="105543" name="Oval 139"/>
                <p:cNvSpPr/>
                <p:nvPr/>
              </p:nvSpPr>
              <p:spPr>
                <a:xfrm>
                  <a:off x="3120" y="2318"/>
                  <a:ext cx="313" cy="95"/>
                </a:xfrm>
                <a:prstGeom prst="ellipse">
                  <a:avLst/>
                </a:prstGeom>
                <a:solidFill>
                  <a:srgbClr val="FF0000"/>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a typeface="宋体" panose="02010600030101010101" pitchFamily="2" charset="-122"/>
                  </a:endParaRPr>
                </a:p>
              </p:txBody>
            </p:sp>
            <p:grpSp>
              <p:nvGrpSpPr>
                <p:cNvPr id="105544" name="Group 140"/>
                <p:cNvGrpSpPr/>
                <p:nvPr/>
              </p:nvGrpSpPr>
              <p:grpSpPr>
                <a:xfrm>
                  <a:off x="3195" y="2339"/>
                  <a:ext cx="156" cy="55"/>
                  <a:chOff x="2848" y="848"/>
                  <a:chExt cx="140" cy="98"/>
                </a:xfrm>
              </p:grpSpPr>
              <p:sp>
                <p:nvSpPr>
                  <p:cNvPr id="105549" name="Line 141"/>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05550" name="Line 142"/>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05551" name="Line 143"/>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105545" name="Group 144"/>
                <p:cNvGrpSpPr/>
                <p:nvPr/>
              </p:nvGrpSpPr>
              <p:grpSpPr>
                <a:xfrm flipV="1">
                  <a:off x="3195" y="2338"/>
                  <a:ext cx="156" cy="56"/>
                  <a:chOff x="2848" y="848"/>
                  <a:chExt cx="140" cy="98"/>
                </a:xfrm>
              </p:grpSpPr>
              <p:sp>
                <p:nvSpPr>
                  <p:cNvPr id="105546" name="Line 145"/>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05547" name="Line 146"/>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05548" name="Line 147"/>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grpSp>
            <p:nvGrpSpPr>
              <p:cNvPr id="105511" name="Group 148"/>
              <p:cNvGrpSpPr/>
              <p:nvPr/>
            </p:nvGrpSpPr>
            <p:grpSpPr>
              <a:xfrm>
                <a:off x="2808" y="3533"/>
                <a:ext cx="316" cy="147"/>
                <a:chOff x="3120" y="2318"/>
                <a:chExt cx="316" cy="147"/>
              </a:xfrm>
            </p:grpSpPr>
            <p:sp>
              <p:nvSpPr>
                <p:cNvPr id="105526" name="Oval 149"/>
                <p:cNvSpPr/>
                <p:nvPr/>
              </p:nvSpPr>
              <p:spPr>
                <a:xfrm>
                  <a:off x="3123" y="2384"/>
                  <a:ext cx="313" cy="81"/>
                </a:xfrm>
                <a:prstGeom prst="ellipse">
                  <a:avLst/>
                </a:prstGeom>
                <a:solidFill>
                  <a:srgbClr val="FF0000"/>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a typeface="宋体" panose="02010600030101010101" pitchFamily="2" charset="-122"/>
                  </a:endParaRPr>
                </a:p>
              </p:txBody>
            </p:sp>
            <p:sp>
              <p:nvSpPr>
                <p:cNvPr id="105527" name="Line 150"/>
                <p:cNvSpPr/>
                <p:nvPr/>
              </p:nvSpPr>
              <p:spPr>
                <a:xfrm>
                  <a:off x="3123" y="2377"/>
                  <a:ext cx="0" cy="50"/>
                </a:xfrm>
                <a:prstGeom prst="line">
                  <a:avLst/>
                </a:prstGeom>
                <a:ln w="12700" cap="flat" cmpd="sng">
                  <a:solidFill>
                    <a:schemeClr val="tx1"/>
                  </a:solidFill>
                  <a:prstDash val="solid"/>
                  <a:headEnd type="none" w="med" len="med"/>
                  <a:tailEnd type="none" w="med" len="med"/>
                </a:ln>
              </p:spPr>
            </p:sp>
            <p:sp>
              <p:nvSpPr>
                <p:cNvPr id="105528" name="Line 151"/>
                <p:cNvSpPr/>
                <p:nvPr/>
              </p:nvSpPr>
              <p:spPr>
                <a:xfrm>
                  <a:off x="3436" y="2377"/>
                  <a:ext cx="0" cy="50"/>
                </a:xfrm>
                <a:prstGeom prst="line">
                  <a:avLst/>
                </a:prstGeom>
                <a:ln w="12700" cap="flat" cmpd="sng">
                  <a:solidFill>
                    <a:schemeClr val="tx1"/>
                  </a:solidFill>
                  <a:prstDash val="solid"/>
                  <a:headEnd type="none" w="med" len="med"/>
                  <a:tailEnd type="none" w="med" len="med"/>
                </a:ln>
              </p:spPr>
            </p:sp>
            <p:sp>
              <p:nvSpPr>
                <p:cNvPr id="105529" name="Rectangle 152"/>
                <p:cNvSpPr/>
                <p:nvPr/>
              </p:nvSpPr>
              <p:spPr>
                <a:xfrm>
                  <a:off x="3123" y="2377"/>
                  <a:ext cx="310" cy="49"/>
                </a:xfrm>
                <a:prstGeom prst="rect">
                  <a:avLst/>
                </a:prstGeom>
                <a:solidFill>
                  <a:srgbClr val="FF0000"/>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a:spcBef>
                      <a:spcPct val="0"/>
                    </a:spcBef>
                    <a:buClrTx/>
                    <a:buSzTx/>
                    <a:buFontTx/>
                    <a:buNone/>
                  </a:pPr>
                  <a:endParaRPr lang="zh-CN" altLang="en-US" sz="2400" dirty="0">
                    <a:latin typeface="Times New Roman" panose="02020603050405020304" pitchFamily="18" charset="0"/>
                    <a:ea typeface="宋体" panose="02010600030101010101" pitchFamily="2" charset="-122"/>
                  </a:endParaRPr>
                </a:p>
              </p:txBody>
            </p:sp>
            <p:sp>
              <p:nvSpPr>
                <p:cNvPr id="105530" name="Oval 153"/>
                <p:cNvSpPr/>
                <p:nvPr/>
              </p:nvSpPr>
              <p:spPr>
                <a:xfrm>
                  <a:off x="3120" y="2318"/>
                  <a:ext cx="313" cy="95"/>
                </a:xfrm>
                <a:prstGeom prst="ellipse">
                  <a:avLst/>
                </a:prstGeom>
                <a:solidFill>
                  <a:srgbClr val="FF0000"/>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a typeface="宋体" panose="02010600030101010101" pitchFamily="2" charset="-122"/>
                  </a:endParaRPr>
                </a:p>
              </p:txBody>
            </p:sp>
            <p:grpSp>
              <p:nvGrpSpPr>
                <p:cNvPr id="105531" name="Group 154"/>
                <p:cNvGrpSpPr/>
                <p:nvPr/>
              </p:nvGrpSpPr>
              <p:grpSpPr>
                <a:xfrm>
                  <a:off x="3195" y="2339"/>
                  <a:ext cx="156" cy="55"/>
                  <a:chOff x="2848" y="848"/>
                  <a:chExt cx="140" cy="98"/>
                </a:xfrm>
              </p:grpSpPr>
              <p:sp>
                <p:nvSpPr>
                  <p:cNvPr id="105536" name="Line 155"/>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05537" name="Line 156"/>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05538" name="Line 157"/>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105532" name="Group 158"/>
                <p:cNvGrpSpPr/>
                <p:nvPr/>
              </p:nvGrpSpPr>
              <p:grpSpPr>
                <a:xfrm flipV="1">
                  <a:off x="3195" y="2338"/>
                  <a:ext cx="156" cy="56"/>
                  <a:chOff x="2848" y="848"/>
                  <a:chExt cx="140" cy="98"/>
                </a:xfrm>
              </p:grpSpPr>
              <p:sp>
                <p:nvSpPr>
                  <p:cNvPr id="105533" name="Line 159"/>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05534" name="Line 160"/>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05535" name="Line 161"/>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grpSp>
            <p:nvGrpSpPr>
              <p:cNvPr id="105512" name="Group 162"/>
              <p:cNvGrpSpPr/>
              <p:nvPr/>
            </p:nvGrpSpPr>
            <p:grpSpPr>
              <a:xfrm>
                <a:off x="3492" y="3302"/>
                <a:ext cx="316" cy="147"/>
                <a:chOff x="3120" y="2318"/>
                <a:chExt cx="316" cy="147"/>
              </a:xfrm>
            </p:grpSpPr>
            <p:sp>
              <p:nvSpPr>
                <p:cNvPr id="105513" name="Oval 163"/>
                <p:cNvSpPr/>
                <p:nvPr/>
              </p:nvSpPr>
              <p:spPr>
                <a:xfrm>
                  <a:off x="3123" y="2384"/>
                  <a:ext cx="313" cy="81"/>
                </a:xfrm>
                <a:prstGeom prst="ellipse">
                  <a:avLst/>
                </a:prstGeom>
                <a:solidFill>
                  <a:srgbClr val="FF0000"/>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a typeface="宋体" panose="02010600030101010101" pitchFamily="2" charset="-122"/>
                  </a:endParaRPr>
                </a:p>
              </p:txBody>
            </p:sp>
            <p:sp>
              <p:nvSpPr>
                <p:cNvPr id="105514" name="Line 164"/>
                <p:cNvSpPr/>
                <p:nvPr/>
              </p:nvSpPr>
              <p:spPr>
                <a:xfrm>
                  <a:off x="3123" y="2377"/>
                  <a:ext cx="0" cy="50"/>
                </a:xfrm>
                <a:prstGeom prst="line">
                  <a:avLst/>
                </a:prstGeom>
                <a:ln w="12700" cap="flat" cmpd="sng">
                  <a:solidFill>
                    <a:schemeClr val="tx1"/>
                  </a:solidFill>
                  <a:prstDash val="solid"/>
                  <a:headEnd type="none" w="med" len="med"/>
                  <a:tailEnd type="none" w="med" len="med"/>
                </a:ln>
              </p:spPr>
            </p:sp>
            <p:sp>
              <p:nvSpPr>
                <p:cNvPr id="105515" name="Line 165"/>
                <p:cNvSpPr/>
                <p:nvPr/>
              </p:nvSpPr>
              <p:spPr>
                <a:xfrm>
                  <a:off x="3436" y="2377"/>
                  <a:ext cx="0" cy="50"/>
                </a:xfrm>
                <a:prstGeom prst="line">
                  <a:avLst/>
                </a:prstGeom>
                <a:ln w="12700" cap="flat" cmpd="sng">
                  <a:solidFill>
                    <a:schemeClr val="tx1"/>
                  </a:solidFill>
                  <a:prstDash val="solid"/>
                  <a:headEnd type="none" w="med" len="med"/>
                  <a:tailEnd type="none" w="med" len="med"/>
                </a:ln>
              </p:spPr>
            </p:sp>
            <p:sp>
              <p:nvSpPr>
                <p:cNvPr id="105516" name="Rectangle 166"/>
                <p:cNvSpPr/>
                <p:nvPr/>
              </p:nvSpPr>
              <p:spPr>
                <a:xfrm>
                  <a:off x="3123" y="2377"/>
                  <a:ext cx="310" cy="49"/>
                </a:xfrm>
                <a:prstGeom prst="rect">
                  <a:avLst/>
                </a:prstGeom>
                <a:solidFill>
                  <a:srgbClr val="FF0000"/>
                </a:solidFill>
                <a:ln w="12700">
                  <a:noFill/>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a:spcBef>
                      <a:spcPct val="0"/>
                    </a:spcBef>
                    <a:buClrTx/>
                    <a:buSzTx/>
                    <a:buFontTx/>
                    <a:buNone/>
                  </a:pPr>
                  <a:endParaRPr lang="zh-CN" altLang="en-US" sz="2400" dirty="0">
                    <a:latin typeface="Times New Roman" panose="02020603050405020304" pitchFamily="18" charset="0"/>
                    <a:ea typeface="宋体" panose="02010600030101010101" pitchFamily="2" charset="-122"/>
                  </a:endParaRPr>
                </a:p>
              </p:txBody>
            </p:sp>
            <p:sp>
              <p:nvSpPr>
                <p:cNvPr id="105517" name="Oval 167"/>
                <p:cNvSpPr/>
                <p:nvPr/>
              </p:nvSpPr>
              <p:spPr>
                <a:xfrm>
                  <a:off x="3120" y="2318"/>
                  <a:ext cx="313" cy="95"/>
                </a:xfrm>
                <a:prstGeom prst="ellipse">
                  <a:avLst/>
                </a:prstGeom>
                <a:solidFill>
                  <a:srgbClr val="FF0000"/>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a typeface="宋体" panose="02010600030101010101" pitchFamily="2" charset="-122"/>
                  </a:endParaRPr>
                </a:p>
              </p:txBody>
            </p:sp>
            <p:grpSp>
              <p:nvGrpSpPr>
                <p:cNvPr id="105518" name="Group 168"/>
                <p:cNvGrpSpPr/>
                <p:nvPr/>
              </p:nvGrpSpPr>
              <p:grpSpPr>
                <a:xfrm>
                  <a:off x="3195" y="2339"/>
                  <a:ext cx="156" cy="55"/>
                  <a:chOff x="2848" y="848"/>
                  <a:chExt cx="140" cy="98"/>
                </a:xfrm>
              </p:grpSpPr>
              <p:sp>
                <p:nvSpPr>
                  <p:cNvPr id="105523" name="Line 169"/>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05524" name="Line 170"/>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05525" name="Line 171"/>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105519" name="Group 172"/>
                <p:cNvGrpSpPr/>
                <p:nvPr/>
              </p:nvGrpSpPr>
              <p:grpSpPr>
                <a:xfrm flipV="1">
                  <a:off x="3195" y="2338"/>
                  <a:ext cx="156" cy="56"/>
                  <a:chOff x="2848" y="848"/>
                  <a:chExt cx="140" cy="98"/>
                </a:xfrm>
              </p:grpSpPr>
              <p:sp>
                <p:nvSpPr>
                  <p:cNvPr id="105520" name="Line 173"/>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05521" name="Line 174"/>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05522" name="Line 175"/>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7411"/>
                                        </p:tgtEl>
                                        <p:attrNameLst>
                                          <p:attrName>style.visibility</p:attrName>
                                        </p:attrNameLst>
                                      </p:cBhvr>
                                      <p:to>
                                        <p:strVal val="visible"/>
                                      </p:to>
                                    </p:set>
                                    <p:animEffect transition="in" filter="slide(fromBottom)">
                                      <p:cBhvr>
                                        <p:cTn id="7" dur="500"/>
                                        <p:tgtEl>
                                          <p:spTgt spid="17411"/>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7412"/>
                                        </p:tgtEl>
                                        <p:attrNameLst>
                                          <p:attrName>style.visibility</p:attrName>
                                        </p:attrNameLst>
                                      </p:cBhvr>
                                      <p:to>
                                        <p:strVal val="visible"/>
                                      </p:to>
                                    </p:set>
                                    <p:animEffect transition="in" filter="slide(fromBottom)">
                                      <p:cBhvr>
                                        <p:cTn id="12" dur="500"/>
                                        <p:tgtEl>
                                          <p:spTgt spid="17412"/>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7413"/>
                                        </p:tgtEl>
                                        <p:attrNameLst>
                                          <p:attrName>style.visibility</p:attrName>
                                        </p:attrNameLst>
                                      </p:cBhvr>
                                      <p:to>
                                        <p:strVal val="visible"/>
                                      </p:to>
                                    </p:set>
                                    <p:animEffect transition="in" filter="slide(fromBottom)">
                                      <p:cBhvr>
                                        <p:cTn id="17" dur="500"/>
                                        <p:tgtEl>
                                          <p:spTgt spid="17413"/>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7414"/>
                                        </p:tgtEl>
                                        <p:attrNameLst>
                                          <p:attrName>style.visibility</p:attrName>
                                        </p:attrNameLst>
                                      </p:cBhvr>
                                      <p:to>
                                        <p:strVal val="visible"/>
                                      </p:to>
                                    </p:set>
                                    <p:animEffect transition="in" filter="slide(fromBottom)">
                                      <p:cBhvr>
                                        <p:cTn id="22" dur="500"/>
                                        <p:tgtEl>
                                          <p:spTgt spid="17414"/>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7584"/>
                                        </p:tgtEl>
                                        <p:attrNameLst>
                                          <p:attrName>style.visibility</p:attrName>
                                        </p:attrNameLst>
                                      </p:cBhvr>
                                      <p:to>
                                        <p:strVal val="visible"/>
                                      </p:to>
                                    </p:set>
                                    <p:anim calcmode="lin" valueType="num">
                                      <p:cBhvr additive="base">
                                        <p:cTn id="27" dur="500" fill="hold"/>
                                        <p:tgtEl>
                                          <p:spTgt spid="17584"/>
                                        </p:tgtEl>
                                        <p:attrNameLst>
                                          <p:attrName>ppt_x</p:attrName>
                                        </p:attrNameLst>
                                      </p:cBhvr>
                                      <p:tavLst>
                                        <p:tav tm="0">
                                          <p:val>
                                            <p:strVal val="0-#ppt_w/2"/>
                                          </p:val>
                                        </p:tav>
                                        <p:tav tm="100000">
                                          <p:val>
                                            <p:strVal val="#ppt_x"/>
                                          </p:val>
                                        </p:tav>
                                      </p:tavLst>
                                    </p:anim>
                                    <p:anim calcmode="lin" valueType="num">
                                      <p:cBhvr additive="base">
                                        <p:cTn id="28" dur="500" fill="hold"/>
                                        <p:tgtEl>
                                          <p:spTgt spid="17584"/>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42" fill="hold" nodeType="clickEffect">
                                  <p:stCondLst>
                                    <p:cond delay="0"/>
                                  </p:stCondLst>
                                  <p:childTnLst>
                                    <p:set>
                                      <p:cBhvr>
                                        <p:cTn id="32" dur="1" fill="hold">
                                          <p:stCondLst>
                                            <p:cond delay="0"/>
                                          </p:stCondLst>
                                        </p:cTn>
                                        <p:tgtEl>
                                          <p:spTgt spid="178"/>
                                        </p:tgtEl>
                                        <p:attrNameLst>
                                          <p:attrName>style.visibility</p:attrName>
                                        </p:attrNameLst>
                                      </p:cBhvr>
                                      <p:to>
                                        <p:strVal val="visible"/>
                                      </p:to>
                                    </p:set>
                                    <p:animEffect transition="in" filter="barn(outHorizontal)">
                                      <p:cBhvr>
                                        <p:cTn id="33"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p:bldP spid="17412" grpId="0"/>
      <p:bldP spid="17413" grpId="0"/>
      <p:bldP spid="17414" grpId="0"/>
      <p:bldP spid="1758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6498" name="灯片编号占位符 4"/>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1400" dirty="0">
                <a:latin typeface="Times New Roman" panose="02020603050405020304" pitchFamily="18" charset="0"/>
                <a:ea typeface="宋体" panose="02010600030101010101" pitchFamily="2" charset="-122"/>
              </a:rPr>
            </a:fld>
            <a:endParaRPr lang="zh-CN" altLang="en-US" sz="1400" dirty="0">
              <a:latin typeface="Times New Roman" panose="02020603050405020304" pitchFamily="18" charset="0"/>
              <a:ea typeface="宋体" panose="02010600030101010101" pitchFamily="2" charset="-122"/>
            </a:endParaRPr>
          </a:p>
        </p:txBody>
      </p:sp>
      <p:sp>
        <p:nvSpPr>
          <p:cNvPr id="361474" name="Rectangle 2"/>
          <p:cNvSpPr>
            <a:spLocks noGrp="1" noChangeArrowheads="1"/>
          </p:cNvSpPr>
          <p:nvPr>
            <p:ph type="title"/>
          </p:nvPr>
        </p:nvSpPr>
        <p:spPr>
          <a:xfrm>
            <a:off x="685800" y="76200"/>
            <a:ext cx="7772400" cy="976313"/>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all" spc="50" normalizeH="0" baseline="0" noProof="0">
                <a:ln w="15875">
                  <a:noFill/>
                </a:ln>
                <a:solidFill>
                  <a:schemeClr val="tx2"/>
                </a:solidFill>
                <a:effectLst/>
                <a:uLnTx/>
                <a:uFillTx/>
                <a:latin typeface="+mj-lt"/>
                <a:ea typeface="+mj-ea"/>
                <a:cs typeface="+mj-cs"/>
              </a:rPr>
              <a:t>5.1.5 </a:t>
            </a:r>
            <a:r>
              <a:rPr kumimoji="0" lang="en-US" altLang="zh-CN" sz="3600" b="1" i="0" u="none" strike="noStrike" kern="1200" cap="all" spc="50" normalizeH="0" baseline="0" noProof="0">
                <a:ln w="15875">
                  <a:noFill/>
                </a:ln>
                <a:solidFill>
                  <a:schemeClr val="tx2"/>
                </a:solidFill>
                <a:effectLst/>
                <a:uLnTx/>
                <a:uFillTx/>
                <a:latin typeface="+mj-lt"/>
                <a:ea typeface="+mj-ea"/>
                <a:cs typeface="+mj-cs"/>
              </a:rPr>
              <a:t>Comparison of Virtual-Circuit and Datagram Subnets</a:t>
            </a:r>
            <a:endParaRPr kumimoji="0" lang="zh-CN" altLang="en-US" sz="3600" b="1" i="0" u="none" strike="noStrike" kern="1200" cap="all" spc="50" normalizeH="0" baseline="0" noProof="0">
              <a:ln w="15875">
                <a:noFill/>
              </a:ln>
              <a:solidFill>
                <a:schemeClr val="tx2"/>
              </a:solidFill>
              <a:effectLst/>
              <a:uLnTx/>
              <a:uFillTx/>
              <a:latin typeface="+mj-lt"/>
              <a:ea typeface="+mj-ea"/>
              <a:cs typeface="+mj-cs"/>
            </a:endParaRPr>
          </a:p>
        </p:txBody>
      </p:sp>
      <p:sp>
        <p:nvSpPr>
          <p:cNvPr id="361476" name="Text Box 4"/>
          <p:cNvSpPr txBox="1"/>
          <p:nvPr/>
        </p:nvSpPr>
        <p:spPr>
          <a:xfrm>
            <a:off x="323850" y="4652963"/>
            <a:ext cx="8604250" cy="9461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800" b="1" dirty="0">
                <a:solidFill>
                  <a:schemeClr val="folHlink"/>
                </a:solidFill>
                <a:latin typeface="Times New Roman" panose="02020603050405020304" pitchFamily="18" charset="0"/>
                <a:ea typeface="宋体" panose="02010600030101010101" pitchFamily="2" charset="-122"/>
              </a:rPr>
              <a:t>P349 Figure 5-4. Comparison of datagram and </a:t>
            </a:r>
            <a:endParaRPr lang="en-US" altLang="zh-CN" sz="2800" b="1" dirty="0">
              <a:solidFill>
                <a:schemeClr val="folHlink"/>
              </a:solidFill>
              <a:latin typeface="Times New Roman" panose="02020603050405020304" pitchFamily="18" charset="0"/>
              <a:ea typeface="宋体" panose="02010600030101010101" pitchFamily="2" charset="-122"/>
            </a:endParaRPr>
          </a:p>
          <a:p>
            <a:pPr marL="0" lvl="0" indent="0" algn="ctr" eaLnBrk="1" hangingPunct="1">
              <a:spcBef>
                <a:spcPct val="0"/>
              </a:spcBef>
              <a:buClrTx/>
              <a:buSzTx/>
              <a:buFontTx/>
              <a:buNone/>
            </a:pPr>
            <a:r>
              <a:rPr lang="en-US" altLang="zh-CN" sz="2800" b="1" dirty="0">
                <a:solidFill>
                  <a:schemeClr val="folHlink"/>
                </a:solidFill>
                <a:latin typeface="Times New Roman" panose="02020603050405020304" pitchFamily="18" charset="0"/>
                <a:ea typeface="宋体" panose="02010600030101010101" pitchFamily="2" charset="-122"/>
              </a:rPr>
              <a:t>virtual-circuit subnets.</a:t>
            </a:r>
            <a:endParaRPr lang="zh-CN" altLang="en-US" sz="2800" b="1" dirty="0">
              <a:solidFill>
                <a:schemeClr val="folHlink"/>
              </a:solidFill>
              <a:latin typeface="Times New Roman" panose="02020603050405020304" pitchFamily="18" charset="0"/>
              <a:ea typeface="宋体" panose="02010600030101010101" pitchFamily="2" charset="-122"/>
            </a:endParaRPr>
          </a:p>
        </p:txBody>
      </p:sp>
      <p:sp>
        <p:nvSpPr>
          <p:cNvPr id="106501" name="Text Box 5"/>
          <p:cNvSpPr txBox="1"/>
          <p:nvPr/>
        </p:nvSpPr>
        <p:spPr>
          <a:xfrm>
            <a:off x="250825" y="5657850"/>
            <a:ext cx="7994650" cy="12001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400" b="1" dirty="0">
                <a:solidFill>
                  <a:srgbClr val="FF0000"/>
                </a:solidFill>
                <a:latin typeface="Times New Roman" panose="02020603050405020304" pitchFamily="18" charset="0"/>
                <a:ea typeface="宋体" panose="02010600030101010101" pitchFamily="2" charset="-122"/>
              </a:rPr>
              <a:t>了解存储转发机制，掌握面向连接服务和无连接服务的过程、优缺点、应用范围。掌握虚电路网络和数据报网络的比较。</a:t>
            </a:r>
            <a:endParaRPr lang="zh-CN" altLang="en-US" sz="2400" b="1" dirty="0">
              <a:solidFill>
                <a:srgbClr val="FF0000"/>
              </a:solidFill>
              <a:latin typeface="Times New Roman" panose="02020603050405020304" pitchFamily="18" charset="0"/>
              <a:ea typeface="宋体" panose="02010600030101010101" pitchFamily="2" charset="-122"/>
            </a:endParaRPr>
          </a:p>
        </p:txBody>
      </p:sp>
      <p:pic>
        <p:nvPicPr>
          <p:cNvPr id="106502" name="Picture 2"/>
          <p:cNvPicPr>
            <a:picLocks noChangeAspect="1"/>
          </p:cNvPicPr>
          <p:nvPr/>
        </p:nvPicPr>
        <p:blipFill>
          <a:blip r:embed="rId1"/>
          <a:stretch>
            <a:fillRect/>
          </a:stretch>
        </p:blipFill>
        <p:spPr>
          <a:xfrm>
            <a:off x="1258888" y="1104900"/>
            <a:ext cx="6161087" cy="36830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61476"/>
                                        </p:tgtEl>
                                        <p:attrNameLst>
                                          <p:attrName>style.visibility</p:attrName>
                                        </p:attrNameLst>
                                      </p:cBhvr>
                                      <p:to>
                                        <p:strVal val="visible"/>
                                      </p:to>
                                    </p:set>
                                    <p:animEffect transition="in" filter="blinds(horizontal)">
                                      <p:cBhvr>
                                        <p:cTn id="7" dur="500"/>
                                        <p:tgtEl>
                                          <p:spTgt spid="361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47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22" name="Rectangle 2"/>
          <p:cNvSpPr>
            <a:spLocks noGrp="1" noChangeArrowheads="1"/>
          </p:cNvSpPr>
          <p:nvPr>
            <p:ph type="title"/>
          </p:nvPr>
        </p:nvSpPr>
        <p:spPr>
          <a:xfrm>
            <a:off x="685800" y="381000"/>
            <a:ext cx="7772400" cy="11430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000" b="1" i="0" u="none" strike="noStrike" kern="1200" cap="all" spc="50" normalizeH="0" baseline="0" noProof="0">
                <a:ln w="15875">
                  <a:noFill/>
                </a:ln>
                <a:solidFill>
                  <a:schemeClr val="tx2"/>
                </a:solidFill>
                <a:effectLst/>
                <a:uLnTx/>
                <a:uFillTx/>
                <a:latin typeface="+mj-lt"/>
                <a:ea typeface="+mj-ea"/>
                <a:cs typeface="+mj-cs"/>
              </a:rPr>
              <a:t>5.2 </a:t>
            </a:r>
            <a:r>
              <a:rPr kumimoji="0" lang="en-US" altLang="zh-CN" sz="4000" b="1" i="0" u="none" strike="noStrike" kern="1200" cap="all" spc="50" normalizeH="0" baseline="0" noProof="0">
                <a:ln w="15875">
                  <a:noFill/>
                </a:ln>
                <a:solidFill>
                  <a:schemeClr val="tx2"/>
                </a:solidFill>
                <a:effectLst/>
                <a:uLnTx/>
                <a:uFillTx/>
                <a:latin typeface="+mj-lt"/>
                <a:ea typeface="+mj-ea"/>
                <a:cs typeface="+mj-cs"/>
              </a:rPr>
              <a:t>Routing Algorithms</a:t>
            </a:r>
            <a:endParaRPr kumimoji="0" lang="zh-CN" altLang="en-US" sz="4000" b="1" i="0" u="none" strike="noStrike" kern="1200" cap="all" spc="50" normalizeH="0" baseline="0" noProof="0">
              <a:ln w="15875">
                <a:noFill/>
              </a:ln>
              <a:solidFill>
                <a:schemeClr val="tx2"/>
              </a:solidFill>
              <a:effectLst/>
              <a:uLnTx/>
              <a:uFillTx/>
              <a:latin typeface="+mj-lt"/>
              <a:ea typeface="+mj-ea"/>
              <a:cs typeface="+mj-cs"/>
            </a:endParaRPr>
          </a:p>
        </p:txBody>
      </p:sp>
      <p:sp>
        <p:nvSpPr>
          <p:cNvPr id="107523" name="Text Box 3"/>
          <p:cNvSpPr txBox="1"/>
          <p:nvPr/>
        </p:nvSpPr>
        <p:spPr>
          <a:xfrm>
            <a:off x="457200" y="1773238"/>
            <a:ext cx="8229600" cy="519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b="1" dirty="0">
                <a:solidFill>
                  <a:schemeClr val="folHlink"/>
                </a:solidFill>
                <a:latin typeface="宋体" panose="02010600030101010101" pitchFamily="2" charset="-122"/>
                <a:ea typeface="宋体" panose="02010600030101010101" pitchFamily="2" charset="-122"/>
              </a:rPr>
              <a:t>●路由算法</a:t>
            </a:r>
            <a:r>
              <a:rPr lang="zh-CN" altLang="en-US" sz="2800" b="1" dirty="0">
                <a:latin typeface="宋体" panose="02010600030101010101" pitchFamily="2" charset="-122"/>
                <a:ea typeface="宋体" panose="02010600030101010101" pitchFamily="2" charset="-122"/>
              </a:rPr>
              <a:t>：指管理路由表并作出路由选择的算法。</a:t>
            </a:r>
            <a:endParaRPr lang="zh-CN" altLang="en-US" sz="2800" b="1" dirty="0">
              <a:latin typeface="宋体" panose="02010600030101010101" pitchFamily="2" charset="-122"/>
              <a:ea typeface="宋体" panose="02010600030101010101" pitchFamily="2" charset="-122"/>
            </a:endParaRPr>
          </a:p>
        </p:txBody>
      </p:sp>
      <p:sp>
        <p:nvSpPr>
          <p:cNvPr id="107524" name="Text Box 4"/>
          <p:cNvSpPr txBox="1"/>
          <p:nvPr/>
        </p:nvSpPr>
        <p:spPr>
          <a:xfrm>
            <a:off x="517525" y="2565400"/>
            <a:ext cx="8093075" cy="22272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b="1" dirty="0">
                <a:latin typeface="宋体" panose="02010600030101010101" pitchFamily="2" charset="-122"/>
                <a:ea typeface="宋体" panose="02010600030101010101" pitchFamily="2" charset="-122"/>
              </a:rPr>
              <a:t>①</a:t>
            </a:r>
            <a:r>
              <a:rPr lang="zh-CN" altLang="en-US" sz="2800" b="1" dirty="0">
                <a:solidFill>
                  <a:schemeClr val="folHlink"/>
                </a:solidFill>
                <a:latin typeface="宋体" panose="02010600030101010101" pitchFamily="2" charset="-122"/>
                <a:ea typeface="宋体" panose="02010600030101010101" pitchFamily="2" charset="-122"/>
              </a:rPr>
              <a:t>非自适应算法</a:t>
            </a:r>
            <a:r>
              <a:rPr lang="zh-CN" altLang="en-US" sz="2800" b="1" dirty="0">
                <a:latin typeface="宋体" panose="02010600030101010101" pitchFamily="2" charset="-122"/>
                <a:ea typeface="宋体" panose="02010600030101010101" pitchFamily="2" charset="-122"/>
              </a:rPr>
              <a:t>：不会根据当前测量或者估计的流量和拓扑结构，来调整它们的路由决策，所有的路由选择是预先在离线情况下计算好的，在网络启动的时候被下载到路由器中，所以又称这种算法是</a:t>
            </a:r>
            <a:r>
              <a:rPr lang="zh-CN" altLang="en-US" sz="2800" b="1" dirty="0">
                <a:solidFill>
                  <a:schemeClr val="folHlink"/>
                </a:solidFill>
                <a:latin typeface="宋体" panose="02010600030101010101" pitchFamily="2" charset="-122"/>
                <a:ea typeface="宋体" panose="02010600030101010101" pitchFamily="2" charset="-122"/>
              </a:rPr>
              <a:t>静态路由</a:t>
            </a:r>
            <a:r>
              <a:rPr lang="zh-CN" altLang="en-US" sz="2800" b="1" dirty="0">
                <a:latin typeface="宋体" panose="02010600030101010101" pitchFamily="2" charset="-122"/>
                <a:ea typeface="宋体" panose="02010600030101010101" pitchFamily="2" charset="-122"/>
              </a:rPr>
              <a:t>。 </a:t>
            </a:r>
            <a:endParaRPr lang="zh-CN" altLang="en-US" sz="2800" b="1" dirty="0">
              <a:latin typeface="宋体" panose="02010600030101010101" pitchFamily="2" charset="-122"/>
              <a:ea typeface="宋体" panose="02010600030101010101" pitchFamily="2" charset="-122"/>
            </a:endParaRPr>
          </a:p>
        </p:txBody>
      </p:sp>
      <p:sp>
        <p:nvSpPr>
          <p:cNvPr id="107525" name="Text Box 5"/>
          <p:cNvSpPr txBox="1"/>
          <p:nvPr/>
        </p:nvSpPr>
        <p:spPr>
          <a:xfrm>
            <a:off x="533400" y="5073650"/>
            <a:ext cx="8016875" cy="9461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b="1" dirty="0">
                <a:latin typeface="宋体" panose="02010600030101010101" pitchFamily="2" charset="-122"/>
                <a:ea typeface="宋体" panose="02010600030101010101" pitchFamily="2" charset="-122"/>
              </a:rPr>
              <a:t>②</a:t>
            </a:r>
            <a:r>
              <a:rPr lang="zh-CN" altLang="en-US" sz="2800" b="1" dirty="0">
                <a:solidFill>
                  <a:schemeClr val="folHlink"/>
                </a:solidFill>
                <a:latin typeface="宋体" panose="02010600030101010101" pitchFamily="2" charset="-122"/>
                <a:ea typeface="宋体" panose="02010600030101010101" pitchFamily="2" charset="-122"/>
              </a:rPr>
              <a:t>自适应算法</a:t>
            </a:r>
            <a:r>
              <a:rPr lang="zh-CN" altLang="en-US" sz="2800" b="1" dirty="0">
                <a:latin typeface="宋体" panose="02010600030101010101" pitchFamily="2" charset="-122"/>
                <a:ea typeface="宋体" panose="02010600030101010101" pitchFamily="2" charset="-122"/>
              </a:rPr>
              <a:t>：随拓扑结构和流量的变化和而改变它们的路由决策，又称这种算法是</a:t>
            </a:r>
            <a:r>
              <a:rPr lang="zh-CN" altLang="en-US" sz="2800" b="1" dirty="0">
                <a:solidFill>
                  <a:schemeClr val="folHlink"/>
                </a:solidFill>
                <a:latin typeface="宋体" panose="02010600030101010101" pitchFamily="2" charset="-122"/>
                <a:ea typeface="宋体" panose="02010600030101010101" pitchFamily="2" charset="-122"/>
              </a:rPr>
              <a:t>动态路由</a:t>
            </a:r>
            <a:r>
              <a:rPr lang="zh-CN" altLang="en-US" sz="2800" b="1" dirty="0">
                <a:latin typeface="宋体" panose="02010600030101010101" pitchFamily="2" charset="-122"/>
                <a:ea typeface="宋体" panose="02010600030101010101" pitchFamily="2" charset="-122"/>
              </a:rPr>
              <a:t>。</a:t>
            </a:r>
            <a:endParaRPr lang="zh-CN" altLang="en-US" sz="2800" b="1" dirty="0">
              <a:latin typeface="宋体" panose="02010600030101010101" pitchFamily="2" charset="-122"/>
              <a:ea typeface="宋体" panose="02010600030101010101" pitchFamily="2" charset="-122"/>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2" name="Rectangle 2"/>
          <p:cNvSpPr>
            <a:spLocks noGrp="1" noChangeArrowheads="1"/>
          </p:cNvSpPr>
          <p:nvPr>
            <p:ph type="title"/>
          </p:nvPr>
        </p:nvSpPr>
        <p:spPr>
          <a:xfrm>
            <a:off x="684213" y="333375"/>
            <a:ext cx="7772400" cy="6858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all" spc="50" normalizeH="0" baseline="0" noProof="0">
                <a:ln w="15875">
                  <a:noFill/>
                </a:ln>
                <a:solidFill>
                  <a:schemeClr val="tx2"/>
                </a:solidFill>
                <a:effectLst/>
                <a:uLnTx/>
                <a:uFillTx/>
                <a:latin typeface="+mj-lt"/>
                <a:ea typeface="+mj-ea"/>
                <a:cs typeface="+mj-cs"/>
              </a:rPr>
              <a:t>5.2.2 </a:t>
            </a:r>
            <a:r>
              <a:rPr kumimoji="0" lang="en-US" altLang="zh-CN" sz="3600" b="1" i="0" u="none" strike="noStrike" kern="1200" cap="all" spc="50" normalizeH="0" baseline="0" noProof="0">
                <a:ln w="15875">
                  <a:noFill/>
                </a:ln>
                <a:solidFill>
                  <a:schemeClr val="tx2"/>
                </a:solidFill>
                <a:effectLst/>
                <a:uLnTx/>
                <a:uFillTx/>
                <a:latin typeface="+mj-lt"/>
                <a:ea typeface="+mj-ea"/>
                <a:cs typeface="+mj-cs"/>
              </a:rPr>
              <a:t>Shortest Path Routing</a:t>
            </a:r>
            <a:endParaRPr kumimoji="0" lang="zh-CN" altLang="en-US" sz="3600" b="1" i="0" u="none" strike="noStrike" kern="1200" cap="all" spc="50" normalizeH="0" baseline="0" noProof="0">
              <a:ln w="15875">
                <a:noFill/>
              </a:ln>
              <a:solidFill>
                <a:schemeClr val="tx2"/>
              </a:solidFill>
              <a:effectLst/>
              <a:uLnTx/>
              <a:uFillTx/>
              <a:latin typeface="+mj-lt"/>
              <a:ea typeface="+mj-ea"/>
              <a:cs typeface="+mj-cs"/>
            </a:endParaRPr>
          </a:p>
        </p:txBody>
      </p:sp>
      <p:sp>
        <p:nvSpPr>
          <p:cNvPr id="35843" name="Text Box 3"/>
          <p:cNvSpPr txBox="1"/>
          <p:nvPr/>
        </p:nvSpPr>
        <p:spPr>
          <a:xfrm>
            <a:off x="395288" y="2060575"/>
            <a:ext cx="4422775"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b="1" dirty="0">
                <a:latin typeface="Comic Sans MS" panose="030F0702030302020204" pitchFamily="66" charset="0"/>
                <a:ea typeface="宋体" panose="02010600030101010101" pitchFamily="2" charset="-122"/>
              </a:rPr>
              <a:t>●属于静态路由选择算法</a:t>
            </a:r>
            <a:endParaRPr lang="zh-CN" altLang="en-US" sz="2800" b="1" dirty="0">
              <a:latin typeface="Comic Sans MS" panose="030F0702030302020204" pitchFamily="66" charset="0"/>
              <a:ea typeface="宋体" panose="02010600030101010101" pitchFamily="2" charset="-122"/>
            </a:endParaRPr>
          </a:p>
        </p:txBody>
      </p:sp>
      <p:sp>
        <p:nvSpPr>
          <p:cNvPr id="35844" name="Text Box 4"/>
          <p:cNvSpPr txBox="1"/>
          <p:nvPr/>
        </p:nvSpPr>
        <p:spPr>
          <a:xfrm>
            <a:off x="365125" y="2528888"/>
            <a:ext cx="4135438" cy="519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b="1" dirty="0">
                <a:latin typeface="Comic Sans MS" panose="030F0702030302020204" pitchFamily="66" charset="0"/>
                <a:ea typeface="宋体" panose="02010600030101010101" pitchFamily="2" charset="-122"/>
              </a:rPr>
              <a:t>●路由算法的图形抽象</a:t>
            </a:r>
            <a:endParaRPr lang="zh-CN" altLang="en-US" sz="2800" b="1" dirty="0">
              <a:latin typeface="Comic Sans MS" panose="030F0702030302020204" pitchFamily="66" charset="0"/>
              <a:ea typeface="宋体" panose="02010600030101010101" pitchFamily="2" charset="-122"/>
            </a:endParaRPr>
          </a:p>
        </p:txBody>
      </p:sp>
      <p:sp>
        <p:nvSpPr>
          <p:cNvPr id="35845" name="Text Box 5"/>
          <p:cNvSpPr txBox="1"/>
          <p:nvPr/>
        </p:nvSpPr>
        <p:spPr>
          <a:xfrm>
            <a:off x="1066800" y="3276600"/>
            <a:ext cx="3217863"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b="1" dirty="0">
                <a:latin typeface="Comic Sans MS" panose="030F0702030302020204" pitchFamily="66" charset="0"/>
                <a:ea typeface="宋体" panose="02010600030101010101" pitchFamily="2" charset="-122"/>
              </a:rPr>
              <a:t>○节点表示路由器</a:t>
            </a:r>
            <a:endParaRPr lang="zh-CN" altLang="en-US" sz="2800" b="1" dirty="0">
              <a:latin typeface="Comic Sans MS" panose="030F0702030302020204" pitchFamily="66" charset="0"/>
              <a:ea typeface="宋体" panose="02010600030101010101" pitchFamily="2" charset="-122"/>
            </a:endParaRPr>
          </a:p>
        </p:txBody>
      </p:sp>
      <p:sp>
        <p:nvSpPr>
          <p:cNvPr id="35846" name="Text Box 6"/>
          <p:cNvSpPr txBox="1"/>
          <p:nvPr/>
        </p:nvSpPr>
        <p:spPr>
          <a:xfrm>
            <a:off x="1050925" y="4191000"/>
            <a:ext cx="5249863"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b="1" dirty="0">
                <a:latin typeface="Comic Sans MS" panose="030F0702030302020204" pitchFamily="66" charset="0"/>
                <a:ea typeface="宋体" panose="02010600030101010101" pitchFamily="2" charset="-122"/>
              </a:rPr>
              <a:t>○边用于表示路由器之间的链路</a:t>
            </a:r>
            <a:endParaRPr lang="zh-CN" altLang="en-US" sz="2800" b="1" dirty="0">
              <a:latin typeface="Comic Sans MS" panose="030F0702030302020204" pitchFamily="66" charset="0"/>
              <a:ea typeface="宋体" panose="02010600030101010101" pitchFamily="2" charset="-122"/>
            </a:endParaRPr>
          </a:p>
        </p:txBody>
      </p:sp>
      <p:sp>
        <p:nvSpPr>
          <p:cNvPr id="35847" name="Text Box 7"/>
          <p:cNvSpPr txBox="1"/>
          <p:nvPr/>
        </p:nvSpPr>
        <p:spPr>
          <a:xfrm>
            <a:off x="1050925" y="4968875"/>
            <a:ext cx="7788275" cy="13731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b="1" dirty="0">
                <a:latin typeface="Comic Sans MS" panose="030F0702030302020204" pitchFamily="66" charset="0"/>
                <a:ea typeface="宋体" panose="02010600030101010101" pitchFamily="2" charset="-122"/>
              </a:rPr>
              <a:t>○链路的代价(</a:t>
            </a:r>
            <a:r>
              <a:rPr lang="en-US" altLang="zh-CN" sz="2800" b="1" dirty="0">
                <a:latin typeface="Comic Sans MS" panose="030F0702030302020204" pitchFamily="66" charset="0"/>
                <a:ea typeface="宋体" panose="02010600030101010101" pitchFamily="2" charset="-122"/>
              </a:rPr>
              <a:t>link cost): </a:t>
            </a:r>
            <a:r>
              <a:rPr lang="zh-CN" altLang="en-US" sz="2800" b="1" dirty="0">
                <a:latin typeface="Comic Sans MS" panose="030F0702030302020204" pitchFamily="66" charset="0"/>
                <a:ea typeface="宋体" panose="02010600030101010101" pitchFamily="2" charset="-122"/>
              </a:rPr>
              <a:t>表示链路上的距离、信道带宽、通信开销、延迟, 队列平均长度等参数。</a:t>
            </a:r>
            <a:endParaRPr lang="zh-CN" altLang="en-US" sz="2800" b="1" dirty="0">
              <a:latin typeface="Comic Sans MS" panose="030F0702030302020204" pitchFamily="66" charset="0"/>
              <a:ea typeface="宋体" panose="02010600030101010101" pitchFamily="2" charset="-122"/>
            </a:endParaRPr>
          </a:p>
        </p:txBody>
      </p:sp>
      <p:graphicFrame>
        <p:nvGraphicFramePr>
          <p:cNvPr id="35848" name="Object 77"/>
          <p:cNvGraphicFramePr>
            <a:graphicFrameLocks noChangeAspect="1"/>
          </p:cNvGraphicFramePr>
          <p:nvPr/>
        </p:nvGraphicFramePr>
        <p:xfrm>
          <a:off x="4800600" y="1600200"/>
          <a:ext cx="4038600" cy="2438400"/>
        </p:xfrm>
        <a:graphic>
          <a:graphicData uri="http://schemas.openxmlformats.org/presentationml/2006/ole">
            <mc:AlternateContent xmlns:mc="http://schemas.openxmlformats.org/markup-compatibility/2006">
              <mc:Choice xmlns:v="urn:schemas-microsoft-com:vml" Requires="v">
                <p:oleObj spid="_x0000_s3085" name="" r:id="rId1" imgW="2057400" imgH="971550" progId="PBrush">
                  <p:embed/>
                </p:oleObj>
              </mc:Choice>
              <mc:Fallback>
                <p:oleObj name="" r:id="rId1" imgW="2057400" imgH="971550" progId="PBrush">
                  <p:embed/>
                  <p:pic>
                    <p:nvPicPr>
                      <p:cNvPr id="0" name="图片 3084"/>
                      <p:cNvPicPr/>
                      <p:nvPr/>
                    </p:nvPicPr>
                    <p:blipFill>
                      <a:blip r:embed="rId2"/>
                      <a:stretch>
                        <a:fillRect/>
                      </a:stretch>
                    </p:blipFill>
                    <p:spPr>
                      <a:xfrm>
                        <a:off x="4800600" y="1600200"/>
                        <a:ext cx="4038600" cy="2438400"/>
                      </a:xfrm>
                      <a:prstGeom prst="rect">
                        <a:avLst/>
                      </a:prstGeom>
                      <a:noFill/>
                      <a:ln w="38100">
                        <a:noFill/>
                        <a:miter/>
                      </a:ln>
                    </p:spPr>
                  </p:pic>
                </p:oleObj>
              </mc:Fallback>
            </mc:AlternateContent>
          </a:graphicData>
        </a:graphic>
      </p:graphicFrame>
      <p:sp>
        <p:nvSpPr>
          <p:cNvPr id="108553" name="矩形 8"/>
          <p:cNvSpPr/>
          <p:nvPr/>
        </p:nvSpPr>
        <p:spPr>
          <a:xfrm>
            <a:off x="395288" y="981075"/>
            <a:ext cx="4572000" cy="9540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b="1" dirty="0">
                <a:solidFill>
                  <a:schemeClr val="folHlink"/>
                </a:solidFill>
                <a:latin typeface="宋体" panose="02010600030101010101" pitchFamily="2" charset="-122"/>
                <a:ea typeface="宋体" panose="02010600030101010101" pitchFamily="2" charset="-122"/>
              </a:rPr>
              <a:t>掌握最短路径路由算法的工作原理、计算过程</a:t>
            </a:r>
            <a:endParaRPr lang="zh-CN" altLang="en-US" sz="2800" b="1" dirty="0">
              <a:solidFill>
                <a:schemeClr val="folHlink"/>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5843"/>
                                        </p:tgtEl>
                                        <p:attrNameLst>
                                          <p:attrName>style.visibility</p:attrName>
                                        </p:attrNameLst>
                                      </p:cBhvr>
                                      <p:to>
                                        <p:strVal val="visible"/>
                                      </p:to>
                                    </p:set>
                                    <p:anim calcmode="lin" valueType="num">
                                      <p:cBhvr additive="base">
                                        <p:cTn id="7" dur="500" fill="hold"/>
                                        <p:tgtEl>
                                          <p:spTgt spid="35843"/>
                                        </p:tgtEl>
                                        <p:attrNameLst>
                                          <p:attrName>ppt_x</p:attrName>
                                        </p:attrNameLst>
                                      </p:cBhvr>
                                      <p:tavLst>
                                        <p:tav tm="0">
                                          <p:val>
                                            <p:strVal val="0-#ppt_w/2"/>
                                          </p:val>
                                        </p:tav>
                                        <p:tav tm="100000">
                                          <p:val>
                                            <p:strVal val="#ppt_x"/>
                                          </p:val>
                                        </p:tav>
                                      </p:tavLst>
                                    </p:anim>
                                    <p:anim calcmode="lin" valueType="num">
                                      <p:cBhvr additive="base">
                                        <p:cTn id="8" dur="500" fill="hold"/>
                                        <p:tgtEl>
                                          <p:spTgt spid="3584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35844"/>
                                        </p:tgtEl>
                                        <p:attrNameLst>
                                          <p:attrName>style.visibility</p:attrName>
                                        </p:attrNameLst>
                                      </p:cBhvr>
                                      <p:to>
                                        <p:strVal val="visible"/>
                                      </p:to>
                                    </p:set>
                                    <p:animEffect transition="in" filter="blinds(horizontal)">
                                      <p:cBhvr>
                                        <p:cTn id="13" dur="500"/>
                                        <p:tgtEl>
                                          <p:spTgt spid="35844"/>
                                        </p:tgtEl>
                                      </p:cBhvr>
                                    </p:animEffect>
                                  </p:childTnLst>
                                </p:cTn>
                              </p:par>
                              <p:par>
                                <p:cTn id="14" presetID="3" presetClass="entr" presetSubtype="10" fill="hold" nodeType="withEffect">
                                  <p:stCondLst>
                                    <p:cond delay="0"/>
                                  </p:stCondLst>
                                  <p:childTnLst>
                                    <p:set>
                                      <p:cBhvr>
                                        <p:cTn id="15" dur="1" fill="hold">
                                          <p:stCondLst>
                                            <p:cond delay="0"/>
                                          </p:stCondLst>
                                        </p:cTn>
                                        <p:tgtEl>
                                          <p:spTgt spid="35848"/>
                                        </p:tgtEl>
                                        <p:attrNameLst>
                                          <p:attrName>style.visibility</p:attrName>
                                        </p:attrNameLst>
                                      </p:cBhvr>
                                      <p:to>
                                        <p:strVal val="visible"/>
                                      </p:to>
                                    </p:set>
                                    <p:animEffect transition="in" filter="blinds(horizontal)">
                                      <p:cBhvr>
                                        <p:cTn id="16" dur="500"/>
                                        <p:tgtEl>
                                          <p:spTgt spid="35848"/>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35845"/>
                                        </p:tgtEl>
                                        <p:attrNameLst>
                                          <p:attrName>style.visibility</p:attrName>
                                        </p:attrNameLst>
                                      </p:cBhvr>
                                      <p:to>
                                        <p:strVal val="visible"/>
                                      </p:to>
                                    </p:set>
                                    <p:anim calcmode="lin" valueType="num">
                                      <p:cBhvr additive="base">
                                        <p:cTn id="21" dur="500" fill="hold"/>
                                        <p:tgtEl>
                                          <p:spTgt spid="35845"/>
                                        </p:tgtEl>
                                        <p:attrNameLst>
                                          <p:attrName>ppt_x</p:attrName>
                                        </p:attrNameLst>
                                      </p:cBhvr>
                                      <p:tavLst>
                                        <p:tav tm="0">
                                          <p:val>
                                            <p:strVal val="0-#ppt_w/2"/>
                                          </p:val>
                                        </p:tav>
                                        <p:tav tm="100000">
                                          <p:val>
                                            <p:strVal val="#ppt_x"/>
                                          </p:val>
                                        </p:tav>
                                      </p:tavLst>
                                    </p:anim>
                                    <p:anim calcmode="lin" valueType="num">
                                      <p:cBhvr additive="base">
                                        <p:cTn id="22" dur="500" fill="hold"/>
                                        <p:tgtEl>
                                          <p:spTgt spid="35845"/>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35846"/>
                                        </p:tgtEl>
                                        <p:attrNameLst>
                                          <p:attrName>style.visibility</p:attrName>
                                        </p:attrNameLst>
                                      </p:cBhvr>
                                      <p:to>
                                        <p:strVal val="visible"/>
                                      </p:to>
                                    </p:set>
                                    <p:anim calcmode="lin" valueType="num">
                                      <p:cBhvr additive="base">
                                        <p:cTn id="27" dur="500" fill="hold"/>
                                        <p:tgtEl>
                                          <p:spTgt spid="35846"/>
                                        </p:tgtEl>
                                        <p:attrNameLst>
                                          <p:attrName>ppt_x</p:attrName>
                                        </p:attrNameLst>
                                      </p:cBhvr>
                                      <p:tavLst>
                                        <p:tav tm="0">
                                          <p:val>
                                            <p:strVal val="0-#ppt_w/2"/>
                                          </p:val>
                                        </p:tav>
                                        <p:tav tm="100000">
                                          <p:val>
                                            <p:strVal val="#ppt_x"/>
                                          </p:val>
                                        </p:tav>
                                      </p:tavLst>
                                    </p:anim>
                                    <p:anim calcmode="lin" valueType="num">
                                      <p:cBhvr additive="base">
                                        <p:cTn id="28" dur="500" fill="hold"/>
                                        <p:tgtEl>
                                          <p:spTgt spid="35846"/>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35847"/>
                                        </p:tgtEl>
                                        <p:attrNameLst>
                                          <p:attrName>style.visibility</p:attrName>
                                        </p:attrNameLst>
                                      </p:cBhvr>
                                      <p:to>
                                        <p:strVal val="visible"/>
                                      </p:to>
                                    </p:set>
                                    <p:anim calcmode="lin" valueType="num">
                                      <p:cBhvr additive="base">
                                        <p:cTn id="33" dur="500" fill="hold"/>
                                        <p:tgtEl>
                                          <p:spTgt spid="35847"/>
                                        </p:tgtEl>
                                        <p:attrNameLst>
                                          <p:attrName>ppt_x</p:attrName>
                                        </p:attrNameLst>
                                      </p:cBhvr>
                                      <p:tavLst>
                                        <p:tav tm="0">
                                          <p:val>
                                            <p:strVal val="0-#ppt_w/2"/>
                                          </p:val>
                                        </p:tav>
                                        <p:tav tm="100000">
                                          <p:val>
                                            <p:strVal val="#ppt_x"/>
                                          </p:val>
                                        </p:tav>
                                      </p:tavLst>
                                    </p:anim>
                                    <p:anim calcmode="lin" valueType="num">
                                      <p:cBhvr additive="base">
                                        <p:cTn id="34" dur="500" fill="hold"/>
                                        <p:tgtEl>
                                          <p:spTgt spid="358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p:bldP spid="35844" grpId="0"/>
      <p:bldP spid="35845" grpId="0"/>
      <p:bldP spid="35846" grpId="0"/>
      <p:bldP spid="35847"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Rectangle 2"/>
          <p:cNvSpPr>
            <a:spLocks noGrp="1" noChangeArrowheads="1"/>
          </p:cNvSpPr>
          <p:nvPr>
            <p:ph type="title"/>
          </p:nvPr>
        </p:nvSpPr>
        <p:spPr>
          <a:xfrm>
            <a:off x="-468560" y="-129053"/>
            <a:ext cx="9793088" cy="908049"/>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all" spc="50" normalizeH="0" baseline="0" noProof="0">
                <a:ln w="15875">
                  <a:noFill/>
                </a:ln>
                <a:solidFill>
                  <a:schemeClr val="tx2"/>
                </a:solidFill>
                <a:effectLst/>
                <a:uLnTx/>
                <a:uFillTx/>
                <a:latin typeface="+mj-lt"/>
                <a:ea typeface="+mj-ea"/>
                <a:cs typeface="+mj-cs"/>
              </a:rPr>
              <a:t>5.2.2 </a:t>
            </a:r>
            <a:r>
              <a:rPr kumimoji="0" lang="en-US" altLang="zh-CN" sz="3600" b="1" i="0" u="none" strike="noStrike" kern="1200" cap="all" spc="50" normalizeH="0" baseline="0" noProof="0">
                <a:ln w="15875">
                  <a:noFill/>
                </a:ln>
                <a:solidFill>
                  <a:schemeClr val="tx2"/>
                </a:solidFill>
                <a:effectLst/>
                <a:uLnTx/>
                <a:uFillTx/>
                <a:latin typeface="+mj-lt"/>
                <a:ea typeface="+mj-ea"/>
                <a:cs typeface="+mj-cs"/>
              </a:rPr>
              <a:t>Shortest Path Algorithm</a:t>
            </a:r>
            <a:endParaRPr kumimoji="0" lang="zh-CN" altLang="en-US" sz="3600" b="1" i="0" u="none" strike="noStrike" kern="1200" cap="all" spc="50" normalizeH="0" baseline="0" noProof="0">
              <a:ln w="15875">
                <a:noFill/>
              </a:ln>
              <a:solidFill>
                <a:schemeClr val="tx2"/>
              </a:solidFill>
              <a:effectLst/>
              <a:uLnTx/>
              <a:uFillTx/>
              <a:latin typeface="+mj-lt"/>
              <a:ea typeface="+mj-ea"/>
              <a:cs typeface="+mj-cs"/>
            </a:endParaRPr>
          </a:p>
        </p:txBody>
      </p:sp>
      <p:graphicFrame>
        <p:nvGraphicFramePr>
          <p:cNvPr id="38921" name="Object 9"/>
          <p:cNvGraphicFramePr>
            <a:graphicFrameLocks noGrp="1" noChangeAspect="1"/>
          </p:cNvGraphicFramePr>
          <p:nvPr>
            <p:ph idx="1"/>
          </p:nvPr>
        </p:nvGraphicFramePr>
        <p:xfrm>
          <a:off x="5183188" y="946150"/>
          <a:ext cx="3960812" cy="1870075"/>
        </p:xfrm>
        <a:graphic>
          <a:graphicData uri="http://schemas.openxmlformats.org/presentationml/2006/ole">
            <mc:AlternateContent xmlns:mc="http://schemas.openxmlformats.org/markup-compatibility/2006">
              <mc:Choice xmlns:v="urn:schemas-microsoft-com:vml" Requires="v">
                <p:oleObj spid="_x0000_s3084" name="" r:id="rId1" imgW="2057400" imgH="971550" progId="Paint.Picture">
                  <p:embed/>
                </p:oleObj>
              </mc:Choice>
              <mc:Fallback>
                <p:oleObj name="" r:id="rId1" imgW="2057400" imgH="971550" progId="Paint.Picture">
                  <p:embed/>
                  <p:pic>
                    <p:nvPicPr>
                      <p:cNvPr id="0" name="图片 3083"/>
                      <p:cNvPicPr/>
                      <p:nvPr/>
                    </p:nvPicPr>
                    <p:blipFill>
                      <a:blip r:embed="rId2"/>
                      <a:srcRect/>
                      <a:stretch>
                        <a:fillRect/>
                      </a:stretch>
                    </p:blipFill>
                    <p:spPr>
                      <a:xfrm>
                        <a:off x="5183188" y="946150"/>
                        <a:ext cx="3960812" cy="1870075"/>
                      </a:xfrm>
                      <a:prstGeom prst="rect">
                        <a:avLst/>
                      </a:prstGeom>
                      <a:noFill/>
                      <a:ln w="38100">
                        <a:miter/>
                      </a:ln>
                    </p:spPr>
                  </p:pic>
                </p:oleObj>
              </mc:Fallback>
            </mc:AlternateContent>
          </a:graphicData>
        </a:graphic>
      </p:graphicFrame>
      <p:sp>
        <p:nvSpPr>
          <p:cNvPr id="38923" name="Text Box 11"/>
          <p:cNvSpPr txBox="1"/>
          <p:nvPr/>
        </p:nvSpPr>
        <p:spPr>
          <a:xfrm>
            <a:off x="179388" y="766763"/>
            <a:ext cx="4897437" cy="222726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800" dirty="0">
                <a:latin typeface="Arial" panose="020B0604020202020204" pitchFamily="34" charset="0"/>
                <a:ea typeface="微软雅黑" panose="020B0503020204020204" pitchFamily="34" charset="-122"/>
              </a:rPr>
              <a:t>        如图所示，图中的每个</a:t>
            </a:r>
            <a:r>
              <a:rPr lang="zh-CN" altLang="en-US" sz="2800" dirty="0">
                <a:solidFill>
                  <a:srgbClr val="FF0000"/>
                </a:solidFill>
                <a:latin typeface="Arial" panose="020B0604020202020204" pitchFamily="34" charset="0"/>
                <a:ea typeface="微软雅黑" panose="020B0503020204020204" pitchFamily="34" charset="-122"/>
              </a:rPr>
              <a:t>节点</a:t>
            </a:r>
            <a:r>
              <a:rPr lang="zh-CN" altLang="en-US" sz="2800" dirty="0">
                <a:latin typeface="Arial" panose="020B0604020202020204" pitchFamily="34" charset="0"/>
                <a:ea typeface="微软雅黑" panose="020B0503020204020204" pitchFamily="34" charset="-122"/>
              </a:rPr>
              <a:t>代表一台路由器，每条</a:t>
            </a:r>
            <a:r>
              <a:rPr lang="zh-CN" altLang="en-US" sz="2800" dirty="0">
                <a:solidFill>
                  <a:srgbClr val="FF0000"/>
                </a:solidFill>
                <a:latin typeface="Arial" panose="020B0604020202020204" pitchFamily="34" charset="0"/>
                <a:ea typeface="微软雅黑" panose="020B0503020204020204" pitchFamily="34" charset="-122"/>
              </a:rPr>
              <a:t>边</a:t>
            </a:r>
            <a:r>
              <a:rPr lang="zh-CN" altLang="en-US" sz="2800" dirty="0">
                <a:latin typeface="Arial" panose="020B0604020202020204" pitchFamily="34" charset="0"/>
                <a:ea typeface="微软雅黑" panose="020B0503020204020204" pitchFamily="34" charset="-122"/>
              </a:rPr>
              <a:t>代表一条通信线路，线路上的数字是它的</a:t>
            </a:r>
            <a:r>
              <a:rPr lang="zh-CN" altLang="en-US" sz="2800" dirty="0">
                <a:solidFill>
                  <a:srgbClr val="FF0000"/>
                </a:solidFill>
                <a:latin typeface="Arial" panose="020B0604020202020204" pitchFamily="34" charset="0"/>
                <a:ea typeface="微软雅黑" panose="020B0503020204020204" pitchFamily="34" charset="-122"/>
              </a:rPr>
              <a:t>开销</a:t>
            </a:r>
            <a:r>
              <a:rPr lang="zh-CN" altLang="en-US" sz="2800" dirty="0">
                <a:latin typeface="Arial" panose="020B0604020202020204" pitchFamily="34" charset="0"/>
                <a:ea typeface="微软雅黑" panose="020B0503020204020204" pitchFamily="34" charset="-122"/>
              </a:rPr>
              <a:t>。现在我们想找到从</a:t>
            </a:r>
            <a:r>
              <a:rPr lang="en-US" altLang="zh-CN" sz="2800" dirty="0">
                <a:latin typeface="Arial" panose="020B0604020202020204" pitchFamily="34" charset="0"/>
                <a:ea typeface="微软雅黑" panose="020B0503020204020204" pitchFamily="34" charset="-122"/>
              </a:rPr>
              <a:t>A</a:t>
            </a:r>
            <a:r>
              <a:rPr lang="zh-CN" altLang="en-US" sz="2800" dirty="0">
                <a:latin typeface="Arial" panose="020B0604020202020204" pitchFamily="34" charset="0"/>
                <a:ea typeface="微软雅黑" panose="020B0503020204020204" pitchFamily="34" charset="-122"/>
              </a:rPr>
              <a:t>到</a:t>
            </a:r>
            <a:r>
              <a:rPr lang="en-US" altLang="zh-CN" sz="2800" dirty="0">
                <a:latin typeface="Arial" panose="020B0604020202020204" pitchFamily="34" charset="0"/>
                <a:ea typeface="微软雅黑" panose="020B0503020204020204" pitchFamily="34" charset="-122"/>
              </a:rPr>
              <a:t>D</a:t>
            </a:r>
            <a:r>
              <a:rPr lang="zh-CN" altLang="en-US" sz="2800" dirty="0">
                <a:latin typeface="Arial" panose="020B0604020202020204" pitchFamily="34" charset="0"/>
                <a:ea typeface="微软雅黑" panose="020B0503020204020204" pitchFamily="34" charset="-122"/>
              </a:rPr>
              <a:t>的最短路径。</a:t>
            </a:r>
            <a:endParaRPr lang="zh-CN" altLang="en-US" sz="2800" dirty="0">
              <a:latin typeface="Arial" panose="020B0604020202020204" pitchFamily="34" charset="0"/>
              <a:ea typeface="微软雅黑" panose="020B0503020204020204" pitchFamily="34" charset="-122"/>
            </a:endParaRPr>
          </a:p>
        </p:txBody>
      </p:sp>
      <p:sp>
        <p:nvSpPr>
          <p:cNvPr id="38924" name="Text Box 12"/>
          <p:cNvSpPr txBox="1"/>
          <p:nvPr/>
        </p:nvSpPr>
        <p:spPr>
          <a:xfrm>
            <a:off x="179388" y="2997200"/>
            <a:ext cx="5040312"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800" dirty="0">
                <a:solidFill>
                  <a:srgbClr val="FF0000"/>
                </a:solidFill>
                <a:latin typeface="Arial" panose="020B0604020202020204" pitchFamily="34" charset="0"/>
                <a:ea typeface="微软雅黑" panose="020B0503020204020204" pitchFamily="34" charset="-122"/>
              </a:rPr>
              <a:t>最短路径路由算法的工作过程：</a:t>
            </a:r>
            <a:endParaRPr lang="zh-CN" altLang="en-US" sz="2800" dirty="0">
              <a:solidFill>
                <a:srgbClr val="FF0000"/>
              </a:solidFill>
              <a:latin typeface="Arial" panose="020B0604020202020204" pitchFamily="34" charset="0"/>
              <a:ea typeface="微软雅黑" panose="020B0503020204020204" pitchFamily="34" charset="-122"/>
            </a:endParaRPr>
          </a:p>
        </p:txBody>
      </p:sp>
      <p:sp>
        <p:nvSpPr>
          <p:cNvPr id="38925" name="Text Box 13"/>
          <p:cNvSpPr txBox="1"/>
          <p:nvPr/>
        </p:nvSpPr>
        <p:spPr>
          <a:xfrm>
            <a:off x="17463" y="3429000"/>
            <a:ext cx="9144000" cy="30813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dirty="0">
                <a:latin typeface="Arial" panose="020B0604020202020204" pitchFamily="34" charset="0"/>
                <a:ea typeface="微软雅黑" panose="020B0503020204020204" pitchFamily="34" charset="-122"/>
              </a:rPr>
              <a:t>（</a:t>
            </a:r>
            <a:r>
              <a:rPr lang="en-US" altLang="zh-CN" sz="2800" dirty="0">
                <a:latin typeface="Arial" panose="020B0604020202020204" pitchFamily="34" charset="0"/>
                <a:ea typeface="微软雅黑" panose="020B0503020204020204" pitchFamily="34" charset="-122"/>
              </a:rPr>
              <a:t>1</a:t>
            </a:r>
            <a:r>
              <a:rPr lang="zh-CN" altLang="en-US" sz="2800" dirty="0">
                <a:latin typeface="Arial" panose="020B0604020202020204" pitchFamily="34" charset="0"/>
                <a:ea typeface="微软雅黑" panose="020B0503020204020204" pitchFamily="34" charset="-122"/>
              </a:rPr>
              <a:t>）节点</a:t>
            </a:r>
            <a:r>
              <a:rPr lang="en-US" altLang="zh-CN" sz="2800" dirty="0">
                <a:latin typeface="Arial" panose="020B0604020202020204" pitchFamily="34" charset="0"/>
                <a:ea typeface="微软雅黑" panose="020B0503020204020204" pitchFamily="34" charset="-122"/>
              </a:rPr>
              <a:t>A</a:t>
            </a:r>
            <a:r>
              <a:rPr lang="zh-CN" altLang="en-US" sz="2800" dirty="0">
                <a:latin typeface="Arial" panose="020B0604020202020204" pitchFamily="34" charset="0"/>
                <a:ea typeface="微软雅黑" panose="020B0503020204020204" pitchFamily="34" charset="-122"/>
              </a:rPr>
              <a:t>标记为</a:t>
            </a:r>
            <a:r>
              <a:rPr lang="zh-CN" altLang="en-US" sz="2800" dirty="0">
                <a:solidFill>
                  <a:srgbClr val="1E0AB6"/>
                </a:solidFill>
                <a:latin typeface="Arial" panose="020B0604020202020204" pitchFamily="34" charset="0"/>
                <a:ea typeface="微软雅黑" panose="020B0503020204020204" pitchFamily="34" charset="-122"/>
              </a:rPr>
              <a:t>永久节点</a:t>
            </a:r>
            <a:r>
              <a:rPr lang="zh-CN" altLang="en-US" sz="2800" dirty="0">
                <a:latin typeface="Arial" panose="020B0604020202020204" pitchFamily="34" charset="0"/>
                <a:ea typeface="微软雅黑" panose="020B0503020204020204" pitchFamily="34" charset="-122"/>
              </a:rPr>
              <a:t>，依次检查每一个与</a:t>
            </a:r>
            <a:r>
              <a:rPr lang="en-US" altLang="zh-CN" sz="2800" dirty="0">
                <a:latin typeface="Arial" panose="020B0604020202020204" pitchFamily="34" charset="0"/>
                <a:ea typeface="微软雅黑" panose="020B0503020204020204" pitchFamily="34" charset="-122"/>
              </a:rPr>
              <a:t>A</a:t>
            </a:r>
            <a:r>
              <a:rPr lang="zh-CN" altLang="en-US" sz="2800" dirty="0">
                <a:latin typeface="Arial" panose="020B0604020202020204" pitchFamily="34" charset="0"/>
                <a:ea typeface="微软雅黑" panose="020B0503020204020204" pitchFamily="34" charset="-122"/>
              </a:rPr>
              <a:t>相邻的节点，并</a:t>
            </a:r>
            <a:r>
              <a:rPr lang="zh-CN" altLang="en-US" sz="2800" dirty="0">
                <a:solidFill>
                  <a:srgbClr val="1E0AB6"/>
                </a:solidFill>
                <a:latin typeface="Arial" panose="020B0604020202020204" pitchFamily="34" charset="0"/>
                <a:ea typeface="微软雅黑" panose="020B0503020204020204" pitchFamily="34" charset="-122"/>
              </a:rPr>
              <a:t>检查它们与</a:t>
            </a:r>
            <a:r>
              <a:rPr lang="en-US" altLang="zh-CN" sz="2800" dirty="0">
                <a:solidFill>
                  <a:srgbClr val="1E0AB6"/>
                </a:solidFill>
                <a:latin typeface="Arial" panose="020B0604020202020204" pitchFamily="34" charset="0"/>
                <a:ea typeface="微软雅黑" panose="020B0503020204020204" pitchFamily="34" charset="-122"/>
              </a:rPr>
              <a:t>A</a:t>
            </a:r>
            <a:r>
              <a:rPr lang="zh-CN" altLang="en-US" sz="2800" dirty="0">
                <a:solidFill>
                  <a:srgbClr val="1E0AB6"/>
                </a:solidFill>
                <a:latin typeface="Arial" panose="020B0604020202020204" pitchFamily="34" charset="0"/>
                <a:ea typeface="微软雅黑" panose="020B0503020204020204" pitchFamily="34" charset="-122"/>
              </a:rPr>
              <a:t>之间的距离</a:t>
            </a:r>
            <a:r>
              <a:rPr lang="zh-CN" altLang="en-US" sz="2800" dirty="0">
                <a:latin typeface="Arial" panose="020B0604020202020204" pitchFamily="34" charset="0"/>
                <a:ea typeface="微软雅黑" panose="020B0503020204020204" pitchFamily="34" charset="-122"/>
              </a:rPr>
              <a:t>。</a:t>
            </a:r>
            <a:endParaRPr lang="zh-CN" altLang="en-US" sz="2800" dirty="0">
              <a:latin typeface="Arial" panose="020B0604020202020204" pitchFamily="34" charset="0"/>
              <a:ea typeface="微软雅黑" panose="020B0503020204020204" pitchFamily="34" charset="-122"/>
            </a:endParaRPr>
          </a:p>
          <a:p>
            <a:pPr marL="0" lvl="0" indent="0" eaLnBrk="1" hangingPunct="1">
              <a:spcBef>
                <a:spcPct val="0"/>
              </a:spcBef>
              <a:buClrTx/>
              <a:buSzTx/>
              <a:buFontTx/>
              <a:buNone/>
            </a:pPr>
            <a:r>
              <a:rPr lang="zh-CN" altLang="en-US" sz="2800" dirty="0">
                <a:latin typeface="Arial" panose="020B0604020202020204" pitchFamily="34" charset="0"/>
                <a:ea typeface="微软雅黑" panose="020B0503020204020204" pitchFamily="34" charset="-122"/>
              </a:rPr>
              <a:t>（</a:t>
            </a:r>
            <a:r>
              <a:rPr lang="en-US" altLang="zh-CN" sz="2800" dirty="0">
                <a:latin typeface="Arial" panose="020B0604020202020204" pitchFamily="34" charset="0"/>
                <a:ea typeface="微软雅黑" panose="020B0503020204020204" pitchFamily="34" charset="-122"/>
              </a:rPr>
              <a:t>2</a:t>
            </a:r>
            <a:r>
              <a:rPr lang="zh-CN" altLang="en-US" sz="2800" dirty="0">
                <a:latin typeface="Arial" panose="020B0604020202020204" pitchFamily="34" charset="0"/>
                <a:ea typeface="微软雅黑" panose="020B0503020204020204" pitchFamily="34" charset="-122"/>
              </a:rPr>
              <a:t>）如果新标记距离</a:t>
            </a:r>
            <a:r>
              <a:rPr lang="zh-CN" altLang="en-US" sz="2800" dirty="0">
                <a:solidFill>
                  <a:srgbClr val="1E0AB6"/>
                </a:solidFill>
                <a:latin typeface="Arial" panose="020B0604020202020204" pitchFamily="34" charset="0"/>
                <a:ea typeface="微软雅黑" panose="020B0503020204020204" pitchFamily="34" charset="-122"/>
              </a:rPr>
              <a:t>小于</a:t>
            </a:r>
            <a:r>
              <a:rPr lang="zh-CN" altLang="en-US" sz="2800" dirty="0">
                <a:latin typeface="Arial" panose="020B0604020202020204" pitchFamily="34" charset="0"/>
                <a:ea typeface="微软雅黑" panose="020B0503020204020204" pitchFamily="34" charset="-122"/>
              </a:rPr>
              <a:t>该节点原来的标记，说明找到了一条更短路径，该节点需要</a:t>
            </a:r>
            <a:r>
              <a:rPr lang="zh-CN" altLang="en-US" sz="2800" dirty="0">
                <a:solidFill>
                  <a:srgbClr val="1E0AB6"/>
                </a:solidFill>
                <a:latin typeface="Arial" panose="020B0604020202020204" pitchFamily="34" charset="0"/>
                <a:ea typeface="微软雅黑" panose="020B0503020204020204" pitchFamily="34" charset="-122"/>
              </a:rPr>
              <a:t>重新标记</a:t>
            </a:r>
            <a:r>
              <a:rPr lang="zh-CN" altLang="en-US" sz="2800" dirty="0">
                <a:latin typeface="Arial" panose="020B0604020202020204" pitchFamily="34" charset="0"/>
                <a:ea typeface="微软雅黑" panose="020B0503020204020204" pitchFamily="34" charset="-122"/>
              </a:rPr>
              <a:t>，作为暂时性标记</a:t>
            </a:r>
            <a:endParaRPr lang="zh-CN" altLang="en-US" sz="2800" dirty="0">
              <a:latin typeface="Arial" panose="020B0604020202020204" pitchFamily="34" charset="0"/>
              <a:ea typeface="微软雅黑" panose="020B0503020204020204" pitchFamily="34" charset="-122"/>
            </a:endParaRPr>
          </a:p>
          <a:p>
            <a:pPr marL="0" lvl="0" indent="0" eaLnBrk="1" hangingPunct="1">
              <a:spcBef>
                <a:spcPct val="0"/>
              </a:spcBef>
              <a:buClrTx/>
              <a:buSzTx/>
              <a:buFontTx/>
              <a:buNone/>
            </a:pPr>
            <a:r>
              <a:rPr lang="zh-CN" altLang="en-US" sz="2800" dirty="0">
                <a:latin typeface="Arial" panose="020B0604020202020204" pitchFamily="34" charset="0"/>
                <a:ea typeface="微软雅黑" panose="020B0503020204020204" pitchFamily="34" charset="-122"/>
              </a:rPr>
              <a:t>（</a:t>
            </a:r>
            <a:r>
              <a:rPr lang="en-US" altLang="zh-CN" sz="2800" dirty="0">
                <a:latin typeface="Arial" panose="020B0604020202020204" pitchFamily="34" charset="0"/>
                <a:ea typeface="微软雅黑" panose="020B0503020204020204" pitchFamily="34" charset="-122"/>
              </a:rPr>
              <a:t>3</a:t>
            </a:r>
            <a:r>
              <a:rPr lang="zh-CN" altLang="en-US" sz="2800" dirty="0">
                <a:latin typeface="Arial" panose="020B0604020202020204" pitchFamily="34" charset="0"/>
                <a:ea typeface="微软雅黑" panose="020B0503020204020204" pitchFamily="34" charset="-122"/>
              </a:rPr>
              <a:t>）检查图中所有暂时性标记的节点，使其中具有</a:t>
            </a:r>
            <a:r>
              <a:rPr lang="zh-CN" altLang="en-US" sz="2800" dirty="0">
                <a:solidFill>
                  <a:srgbClr val="1E0AB6"/>
                </a:solidFill>
                <a:latin typeface="Arial" panose="020B0604020202020204" pitchFamily="34" charset="0"/>
                <a:ea typeface="微软雅黑" panose="020B0503020204020204" pitchFamily="34" charset="-122"/>
              </a:rPr>
              <a:t>最小标记</a:t>
            </a:r>
            <a:r>
              <a:rPr lang="zh-CN" altLang="en-US" sz="2800" dirty="0">
                <a:latin typeface="Arial" panose="020B0604020202020204" pitchFamily="34" charset="0"/>
                <a:ea typeface="微软雅黑" panose="020B0503020204020204" pitchFamily="34" charset="-122"/>
              </a:rPr>
              <a:t>的那个节点</a:t>
            </a:r>
            <a:r>
              <a:rPr lang="zh-CN" altLang="en-US" sz="2800" dirty="0">
                <a:solidFill>
                  <a:srgbClr val="1E0AB6"/>
                </a:solidFill>
                <a:latin typeface="Arial" panose="020B0604020202020204" pitchFamily="34" charset="0"/>
                <a:ea typeface="微软雅黑" panose="020B0503020204020204" pitchFamily="34" charset="-122"/>
              </a:rPr>
              <a:t>成为永久节点</a:t>
            </a:r>
            <a:r>
              <a:rPr lang="zh-CN" altLang="en-US" sz="2800" dirty="0">
                <a:latin typeface="Arial" panose="020B0604020202020204" pitchFamily="34" charset="0"/>
                <a:ea typeface="微软雅黑" panose="020B0503020204020204" pitchFamily="34" charset="-122"/>
              </a:rPr>
              <a:t>，并且作为</a:t>
            </a:r>
            <a:r>
              <a:rPr lang="zh-CN" altLang="en-US" sz="2800" dirty="0">
                <a:solidFill>
                  <a:srgbClr val="1E0AB6"/>
                </a:solidFill>
                <a:latin typeface="Arial" panose="020B0604020202020204" pitchFamily="34" charset="0"/>
                <a:ea typeface="微软雅黑" panose="020B0503020204020204" pitchFamily="34" charset="-122"/>
              </a:rPr>
              <a:t>下一个工作节点</a:t>
            </a:r>
            <a:r>
              <a:rPr lang="zh-CN" altLang="en-US" sz="2800" dirty="0">
                <a:latin typeface="Arial" panose="020B0604020202020204" pitchFamily="34" charset="0"/>
                <a:ea typeface="微软雅黑" panose="020B0503020204020204" pitchFamily="34" charset="-122"/>
              </a:rPr>
              <a:t>。</a:t>
            </a:r>
            <a:endParaRPr lang="zh-CN" altLang="en-US" sz="2800" dirty="0">
              <a:latin typeface="Arial" panose="020B0604020202020204" pitchFamily="34" charset="0"/>
              <a:ea typeface="微软雅黑" panose="020B0503020204020204" pitchFamily="34" charset="-122"/>
            </a:endParaRPr>
          </a:p>
          <a:p>
            <a:pPr marL="0" lvl="0" indent="0" eaLnBrk="1" hangingPunct="1">
              <a:spcBef>
                <a:spcPct val="0"/>
              </a:spcBef>
              <a:buClrTx/>
              <a:buSzTx/>
              <a:buFontTx/>
              <a:buNone/>
            </a:pPr>
            <a:r>
              <a:rPr lang="zh-CN" altLang="en-US" sz="2800" dirty="0">
                <a:latin typeface="Arial" panose="020B0604020202020204" pitchFamily="34" charset="0"/>
                <a:ea typeface="微软雅黑" panose="020B0503020204020204" pitchFamily="34" charset="-122"/>
              </a:rPr>
              <a:t>（</a:t>
            </a:r>
            <a:r>
              <a:rPr lang="en-US" altLang="zh-CN" sz="2800" dirty="0">
                <a:latin typeface="Arial" panose="020B0604020202020204" pitchFamily="34" charset="0"/>
                <a:ea typeface="微软雅黑" panose="020B0503020204020204" pitchFamily="34" charset="-122"/>
              </a:rPr>
              <a:t>4</a:t>
            </a:r>
            <a:r>
              <a:rPr lang="zh-CN" altLang="en-US" sz="2800" dirty="0">
                <a:latin typeface="Arial" panose="020B0604020202020204" pitchFamily="34" charset="0"/>
                <a:ea typeface="微软雅黑" panose="020B0503020204020204" pitchFamily="34" charset="-122"/>
              </a:rPr>
              <a:t>）重复上述过程，直到没有新的永久节点为止。</a:t>
            </a:r>
            <a:endParaRPr lang="zh-CN" altLang="en-US" sz="2800" dirty="0">
              <a:latin typeface="Arial" panose="020B0604020202020204" pitchFamily="34" charset="0"/>
              <a:ea typeface="微软雅黑" panose="020B0503020204020204" pitchFamily="34" charset="-122"/>
            </a:endParaRPr>
          </a:p>
        </p:txBody>
      </p:sp>
      <p:sp>
        <p:nvSpPr>
          <p:cNvPr id="109575" name="灯片编号占位符 1"/>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2000" dirty="0">
                <a:solidFill>
                  <a:srgbClr val="898989"/>
                </a:solidFill>
                <a:latin typeface="Arial" panose="020B0604020202020204" pitchFamily="34" charset="0"/>
              </a:rPr>
            </a:fld>
            <a:endParaRPr lang="zh-CN" altLang="en-US" sz="2000" dirty="0">
              <a:solidFill>
                <a:srgbClr val="898989"/>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8923"/>
                                        </p:tgtEl>
                                        <p:attrNameLst>
                                          <p:attrName>style.visibility</p:attrName>
                                        </p:attrNameLst>
                                      </p:cBhvr>
                                      <p:to>
                                        <p:strVal val="visible"/>
                                      </p:to>
                                    </p:set>
                                    <p:animEffect transition="in" filter="blinds(horizontal)">
                                      <p:cBhvr>
                                        <p:cTn id="7" dur="500"/>
                                        <p:tgtEl>
                                          <p:spTgt spid="38923"/>
                                        </p:tgtEl>
                                      </p:cBhvr>
                                    </p:animEffect>
                                  </p:childTnLst>
                                </p:cTn>
                              </p:par>
                              <p:par>
                                <p:cTn id="8" presetID="3" presetClass="entr" presetSubtype="10" fill="hold" nodeType="withEffect">
                                  <p:stCondLst>
                                    <p:cond delay="0"/>
                                  </p:stCondLst>
                                  <p:childTnLst>
                                    <p:set>
                                      <p:cBhvr>
                                        <p:cTn id="9" dur="1" fill="hold">
                                          <p:stCondLst>
                                            <p:cond delay="0"/>
                                          </p:stCondLst>
                                        </p:cTn>
                                        <p:tgtEl>
                                          <p:spTgt spid="38921"/>
                                        </p:tgtEl>
                                        <p:attrNameLst>
                                          <p:attrName>style.visibility</p:attrName>
                                        </p:attrNameLst>
                                      </p:cBhvr>
                                      <p:to>
                                        <p:strVal val="visible"/>
                                      </p:to>
                                    </p:set>
                                    <p:animEffect transition="in" filter="blinds(horizontal)">
                                      <p:cBhvr>
                                        <p:cTn id="10" dur="500"/>
                                        <p:tgtEl>
                                          <p:spTgt spid="38921"/>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38924"/>
                                        </p:tgtEl>
                                        <p:attrNameLst>
                                          <p:attrName>style.visibility</p:attrName>
                                        </p:attrNameLst>
                                      </p:cBhvr>
                                      <p:to>
                                        <p:strVal val="visible"/>
                                      </p:to>
                                    </p:set>
                                    <p:anim calcmode="lin" valueType="num">
                                      <p:cBhvr additive="base">
                                        <p:cTn id="15" dur="500" fill="hold"/>
                                        <p:tgtEl>
                                          <p:spTgt spid="38924"/>
                                        </p:tgtEl>
                                        <p:attrNameLst>
                                          <p:attrName>ppt_x</p:attrName>
                                        </p:attrNameLst>
                                      </p:cBhvr>
                                      <p:tavLst>
                                        <p:tav tm="0">
                                          <p:val>
                                            <p:strVal val="0-#ppt_w/2"/>
                                          </p:val>
                                        </p:tav>
                                        <p:tav tm="100000">
                                          <p:val>
                                            <p:strVal val="#ppt_x"/>
                                          </p:val>
                                        </p:tav>
                                      </p:tavLst>
                                    </p:anim>
                                    <p:anim calcmode="lin" valueType="num">
                                      <p:cBhvr additive="base">
                                        <p:cTn id="16" dur="500" fill="hold"/>
                                        <p:tgtEl>
                                          <p:spTgt spid="38924"/>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38925">
                                            <p:txEl>
                                              <p:charRg st="0" end="43"/>
                                            </p:txEl>
                                          </p:spTgt>
                                        </p:tgtEl>
                                        <p:attrNameLst>
                                          <p:attrName>style.visibility</p:attrName>
                                        </p:attrNameLst>
                                      </p:cBhvr>
                                      <p:to>
                                        <p:strVal val="visible"/>
                                      </p:to>
                                    </p:set>
                                    <p:anim calcmode="lin" valueType="num">
                                      <p:cBhvr additive="base">
                                        <p:cTn id="21" dur="500" fill="hold"/>
                                        <p:tgtEl>
                                          <p:spTgt spid="38925">
                                            <p:txEl>
                                              <p:charRg st="0" end="4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38925">
                                            <p:txEl>
                                              <p:charRg st="0" end="43"/>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38925">
                                            <p:txEl>
                                              <p:charRg st="43" end="94"/>
                                            </p:txEl>
                                          </p:spTgt>
                                        </p:tgtEl>
                                        <p:attrNameLst>
                                          <p:attrName>style.visibility</p:attrName>
                                        </p:attrNameLst>
                                      </p:cBhvr>
                                      <p:to>
                                        <p:strVal val="visible"/>
                                      </p:to>
                                    </p:set>
                                    <p:anim calcmode="lin" valueType="num">
                                      <p:cBhvr additive="base">
                                        <p:cTn id="27" dur="500" fill="hold"/>
                                        <p:tgtEl>
                                          <p:spTgt spid="38925">
                                            <p:txEl>
                                              <p:charRg st="43" end="9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8925">
                                            <p:txEl>
                                              <p:charRg st="43" end="94"/>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38925">
                                            <p:txEl>
                                              <p:charRg st="94" end="146"/>
                                            </p:txEl>
                                          </p:spTgt>
                                        </p:tgtEl>
                                        <p:attrNameLst>
                                          <p:attrName>style.visibility</p:attrName>
                                        </p:attrNameLst>
                                      </p:cBhvr>
                                      <p:to>
                                        <p:strVal val="visible"/>
                                      </p:to>
                                    </p:set>
                                    <p:anim calcmode="lin" valueType="num">
                                      <p:cBhvr additive="base">
                                        <p:cTn id="33" dur="500" fill="hold"/>
                                        <p:tgtEl>
                                          <p:spTgt spid="38925">
                                            <p:txEl>
                                              <p:charRg st="94" end="146"/>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8925">
                                            <p:txEl>
                                              <p:charRg st="94" end="146"/>
                                            </p:txEl>
                                          </p:spTgt>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nodeType="clickEffect">
                                  <p:stCondLst>
                                    <p:cond delay="0"/>
                                  </p:stCondLst>
                                  <p:childTnLst>
                                    <p:set>
                                      <p:cBhvr>
                                        <p:cTn id="38" dur="1" fill="hold">
                                          <p:stCondLst>
                                            <p:cond delay="0"/>
                                          </p:stCondLst>
                                        </p:cTn>
                                        <p:tgtEl>
                                          <p:spTgt spid="38925">
                                            <p:txEl>
                                              <p:charRg st="146" end="170"/>
                                            </p:txEl>
                                          </p:spTgt>
                                        </p:tgtEl>
                                        <p:attrNameLst>
                                          <p:attrName>style.visibility</p:attrName>
                                        </p:attrNameLst>
                                      </p:cBhvr>
                                      <p:to>
                                        <p:strVal val="visible"/>
                                      </p:to>
                                    </p:set>
                                    <p:anim calcmode="lin" valueType="num">
                                      <p:cBhvr additive="base">
                                        <p:cTn id="39" dur="500" fill="hold"/>
                                        <p:tgtEl>
                                          <p:spTgt spid="38925">
                                            <p:txEl>
                                              <p:charRg st="146" end="170"/>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38925">
                                            <p:txEl>
                                              <p:charRg st="146" end="17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23" grpId="0"/>
      <p:bldP spid="3892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Rectangle 2"/>
          <p:cNvSpPr>
            <a:spLocks noGrp="1" noChangeArrowheads="1"/>
          </p:cNvSpPr>
          <p:nvPr>
            <p:ph type="title"/>
          </p:nvPr>
        </p:nvSpPr>
        <p:spPr>
          <a:xfrm>
            <a:off x="685800" y="0"/>
            <a:ext cx="7772400" cy="765175"/>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all" spc="50" normalizeH="0" baseline="0" noProof="0">
                <a:ln w="15875">
                  <a:noFill/>
                </a:ln>
                <a:solidFill>
                  <a:schemeClr val="tx2"/>
                </a:solidFill>
                <a:effectLst/>
                <a:uLnTx/>
                <a:uFillTx/>
                <a:latin typeface="+mj-lt"/>
                <a:ea typeface="+mj-ea"/>
                <a:cs typeface="+mj-cs"/>
              </a:rPr>
              <a:t>5.2.2 </a:t>
            </a:r>
            <a:r>
              <a:rPr kumimoji="0" lang="en-US" altLang="zh-CN" sz="3600" b="1" i="0" u="none" strike="noStrike" kern="1200" cap="all" spc="50" normalizeH="0" baseline="0" noProof="0">
                <a:ln w="15875">
                  <a:noFill/>
                </a:ln>
                <a:solidFill>
                  <a:schemeClr val="tx2"/>
                </a:solidFill>
                <a:effectLst/>
                <a:uLnTx/>
                <a:uFillTx/>
                <a:latin typeface="+mj-lt"/>
                <a:ea typeface="+mj-ea"/>
                <a:cs typeface="+mj-cs"/>
              </a:rPr>
              <a:t>Shortest Path Routing</a:t>
            </a:r>
            <a:endParaRPr kumimoji="0" lang="zh-CN" altLang="en-US" sz="3600" b="1" i="0" u="none" strike="noStrike" kern="1200" cap="all" spc="50" normalizeH="0" baseline="0" noProof="0">
              <a:ln w="15875">
                <a:noFill/>
              </a:ln>
              <a:solidFill>
                <a:schemeClr val="tx2"/>
              </a:solidFill>
              <a:effectLst/>
              <a:uLnTx/>
              <a:uFillTx/>
              <a:latin typeface="+mj-lt"/>
              <a:ea typeface="+mj-ea"/>
              <a:cs typeface="+mj-cs"/>
            </a:endParaRPr>
          </a:p>
        </p:txBody>
      </p:sp>
      <p:pic>
        <p:nvPicPr>
          <p:cNvPr id="40963" name="Picture 3" descr="5-07"/>
          <p:cNvPicPr>
            <a:picLocks noChangeAspect="1"/>
          </p:cNvPicPr>
          <p:nvPr/>
        </p:nvPicPr>
        <p:blipFill>
          <a:blip r:embed="rId1"/>
          <a:stretch>
            <a:fillRect/>
          </a:stretch>
        </p:blipFill>
        <p:spPr>
          <a:xfrm>
            <a:off x="900113" y="620713"/>
            <a:ext cx="7620000" cy="4832350"/>
          </a:xfrm>
          <a:prstGeom prst="rect">
            <a:avLst/>
          </a:prstGeom>
          <a:noFill/>
          <a:ln w="9525">
            <a:noFill/>
          </a:ln>
        </p:spPr>
      </p:pic>
      <p:sp>
        <p:nvSpPr>
          <p:cNvPr id="40964" name="Text Box 4"/>
          <p:cNvSpPr txBox="1"/>
          <p:nvPr/>
        </p:nvSpPr>
        <p:spPr>
          <a:xfrm>
            <a:off x="539750" y="5516563"/>
            <a:ext cx="8321675" cy="13731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800" b="1" dirty="0">
                <a:solidFill>
                  <a:schemeClr val="folHlink"/>
                </a:solidFill>
                <a:latin typeface="Times New Roman" panose="02020603050405020304" pitchFamily="18" charset="0"/>
                <a:ea typeface="宋体" panose="02010600030101010101" pitchFamily="2" charset="-122"/>
              </a:rPr>
              <a:t>P354 Figure 5-7. The first five steps used in computing the shortest path from A to D. The arrows indicate the working node.</a:t>
            </a:r>
            <a:endParaRPr lang="zh-CN" altLang="en-US" sz="2800" b="1" dirty="0">
              <a:solidFill>
                <a:schemeClr val="folHlink"/>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0963"/>
                                        </p:tgtEl>
                                        <p:attrNameLst>
                                          <p:attrName>style.visibility</p:attrName>
                                        </p:attrNameLst>
                                      </p:cBhvr>
                                      <p:to>
                                        <p:strVal val="visible"/>
                                      </p:to>
                                    </p:set>
                                    <p:animEffect transition="in" filter="blinds(horizontal)">
                                      <p:cBhvr>
                                        <p:cTn id="7" dur="500"/>
                                        <p:tgtEl>
                                          <p:spTgt spid="4096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0964"/>
                                        </p:tgtEl>
                                        <p:attrNameLst>
                                          <p:attrName>style.visibility</p:attrName>
                                        </p:attrNameLst>
                                      </p:cBhvr>
                                      <p:to>
                                        <p:strVal val="visible"/>
                                      </p:to>
                                    </p:set>
                                    <p:animEffect transition="in" filter="blinds(horizontal)">
                                      <p:cBhvr>
                                        <p:cTn id="10" dur="500"/>
                                        <p:tgtEl>
                                          <p:spTgt spid="409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2866" name="Rectangle 2"/>
          <p:cNvSpPr>
            <a:spLocks noGrp="1" noChangeArrowheads="1"/>
          </p:cNvSpPr>
          <p:nvPr>
            <p:ph type="title"/>
          </p:nvPr>
        </p:nvSpPr>
        <p:spPr>
          <a:xfrm>
            <a:off x="685800" y="152400"/>
            <a:ext cx="7772400" cy="9144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000" b="1" i="0" u="none" strike="noStrike" kern="1200" cap="all" spc="50" normalizeH="0" baseline="0" noProof="0">
                <a:ln w="15875">
                  <a:noFill/>
                </a:ln>
                <a:solidFill>
                  <a:schemeClr val="tx2"/>
                </a:solidFill>
                <a:effectLst/>
                <a:uLnTx/>
                <a:uFillTx/>
                <a:latin typeface="+mj-lt"/>
                <a:ea typeface="+mj-ea"/>
                <a:cs typeface="+mj-cs"/>
              </a:rPr>
              <a:t>5.2.4 </a:t>
            </a:r>
            <a:r>
              <a:rPr kumimoji="0" lang="en-US" altLang="zh-CN" sz="4000" b="1" i="0" u="none" strike="noStrike" kern="1200" cap="all" spc="50" normalizeH="0" baseline="0" noProof="0">
                <a:ln w="15875">
                  <a:noFill/>
                </a:ln>
                <a:solidFill>
                  <a:schemeClr val="tx2"/>
                </a:solidFill>
                <a:effectLst/>
                <a:uLnTx/>
                <a:uFillTx/>
                <a:latin typeface="+mj-lt"/>
                <a:ea typeface="+mj-ea"/>
                <a:cs typeface="+mj-cs"/>
              </a:rPr>
              <a:t>Distance Vector Routing</a:t>
            </a:r>
            <a:endParaRPr kumimoji="0" lang="zh-CN" altLang="en-US" sz="4000" b="1" i="0" u="none" strike="noStrike" kern="1200" cap="all" spc="50" normalizeH="0" baseline="0" noProof="0">
              <a:ln w="15875">
                <a:noFill/>
              </a:ln>
              <a:solidFill>
                <a:schemeClr val="tx2"/>
              </a:solidFill>
              <a:effectLst/>
              <a:uLnTx/>
              <a:uFillTx/>
              <a:latin typeface="+mj-lt"/>
              <a:ea typeface="+mj-ea"/>
              <a:cs typeface="+mj-cs"/>
            </a:endParaRPr>
          </a:p>
        </p:txBody>
      </p:sp>
      <p:sp>
        <p:nvSpPr>
          <p:cNvPr id="111619" name="Text Box 3"/>
          <p:cNvSpPr txBox="1"/>
          <p:nvPr/>
        </p:nvSpPr>
        <p:spPr>
          <a:xfrm>
            <a:off x="381000" y="1766888"/>
            <a:ext cx="2895600" cy="519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800" b="1" dirty="0">
                <a:latin typeface="Times New Roman" panose="02020603050405020304" pitchFamily="18" charset="0"/>
                <a:ea typeface="宋体" panose="02010600030101010101" pitchFamily="2" charset="-122"/>
              </a:rPr>
              <a:t>●</a:t>
            </a:r>
            <a:r>
              <a:rPr lang="en-US" altLang="zh-CN" sz="2800" b="1" dirty="0">
                <a:solidFill>
                  <a:schemeClr val="folHlink"/>
                </a:solidFill>
                <a:latin typeface="Times New Roman" panose="02020603050405020304" pitchFamily="18" charset="0"/>
                <a:ea typeface="宋体" panose="02010600030101010101" pitchFamily="2" charset="-122"/>
              </a:rPr>
              <a:t>Basic idea</a:t>
            </a:r>
            <a:r>
              <a:rPr lang="en-US" altLang="zh-CN" sz="2800" b="1" dirty="0">
                <a:latin typeface="Times New Roman" panose="02020603050405020304" pitchFamily="18" charset="0"/>
                <a:ea typeface="宋体" panose="02010600030101010101" pitchFamily="2" charset="-122"/>
              </a:rPr>
              <a:t>:</a:t>
            </a:r>
            <a:endParaRPr lang="zh-CN" altLang="en-US" sz="2800" dirty="0">
              <a:latin typeface="Times New Roman" panose="02020603050405020304" pitchFamily="18" charset="0"/>
              <a:ea typeface="宋体" panose="02010600030101010101" pitchFamily="2" charset="-122"/>
            </a:endParaRPr>
          </a:p>
        </p:txBody>
      </p:sp>
      <p:sp>
        <p:nvSpPr>
          <p:cNvPr id="111620" name="Text Box 4"/>
          <p:cNvSpPr txBox="1"/>
          <p:nvPr/>
        </p:nvSpPr>
        <p:spPr>
          <a:xfrm>
            <a:off x="381000" y="1143000"/>
            <a:ext cx="5899150"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b="1" dirty="0">
                <a:solidFill>
                  <a:schemeClr val="folHlink"/>
                </a:solidFill>
                <a:latin typeface="宋体" panose="02010600030101010101" pitchFamily="2" charset="-122"/>
                <a:ea typeface="宋体" panose="02010600030101010101" pitchFamily="2" charset="-122"/>
              </a:rPr>
              <a:t>距离</a:t>
            </a:r>
            <a:r>
              <a:rPr lang="zh-CN" altLang="en-US" sz="2800" b="1" dirty="0">
                <a:solidFill>
                  <a:srgbClr val="903638"/>
                </a:solidFill>
                <a:latin typeface="宋体" panose="02010600030101010101" pitchFamily="2" charset="-122"/>
                <a:ea typeface="宋体" panose="02010600030101010101" pitchFamily="2" charset="-122"/>
              </a:rPr>
              <a:t>矢量路由的工作原理、计算</a:t>
            </a:r>
            <a:r>
              <a:rPr lang="zh-CN" altLang="en-US" sz="2800" b="1" dirty="0">
                <a:solidFill>
                  <a:schemeClr val="folHlink"/>
                </a:solidFill>
                <a:latin typeface="宋体" panose="02010600030101010101" pitchFamily="2" charset="-122"/>
                <a:ea typeface="宋体" panose="02010600030101010101" pitchFamily="2" charset="-122"/>
              </a:rPr>
              <a:t>过程</a:t>
            </a:r>
            <a:endParaRPr lang="zh-CN" altLang="en-US" sz="2800" b="1" dirty="0">
              <a:solidFill>
                <a:schemeClr val="folHlink"/>
              </a:solidFill>
              <a:latin typeface="宋体" panose="02010600030101010101" pitchFamily="2" charset="-122"/>
              <a:ea typeface="宋体" panose="02010600030101010101" pitchFamily="2" charset="-122"/>
            </a:endParaRPr>
          </a:p>
        </p:txBody>
      </p:sp>
      <p:sp>
        <p:nvSpPr>
          <p:cNvPr id="111621" name="Text Box 5"/>
          <p:cNvSpPr txBox="1"/>
          <p:nvPr/>
        </p:nvSpPr>
        <p:spPr>
          <a:xfrm>
            <a:off x="593725" y="2362200"/>
            <a:ext cx="8397875" cy="9461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b="1" dirty="0">
                <a:latin typeface="Comic Sans MS" panose="030F0702030302020204" pitchFamily="66" charset="0"/>
                <a:ea typeface="宋体" panose="02010600030101010101" pitchFamily="2" charset="-122"/>
              </a:rPr>
              <a:t>○各路由器维护一张路由表,给出了到每个目的地的已知的最佳距离和路线（表项的两部分）</a:t>
            </a:r>
            <a:endParaRPr lang="zh-CN" altLang="en-US" sz="2800" b="1" dirty="0">
              <a:latin typeface="Comic Sans MS" panose="030F0702030302020204" pitchFamily="66" charset="0"/>
              <a:ea typeface="宋体" panose="02010600030101010101" pitchFamily="2" charset="-122"/>
            </a:endParaRPr>
          </a:p>
        </p:txBody>
      </p:sp>
      <p:sp>
        <p:nvSpPr>
          <p:cNvPr id="111622" name="Text Box 6"/>
          <p:cNvSpPr txBox="1"/>
          <p:nvPr/>
        </p:nvSpPr>
        <p:spPr>
          <a:xfrm>
            <a:off x="669925" y="5167313"/>
            <a:ext cx="5899150" cy="5191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b="1" dirty="0">
                <a:latin typeface="Comic Sans MS" panose="030F0702030302020204" pitchFamily="66" charset="0"/>
                <a:ea typeface="宋体" panose="02010600030101010101" pitchFamily="2" charset="-122"/>
              </a:rPr>
              <a:t>○各路由器与相邻路由器交换路由表</a:t>
            </a:r>
            <a:endParaRPr lang="zh-CN" altLang="en-US" sz="2800" b="1" dirty="0">
              <a:latin typeface="Comic Sans MS" panose="030F0702030302020204" pitchFamily="66" charset="0"/>
              <a:ea typeface="宋体" panose="02010600030101010101" pitchFamily="2" charset="-122"/>
            </a:endParaRPr>
          </a:p>
        </p:txBody>
      </p:sp>
      <p:sp>
        <p:nvSpPr>
          <p:cNvPr id="111623" name="Text Box 7"/>
          <p:cNvSpPr txBox="1"/>
          <p:nvPr/>
        </p:nvSpPr>
        <p:spPr>
          <a:xfrm>
            <a:off x="669925" y="5957888"/>
            <a:ext cx="5695950" cy="5191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b="1" dirty="0">
                <a:latin typeface="Comic Sans MS" panose="030F0702030302020204" pitchFamily="66" charset="0"/>
                <a:ea typeface="宋体" panose="02010600030101010101" pitchFamily="2" charset="-122"/>
              </a:rPr>
              <a:t>○根据获得的路由信息,更新路由表</a:t>
            </a:r>
            <a:endParaRPr lang="zh-CN" altLang="en-US" sz="2800" b="1" dirty="0">
              <a:latin typeface="Comic Sans MS" panose="030F0702030302020204" pitchFamily="66" charset="0"/>
              <a:ea typeface="宋体" panose="02010600030101010101" pitchFamily="2" charset="-122"/>
            </a:endParaRPr>
          </a:p>
        </p:txBody>
      </p:sp>
      <p:graphicFrame>
        <p:nvGraphicFramePr>
          <p:cNvPr id="292872" name="Group 8"/>
          <p:cNvGraphicFramePr>
            <a:graphicFrameLocks noGrp="1"/>
          </p:cNvGraphicFramePr>
          <p:nvPr/>
        </p:nvGraphicFramePr>
        <p:xfrm>
          <a:off x="2743200" y="3429000"/>
          <a:ext cx="4191000" cy="1570038"/>
        </p:xfrm>
        <a:graphic>
          <a:graphicData uri="http://schemas.openxmlformats.org/drawingml/2006/table">
            <a:tbl>
              <a:tblPr/>
              <a:tblGrid>
                <a:gridCol w="952500"/>
                <a:gridCol w="990600"/>
                <a:gridCol w="2247900"/>
              </a:tblGrid>
              <a:tr h="533496">
                <a:tc>
                  <a:txBody>
                    <a:bodyPr/>
                    <a:lstStyle>
                      <a:lvl1pPr eaLnBrk="0" hangingPunct="0">
                        <a:spcBef>
                          <a:spcPct val="20000"/>
                        </a:spcBef>
                        <a:buClr>
                          <a:schemeClr val="tx2"/>
                        </a:buClr>
                        <a:buSzPct val="90000"/>
                        <a:buFont typeface="Cambria" panose="02040503050406030204" pitchFamily="18" charset="0"/>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100000"/>
                        <a:buFont typeface="Cambria" panose="02040503050406030204" pitchFamily="18" charset="0"/>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60000"/>
                        <a:buFont typeface="Wingdings 2" panose="05020102010507070707" pitchFamily="18"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90000"/>
                        <a:buFont typeface="Calibri" panose="020F0502020204030204" pitchFamily="34" charset="0"/>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To</a:t>
                      </a:r>
                      <a:endParaRPr kumimoji="1" lang="zh-CN" altLang="en-US"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7" marB="457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lvl1pPr eaLnBrk="0" hangingPunct="0">
                        <a:spcBef>
                          <a:spcPct val="20000"/>
                        </a:spcBef>
                        <a:buClr>
                          <a:schemeClr val="tx2"/>
                        </a:buClr>
                        <a:buSzPct val="90000"/>
                        <a:buFont typeface="Cambria" panose="02040503050406030204" pitchFamily="18" charset="0"/>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100000"/>
                        <a:buFont typeface="Cambria" panose="02040503050406030204" pitchFamily="18" charset="0"/>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60000"/>
                        <a:buFont typeface="Wingdings 2" panose="05020102010507070707" pitchFamily="18"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90000"/>
                        <a:buFont typeface="Calibri" panose="020F0502020204030204" pitchFamily="34" charset="0"/>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Next</a:t>
                      </a: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lvl1pPr eaLnBrk="0" hangingPunct="0">
                        <a:spcBef>
                          <a:spcPct val="20000"/>
                        </a:spcBef>
                        <a:buClr>
                          <a:schemeClr val="tx2"/>
                        </a:buClr>
                        <a:buSzPct val="90000"/>
                        <a:buFont typeface="Cambria" panose="02040503050406030204" pitchFamily="18" charset="0"/>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100000"/>
                        <a:buFont typeface="Cambria" panose="02040503050406030204" pitchFamily="18" charset="0"/>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60000"/>
                        <a:buFont typeface="Wingdings 2" panose="05020102010507070707" pitchFamily="18"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90000"/>
                        <a:buFont typeface="Calibri" panose="020F0502020204030204" pitchFamily="34" charset="0"/>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delay</a:t>
                      </a: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7" marB="457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r>
              <a:tr h="518271">
                <a:tc>
                  <a:txBody>
                    <a:bodyPr/>
                    <a:lstStyle>
                      <a:lvl1pPr eaLnBrk="0" hangingPunct="0">
                        <a:spcBef>
                          <a:spcPct val="20000"/>
                        </a:spcBef>
                        <a:buClr>
                          <a:schemeClr val="tx2"/>
                        </a:buClr>
                        <a:buSzPct val="90000"/>
                        <a:buFont typeface="Cambria" panose="02040503050406030204" pitchFamily="18" charset="0"/>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100000"/>
                        <a:buFont typeface="Cambria" panose="02040503050406030204" pitchFamily="18" charset="0"/>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60000"/>
                        <a:buFont typeface="Wingdings 2" panose="05020102010507070707" pitchFamily="18"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90000"/>
                        <a:buFont typeface="Calibri" panose="020F0502020204030204" pitchFamily="34" charset="0"/>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a:t>
                      </a:r>
                      <a:endPar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7" marB="457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Cambria" panose="02040503050406030204" pitchFamily="18" charset="0"/>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100000"/>
                        <a:buFont typeface="Cambria" panose="02040503050406030204" pitchFamily="18" charset="0"/>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60000"/>
                        <a:buFont typeface="Wingdings 2" panose="05020102010507070707" pitchFamily="18"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90000"/>
                        <a:buFont typeface="Calibri" panose="020F0502020204030204" pitchFamily="34" charset="0"/>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Z</a:t>
                      </a:r>
                      <a:endPar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Cambria" panose="02040503050406030204" pitchFamily="18" charset="0"/>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100000"/>
                        <a:buFont typeface="Cambria" panose="02040503050406030204" pitchFamily="18" charset="0"/>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60000"/>
                        <a:buFont typeface="Wingdings 2" panose="05020102010507070707" pitchFamily="18"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90000"/>
                        <a:buFont typeface="Calibri" panose="020F0502020204030204" pitchFamily="34" charset="0"/>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zh-CN" altLang="en-US"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14</a:t>
                      </a:r>
                      <a:endParaRPr kumimoji="1" lang="zh-CN" altLang="en-US"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7" marB="457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271">
                <a:tc>
                  <a:txBody>
                    <a:bodyPr/>
                    <a:lstStyle>
                      <a:lvl1pPr eaLnBrk="0" hangingPunct="0">
                        <a:spcBef>
                          <a:spcPct val="20000"/>
                        </a:spcBef>
                        <a:buClr>
                          <a:schemeClr val="tx2"/>
                        </a:buClr>
                        <a:buSzPct val="90000"/>
                        <a:buFont typeface="Cambria" panose="02040503050406030204" pitchFamily="18" charset="0"/>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100000"/>
                        <a:buFont typeface="Cambria" panose="02040503050406030204" pitchFamily="18" charset="0"/>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60000"/>
                        <a:buFont typeface="Wingdings 2" panose="05020102010507070707" pitchFamily="18"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90000"/>
                        <a:buFont typeface="Calibri" panose="020F0502020204030204" pitchFamily="34" charset="0"/>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endPar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7" marB="457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Cambria" panose="02040503050406030204" pitchFamily="18" charset="0"/>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100000"/>
                        <a:buFont typeface="Cambria" panose="02040503050406030204" pitchFamily="18" charset="0"/>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60000"/>
                        <a:buFont typeface="Wingdings 2" panose="05020102010507070707" pitchFamily="18"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90000"/>
                        <a:buFont typeface="Calibri" panose="020F0502020204030204" pitchFamily="34" charset="0"/>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endPar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Cambria" panose="02040503050406030204" pitchFamily="18" charset="0"/>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100000"/>
                        <a:buFont typeface="Cambria" panose="02040503050406030204" pitchFamily="18" charset="0"/>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60000"/>
                        <a:buFont typeface="Wingdings 2" panose="05020102010507070707" pitchFamily="18"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90000"/>
                        <a:buFont typeface="Calibri" panose="020F0502020204030204" pitchFamily="34" charset="0"/>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100000"/>
                        <a:buFont typeface="Cambria" panose="02040503050406030204" pitchFamily="18" charset="0"/>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zh-CN" altLang="en-US"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endParaRPr kumimoji="1" lang="zh-CN" altLang="en-US"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7" marB="457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4914" name="Rectangle 2"/>
          <p:cNvSpPr>
            <a:spLocks noGrp="1" noChangeArrowheads="1"/>
          </p:cNvSpPr>
          <p:nvPr>
            <p:ph type="title"/>
          </p:nvPr>
        </p:nvSpPr>
        <p:spPr>
          <a:xfrm>
            <a:off x="685800" y="76200"/>
            <a:ext cx="8206680" cy="8382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000" b="1" i="0" u="none" strike="noStrike" kern="1200" cap="all" spc="50" normalizeH="0" baseline="0" noProof="0">
                <a:ln w="15875">
                  <a:noFill/>
                </a:ln>
                <a:solidFill>
                  <a:schemeClr val="tx2"/>
                </a:solidFill>
                <a:effectLst/>
                <a:uLnTx/>
                <a:uFillTx/>
                <a:latin typeface="+mj-lt"/>
                <a:ea typeface="+mj-ea"/>
                <a:cs typeface="+mj-cs"/>
              </a:rPr>
              <a:t>5.2.4 </a:t>
            </a:r>
            <a:r>
              <a:rPr kumimoji="0" lang="en-US" altLang="zh-CN" sz="4000" b="1" i="0" u="none" strike="noStrike" kern="1200" cap="all" spc="50" normalizeH="0" baseline="0" noProof="0">
                <a:ln w="15875">
                  <a:noFill/>
                </a:ln>
                <a:solidFill>
                  <a:schemeClr val="tx2"/>
                </a:solidFill>
                <a:effectLst/>
                <a:uLnTx/>
                <a:uFillTx/>
                <a:latin typeface="+mj-lt"/>
                <a:ea typeface="+mj-ea"/>
                <a:cs typeface="+mj-cs"/>
              </a:rPr>
              <a:t>Distance Vector Routing</a:t>
            </a:r>
            <a:endParaRPr kumimoji="0" lang="zh-CN" altLang="en-US" sz="4000" b="1" i="0" u="none" strike="noStrike" kern="1200" cap="all" spc="50" normalizeH="0" baseline="0" noProof="0">
              <a:ln w="15875">
                <a:noFill/>
              </a:ln>
              <a:solidFill>
                <a:schemeClr val="tx2"/>
              </a:solidFill>
              <a:effectLst/>
              <a:uLnTx/>
              <a:uFillTx/>
              <a:latin typeface="+mj-lt"/>
              <a:ea typeface="+mj-ea"/>
              <a:cs typeface="+mj-cs"/>
            </a:endParaRPr>
          </a:p>
        </p:txBody>
      </p:sp>
      <p:pic>
        <p:nvPicPr>
          <p:cNvPr id="113667" name="Picture 3" descr="5-09"/>
          <p:cNvPicPr>
            <a:picLocks noChangeAspect="1"/>
          </p:cNvPicPr>
          <p:nvPr/>
        </p:nvPicPr>
        <p:blipFill>
          <a:blip r:embed="rId1"/>
          <a:stretch>
            <a:fillRect/>
          </a:stretch>
        </p:blipFill>
        <p:spPr>
          <a:xfrm>
            <a:off x="914400" y="990600"/>
            <a:ext cx="7315200" cy="4602163"/>
          </a:xfrm>
          <a:prstGeom prst="rect">
            <a:avLst/>
          </a:prstGeom>
          <a:noFill/>
          <a:ln w="9525">
            <a:noFill/>
          </a:ln>
        </p:spPr>
      </p:pic>
      <p:sp>
        <p:nvSpPr>
          <p:cNvPr id="113668" name="Text Box 4"/>
          <p:cNvSpPr txBox="1"/>
          <p:nvPr/>
        </p:nvSpPr>
        <p:spPr>
          <a:xfrm>
            <a:off x="517525" y="5756275"/>
            <a:ext cx="8016875" cy="8223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400" b="1" dirty="0">
                <a:solidFill>
                  <a:schemeClr val="folHlink"/>
                </a:solidFill>
                <a:latin typeface="Times New Roman" panose="02020603050405020304" pitchFamily="18" charset="0"/>
                <a:ea typeface="宋体" panose="02010600030101010101" pitchFamily="2" charset="-122"/>
              </a:rPr>
              <a:t>Figure 5-9. (a) A subnet. (b) Input from A, I, H, K, and the new routing table for J.</a:t>
            </a:r>
            <a:endParaRPr lang="zh-CN" altLang="en-US" sz="2400" b="1" dirty="0">
              <a:solidFill>
                <a:schemeClr val="folHlink"/>
              </a:solidFill>
              <a:latin typeface="Times New Roman" panose="02020603050405020304" pitchFamily="18" charset="0"/>
              <a:ea typeface="宋体" panose="02010600030101010101" pitchFamily="2" charset="-122"/>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5938" name="Rectangle 2"/>
          <p:cNvSpPr>
            <a:spLocks noGrp="1" noChangeArrowheads="1"/>
          </p:cNvSpPr>
          <p:nvPr>
            <p:ph type="title"/>
          </p:nvPr>
        </p:nvSpPr>
        <p:spPr>
          <a:xfrm>
            <a:off x="685800" y="152400"/>
            <a:ext cx="5029200" cy="7620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all" spc="50" normalizeH="0" baseline="0" noProof="0">
                <a:ln w="15875">
                  <a:noFill/>
                </a:ln>
                <a:solidFill>
                  <a:schemeClr val="tx2"/>
                </a:solidFill>
                <a:effectLst/>
                <a:uLnTx/>
                <a:uFillTx/>
                <a:latin typeface="+mj-lt"/>
                <a:ea typeface="+mj-ea"/>
                <a:cs typeface="+mj-cs"/>
              </a:rPr>
              <a:t>5.2.4 </a:t>
            </a:r>
            <a:r>
              <a:rPr kumimoji="0" lang="en-US" altLang="zh-CN" sz="2800" b="1" i="0" u="none" strike="noStrike" kern="1200" cap="all" spc="50" normalizeH="0" baseline="0" noProof="0">
                <a:ln w="15875">
                  <a:noFill/>
                </a:ln>
                <a:solidFill>
                  <a:schemeClr val="tx2"/>
                </a:solidFill>
                <a:effectLst/>
                <a:uLnTx/>
                <a:uFillTx/>
                <a:latin typeface="+mj-lt"/>
                <a:ea typeface="+mj-ea"/>
                <a:cs typeface="+mj-cs"/>
              </a:rPr>
              <a:t>Distance Vector Routing</a:t>
            </a:r>
            <a:endParaRPr kumimoji="0" lang="zh-CN" altLang="en-US" sz="2800" b="1" i="0" u="none" strike="noStrike" kern="1200" cap="all" spc="50" normalizeH="0" baseline="0" noProof="0">
              <a:ln w="15875">
                <a:noFill/>
              </a:ln>
              <a:solidFill>
                <a:schemeClr val="tx2"/>
              </a:solidFill>
              <a:effectLst/>
              <a:uLnTx/>
              <a:uFillTx/>
              <a:latin typeface="+mj-lt"/>
              <a:ea typeface="+mj-ea"/>
              <a:cs typeface="+mj-cs"/>
            </a:endParaRPr>
          </a:p>
        </p:txBody>
      </p:sp>
      <p:sp>
        <p:nvSpPr>
          <p:cNvPr id="114691" name="Rectangle 3"/>
          <p:cNvSpPr>
            <a:spLocks noGrp="1"/>
          </p:cNvSpPr>
          <p:nvPr>
            <p:ph idx="1"/>
          </p:nvPr>
        </p:nvSpPr>
        <p:spPr>
          <a:xfrm>
            <a:off x="228600" y="990600"/>
            <a:ext cx="5410200" cy="5791200"/>
          </a:xfrm>
          <a:ln/>
        </p:spPr>
        <p:txBody>
          <a:bodyPr vert="horz" wrap="square" lIns="91440" tIns="45720" rIns="91440" bIns="45720" anchor="t" anchorCtr="0"/>
          <a:p>
            <a:pPr eaLnBrk="1" hangingPunct="1">
              <a:lnSpc>
                <a:spcPct val="90000"/>
              </a:lnSpc>
              <a:buSzPct val="90000"/>
            </a:pPr>
            <a:r>
              <a:rPr lang="zh-CN" altLang="en-US" b="1" kern="1200" dirty="0">
                <a:latin typeface="+mn-lt"/>
                <a:ea typeface="+mn-ea"/>
                <a:cs typeface="+mn-cs"/>
              </a:rPr>
              <a:t>举例</a:t>
            </a:r>
            <a:endParaRPr lang="zh-CN" altLang="en-US" b="1" kern="1200" dirty="0">
              <a:latin typeface="+mn-lt"/>
              <a:ea typeface="+mn-ea"/>
              <a:cs typeface="+mn-cs"/>
            </a:endParaRPr>
          </a:p>
          <a:p>
            <a:pPr lvl="1" eaLnBrk="1" hangingPunct="1">
              <a:lnSpc>
                <a:spcPct val="90000"/>
              </a:lnSpc>
              <a:buSzPct val="100000"/>
            </a:pPr>
            <a:r>
              <a:rPr lang="zh-CN" altLang="en-US" b="1" kern="1200" dirty="0">
                <a:latin typeface="+mn-lt"/>
                <a:ea typeface="+mn-ea"/>
                <a:cs typeface="+mn-cs"/>
              </a:rPr>
              <a:t>网络拓扑</a:t>
            </a:r>
            <a:endParaRPr lang="zh-CN" altLang="en-US" b="1" kern="1200" dirty="0">
              <a:latin typeface="+mn-lt"/>
              <a:ea typeface="+mn-ea"/>
              <a:cs typeface="+mn-cs"/>
            </a:endParaRPr>
          </a:p>
          <a:p>
            <a:pPr lvl="1" eaLnBrk="1" hangingPunct="1">
              <a:lnSpc>
                <a:spcPct val="90000"/>
              </a:lnSpc>
              <a:buSzPct val="100000"/>
            </a:pPr>
            <a:r>
              <a:rPr lang="zh-CN" altLang="en-US" b="1" kern="1200" dirty="0">
                <a:latin typeface="+mn-lt"/>
                <a:ea typeface="+mn-ea"/>
                <a:cs typeface="+mn-cs"/>
              </a:rPr>
              <a:t>以节点</a:t>
            </a:r>
            <a:r>
              <a:rPr lang="en-US" altLang="zh-CN" b="1" kern="1200" dirty="0">
                <a:latin typeface="+mn-lt"/>
                <a:ea typeface="+mn-ea"/>
                <a:cs typeface="+mn-cs"/>
              </a:rPr>
              <a:t>J</a:t>
            </a:r>
            <a:r>
              <a:rPr lang="zh-CN" altLang="en-US" b="1" kern="1200" dirty="0">
                <a:latin typeface="+mn-lt"/>
                <a:ea typeface="+mn-ea"/>
                <a:cs typeface="+mn-cs"/>
              </a:rPr>
              <a:t>为例,相邻节点</a:t>
            </a:r>
            <a:r>
              <a:rPr lang="en-US" altLang="zh-CN" b="1" kern="1200" dirty="0">
                <a:latin typeface="+mn-lt"/>
                <a:ea typeface="+mn-ea"/>
                <a:cs typeface="+mn-cs"/>
              </a:rPr>
              <a:t>A,I,H,K</a:t>
            </a:r>
            <a:endParaRPr lang="en-US" altLang="zh-CN" b="1" kern="1200" dirty="0">
              <a:latin typeface="+mn-lt"/>
              <a:ea typeface="+mn-ea"/>
              <a:cs typeface="+mn-cs"/>
            </a:endParaRPr>
          </a:p>
          <a:p>
            <a:pPr lvl="1" eaLnBrk="1" hangingPunct="1">
              <a:lnSpc>
                <a:spcPct val="90000"/>
              </a:lnSpc>
              <a:buSzPct val="100000"/>
            </a:pPr>
            <a:r>
              <a:rPr lang="en-US" altLang="zh-CN" b="1" kern="1200" dirty="0">
                <a:latin typeface="+mn-lt"/>
                <a:ea typeface="+mn-ea"/>
                <a:cs typeface="+mn-cs"/>
              </a:rPr>
              <a:t>J</a:t>
            </a:r>
            <a:r>
              <a:rPr lang="zh-CN" altLang="en-US" b="1" kern="1200" dirty="0">
                <a:latin typeface="+mn-lt"/>
                <a:ea typeface="+mn-ea"/>
                <a:cs typeface="+mn-cs"/>
              </a:rPr>
              <a:t>测得到</a:t>
            </a:r>
            <a:r>
              <a:rPr lang="en-US" altLang="zh-CN" b="1" kern="1200" dirty="0">
                <a:latin typeface="+mn-lt"/>
                <a:ea typeface="+mn-ea"/>
                <a:cs typeface="+mn-cs"/>
              </a:rPr>
              <a:t>A,I,H,K</a:t>
            </a:r>
            <a:r>
              <a:rPr lang="zh-CN" altLang="en-US" b="1" kern="1200" dirty="0">
                <a:latin typeface="+mn-lt"/>
                <a:ea typeface="+mn-ea"/>
                <a:cs typeface="+mn-cs"/>
              </a:rPr>
              <a:t>的延迟为8</a:t>
            </a:r>
            <a:r>
              <a:rPr lang="en-US" altLang="zh-CN" b="1" kern="1200" dirty="0">
                <a:latin typeface="+mn-lt"/>
                <a:ea typeface="+mn-ea"/>
                <a:cs typeface="+mn-cs"/>
              </a:rPr>
              <a:t>ms,10ms,12ms,6ms</a:t>
            </a:r>
            <a:endParaRPr lang="en-US" altLang="zh-CN" b="1" kern="1200" dirty="0">
              <a:latin typeface="+mn-lt"/>
              <a:ea typeface="+mn-ea"/>
              <a:cs typeface="+mn-cs"/>
            </a:endParaRPr>
          </a:p>
          <a:p>
            <a:pPr lvl="1" eaLnBrk="1" hangingPunct="1">
              <a:lnSpc>
                <a:spcPct val="90000"/>
              </a:lnSpc>
              <a:buSzPct val="100000"/>
            </a:pPr>
            <a:r>
              <a:rPr lang="zh-CN" altLang="en-US" b="1" kern="1200" dirty="0">
                <a:latin typeface="+mn-lt"/>
                <a:ea typeface="+mn-ea"/>
                <a:cs typeface="+mn-cs"/>
              </a:rPr>
              <a:t>从</a:t>
            </a:r>
            <a:r>
              <a:rPr lang="en-US" altLang="zh-CN" b="1" kern="1200" dirty="0">
                <a:latin typeface="+mn-lt"/>
                <a:ea typeface="+mn-ea"/>
                <a:cs typeface="+mn-cs"/>
              </a:rPr>
              <a:t>A,I,H,K</a:t>
            </a:r>
            <a:r>
              <a:rPr lang="zh-CN" altLang="en-US" b="1" kern="1200" dirty="0">
                <a:latin typeface="+mn-lt"/>
                <a:ea typeface="+mn-ea"/>
                <a:cs typeface="+mn-cs"/>
              </a:rPr>
              <a:t>获得到它们到</a:t>
            </a:r>
            <a:r>
              <a:rPr lang="en-US" altLang="zh-CN" b="1" kern="1200" dirty="0">
                <a:latin typeface="+mn-lt"/>
                <a:ea typeface="+mn-ea"/>
                <a:cs typeface="+mn-cs"/>
              </a:rPr>
              <a:t>G</a:t>
            </a:r>
            <a:r>
              <a:rPr lang="zh-CN" altLang="en-US" b="1" kern="1200" dirty="0">
                <a:latin typeface="+mn-lt"/>
                <a:ea typeface="+mn-ea"/>
                <a:cs typeface="+mn-cs"/>
              </a:rPr>
              <a:t>的延迟为18</a:t>
            </a:r>
            <a:r>
              <a:rPr lang="en-US" altLang="zh-CN" b="1" kern="1200" dirty="0">
                <a:latin typeface="+mn-lt"/>
                <a:ea typeface="+mn-ea"/>
                <a:cs typeface="+mn-cs"/>
              </a:rPr>
              <a:t>ms</a:t>
            </a:r>
            <a:r>
              <a:rPr lang="zh-CN" altLang="en-US" b="1" kern="1200" dirty="0">
                <a:latin typeface="+mn-lt"/>
                <a:ea typeface="+mn-ea"/>
                <a:cs typeface="+mn-cs"/>
              </a:rPr>
              <a:t>,31</a:t>
            </a:r>
            <a:r>
              <a:rPr lang="en-US" altLang="zh-CN" b="1" kern="1200" dirty="0">
                <a:latin typeface="+mn-lt"/>
                <a:ea typeface="+mn-ea"/>
                <a:cs typeface="+mn-cs"/>
              </a:rPr>
              <a:t>ms</a:t>
            </a:r>
            <a:r>
              <a:rPr lang="zh-CN" altLang="en-US" b="1" kern="1200" dirty="0">
                <a:latin typeface="+mn-lt"/>
                <a:ea typeface="+mn-ea"/>
                <a:cs typeface="+mn-cs"/>
              </a:rPr>
              <a:t>,6</a:t>
            </a:r>
            <a:r>
              <a:rPr lang="en-US" altLang="zh-CN" b="1" kern="1200" dirty="0">
                <a:latin typeface="+mn-lt"/>
                <a:ea typeface="+mn-ea"/>
                <a:cs typeface="+mn-cs"/>
              </a:rPr>
              <a:t>ms</a:t>
            </a:r>
            <a:r>
              <a:rPr lang="zh-CN" altLang="en-US" b="1" kern="1200" dirty="0">
                <a:latin typeface="+mn-lt"/>
                <a:ea typeface="+mn-ea"/>
                <a:cs typeface="+mn-cs"/>
              </a:rPr>
              <a:t>,31</a:t>
            </a:r>
            <a:r>
              <a:rPr lang="en-US" altLang="zh-CN" b="1" kern="1200" dirty="0">
                <a:latin typeface="+mn-lt"/>
                <a:ea typeface="+mn-ea"/>
                <a:cs typeface="+mn-cs"/>
              </a:rPr>
              <a:t>ms</a:t>
            </a:r>
            <a:endParaRPr lang="en-US" altLang="zh-CN" b="1" kern="1200" dirty="0">
              <a:latin typeface="+mn-lt"/>
              <a:ea typeface="+mn-ea"/>
              <a:cs typeface="+mn-cs"/>
            </a:endParaRPr>
          </a:p>
          <a:p>
            <a:pPr lvl="1" eaLnBrk="1" hangingPunct="1">
              <a:lnSpc>
                <a:spcPct val="90000"/>
              </a:lnSpc>
              <a:buSzPct val="100000"/>
            </a:pPr>
            <a:r>
              <a:rPr lang="zh-CN" altLang="en-US" b="1" kern="1200" dirty="0">
                <a:latin typeface="+mn-lt"/>
                <a:ea typeface="+mn-ea"/>
                <a:cs typeface="+mn-cs"/>
              </a:rPr>
              <a:t>因此从</a:t>
            </a:r>
            <a:r>
              <a:rPr lang="en-US" altLang="zh-CN" b="1" kern="1200" dirty="0">
                <a:latin typeface="+mn-lt"/>
                <a:ea typeface="+mn-ea"/>
                <a:cs typeface="+mn-cs"/>
              </a:rPr>
              <a:t>J</a:t>
            </a:r>
            <a:r>
              <a:rPr lang="zh-CN" altLang="en-US" b="1" kern="1200" dirty="0">
                <a:latin typeface="+mn-lt"/>
                <a:ea typeface="+mn-ea"/>
                <a:cs typeface="+mn-cs"/>
              </a:rPr>
              <a:t>经过</a:t>
            </a:r>
            <a:r>
              <a:rPr lang="en-US" altLang="zh-CN" b="1" kern="1200" dirty="0">
                <a:latin typeface="+mn-lt"/>
                <a:ea typeface="+mn-ea"/>
                <a:cs typeface="+mn-cs"/>
              </a:rPr>
              <a:t>A,I,H,K</a:t>
            </a:r>
            <a:r>
              <a:rPr lang="zh-CN" altLang="en-US" b="1" kern="1200" dirty="0">
                <a:latin typeface="+mn-lt"/>
                <a:ea typeface="+mn-ea"/>
                <a:cs typeface="+mn-cs"/>
              </a:rPr>
              <a:t>到</a:t>
            </a:r>
            <a:r>
              <a:rPr lang="en-US" altLang="zh-CN" b="1" kern="1200" dirty="0">
                <a:latin typeface="+mn-lt"/>
                <a:ea typeface="+mn-ea"/>
                <a:cs typeface="+mn-cs"/>
              </a:rPr>
              <a:t>G</a:t>
            </a:r>
            <a:r>
              <a:rPr lang="zh-CN" altLang="en-US" b="1" kern="1200" dirty="0">
                <a:latin typeface="+mn-lt"/>
                <a:ea typeface="+mn-ea"/>
                <a:cs typeface="+mn-cs"/>
              </a:rPr>
              <a:t>的延迟为26</a:t>
            </a:r>
            <a:r>
              <a:rPr lang="en-US" altLang="zh-CN" b="1" kern="1200" dirty="0">
                <a:latin typeface="+mn-lt"/>
                <a:ea typeface="+mn-ea"/>
                <a:cs typeface="+mn-cs"/>
              </a:rPr>
              <a:t>ms,41ms,18ms, 37ms</a:t>
            </a:r>
            <a:endParaRPr lang="en-US" altLang="zh-CN" b="1" kern="1200" dirty="0">
              <a:latin typeface="+mn-lt"/>
              <a:ea typeface="+mn-ea"/>
              <a:cs typeface="+mn-cs"/>
            </a:endParaRPr>
          </a:p>
          <a:p>
            <a:pPr lvl="1" eaLnBrk="1" hangingPunct="1">
              <a:lnSpc>
                <a:spcPct val="90000"/>
              </a:lnSpc>
              <a:buSzPct val="100000"/>
            </a:pPr>
            <a:r>
              <a:rPr lang="zh-CN" altLang="en-US" b="1" kern="1200" dirty="0">
                <a:latin typeface="+mn-lt"/>
                <a:ea typeface="+mn-ea"/>
                <a:cs typeface="+mn-cs"/>
              </a:rPr>
              <a:t>将到</a:t>
            </a:r>
            <a:r>
              <a:rPr lang="en-US" altLang="zh-CN" b="1" kern="1200" dirty="0">
                <a:latin typeface="+mn-lt"/>
                <a:ea typeface="+mn-ea"/>
                <a:cs typeface="+mn-cs"/>
              </a:rPr>
              <a:t>G</a:t>
            </a:r>
            <a:r>
              <a:rPr lang="zh-CN" altLang="en-US" b="1" kern="1200" dirty="0">
                <a:latin typeface="+mn-lt"/>
                <a:ea typeface="+mn-ea"/>
                <a:cs typeface="+mn-cs"/>
              </a:rPr>
              <a:t>的路由表项更新为18</a:t>
            </a:r>
            <a:r>
              <a:rPr lang="en-US" altLang="zh-CN" b="1" kern="1200" dirty="0">
                <a:latin typeface="+mn-lt"/>
                <a:ea typeface="+mn-ea"/>
                <a:cs typeface="+mn-cs"/>
              </a:rPr>
              <a:t>ms, </a:t>
            </a:r>
            <a:r>
              <a:rPr lang="zh-CN" altLang="en-US" b="1" kern="1200" dirty="0">
                <a:latin typeface="+mn-lt"/>
                <a:ea typeface="+mn-ea"/>
                <a:cs typeface="+mn-cs"/>
              </a:rPr>
              <a:t>下一个节点经过</a:t>
            </a:r>
            <a:r>
              <a:rPr lang="en-US" altLang="zh-CN" b="1" kern="1200" dirty="0">
                <a:latin typeface="+mn-lt"/>
                <a:ea typeface="+mn-ea"/>
                <a:cs typeface="+mn-cs"/>
              </a:rPr>
              <a:t>H</a:t>
            </a:r>
            <a:endParaRPr lang="en-US" altLang="zh-CN" b="1" kern="1200" dirty="0">
              <a:latin typeface="+mn-lt"/>
              <a:ea typeface="+mn-ea"/>
              <a:cs typeface="+mn-cs"/>
            </a:endParaRPr>
          </a:p>
          <a:p>
            <a:pPr eaLnBrk="1" hangingPunct="1">
              <a:lnSpc>
                <a:spcPct val="90000"/>
              </a:lnSpc>
              <a:buSzPct val="90000"/>
              <a:buFont typeface="Wingdings" panose="05000000000000000000" pitchFamily="2" charset="2"/>
              <a:buNone/>
            </a:pPr>
            <a:endParaRPr lang="zh-CN" altLang="en-US" sz="2800" kern="1200" dirty="0">
              <a:latin typeface="+mn-lt"/>
              <a:ea typeface="+mn-ea"/>
              <a:cs typeface="+mn-cs"/>
            </a:endParaRPr>
          </a:p>
        </p:txBody>
      </p:sp>
      <p:graphicFrame>
        <p:nvGraphicFramePr>
          <p:cNvPr id="114692" name="Object 152"/>
          <p:cNvGraphicFramePr>
            <a:graphicFrameLocks noChangeAspect="1"/>
          </p:cNvGraphicFramePr>
          <p:nvPr/>
        </p:nvGraphicFramePr>
        <p:xfrm>
          <a:off x="5900738" y="584200"/>
          <a:ext cx="2894012" cy="2143125"/>
        </p:xfrm>
        <a:graphic>
          <a:graphicData uri="http://schemas.openxmlformats.org/presentationml/2006/ole">
            <mc:AlternateContent xmlns:mc="http://schemas.openxmlformats.org/markup-compatibility/2006">
              <mc:Choice xmlns:v="urn:schemas-microsoft-com:vml" Requires="v">
                <p:oleObj spid="_x0000_s3080" name="" r:id="rId1" imgW="1838325" imgH="1800225" progId="PBrush">
                  <p:embed/>
                </p:oleObj>
              </mc:Choice>
              <mc:Fallback>
                <p:oleObj name="" r:id="rId1" imgW="1838325" imgH="1800225" progId="PBrush">
                  <p:embed/>
                  <p:pic>
                    <p:nvPicPr>
                      <p:cNvPr id="0" name="图片 3079"/>
                      <p:cNvPicPr/>
                      <p:nvPr/>
                    </p:nvPicPr>
                    <p:blipFill>
                      <a:blip r:embed="rId2"/>
                      <a:stretch>
                        <a:fillRect/>
                      </a:stretch>
                    </p:blipFill>
                    <p:spPr>
                      <a:xfrm>
                        <a:off x="5900738" y="584200"/>
                        <a:ext cx="2894012" cy="2143125"/>
                      </a:xfrm>
                      <a:prstGeom prst="rect">
                        <a:avLst/>
                      </a:prstGeom>
                      <a:noFill/>
                      <a:ln w="25400" cap="flat" cmpd="sng">
                        <a:solidFill>
                          <a:schemeClr val="accent2"/>
                        </a:solidFill>
                        <a:prstDash val="solid"/>
                        <a:miter/>
                        <a:headEnd type="none" w="med" len="med"/>
                        <a:tailEnd type="none" w="med" len="med"/>
                      </a:ln>
                    </p:spPr>
                  </p:pic>
                </p:oleObj>
              </mc:Fallback>
            </mc:AlternateContent>
          </a:graphicData>
        </a:graphic>
      </p:graphicFrame>
      <p:graphicFrame>
        <p:nvGraphicFramePr>
          <p:cNvPr id="114693" name="Object 153"/>
          <p:cNvGraphicFramePr>
            <a:graphicFrameLocks noChangeAspect="1"/>
          </p:cNvGraphicFramePr>
          <p:nvPr/>
        </p:nvGraphicFramePr>
        <p:xfrm>
          <a:off x="5900738" y="2822575"/>
          <a:ext cx="2905125" cy="3806825"/>
        </p:xfrm>
        <a:graphic>
          <a:graphicData uri="http://schemas.openxmlformats.org/presentationml/2006/ole">
            <mc:AlternateContent xmlns:mc="http://schemas.openxmlformats.org/markup-compatibility/2006">
              <mc:Choice xmlns:v="urn:schemas-microsoft-com:vml" Requires="v">
                <p:oleObj spid="_x0000_s3079" name="" r:id="rId3" imgW="2638425" imgH="3457575" progId="PBrush">
                  <p:embed/>
                </p:oleObj>
              </mc:Choice>
              <mc:Fallback>
                <p:oleObj name="" r:id="rId3" imgW="2638425" imgH="3457575" progId="PBrush">
                  <p:embed/>
                  <p:pic>
                    <p:nvPicPr>
                      <p:cNvPr id="0" name="图片 3078"/>
                      <p:cNvPicPr/>
                      <p:nvPr/>
                    </p:nvPicPr>
                    <p:blipFill>
                      <a:blip r:embed="rId4"/>
                      <a:stretch>
                        <a:fillRect/>
                      </a:stretch>
                    </p:blipFill>
                    <p:spPr>
                      <a:xfrm>
                        <a:off x="5900738" y="2822575"/>
                        <a:ext cx="2905125" cy="3806825"/>
                      </a:xfrm>
                      <a:prstGeom prst="rect">
                        <a:avLst/>
                      </a:prstGeom>
                      <a:noFill/>
                      <a:ln w="25400" cap="flat" cmpd="sng">
                        <a:solidFill>
                          <a:schemeClr val="accent2"/>
                        </a:solidFill>
                        <a:prstDash val="solid"/>
                        <a:miter/>
                        <a:headEnd type="none" w="med" len="med"/>
                        <a:tailEnd type="none" w="med" len="med"/>
                      </a:ln>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1200" cap="all" spc="50" normalizeH="0" baseline="0" noProof="0">
                <a:ln w="15875">
                  <a:noFill/>
                </a:ln>
                <a:solidFill>
                  <a:schemeClr val="tx2"/>
                </a:solidFill>
                <a:effectLst/>
                <a:uLnTx/>
                <a:uFillTx/>
                <a:latin typeface="+mj-lt"/>
                <a:ea typeface="+mj-ea"/>
                <a:cs typeface="+mj-cs"/>
              </a:rPr>
              <a:t>Chapter 1  Introduction</a:t>
            </a:r>
            <a:endParaRPr kumimoji="0" lang="zh-CN" altLang="en-US" sz="4400" b="1" i="0" u="none" strike="noStrike" kern="1200" cap="all" spc="50" normalizeH="0" baseline="0" noProof="0">
              <a:ln w="15875">
                <a:noFill/>
              </a:ln>
              <a:solidFill>
                <a:schemeClr val="tx2"/>
              </a:solidFill>
              <a:effectLst/>
              <a:uLnTx/>
              <a:uFillTx/>
              <a:latin typeface="+mj-lt"/>
              <a:ea typeface="+mj-ea"/>
              <a:cs typeface="+mj-cs"/>
            </a:endParaRPr>
          </a:p>
        </p:txBody>
      </p:sp>
      <p:sp>
        <p:nvSpPr>
          <p:cNvPr id="18435" name="内容占位符 2"/>
          <p:cNvSpPr>
            <a:spLocks noGrp="1"/>
          </p:cNvSpPr>
          <p:nvPr>
            <p:ph idx="1"/>
          </p:nvPr>
        </p:nvSpPr>
        <p:spPr>
          <a:ln/>
        </p:spPr>
        <p:txBody>
          <a:bodyPr vert="horz" wrap="square" lIns="91440" tIns="45720" rIns="91440" bIns="45720" anchor="t" anchorCtr="0"/>
          <a:p>
            <a:pPr eaLnBrk="1" hangingPunct="1">
              <a:lnSpc>
                <a:spcPct val="150000"/>
              </a:lnSpc>
              <a:buSzPct val="90000"/>
            </a:pPr>
            <a:r>
              <a:rPr lang="en-US" altLang="zh-CN" sz="3600" kern="1200" dirty="0">
                <a:latin typeface="+mn-lt"/>
                <a:ea typeface="+mn-ea"/>
                <a:cs typeface="+mn-cs"/>
              </a:rPr>
              <a:t>OSI</a:t>
            </a:r>
            <a:r>
              <a:rPr lang="zh-CN" altLang="en-US" sz="3600" kern="1200" dirty="0">
                <a:latin typeface="+mn-lt"/>
                <a:ea typeface="+mn-ea"/>
                <a:cs typeface="+mn-cs"/>
              </a:rPr>
              <a:t>参考模型</a:t>
            </a:r>
            <a:endParaRPr lang="en-US" altLang="zh-CN" sz="3600" kern="1200" dirty="0">
              <a:latin typeface="+mn-lt"/>
              <a:ea typeface="+mn-ea"/>
              <a:cs typeface="+mn-cs"/>
            </a:endParaRPr>
          </a:p>
          <a:p>
            <a:pPr eaLnBrk="1" hangingPunct="1">
              <a:lnSpc>
                <a:spcPct val="150000"/>
              </a:lnSpc>
              <a:buSzPct val="90000"/>
            </a:pPr>
            <a:r>
              <a:rPr lang="en-US" altLang="zh-CN" sz="3600" kern="1200" dirty="0">
                <a:latin typeface="+mn-lt"/>
                <a:ea typeface="+mn-ea"/>
                <a:cs typeface="+mn-cs"/>
              </a:rPr>
              <a:t>TCP/IP</a:t>
            </a:r>
            <a:r>
              <a:rPr lang="zh-CN" altLang="en-US" sz="3600" kern="1200" dirty="0">
                <a:latin typeface="+mn-lt"/>
                <a:ea typeface="+mn-ea"/>
                <a:cs typeface="+mn-cs"/>
              </a:rPr>
              <a:t>参考模型</a:t>
            </a:r>
            <a:endParaRPr lang="en-US" altLang="zh-CN" sz="3600" kern="1200" dirty="0">
              <a:latin typeface="+mn-lt"/>
              <a:ea typeface="+mn-ea"/>
              <a:cs typeface="+mn-cs"/>
            </a:endParaRPr>
          </a:p>
          <a:p>
            <a:pPr eaLnBrk="1" hangingPunct="1">
              <a:buSzPct val="90000"/>
            </a:pPr>
            <a:endParaRPr lang="zh-CN" altLang="en-US" kern="1200" dirty="0">
              <a:latin typeface="+mn-lt"/>
              <a:ea typeface="+mn-ea"/>
              <a:cs typeface="+mn-cs"/>
            </a:endParaRPr>
          </a:p>
        </p:txBody>
      </p:sp>
      <p:sp>
        <p:nvSpPr>
          <p:cNvPr id="18436" name="Text Box 6"/>
          <p:cNvSpPr txBox="1"/>
          <p:nvPr/>
        </p:nvSpPr>
        <p:spPr>
          <a:xfrm>
            <a:off x="611188" y="4868863"/>
            <a:ext cx="8281987" cy="10763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b="1" dirty="0">
                <a:solidFill>
                  <a:srgbClr val="FF0000"/>
                </a:solidFill>
                <a:latin typeface="Times New Roman" panose="02020603050405020304" pitchFamily="18" charset="0"/>
                <a:ea typeface="宋体" panose="02010600030101010101" pitchFamily="2" charset="-122"/>
              </a:rPr>
              <a:t>掌握</a:t>
            </a:r>
            <a:r>
              <a:rPr lang="en-US" altLang="zh-CN" b="1" dirty="0">
                <a:solidFill>
                  <a:srgbClr val="FF0000"/>
                </a:solidFill>
                <a:latin typeface="Times New Roman" panose="02020603050405020304" pitchFamily="18" charset="0"/>
                <a:ea typeface="宋体" panose="02010600030101010101" pitchFamily="2" charset="-122"/>
              </a:rPr>
              <a:t>OSI</a:t>
            </a:r>
            <a:r>
              <a:rPr lang="zh-CN" altLang="en-US" b="1" dirty="0">
                <a:solidFill>
                  <a:srgbClr val="FF0000"/>
                </a:solidFill>
                <a:latin typeface="Times New Roman" panose="02020603050405020304" pitchFamily="18" charset="0"/>
                <a:ea typeface="宋体" panose="02010600030101010101" pitchFamily="2" charset="-122"/>
              </a:rPr>
              <a:t>模型、</a:t>
            </a:r>
            <a:r>
              <a:rPr lang="en-US" altLang="zh-CN" b="1" dirty="0">
                <a:solidFill>
                  <a:srgbClr val="FF0000"/>
                </a:solidFill>
                <a:latin typeface="Times New Roman" panose="02020603050405020304" pitchFamily="18" charset="0"/>
                <a:ea typeface="宋体" panose="02010600030101010101" pitchFamily="2" charset="-122"/>
              </a:rPr>
              <a:t>TCP/IP</a:t>
            </a:r>
            <a:r>
              <a:rPr lang="zh-CN" altLang="en-US" b="1" dirty="0">
                <a:solidFill>
                  <a:srgbClr val="FF0000"/>
                </a:solidFill>
                <a:latin typeface="Times New Roman" panose="02020603050405020304" pitchFamily="18" charset="0"/>
                <a:ea typeface="宋体" panose="02010600030101010101" pitchFamily="2" charset="-122"/>
              </a:rPr>
              <a:t>模型各层名称、顺序、作用（功能）</a:t>
            </a:r>
            <a:endParaRPr lang="zh-CN" altLang="en-US" b="1"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2" name="Rectangle 2"/>
          <p:cNvSpPr>
            <a:spLocks noGrp="1" noChangeArrowheads="1"/>
          </p:cNvSpPr>
          <p:nvPr>
            <p:ph type="title"/>
          </p:nvPr>
        </p:nvSpPr>
        <p:spPr>
          <a:xfrm>
            <a:off x="685800" y="-69850"/>
            <a:ext cx="7772400" cy="761999"/>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3600" b="1" i="0" u="none" strike="noStrike" kern="1200" cap="all" spc="50" normalizeH="0" baseline="0" noProof="0">
                <a:ln w="15875">
                  <a:noFill/>
                </a:ln>
                <a:solidFill>
                  <a:schemeClr val="tx2"/>
                </a:solidFill>
                <a:effectLst/>
                <a:uLnTx/>
                <a:uFillTx/>
                <a:latin typeface="+mj-lt"/>
                <a:ea typeface="+mj-ea"/>
                <a:cs typeface="+mj-cs"/>
              </a:rPr>
              <a:t>5.2.5 </a:t>
            </a:r>
            <a:r>
              <a:rPr kumimoji="0" lang="en-US" altLang="zh-CN" sz="3600" b="1" i="0" u="none" strike="noStrike" kern="1200" cap="all" spc="50" normalizeH="0" baseline="0" noProof="0">
                <a:ln w="15875">
                  <a:noFill/>
                </a:ln>
                <a:solidFill>
                  <a:schemeClr val="tx2"/>
                </a:solidFill>
                <a:effectLst/>
                <a:uLnTx/>
                <a:uFillTx/>
                <a:latin typeface="+mj-lt"/>
                <a:ea typeface="+mj-ea"/>
                <a:cs typeface="+mj-cs"/>
              </a:rPr>
              <a:t>Link State Routing</a:t>
            </a:r>
            <a:endParaRPr kumimoji="0" lang="zh-CN" altLang="en-US" sz="3600" b="1" i="0" u="none" strike="noStrike" kern="1200" cap="all" spc="50" normalizeH="0" baseline="0" noProof="0">
              <a:ln w="15875">
                <a:noFill/>
              </a:ln>
              <a:solidFill>
                <a:schemeClr val="tx2"/>
              </a:solidFill>
              <a:effectLst/>
              <a:uLnTx/>
              <a:uFillTx/>
              <a:latin typeface="+mj-lt"/>
              <a:ea typeface="+mj-ea"/>
              <a:cs typeface="+mj-cs"/>
            </a:endParaRPr>
          </a:p>
        </p:txBody>
      </p:sp>
      <p:sp>
        <p:nvSpPr>
          <p:cNvPr id="51203" name="Text Box 3"/>
          <p:cNvSpPr txBox="1"/>
          <p:nvPr/>
        </p:nvSpPr>
        <p:spPr>
          <a:xfrm>
            <a:off x="317500" y="1773238"/>
            <a:ext cx="8424863" cy="1384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dirty="0">
                <a:solidFill>
                  <a:srgbClr val="FF0000"/>
                </a:solidFill>
                <a:latin typeface="Arial" panose="020B0604020202020204" pitchFamily="34" charset="0"/>
                <a:ea typeface="微软雅黑" panose="020B0503020204020204" pitchFamily="34" charset="-122"/>
              </a:rPr>
              <a:t>▲代替</a:t>
            </a:r>
            <a:r>
              <a:rPr lang="en-US" altLang="zh-CN" sz="2800" dirty="0">
                <a:solidFill>
                  <a:srgbClr val="FF0000"/>
                </a:solidFill>
                <a:latin typeface="Arial" panose="020B0604020202020204" pitchFamily="34" charset="0"/>
                <a:ea typeface="微软雅黑" panose="020B0503020204020204" pitchFamily="34" charset="-122"/>
              </a:rPr>
              <a:t>Distance Vector Routing</a:t>
            </a:r>
            <a:r>
              <a:rPr lang="zh-CN" altLang="en-US" sz="2800" dirty="0">
                <a:solidFill>
                  <a:srgbClr val="FF0000"/>
                </a:solidFill>
                <a:latin typeface="Arial" panose="020B0604020202020204" pitchFamily="34" charset="0"/>
                <a:ea typeface="微软雅黑" panose="020B0503020204020204" pitchFamily="34" charset="-122"/>
              </a:rPr>
              <a:t>的原因：</a:t>
            </a:r>
            <a:endParaRPr lang="zh-CN" altLang="en-US" sz="2800" dirty="0">
              <a:solidFill>
                <a:srgbClr val="FF0000"/>
              </a:solidFill>
              <a:latin typeface="Arial" panose="020B0604020202020204" pitchFamily="34" charset="0"/>
              <a:ea typeface="微软雅黑" panose="020B0503020204020204" pitchFamily="34" charset="-122"/>
            </a:endParaRPr>
          </a:p>
          <a:p>
            <a:pPr marL="0" lvl="0" indent="0" eaLnBrk="1" hangingPunct="1">
              <a:spcBef>
                <a:spcPct val="0"/>
              </a:spcBef>
              <a:buClrTx/>
              <a:buSzTx/>
              <a:buFontTx/>
              <a:buNone/>
            </a:pPr>
            <a:r>
              <a:rPr lang="zh-CN" altLang="en-US" sz="2800" dirty="0">
                <a:latin typeface="Arial" panose="020B0604020202020204" pitchFamily="34" charset="0"/>
                <a:ea typeface="微软雅黑" panose="020B0503020204020204" pitchFamily="34" charset="-122"/>
              </a:rPr>
              <a:t> 距离矢量路由算法需要很长时间才能收敛到稳定状态。（</a:t>
            </a:r>
            <a:r>
              <a:rPr lang="zh-CN" altLang="en-US" sz="2800" dirty="0">
                <a:solidFill>
                  <a:srgbClr val="FF0000"/>
                </a:solidFill>
                <a:latin typeface="Arial" panose="020B0604020202020204" pitchFamily="34" charset="0"/>
                <a:ea typeface="微软雅黑" panose="020B0503020204020204" pitchFamily="34" charset="-122"/>
              </a:rPr>
              <a:t>无穷计算问题</a:t>
            </a:r>
            <a:r>
              <a:rPr lang="zh-CN" altLang="en-US" sz="2800" dirty="0">
                <a:latin typeface="Arial" panose="020B0604020202020204" pitchFamily="34" charset="0"/>
                <a:ea typeface="微软雅黑" panose="020B0503020204020204" pitchFamily="34" charset="-122"/>
              </a:rPr>
              <a:t>）</a:t>
            </a:r>
            <a:r>
              <a:rPr lang="zh-CN" altLang="en-US" sz="2400" dirty="0">
                <a:solidFill>
                  <a:srgbClr val="FF0000"/>
                </a:solidFill>
                <a:latin typeface="Arial" panose="020B0604020202020204" pitchFamily="34" charset="0"/>
                <a:ea typeface="微软雅黑" panose="020B0503020204020204" pitchFamily="34" charset="-122"/>
              </a:rPr>
              <a:t> </a:t>
            </a:r>
            <a:endParaRPr lang="zh-CN" altLang="en-US" sz="2400" dirty="0">
              <a:solidFill>
                <a:srgbClr val="FF0000"/>
              </a:solidFill>
              <a:latin typeface="Arial" panose="020B0604020202020204" pitchFamily="34" charset="0"/>
              <a:ea typeface="微软雅黑" panose="020B0503020204020204" pitchFamily="34" charset="-122"/>
            </a:endParaRPr>
          </a:p>
        </p:txBody>
      </p:sp>
      <p:sp>
        <p:nvSpPr>
          <p:cNvPr id="51210" name="Text Box 10"/>
          <p:cNvSpPr txBox="1"/>
          <p:nvPr/>
        </p:nvSpPr>
        <p:spPr>
          <a:xfrm>
            <a:off x="214313" y="781050"/>
            <a:ext cx="8893175" cy="9461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800" dirty="0">
                <a:latin typeface="Arial" panose="020B0604020202020204" pitchFamily="34" charset="0"/>
                <a:ea typeface="微软雅黑" panose="020B0503020204020204" pitchFamily="34" charset="-122"/>
              </a:rPr>
              <a:t>1979</a:t>
            </a:r>
            <a:r>
              <a:rPr lang="zh-CN" altLang="en-US" sz="2800" dirty="0">
                <a:latin typeface="Arial" panose="020B0604020202020204" pitchFamily="34" charset="0"/>
                <a:ea typeface="微软雅黑" panose="020B0503020204020204" pitchFamily="34" charset="-122"/>
              </a:rPr>
              <a:t>年以前，</a:t>
            </a:r>
            <a:r>
              <a:rPr lang="en-US" altLang="zh-CN" sz="2800" dirty="0">
                <a:latin typeface="Arial" panose="020B0604020202020204" pitchFamily="34" charset="0"/>
                <a:ea typeface="微软雅黑" panose="020B0503020204020204" pitchFamily="34" charset="-122"/>
              </a:rPr>
              <a:t>ARPANET</a:t>
            </a:r>
            <a:r>
              <a:rPr lang="zh-CN" altLang="en-US" sz="2800" dirty="0">
                <a:latin typeface="Arial" panose="020B0604020202020204" pitchFamily="34" charset="0"/>
                <a:ea typeface="微软雅黑" panose="020B0503020204020204" pitchFamily="34" charset="-122"/>
              </a:rPr>
              <a:t>一直使用</a:t>
            </a:r>
            <a:r>
              <a:rPr lang="zh-CN" altLang="en-US" sz="2800" dirty="0">
                <a:solidFill>
                  <a:srgbClr val="FF0000"/>
                </a:solidFill>
                <a:latin typeface="Arial" panose="020B0604020202020204" pitchFamily="34" charset="0"/>
                <a:ea typeface="微软雅黑" panose="020B0503020204020204" pitchFamily="34" charset="-122"/>
              </a:rPr>
              <a:t>距离矢量路由算法</a:t>
            </a:r>
            <a:r>
              <a:rPr lang="zh-CN" altLang="en-US" sz="2800" dirty="0">
                <a:latin typeface="Arial" panose="020B0604020202020204" pitchFamily="34" charset="0"/>
                <a:ea typeface="微软雅黑" panose="020B0503020204020204" pitchFamily="34" charset="-122"/>
              </a:rPr>
              <a:t>，而之后被同样是动态路由算法的</a:t>
            </a:r>
            <a:r>
              <a:rPr lang="zh-CN" altLang="en-US" sz="2800" dirty="0">
                <a:solidFill>
                  <a:srgbClr val="FF0000"/>
                </a:solidFill>
                <a:latin typeface="Arial" panose="020B0604020202020204" pitchFamily="34" charset="0"/>
                <a:ea typeface="微软雅黑" panose="020B0503020204020204" pitchFamily="34" charset="-122"/>
              </a:rPr>
              <a:t>链路状态路由算法</a:t>
            </a:r>
            <a:r>
              <a:rPr lang="zh-CN" altLang="en-US" sz="2800" dirty="0">
                <a:latin typeface="Arial" panose="020B0604020202020204" pitchFamily="34" charset="0"/>
                <a:ea typeface="微软雅黑" panose="020B0503020204020204" pitchFamily="34" charset="-122"/>
              </a:rPr>
              <a:t>取代。</a:t>
            </a:r>
            <a:endParaRPr lang="zh-CN" altLang="en-US" sz="2800" dirty="0">
              <a:latin typeface="Arial" panose="020B0604020202020204" pitchFamily="34" charset="0"/>
              <a:ea typeface="微软雅黑" panose="020B0503020204020204" pitchFamily="34" charset="-122"/>
            </a:endParaRPr>
          </a:p>
        </p:txBody>
      </p:sp>
      <p:sp>
        <p:nvSpPr>
          <p:cNvPr id="51211" name="Text Box 11"/>
          <p:cNvSpPr txBox="1"/>
          <p:nvPr/>
        </p:nvSpPr>
        <p:spPr>
          <a:xfrm>
            <a:off x="325438" y="3208338"/>
            <a:ext cx="4103687" cy="519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800" dirty="0">
                <a:solidFill>
                  <a:srgbClr val="FF0000"/>
                </a:solidFill>
                <a:latin typeface="Arial" panose="020B0604020202020204" pitchFamily="34" charset="0"/>
                <a:ea typeface="微软雅黑" panose="020B0503020204020204" pitchFamily="34" charset="-122"/>
              </a:rPr>
              <a:t>工作过程：</a:t>
            </a:r>
            <a:endParaRPr lang="zh-CN" altLang="en-US" sz="2800" dirty="0">
              <a:solidFill>
                <a:srgbClr val="FF0000"/>
              </a:solidFill>
              <a:latin typeface="Arial" panose="020B0604020202020204" pitchFamily="34" charset="0"/>
              <a:ea typeface="微软雅黑" panose="020B0503020204020204" pitchFamily="34" charset="-122"/>
            </a:endParaRPr>
          </a:p>
        </p:txBody>
      </p:sp>
      <p:sp>
        <p:nvSpPr>
          <p:cNvPr id="51212" name="Text Box 12"/>
          <p:cNvSpPr txBox="1"/>
          <p:nvPr/>
        </p:nvSpPr>
        <p:spPr>
          <a:xfrm>
            <a:off x="107950" y="3779838"/>
            <a:ext cx="8928100" cy="2678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1</a:t>
            </a:r>
            <a:r>
              <a:rPr lang="zh-CN" altLang="en-US" sz="2800" dirty="0">
                <a:latin typeface="微软雅黑" panose="020B0503020204020204" pitchFamily="34" charset="-122"/>
                <a:ea typeface="微软雅黑" panose="020B0503020204020204" pitchFamily="34" charset="-122"/>
              </a:rPr>
              <a:t>）</a:t>
            </a:r>
            <a:r>
              <a:rPr lang="zh-CN" altLang="en-US" sz="2800" dirty="0">
                <a:solidFill>
                  <a:srgbClr val="1E0AB6"/>
                </a:solidFill>
                <a:latin typeface="微软雅黑" panose="020B0503020204020204" pitchFamily="34" charset="-122"/>
                <a:ea typeface="微软雅黑" panose="020B0503020204020204" pitchFamily="34" charset="-122"/>
              </a:rPr>
              <a:t>发现</a:t>
            </a:r>
            <a:r>
              <a:rPr lang="zh-CN" altLang="en-US" sz="2800" dirty="0">
                <a:latin typeface="微软雅黑" panose="020B0503020204020204" pitchFamily="34" charset="-122"/>
                <a:ea typeface="微软雅黑" panose="020B0503020204020204" pitchFamily="34" charset="-122"/>
              </a:rPr>
              <a:t>它的</a:t>
            </a:r>
            <a:r>
              <a:rPr lang="zh-CN" altLang="en-US" sz="2800" dirty="0">
                <a:solidFill>
                  <a:srgbClr val="1E0AB6"/>
                </a:solidFill>
                <a:latin typeface="微软雅黑" panose="020B0503020204020204" pitchFamily="34" charset="-122"/>
                <a:ea typeface="微软雅黑" panose="020B0503020204020204" pitchFamily="34" charset="-122"/>
              </a:rPr>
              <a:t>邻居节点</a:t>
            </a:r>
            <a:r>
              <a:rPr lang="zh-CN" altLang="en-US" sz="2800" dirty="0">
                <a:latin typeface="微软雅黑" panose="020B0503020204020204" pitchFamily="34" charset="-122"/>
                <a:ea typeface="微软雅黑" panose="020B0503020204020204" pitchFamily="34" charset="-122"/>
              </a:rPr>
              <a:t>，并了解其网络地址。</a:t>
            </a:r>
            <a:endParaRPr lang="zh-CN" altLang="en-US" sz="2800" dirty="0">
              <a:latin typeface="微软雅黑" panose="020B0503020204020204" pitchFamily="34" charset="-122"/>
              <a:ea typeface="微软雅黑" panose="020B0503020204020204" pitchFamily="34" charset="-122"/>
            </a:endParaRPr>
          </a:p>
          <a:p>
            <a:pPr marL="0" lvl="0" indent="0" eaLnBrk="1" hangingPunct="1">
              <a:spcBef>
                <a:spcPct val="0"/>
              </a:spcBef>
              <a:buClrTx/>
              <a:buSzTx/>
              <a:buFontTx/>
              <a:buNone/>
            </a:pP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2</a:t>
            </a:r>
            <a:r>
              <a:rPr lang="zh-CN" altLang="en-US" sz="2800" dirty="0">
                <a:latin typeface="微软雅黑" panose="020B0503020204020204" pitchFamily="34" charset="-122"/>
                <a:ea typeface="微软雅黑" panose="020B0503020204020204" pitchFamily="34" charset="-122"/>
              </a:rPr>
              <a:t>）</a:t>
            </a:r>
            <a:r>
              <a:rPr lang="zh-CN" altLang="en-US" sz="2800" dirty="0">
                <a:solidFill>
                  <a:srgbClr val="1E0AB6"/>
                </a:solidFill>
                <a:latin typeface="微软雅黑" panose="020B0503020204020204" pitchFamily="34" charset="-122"/>
                <a:ea typeface="微软雅黑" panose="020B0503020204020204" pitchFamily="34" charset="-122"/>
              </a:rPr>
              <a:t>设置</a:t>
            </a:r>
            <a:r>
              <a:rPr lang="zh-CN" altLang="en-US" sz="2800" dirty="0">
                <a:latin typeface="微软雅黑" panose="020B0503020204020204" pitchFamily="34" charset="-122"/>
                <a:ea typeface="微软雅黑" panose="020B0503020204020204" pitchFamily="34" charset="-122"/>
              </a:rPr>
              <a:t>到每个邻居节点的距离或者成本度量值。</a:t>
            </a:r>
            <a:endParaRPr lang="zh-CN" altLang="en-US" sz="2800" dirty="0">
              <a:latin typeface="微软雅黑" panose="020B0503020204020204" pitchFamily="34" charset="-122"/>
              <a:ea typeface="微软雅黑" panose="020B0503020204020204" pitchFamily="34" charset="-122"/>
            </a:endParaRPr>
          </a:p>
          <a:p>
            <a:pPr marL="0" lvl="0" indent="0" eaLnBrk="1" hangingPunct="1">
              <a:spcBef>
                <a:spcPct val="0"/>
              </a:spcBef>
              <a:buClrTx/>
              <a:buSzTx/>
              <a:buFontTx/>
              <a:buNone/>
            </a:pP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3</a:t>
            </a:r>
            <a:r>
              <a:rPr lang="zh-CN" altLang="en-US" sz="2800" dirty="0">
                <a:latin typeface="微软雅黑" panose="020B0503020204020204" pitchFamily="34" charset="-122"/>
                <a:ea typeface="微软雅黑" panose="020B0503020204020204" pitchFamily="34" charset="-122"/>
              </a:rPr>
              <a:t>）</a:t>
            </a:r>
            <a:r>
              <a:rPr lang="zh-CN" altLang="en-US" sz="2800" dirty="0">
                <a:solidFill>
                  <a:srgbClr val="1E0AB6"/>
                </a:solidFill>
                <a:latin typeface="微软雅黑" panose="020B0503020204020204" pitchFamily="34" charset="-122"/>
                <a:ea typeface="微软雅黑" panose="020B0503020204020204" pitchFamily="34" charset="-122"/>
              </a:rPr>
              <a:t>构造</a:t>
            </a:r>
            <a:r>
              <a:rPr lang="zh-CN" altLang="en-US" sz="2800" dirty="0">
                <a:latin typeface="微软雅黑" panose="020B0503020204020204" pitchFamily="34" charset="-122"/>
                <a:ea typeface="微软雅黑" panose="020B0503020204020204" pitchFamily="34" charset="-122"/>
              </a:rPr>
              <a:t>一个包含所有刚刚获知的链路信息包。</a:t>
            </a:r>
            <a:endParaRPr lang="zh-CN" altLang="en-US" sz="2800" dirty="0">
              <a:latin typeface="微软雅黑" panose="020B0503020204020204" pitchFamily="34" charset="-122"/>
              <a:ea typeface="微软雅黑" panose="020B0503020204020204" pitchFamily="34" charset="-122"/>
            </a:endParaRPr>
          </a:p>
          <a:p>
            <a:pPr marL="0" lvl="0" indent="0" eaLnBrk="1" hangingPunct="1">
              <a:spcBef>
                <a:spcPct val="0"/>
              </a:spcBef>
              <a:buClrTx/>
              <a:buSzTx/>
              <a:buFontTx/>
              <a:buNone/>
            </a:pP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4</a:t>
            </a:r>
            <a:r>
              <a:rPr lang="zh-CN" altLang="en-US" sz="2800" dirty="0">
                <a:latin typeface="微软雅黑" panose="020B0503020204020204" pitchFamily="34" charset="-122"/>
                <a:ea typeface="微软雅黑" panose="020B0503020204020204" pitchFamily="34" charset="-122"/>
              </a:rPr>
              <a:t>）将这个包</a:t>
            </a:r>
            <a:r>
              <a:rPr lang="zh-CN" altLang="en-US" sz="2800" dirty="0">
                <a:solidFill>
                  <a:srgbClr val="1E0AB6"/>
                </a:solidFill>
                <a:latin typeface="微软雅黑" panose="020B0503020204020204" pitchFamily="34" charset="-122"/>
                <a:ea typeface="微软雅黑" panose="020B0503020204020204" pitchFamily="34" charset="-122"/>
              </a:rPr>
              <a:t>发送</a:t>
            </a:r>
            <a:r>
              <a:rPr lang="zh-CN" altLang="en-US" sz="2800" dirty="0">
                <a:latin typeface="微软雅黑" panose="020B0503020204020204" pitchFamily="34" charset="-122"/>
                <a:ea typeface="微软雅黑" panose="020B0503020204020204" pitchFamily="34" charset="-122"/>
              </a:rPr>
              <a:t>给所有其他的路由器，并接收来自所有其他路由器的信息包。</a:t>
            </a:r>
            <a:endParaRPr lang="zh-CN" altLang="en-US" sz="2800" dirty="0">
              <a:latin typeface="微软雅黑" panose="020B0503020204020204" pitchFamily="34" charset="-122"/>
              <a:ea typeface="微软雅黑" panose="020B0503020204020204" pitchFamily="34" charset="-122"/>
            </a:endParaRPr>
          </a:p>
          <a:p>
            <a:pPr marL="0" lvl="0" indent="0" eaLnBrk="1" hangingPunct="1">
              <a:spcBef>
                <a:spcPct val="0"/>
              </a:spcBef>
              <a:buClrTx/>
              <a:buSzTx/>
              <a:buFontTx/>
              <a:buNone/>
            </a:pP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5</a:t>
            </a:r>
            <a:r>
              <a:rPr lang="zh-CN" altLang="en-US" sz="2800" dirty="0">
                <a:latin typeface="微软雅黑" panose="020B0503020204020204" pitchFamily="34" charset="-122"/>
                <a:ea typeface="微软雅黑" panose="020B0503020204020204" pitchFamily="34" charset="-122"/>
              </a:rPr>
              <a:t>）</a:t>
            </a:r>
            <a:r>
              <a:rPr lang="zh-CN" altLang="en-US" sz="2800" dirty="0">
                <a:solidFill>
                  <a:srgbClr val="1E0AB6"/>
                </a:solidFill>
                <a:latin typeface="微软雅黑" panose="020B0503020204020204" pitchFamily="34" charset="-122"/>
                <a:ea typeface="微软雅黑" panose="020B0503020204020204" pitchFamily="34" charset="-122"/>
              </a:rPr>
              <a:t>计算</a:t>
            </a:r>
            <a:r>
              <a:rPr lang="zh-CN" altLang="en-US" sz="2800" dirty="0">
                <a:latin typeface="微软雅黑" panose="020B0503020204020204" pitchFamily="34" charset="-122"/>
                <a:ea typeface="微软雅黑" panose="020B0503020204020204" pitchFamily="34" charset="-122"/>
              </a:rPr>
              <a:t>出到每个其他路由器的最短路径。</a:t>
            </a:r>
            <a:endParaRPr lang="zh-CN" altLang="en-US" sz="2800" dirty="0">
              <a:latin typeface="微软雅黑" panose="020B0503020204020204" pitchFamily="34" charset="-122"/>
              <a:ea typeface="微软雅黑" panose="020B0503020204020204" pitchFamily="34" charset="-122"/>
            </a:endParaRPr>
          </a:p>
        </p:txBody>
      </p:sp>
      <p:sp>
        <p:nvSpPr>
          <p:cNvPr id="115719" name="灯片编号占位符 1"/>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2000" dirty="0">
                <a:solidFill>
                  <a:srgbClr val="898989"/>
                </a:solidFill>
                <a:latin typeface="Arial" panose="020B0604020202020204" pitchFamily="34" charset="0"/>
              </a:rPr>
            </a:fld>
            <a:endParaRPr lang="zh-CN" altLang="en-US" sz="2000" dirty="0">
              <a:solidFill>
                <a:srgbClr val="898989"/>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1210"/>
                                        </p:tgtEl>
                                        <p:attrNameLst>
                                          <p:attrName>style.visibility</p:attrName>
                                        </p:attrNameLst>
                                      </p:cBhvr>
                                      <p:to>
                                        <p:strVal val="visible"/>
                                      </p:to>
                                    </p:set>
                                    <p:anim calcmode="lin" valueType="num">
                                      <p:cBhvr additive="base">
                                        <p:cTn id="7" dur="500" fill="hold"/>
                                        <p:tgtEl>
                                          <p:spTgt spid="51210"/>
                                        </p:tgtEl>
                                        <p:attrNameLst>
                                          <p:attrName>ppt_x</p:attrName>
                                        </p:attrNameLst>
                                      </p:cBhvr>
                                      <p:tavLst>
                                        <p:tav tm="0">
                                          <p:val>
                                            <p:strVal val="0-#ppt_w/2"/>
                                          </p:val>
                                        </p:tav>
                                        <p:tav tm="100000">
                                          <p:val>
                                            <p:strVal val="#ppt_x"/>
                                          </p:val>
                                        </p:tav>
                                      </p:tavLst>
                                    </p:anim>
                                    <p:anim calcmode="lin" valueType="num">
                                      <p:cBhvr additive="base">
                                        <p:cTn id="8" dur="500" fill="hold"/>
                                        <p:tgtEl>
                                          <p:spTgt spid="512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1203">
                                            <p:txEl>
                                              <p:charRg st="0" end="31"/>
                                            </p:txEl>
                                          </p:spTgt>
                                        </p:tgtEl>
                                        <p:attrNameLst>
                                          <p:attrName>style.visibility</p:attrName>
                                        </p:attrNameLst>
                                      </p:cBhvr>
                                      <p:to>
                                        <p:strVal val="visible"/>
                                      </p:to>
                                    </p:set>
                                    <p:anim calcmode="lin" valueType="num">
                                      <p:cBhvr additive="base">
                                        <p:cTn id="13" dur="500" fill="hold"/>
                                        <p:tgtEl>
                                          <p:spTgt spid="51203">
                                            <p:txEl>
                                              <p:charRg st="0" end="3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1203">
                                            <p:txEl>
                                              <p:charRg st="0" end="3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51203">
                                            <p:txEl>
                                              <p:charRg st="31" end="66"/>
                                            </p:txEl>
                                          </p:spTgt>
                                        </p:tgtEl>
                                        <p:attrNameLst>
                                          <p:attrName>style.visibility</p:attrName>
                                        </p:attrNameLst>
                                      </p:cBhvr>
                                      <p:to>
                                        <p:strVal val="visible"/>
                                      </p:to>
                                    </p:set>
                                    <p:animEffect transition="in" filter="blinds(horizontal)">
                                      <p:cBhvr>
                                        <p:cTn id="19" dur="500"/>
                                        <p:tgtEl>
                                          <p:spTgt spid="51203">
                                            <p:txEl>
                                              <p:charRg st="31" end="66"/>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51211"/>
                                        </p:tgtEl>
                                        <p:attrNameLst>
                                          <p:attrName>style.visibility</p:attrName>
                                        </p:attrNameLst>
                                      </p:cBhvr>
                                      <p:to>
                                        <p:strVal val="visible"/>
                                      </p:to>
                                    </p:set>
                                    <p:anim calcmode="lin" valueType="num">
                                      <p:cBhvr additive="base">
                                        <p:cTn id="24" dur="500" fill="hold"/>
                                        <p:tgtEl>
                                          <p:spTgt spid="51211"/>
                                        </p:tgtEl>
                                        <p:attrNameLst>
                                          <p:attrName>ppt_x</p:attrName>
                                        </p:attrNameLst>
                                      </p:cBhvr>
                                      <p:tavLst>
                                        <p:tav tm="0">
                                          <p:val>
                                            <p:strVal val="0-#ppt_w/2"/>
                                          </p:val>
                                        </p:tav>
                                        <p:tav tm="100000">
                                          <p:val>
                                            <p:strVal val="#ppt_x"/>
                                          </p:val>
                                        </p:tav>
                                      </p:tavLst>
                                    </p:anim>
                                    <p:anim calcmode="lin" valueType="num">
                                      <p:cBhvr additive="base">
                                        <p:cTn id="25" dur="500" fill="hold"/>
                                        <p:tgtEl>
                                          <p:spTgt spid="51211"/>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51212">
                                            <p:txEl>
                                              <p:charRg st="0" end="22"/>
                                            </p:txEl>
                                          </p:spTgt>
                                        </p:tgtEl>
                                        <p:attrNameLst>
                                          <p:attrName>style.visibility</p:attrName>
                                        </p:attrNameLst>
                                      </p:cBhvr>
                                      <p:to>
                                        <p:strVal val="visible"/>
                                      </p:to>
                                    </p:set>
                                    <p:animEffect transition="in" filter="blinds(horizontal)">
                                      <p:cBhvr>
                                        <p:cTn id="30" dur="500"/>
                                        <p:tgtEl>
                                          <p:spTgt spid="51212">
                                            <p:txEl>
                                              <p:charRg st="0" end="2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51212">
                                            <p:txEl>
                                              <p:charRg st="22" end="46"/>
                                            </p:txEl>
                                          </p:spTgt>
                                        </p:tgtEl>
                                        <p:attrNameLst>
                                          <p:attrName>style.visibility</p:attrName>
                                        </p:attrNameLst>
                                      </p:cBhvr>
                                      <p:to>
                                        <p:strVal val="visible"/>
                                      </p:to>
                                    </p:set>
                                    <p:animEffect transition="in" filter="blinds(horizontal)">
                                      <p:cBhvr>
                                        <p:cTn id="35" dur="500"/>
                                        <p:tgtEl>
                                          <p:spTgt spid="51212">
                                            <p:txEl>
                                              <p:charRg st="22" end="4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51212">
                                            <p:txEl>
                                              <p:charRg st="46" end="69"/>
                                            </p:txEl>
                                          </p:spTgt>
                                        </p:tgtEl>
                                        <p:attrNameLst>
                                          <p:attrName>style.visibility</p:attrName>
                                        </p:attrNameLst>
                                      </p:cBhvr>
                                      <p:to>
                                        <p:strVal val="visible"/>
                                      </p:to>
                                    </p:set>
                                    <p:animEffect transition="in" filter="blinds(horizontal)">
                                      <p:cBhvr>
                                        <p:cTn id="40" dur="500"/>
                                        <p:tgtEl>
                                          <p:spTgt spid="51212">
                                            <p:txEl>
                                              <p:charRg st="46" end="6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51212">
                                            <p:txEl>
                                              <p:charRg st="69" end="106"/>
                                            </p:txEl>
                                          </p:spTgt>
                                        </p:tgtEl>
                                        <p:attrNameLst>
                                          <p:attrName>style.visibility</p:attrName>
                                        </p:attrNameLst>
                                      </p:cBhvr>
                                      <p:to>
                                        <p:strVal val="visible"/>
                                      </p:to>
                                    </p:set>
                                    <p:animEffect transition="in" filter="blinds(horizontal)">
                                      <p:cBhvr>
                                        <p:cTn id="45" dur="500"/>
                                        <p:tgtEl>
                                          <p:spTgt spid="51212">
                                            <p:txEl>
                                              <p:charRg st="69" end="10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51212">
                                            <p:txEl>
                                              <p:charRg st="106" end="127"/>
                                            </p:txEl>
                                          </p:spTgt>
                                        </p:tgtEl>
                                        <p:attrNameLst>
                                          <p:attrName>style.visibility</p:attrName>
                                        </p:attrNameLst>
                                      </p:cBhvr>
                                      <p:to>
                                        <p:strVal val="visible"/>
                                      </p:to>
                                    </p:set>
                                    <p:animEffect transition="in" filter="blinds(horizontal)">
                                      <p:cBhvr>
                                        <p:cTn id="50" dur="500"/>
                                        <p:tgtEl>
                                          <p:spTgt spid="51212">
                                            <p:txEl>
                                              <p:charRg st="106" end="12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0" grpId="0"/>
      <p:bldP spid="51211"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2" name="Rectangle 2"/>
          <p:cNvSpPr>
            <a:spLocks noGrp="1" noChangeArrowheads="1"/>
          </p:cNvSpPr>
          <p:nvPr>
            <p:ph type="title"/>
          </p:nvPr>
        </p:nvSpPr>
        <p:spPr>
          <a:xfrm>
            <a:off x="-180528" y="62013"/>
            <a:ext cx="9666881" cy="7620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3600" b="1" i="0" u="none" strike="noStrike" kern="1200" cap="all" spc="50" normalizeH="0" baseline="0" noProof="0">
                <a:ln w="15875">
                  <a:noFill/>
                </a:ln>
                <a:solidFill>
                  <a:schemeClr val="tx2"/>
                </a:solidFill>
                <a:effectLst/>
                <a:uLnTx/>
                <a:uFillTx/>
                <a:latin typeface="+mj-lt"/>
                <a:ea typeface="+mj-ea"/>
                <a:cs typeface="+mj-cs"/>
              </a:rPr>
              <a:t>5.3 </a:t>
            </a:r>
            <a:r>
              <a:rPr kumimoji="0" lang="en-US" altLang="zh-CN" sz="3600" b="1" i="0" u="none" strike="noStrike" kern="1200" cap="all" spc="50" normalizeH="0" baseline="0" noProof="0">
                <a:ln w="15875">
                  <a:noFill/>
                </a:ln>
                <a:solidFill>
                  <a:schemeClr val="tx2"/>
                </a:solidFill>
                <a:effectLst/>
                <a:uLnTx/>
                <a:uFillTx/>
                <a:latin typeface="+mj-lt"/>
                <a:ea typeface="+mj-ea"/>
                <a:cs typeface="+mj-cs"/>
              </a:rPr>
              <a:t>Congestion Control Algorithms</a:t>
            </a:r>
            <a:endParaRPr kumimoji="0" lang="zh-CN" altLang="en-US" sz="3600" b="1" i="0" u="none" strike="noStrike" kern="1200" cap="all" spc="50" normalizeH="0" baseline="0" noProof="0">
              <a:ln w="15875">
                <a:noFill/>
              </a:ln>
              <a:solidFill>
                <a:schemeClr val="tx2"/>
              </a:solidFill>
              <a:effectLst/>
              <a:uLnTx/>
              <a:uFillTx/>
              <a:latin typeface="+mj-lt"/>
              <a:ea typeface="+mj-ea"/>
              <a:cs typeface="+mj-cs"/>
            </a:endParaRPr>
          </a:p>
        </p:txBody>
      </p:sp>
      <p:sp>
        <p:nvSpPr>
          <p:cNvPr id="66563" name="Text Box 3"/>
          <p:cNvSpPr txBox="1"/>
          <p:nvPr/>
        </p:nvSpPr>
        <p:spPr>
          <a:xfrm>
            <a:off x="161925" y="814388"/>
            <a:ext cx="8820150" cy="60388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a:buClr>
                <a:srgbClr val="5BD17A"/>
              </a:buClr>
              <a:buSzTx/>
              <a:buFont typeface="Wingdings" panose="05000000000000000000" pitchFamily="2" charset="2"/>
              <a:buNone/>
            </a:pPr>
            <a:r>
              <a:rPr lang="zh-CN" altLang="en-US" sz="2800" dirty="0">
                <a:solidFill>
                  <a:srgbClr val="FF0000"/>
                </a:solidFill>
                <a:latin typeface="Comic Sans MS" panose="030F0702030302020204" pitchFamily="66" charset="0"/>
                <a:ea typeface="微软雅黑" panose="020B0503020204020204" pitchFamily="34" charset="-122"/>
              </a:rPr>
              <a:t>拥塞(</a:t>
            </a:r>
            <a:r>
              <a:rPr lang="en-US" altLang="zh-CN" sz="2800" dirty="0">
                <a:solidFill>
                  <a:srgbClr val="FF0000"/>
                </a:solidFill>
                <a:latin typeface="Comic Sans MS" panose="030F0702030302020204" pitchFamily="66" charset="0"/>
                <a:ea typeface="微软雅黑" panose="020B0503020204020204" pitchFamily="34" charset="-122"/>
              </a:rPr>
              <a:t>congestion)</a:t>
            </a:r>
            <a:r>
              <a:rPr lang="zh-CN" altLang="en-US" sz="2800" dirty="0">
                <a:solidFill>
                  <a:srgbClr val="FF0000"/>
                </a:solidFill>
                <a:latin typeface="Comic Sans MS" panose="030F0702030302020204" pitchFamily="66" charset="0"/>
                <a:ea typeface="微软雅黑" panose="020B0503020204020204" pitchFamily="34" charset="-122"/>
              </a:rPr>
              <a:t>的概念</a:t>
            </a:r>
            <a:endParaRPr lang="zh-CN" altLang="en-US" sz="2800" dirty="0">
              <a:solidFill>
                <a:srgbClr val="FF0000"/>
              </a:solidFill>
              <a:latin typeface="Comic Sans MS" panose="030F0702030302020204" pitchFamily="66" charset="0"/>
              <a:ea typeface="微软雅黑" panose="020B0503020204020204" pitchFamily="34" charset="-122"/>
            </a:endParaRPr>
          </a:p>
          <a:p>
            <a:pPr marL="457200" lvl="1" indent="0">
              <a:buClr>
                <a:srgbClr val="5BD17A"/>
              </a:buClr>
              <a:buSzTx/>
              <a:buFont typeface="ZapfDingbats" pitchFamily="82" charset="2"/>
              <a:buNone/>
            </a:pPr>
            <a:r>
              <a:rPr lang="zh-CN" altLang="en-US" dirty="0">
                <a:latin typeface="Arial" panose="020B0604020202020204" pitchFamily="34" charset="0"/>
                <a:ea typeface="微软雅黑" panose="020B0503020204020204" pitchFamily="34" charset="-122"/>
              </a:rPr>
              <a:t>●（一部分）</a:t>
            </a:r>
            <a:r>
              <a:rPr lang="zh-CN" altLang="en-US" dirty="0">
                <a:solidFill>
                  <a:srgbClr val="1E0AB6"/>
                </a:solidFill>
                <a:latin typeface="Arial" panose="020B0604020202020204" pitchFamily="34" charset="0"/>
                <a:ea typeface="微软雅黑" panose="020B0503020204020204" pitchFamily="34" charset="-122"/>
              </a:rPr>
              <a:t>网络中存在太多的数据包导致数据包被延迟和丢失</a:t>
            </a:r>
            <a:r>
              <a:rPr lang="zh-CN" altLang="en-US" dirty="0">
                <a:latin typeface="Arial" panose="020B0604020202020204" pitchFamily="34" charset="0"/>
                <a:ea typeface="微软雅黑" panose="020B0503020204020204" pitchFamily="34" charset="-122"/>
              </a:rPr>
              <a:t>，从而降低了传输性能，</a:t>
            </a:r>
            <a:r>
              <a:rPr lang="zh-CN" altLang="en-US" dirty="0">
                <a:latin typeface="Comic Sans MS" panose="030F0702030302020204" pitchFamily="66" charset="0"/>
                <a:ea typeface="微软雅黑" panose="020B0503020204020204" pitchFamily="34" charset="-122"/>
              </a:rPr>
              <a:t>这种情况称为</a:t>
            </a:r>
            <a:r>
              <a:rPr lang="zh-CN" altLang="en-US" dirty="0">
                <a:solidFill>
                  <a:srgbClr val="FF0000"/>
                </a:solidFill>
                <a:latin typeface="Comic Sans MS" panose="030F0702030302020204" pitchFamily="66" charset="0"/>
                <a:ea typeface="微软雅黑" panose="020B0503020204020204" pitchFamily="34" charset="-122"/>
              </a:rPr>
              <a:t>拥塞</a:t>
            </a:r>
            <a:r>
              <a:rPr lang="zh-CN" altLang="en-US" dirty="0">
                <a:latin typeface="Comic Sans MS" panose="030F0702030302020204" pitchFamily="66" charset="0"/>
                <a:ea typeface="微软雅黑" panose="020B0503020204020204" pitchFamily="34" charset="-122"/>
              </a:rPr>
              <a:t>。</a:t>
            </a:r>
            <a:endParaRPr lang="zh-CN" altLang="en-US" dirty="0">
              <a:latin typeface="Comic Sans MS" panose="030F0702030302020204" pitchFamily="66" charset="0"/>
              <a:ea typeface="微软雅黑" panose="020B0503020204020204" pitchFamily="34" charset="-122"/>
            </a:endParaRPr>
          </a:p>
          <a:p>
            <a:pPr marL="457200" lvl="1" indent="0">
              <a:buClr>
                <a:srgbClr val="5BD17A"/>
              </a:buClr>
              <a:buSzTx/>
              <a:buFont typeface="ZapfDingbats" pitchFamily="82" charset="2"/>
              <a:buNone/>
            </a:pPr>
            <a:r>
              <a:rPr lang="zh-CN" altLang="en-US" dirty="0">
                <a:latin typeface="Arial" panose="020B0604020202020204" pitchFamily="34" charset="0"/>
                <a:ea typeface="微软雅黑" panose="020B0503020204020204" pitchFamily="34" charset="-122"/>
              </a:rPr>
              <a:t>●</a:t>
            </a:r>
            <a:r>
              <a:rPr lang="zh-CN" altLang="en-US" dirty="0">
                <a:latin typeface="Comic Sans MS" panose="030F0702030302020204" pitchFamily="66" charset="0"/>
                <a:ea typeface="微软雅黑" panose="020B0503020204020204" pitchFamily="34" charset="-122"/>
              </a:rPr>
              <a:t>一个比喻：</a:t>
            </a:r>
            <a:r>
              <a:rPr lang="zh-CN" altLang="en-US" dirty="0">
                <a:solidFill>
                  <a:srgbClr val="1E0AB6"/>
                </a:solidFill>
                <a:latin typeface="Comic Sans MS" panose="030F0702030302020204" pitchFamily="66" charset="0"/>
                <a:ea typeface="微软雅黑" panose="020B0503020204020204" pitchFamily="34" charset="-122"/>
              </a:rPr>
              <a:t>道路交通系统</a:t>
            </a:r>
            <a:r>
              <a:rPr lang="zh-CN" altLang="en-US" dirty="0">
                <a:latin typeface="Comic Sans MS" panose="030F0702030302020204" pitchFamily="66" charset="0"/>
                <a:ea typeface="微软雅黑" panose="020B0503020204020204" pitchFamily="34" charset="-122"/>
              </a:rPr>
              <a:t>，车辆多会形成拥塞。</a:t>
            </a:r>
            <a:endParaRPr lang="zh-CN" altLang="en-US" dirty="0">
              <a:latin typeface="Comic Sans MS" panose="030F0702030302020204" pitchFamily="66" charset="0"/>
              <a:ea typeface="微软雅黑" panose="020B0503020204020204" pitchFamily="34" charset="-122"/>
            </a:endParaRPr>
          </a:p>
          <a:p>
            <a:pPr marL="457200" lvl="1" indent="0">
              <a:buClr>
                <a:srgbClr val="5BD17A"/>
              </a:buClr>
              <a:buSzTx/>
              <a:buFont typeface="ZapfDingbats" pitchFamily="82" charset="2"/>
              <a:buNone/>
            </a:pPr>
            <a:r>
              <a:rPr lang="zh-CN" altLang="en-US" dirty="0">
                <a:latin typeface="Arial" panose="020B0604020202020204" pitchFamily="34" charset="0"/>
                <a:ea typeface="微软雅黑" panose="020B0503020204020204" pitchFamily="34" charset="-122"/>
              </a:rPr>
              <a:t>●</a:t>
            </a:r>
            <a:r>
              <a:rPr lang="zh-CN" altLang="en-US" dirty="0">
                <a:latin typeface="Comic Sans MS" panose="030F0702030302020204" pitchFamily="66" charset="0"/>
                <a:ea typeface="微软雅黑" panose="020B0503020204020204" pitchFamily="34" charset="-122"/>
              </a:rPr>
              <a:t>拥塞的表现：对于一部分或全部子网</a:t>
            </a:r>
            <a:r>
              <a:rPr lang="zh-CN" altLang="en-US" dirty="0">
                <a:solidFill>
                  <a:srgbClr val="1E0AB6"/>
                </a:solidFill>
                <a:latin typeface="Comic Sans MS" panose="030F0702030302020204" pitchFamily="66" charset="0"/>
                <a:ea typeface="微软雅黑" panose="020B0503020204020204" pitchFamily="34" charset="-122"/>
              </a:rPr>
              <a:t>用户</a:t>
            </a:r>
            <a:r>
              <a:rPr lang="zh-CN" altLang="en-US" dirty="0">
                <a:latin typeface="Comic Sans MS" panose="030F0702030302020204" pitchFamily="66" charset="0"/>
                <a:ea typeface="微软雅黑" panose="020B0503020204020204" pitchFamily="34" charset="-122"/>
              </a:rPr>
              <a:t>而言，感觉</a:t>
            </a:r>
            <a:r>
              <a:rPr lang="zh-CN" altLang="en-US" dirty="0">
                <a:solidFill>
                  <a:srgbClr val="1E0AB6"/>
                </a:solidFill>
                <a:latin typeface="Comic Sans MS" panose="030F0702030302020204" pitchFamily="66" charset="0"/>
                <a:ea typeface="微软雅黑" panose="020B0503020204020204" pitchFamily="34" charset="-122"/>
              </a:rPr>
              <a:t>网络响应较慢或分组的丢失率较高</a:t>
            </a:r>
            <a:r>
              <a:rPr lang="zh-CN" altLang="en-US" dirty="0">
                <a:latin typeface="Comic Sans MS" panose="030F0702030302020204" pitchFamily="66" charset="0"/>
                <a:ea typeface="微软雅黑" panose="020B0503020204020204" pitchFamily="34" charset="-122"/>
              </a:rPr>
              <a:t>；</a:t>
            </a:r>
            <a:endParaRPr lang="zh-CN" altLang="en-US" dirty="0">
              <a:latin typeface="Comic Sans MS" panose="030F0702030302020204" pitchFamily="66" charset="0"/>
              <a:ea typeface="微软雅黑" panose="020B0503020204020204" pitchFamily="34" charset="-122"/>
            </a:endParaRPr>
          </a:p>
          <a:p>
            <a:pPr marL="457200" lvl="1" indent="0">
              <a:buClr>
                <a:srgbClr val="5BD17A"/>
              </a:buClr>
              <a:buSzTx/>
              <a:buNone/>
            </a:pPr>
            <a:r>
              <a:rPr lang="zh-CN" altLang="en-US" dirty="0">
                <a:latin typeface="Comic Sans MS" panose="030F0702030302020204" pitchFamily="66" charset="0"/>
                <a:ea typeface="微软雅黑" panose="020B0503020204020204" pitchFamily="34" charset="-122"/>
              </a:rPr>
              <a:t>    对于全部子网或一部分子网</a:t>
            </a:r>
            <a:r>
              <a:rPr lang="zh-CN" altLang="en-US" dirty="0">
                <a:solidFill>
                  <a:srgbClr val="1E0AB6"/>
                </a:solidFill>
                <a:latin typeface="Comic Sans MS" panose="030F0702030302020204" pitchFamily="66" charset="0"/>
                <a:ea typeface="微软雅黑" panose="020B0503020204020204" pitchFamily="34" charset="-122"/>
              </a:rPr>
              <a:t>路由器</a:t>
            </a:r>
            <a:r>
              <a:rPr lang="zh-CN" altLang="en-US" dirty="0">
                <a:latin typeface="Comic Sans MS" panose="030F0702030302020204" pitchFamily="66" charset="0"/>
                <a:ea typeface="微软雅黑" panose="020B0503020204020204" pitchFamily="34" charset="-122"/>
              </a:rPr>
              <a:t>而言，</a:t>
            </a:r>
            <a:r>
              <a:rPr lang="zh-CN" altLang="en-US" dirty="0">
                <a:solidFill>
                  <a:srgbClr val="1E0AB6"/>
                </a:solidFill>
                <a:latin typeface="Comic Sans MS" panose="030F0702030302020204" pitchFamily="66" charset="0"/>
                <a:ea typeface="微软雅黑" panose="020B0503020204020204" pitchFamily="34" charset="-122"/>
              </a:rPr>
              <a:t>有太多分组要求它(们</a:t>
            </a:r>
            <a:r>
              <a:rPr lang="en-US" altLang="zh-CN" dirty="0">
                <a:solidFill>
                  <a:srgbClr val="1E0AB6"/>
                </a:solidFill>
                <a:latin typeface="Comic Sans MS" panose="030F0702030302020204" pitchFamily="66" charset="0"/>
                <a:ea typeface="微软雅黑" panose="020B0503020204020204" pitchFamily="34" charset="-122"/>
              </a:rPr>
              <a:t>)</a:t>
            </a:r>
            <a:r>
              <a:rPr lang="zh-CN" altLang="en-US" dirty="0">
                <a:solidFill>
                  <a:srgbClr val="1E0AB6"/>
                </a:solidFill>
                <a:latin typeface="Comic Sans MS" panose="030F0702030302020204" pitchFamily="66" charset="0"/>
                <a:ea typeface="微软雅黑" panose="020B0503020204020204" pitchFamily="34" charset="-122"/>
              </a:rPr>
              <a:t>传递，超过了它</a:t>
            </a:r>
            <a:r>
              <a:rPr lang="en-US" altLang="zh-CN" dirty="0">
                <a:solidFill>
                  <a:srgbClr val="1E0AB6"/>
                </a:solidFill>
                <a:latin typeface="Comic Sans MS" panose="030F0702030302020204" pitchFamily="66" charset="0"/>
                <a:ea typeface="微软雅黑" panose="020B0503020204020204" pitchFamily="34" charset="-122"/>
              </a:rPr>
              <a:t>(</a:t>
            </a:r>
            <a:r>
              <a:rPr lang="zh-CN" altLang="en-US" dirty="0">
                <a:solidFill>
                  <a:srgbClr val="1E0AB6"/>
                </a:solidFill>
                <a:latin typeface="Comic Sans MS" panose="030F0702030302020204" pitchFamily="66" charset="0"/>
                <a:ea typeface="微软雅黑" panose="020B0503020204020204" pitchFamily="34" charset="-122"/>
              </a:rPr>
              <a:t>们</a:t>
            </a:r>
            <a:r>
              <a:rPr lang="en-US" altLang="zh-CN" dirty="0">
                <a:solidFill>
                  <a:srgbClr val="1E0AB6"/>
                </a:solidFill>
                <a:latin typeface="Comic Sans MS" panose="030F0702030302020204" pitchFamily="66" charset="0"/>
                <a:ea typeface="微软雅黑" panose="020B0503020204020204" pitchFamily="34" charset="-122"/>
              </a:rPr>
              <a:t>)</a:t>
            </a:r>
            <a:r>
              <a:rPr lang="zh-CN" altLang="en-US" dirty="0">
                <a:solidFill>
                  <a:srgbClr val="1E0AB6"/>
                </a:solidFill>
                <a:latin typeface="Comic Sans MS" panose="030F0702030302020204" pitchFamily="66" charset="0"/>
                <a:ea typeface="微软雅黑" panose="020B0503020204020204" pitchFamily="34" charset="-122"/>
              </a:rPr>
              <a:t>的处理能力</a:t>
            </a:r>
            <a:r>
              <a:rPr lang="zh-CN" altLang="en-US" dirty="0">
                <a:latin typeface="Comic Sans MS" panose="030F0702030302020204" pitchFamily="66" charset="0"/>
                <a:ea typeface="微软雅黑" panose="020B0503020204020204" pitchFamily="34" charset="-122"/>
              </a:rPr>
              <a:t>。</a:t>
            </a:r>
            <a:endParaRPr lang="zh-CN" altLang="en-US" dirty="0">
              <a:latin typeface="Comic Sans MS" panose="030F0702030302020204" pitchFamily="66" charset="0"/>
              <a:ea typeface="微软雅黑" panose="020B0503020204020204" pitchFamily="34" charset="-122"/>
            </a:endParaRPr>
          </a:p>
          <a:p>
            <a:pPr marL="0" lvl="0" indent="0" eaLnBrk="1" hangingPunct="1">
              <a:spcBef>
                <a:spcPct val="0"/>
              </a:spcBef>
              <a:buClrTx/>
              <a:buSzTx/>
              <a:buFontTx/>
              <a:buNone/>
            </a:pPr>
            <a:r>
              <a:rPr lang="zh-CN" altLang="en-US" sz="2800" dirty="0">
                <a:solidFill>
                  <a:srgbClr val="FF0000"/>
                </a:solidFill>
                <a:latin typeface="Arial" panose="020B0604020202020204" pitchFamily="34" charset="0"/>
                <a:ea typeface="微软雅黑" panose="020B0503020204020204" pitchFamily="34" charset="-122"/>
              </a:rPr>
              <a:t>拥塞控制</a:t>
            </a:r>
            <a:endParaRPr lang="zh-CN" altLang="en-US" sz="2800" dirty="0">
              <a:solidFill>
                <a:srgbClr val="FF0000"/>
              </a:solidFill>
              <a:latin typeface="Arial" panose="020B0604020202020204" pitchFamily="34" charset="0"/>
              <a:ea typeface="微软雅黑" panose="020B0503020204020204" pitchFamily="34" charset="-122"/>
            </a:endParaRPr>
          </a:p>
          <a:p>
            <a:pPr marL="0" lvl="0" indent="0" eaLnBrk="1" hangingPunct="1">
              <a:spcBef>
                <a:spcPct val="0"/>
              </a:spcBef>
              <a:buClrTx/>
              <a:buSzTx/>
              <a:buFontTx/>
              <a:buNone/>
            </a:pPr>
            <a:r>
              <a:rPr lang="zh-CN" altLang="en-US" sz="2800" dirty="0">
                <a:latin typeface="Arial" panose="020B0604020202020204" pitchFamily="34" charset="0"/>
                <a:ea typeface="微软雅黑" panose="020B0503020204020204" pitchFamily="34" charset="-122"/>
              </a:rPr>
              <a:t>       </a:t>
            </a:r>
            <a:r>
              <a:rPr lang="zh-CN" altLang="zh-CN" sz="2800" dirty="0">
                <a:latin typeface="Arial" panose="020B0604020202020204" pitchFamily="34" charset="0"/>
                <a:ea typeface="微软雅黑" panose="020B0503020204020204" pitchFamily="34" charset="-122"/>
              </a:rPr>
              <a:t>从各个方面对子网加以控制，规范所有主机和路由器的行为，尽量消除任何可能导致</a:t>
            </a:r>
            <a:r>
              <a:rPr lang="zh-CN" altLang="zh-CN" sz="2800" dirty="0">
                <a:solidFill>
                  <a:srgbClr val="1E0AB6"/>
                </a:solidFill>
                <a:latin typeface="Arial" panose="020B0604020202020204" pitchFamily="34" charset="0"/>
                <a:ea typeface="微软雅黑" panose="020B0503020204020204" pitchFamily="34" charset="-122"/>
              </a:rPr>
              <a:t>子网通信能力下降</a:t>
            </a:r>
            <a:r>
              <a:rPr lang="zh-CN" altLang="zh-CN" sz="2800" dirty="0">
                <a:latin typeface="Arial" panose="020B0604020202020204" pitchFamily="34" charset="0"/>
                <a:ea typeface="微软雅黑" panose="020B0503020204020204" pitchFamily="34" charset="-122"/>
              </a:rPr>
              <a:t>的因素，确保子网的正常运行。</a:t>
            </a:r>
            <a:endParaRPr lang="zh-CN" altLang="en-US" sz="2800" dirty="0">
              <a:latin typeface="Arial" panose="020B0604020202020204" pitchFamily="34" charset="0"/>
              <a:ea typeface="微软雅黑" panose="020B0503020204020204" pitchFamily="34" charset="-122"/>
            </a:endParaRPr>
          </a:p>
        </p:txBody>
      </p:sp>
      <p:sp>
        <p:nvSpPr>
          <p:cNvPr id="117764" name="灯片编号占位符 1"/>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2000" dirty="0">
                <a:solidFill>
                  <a:srgbClr val="898989"/>
                </a:solidFill>
                <a:latin typeface="Arial" panose="020B0604020202020204" pitchFamily="34" charset="0"/>
              </a:rPr>
            </a:fld>
            <a:endParaRPr lang="zh-CN" altLang="en-US" sz="2000" dirty="0">
              <a:solidFill>
                <a:srgbClr val="898989"/>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6563">
                                            <p:txEl>
                                              <p:charRg st="0" end="18"/>
                                            </p:txEl>
                                          </p:spTgt>
                                        </p:tgtEl>
                                        <p:attrNameLst>
                                          <p:attrName>style.visibility</p:attrName>
                                        </p:attrNameLst>
                                      </p:cBhvr>
                                      <p:to>
                                        <p:strVal val="visible"/>
                                      </p:to>
                                    </p:set>
                                    <p:anim calcmode="lin" valueType="num">
                                      <p:cBhvr additive="base">
                                        <p:cTn id="7" dur="500" fill="hold"/>
                                        <p:tgtEl>
                                          <p:spTgt spid="66563">
                                            <p:txEl>
                                              <p:charRg st="0" end="18"/>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6563">
                                            <p:txEl>
                                              <p:charRg st="0" end="18"/>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66563">
                                            <p:txEl>
                                              <p:charRg st="18" end="67"/>
                                            </p:txEl>
                                          </p:spTgt>
                                        </p:tgtEl>
                                        <p:attrNameLst>
                                          <p:attrName>style.visibility</p:attrName>
                                        </p:attrNameLst>
                                      </p:cBhvr>
                                      <p:to>
                                        <p:strVal val="visible"/>
                                      </p:to>
                                    </p:set>
                                    <p:animEffect transition="in" filter="blinds(horizontal)">
                                      <p:cBhvr>
                                        <p:cTn id="13" dur="500"/>
                                        <p:tgtEl>
                                          <p:spTgt spid="66563">
                                            <p:txEl>
                                              <p:charRg st="18" end="67"/>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66563">
                                            <p:txEl>
                                              <p:charRg st="67" end="90"/>
                                            </p:txEl>
                                          </p:spTgt>
                                        </p:tgtEl>
                                        <p:attrNameLst>
                                          <p:attrName>style.visibility</p:attrName>
                                        </p:attrNameLst>
                                      </p:cBhvr>
                                      <p:to>
                                        <p:strVal val="visible"/>
                                      </p:to>
                                    </p:set>
                                    <p:animEffect transition="in" filter="blinds(horizontal)">
                                      <p:cBhvr>
                                        <p:cTn id="18" dur="500"/>
                                        <p:tgtEl>
                                          <p:spTgt spid="66563">
                                            <p:txEl>
                                              <p:charRg st="67" end="9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66563">
                                            <p:txEl>
                                              <p:charRg st="90" end="131"/>
                                            </p:txEl>
                                          </p:spTgt>
                                        </p:tgtEl>
                                        <p:attrNameLst>
                                          <p:attrName>style.visibility</p:attrName>
                                        </p:attrNameLst>
                                      </p:cBhvr>
                                      <p:to>
                                        <p:strVal val="visible"/>
                                      </p:to>
                                    </p:set>
                                    <p:animEffect transition="in" filter="blinds(horizontal)">
                                      <p:cBhvr>
                                        <p:cTn id="23" dur="500"/>
                                        <p:tgtEl>
                                          <p:spTgt spid="66563">
                                            <p:txEl>
                                              <p:charRg st="90" end="131"/>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66563">
                                            <p:txEl>
                                              <p:charRg st="131" end="181"/>
                                            </p:txEl>
                                          </p:spTgt>
                                        </p:tgtEl>
                                        <p:attrNameLst>
                                          <p:attrName>style.visibility</p:attrName>
                                        </p:attrNameLst>
                                      </p:cBhvr>
                                      <p:to>
                                        <p:strVal val="visible"/>
                                      </p:to>
                                    </p:set>
                                    <p:animEffect transition="in" filter="blinds(horizontal)">
                                      <p:cBhvr>
                                        <p:cTn id="26" dur="500"/>
                                        <p:tgtEl>
                                          <p:spTgt spid="66563">
                                            <p:txEl>
                                              <p:charRg st="131" end="18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66563">
                                            <p:txEl>
                                              <p:charRg st="181" end="186"/>
                                            </p:txEl>
                                          </p:spTgt>
                                        </p:tgtEl>
                                        <p:attrNameLst>
                                          <p:attrName>style.visibility</p:attrName>
                                        </p:attrNameLst>
                                      </p:cBhvr>
                                      <p:to>
                                        <p:strVal val="visible"/>
                                      </p:to>
                                    </p:set>
                                    <p:anim calcmode="lin" valueType="num">
                                      <p:cBhvr additive="base">
                                        <p:cTn id="31" dur="500" fill="hold"/>
                                        <p:tgtEl>
                                          <p:spTgt spid="66563">
                                            <p:txEl>
                                              <p:charRg st="181" end="186"/>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66563">
                                            <p:txEl>
                                              <p:charRg st="181" end="186"/>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66563">
                                            <p:txEl>
                                              <p:charRg st="186" end="253"/>
                                            </p:txEl>
                                          </p:spTgt>
                                        </p:tgtEl>
                                        <p:attrNameLst>
                                          <p:attrName>style.visibility</p:attrName>
                                        </p:attrNameLst>
                                      </p:cBhvr>
                                      <p:to>
                                        <p:strVal val="visible"/>
                                      </p:to>
                                    </p:set>
                                    <p:animEffect transition="in" filter="blinds(horizontal)">
                                      <p:cBhvr>
                                        <p:cTn id="37" dur="500"/>
                                        <p:tgtEl>
                                          <p:spTgt spid="66563">
                                            <p:txEl>
                                              <p:charRg st="186" end="25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6" name="Rectangle 2"/>
          <p:cNvSpPr>
            <a:spLocks noGrp="1" noChangeArrowheads="1"/>
          </p:cNvSpPr>
          <p:nvPr>
            <p:ph type="title"/>
          </p:nvPr>
        </p:nvSpPr>
        <p:spPr>
          <a:xfrm>
            <a:off x="323850" y="228600"/>
            <a:ext cx="8820150" cy="7620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4000" b="1" i="0" u="none" strike="noStrike" kern="1200" cap="all" spc="50" normalizeH="0" baseline="0" noProof="0">
                <a:ln w="15875">
                  <a:noFill/>
                </a:ln>
                <a:solidFill>
                  <a:schemeClr val="tx2"/>
                </a:solidFill>
                <a:effectLst/>
                <a:uLnTx/>
                <a:uFillTx/>
                <a:latin typeface="+mj-lt"/>
                <a:ea typeface="+mj-ea"/>
                <a:cs typeface="+mj-cs"/>
              </a:rPr>
              <a:t>5.3 </a:t>
            </a:r>
            <a:r>
              <a:rPr kumimoji="0" lang="en-US" altLang="zh-CN" sz="4000" b="1" i="0" u="none" strike="noStrike" kern="1200" cap="all" spc="50" normalizeH="0" baseline="0" noProof="0">
                <a:ln w="15875">
                  <a:noFill/>
                </a:ln>
                <a:solidFill>
                  <a:schemeClr val="tx2"/>
                </a:solidFill>
                <a:effectLst/>
                <a:uLnTx/>
                <a:uFillTx/>
                <a:latin typeface="+mj-lt"/>
                <a:ea typeface="+mj-ea"/>
                <a:cs typeface="+mj-cs"/>
              </a:rPr>
              <a:t>Congestion Control</a:t>
            </a:r>
            <a:endParaRPr kumimoji="0" lang="zh-CN" altLang="en-US" sz="4000" b="1" i="0" u="none" strike="noStrike" kern="1200" cap="all" spc="50" normalizeH="0" baseline="0" noProof="0">
              <a:ln w="15875">
                <a:noFill/>
              </a:ln>
              <a:solidFill>
                <a:schemeClr val="tx2"/>
              </a:solidFill>
              <a:effectLst/>
              <a:uLnTx/>
              <a:uFillTx/>
              <a:latin typeface="+mj-lt"/>
              <a:ea typeface="+mj-ea"/>
              <a:cs typeface="+mj-cs"/>
            </a:endParaRPr>
          </a:p>
        </p:txBody>
      </p:sp>
      <p:pic>
        <p:nvPicPr>
          <p:cNvPr id="67587" name="Picture 3" descr="5-25"/>
          <p:cNvPicPr>
            <a:picLocks noChangeAspect="1"/>
          </p:cNvPicPr>
          <p:nvPr/>
        </p:nvPicPr>
        <p:blipFill>
          <a:blip r:embed="rId1"/>
          <a:stretch>
            <a:fillRect/>
          </a:stretch>
        </p:blipFill>
        <p:spPr>
          <a:xfrm>
            <a:off x="533400" y="1219200"/>
            <a:ext cx="8229600" cy="4232275"/>
          </a:xfrm>
          <a:prstGeom prst="rect">
            <a:avLst/>
          </a:prstGeom>
          <a:noFill/>
          <a:ln w="9525">
            <a:noFill/>
          </a:ln>
        </p:spPr>
      </p:pic>
      <p:sp>
        <p:nvSpPr>
          <p:cNvPr id="67588" name="Text Box 4"/>
          <p:cNvSpPr txBox="1"/>
          <p:nvPr/>
        </p:nvSpPr>
        <p:spPr>
          <a:xfrm>
            <a:off x="533400" y="5607050"/>
            <a:ext cx="8550275" cy="9461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800" b="1" dirty="0">
                <a:solidFill>
                  <a:schemeClr val="folHlink"/>
                </a:solidFill>
                <a:latin typeface="Times New Roman" panose="02020603050405020304" pitchFamily="18" charset="0"/>
              </a:rPr>
              <a:t>P385 Figure 5-25. When too much traffic is offered, congestion sets in and performance degrades sharply.</a:t>
            </a:r>
            <a:endParaRPr lang="zh-CN" altLang="en-US" sz="2800" b="1" dirty="0">
              <a:solidFill>
                <a:schemeClr val="folHlink"/>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7587"/>
                                        </p:tgtEl>
                                        <p:attrNameLst>
                                          <p:attrName>style.visibility</p:attrName>
                                        </p:attrNameLst>
                                      </p:cBhvr>
                                      <p:to>
                                        <p:strVal val="visible"/>
                                      </p:to>
                                    </p:set>
                                    <p:animEffect transition="in" filter="blinds(horizontal)">
                                      <p:cBhvr>
                                        <p:cTn id="7" dur="500"/>
                                        <p:tgtEl>
                                          <p:spTgt spid="6758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7588"/>
                                        </p:tgtEl>
                                        <p:attrNameLst>
                                          <p:attrName>style.visibility</p:attrName>
                                        </p:attrNameLst>
                                      </p:cBhvr>
                                      <p:to>
                                        <p:strVal val="visible"/>
                                      </p:to>
                                    </p:set>
                                    <p:animEffect transition="in" filter="blinds(horizontal)">
                                      <p:cBhvr>
                                        <p:cTn id="10" dur="500"/>
                                        <p:tgtEl>
                                          <p:spTgt spid="675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10" name="Rectangle 2"/>
          <p:cNvSpPr>
            <a:spLocks noGrp="1" noChangeArrowheads="1"/>
          </p:cNvSpPr>
          <p:nvPr>
            <p:ph type="title"/>
          </p:nvPr>
        </p:nvSpPr>
        <p:spPr>
          <a:xfrm>
            <a:off x="323850" y="116632"/>
            <a:ext cx="8820150" cy="90805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4000" b="1" i="0" u="none" strike="noStrike" kern="1200" cap="all" spc="50" normalizeH="0" baseline="0" noProof="0">
                <a:ln w="15875">
                  <a:noFill/>
                </a:ln>
                <a:solidFill>
                  <a:schemeClr val="tx2"/>
                </a:solidFill>
                <a:effectLst/>
                <a:uLnTx/>
                <a:uFillTx/>
                <a:latin typeface="+mj-lt"/>
                <a:ea typeface="+mj-ea"/>
                <a:cs typeface="+mj-cs"/>
              </a:rPr>
              <a:t>5.3 </a:t>
            </a:r>
            <a:r>
              <a:rPr kumimoji="0" lang="en-US" altLang="zh-CN" sz="4000" b="1" i="0" u="none" strike="noStrike" kern="1200" cap="all" spc="50" normalizeH="0" baseline="0" noProof="0">
                <a:ln w="15875">
                  <a:noFill/>
                </a:ln>
                <a:solidFill>
                  <a:schemeClr val="tx2"/>
                </a:solidFill>
                <a:effectLst/>
                <a:uLnTx/>
                <a:uFillTx/>
                <a:latin typeface="+mj-lt"/>
                <a:ea typeface="+mj-ea"/>
                <a:cs typeface="+mj-cs"/>
              </a:rPr>
              <a:t>Congestion Control</a:t>
            </a:r>
            <a:endParaRPr kumimoji="0" lang="zh-CN" altLang="en-US" sz="4000" b="1" i="0" u="none" strike="noStrike" kern="1200" cap="all" spc="50" normalizeH="0" baseline="0" noProof="0">
              <a:ln w="15875">
                <a:noFill/>
              </a:ln>
              <a:solidFill>
                <a:schemeClr val="tx2"/>
              </a:solidFill>
              <a:effectLst/>
              <a:uLnTx/>
              <a:uFillTx/>
              <a:latin typeface="+mj-lt"/>
              <a:ea typeface="+mj-ea"/>
              <a:cs typeface="+mj-cs"/>
            </a:endParaRPr>
          </a:p>
        </p:txBody>
      </p:sp>
      <p:sp>
        <p:nvSpPr>
          <p:cNvPr id="68611" name="Text Box 3"/>
          <p:cNvSpPr txBox="1"/>
          <p:nvPr/>
        </p:nvSpPr>
        <p:spPr>
          <a:xfrm>
            <a:off x="292100" y="914400"/>
            <a:ext cx="8550275" cy="50530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a:buClr>
                <a:srgbClr val="5BD17A"/>
              </a:buClr>
              <a:buSzTx/>
              <a:buFont typeface="Wingdings" panose="05000000000000000000" pitchFamily="2" charset="2"/>
              <a:buNone/>
            </a:pPr>
            <a:r>
              <a:rPr lang="zh-CN" altLang="en-US" b="1" dirty="0">
                <a:solidFill>
                  <a:schemeClr val="folHlink"/>
                </a:solidFill>
                <a:latin typeface="Comic Sans MS" panose="030F0702030302020204" pitchFamily="66" charset="0"/>
              </a:rPr>
              <a:t>拥塞的原因</a:t>
            </a:r>
            <a:endParaRPr lang="zh-CN" altLang="en-US" b="1" dirty="0">
              <a:solidFill>
                <a:schemeClr val="folHlink"/>
              </a:solidFill>
              <a:latin typeface="Comic Sans MS" panose="030F0702030302020204" pitchFamily="66" charset="0"/>
            </a:endParaRPr>
          </a:p>
          <a:p>
            <a:pPr marL="457200" lvl="1" indent="0">
              <a:buClr>
                <a:srgbClr val="5BD17A"/>
              </a:buClr>
              <a:buSzTx/>
              <a:buFont typeface="ZapfDingbats" pitchFamily="82" charset="2"/>
              <a:buNone/>
            </a:pPr>
            <a:r>
              <a:rPr lang="zh-CN" altLang="en-US" b="1" dirty="0">
                <a:latin typeface="Times New Roman" panose="02020603050405020304" pitchFamily="18" charset="0"/>
              </a:rPr>
              <a:t>●</a:t>
            </a:r>
            <a:r>
              <a:rPr lang="zh-CN" altLang="en-US" b="1" dirty="0">
                <a:latin typeface="Comic Sans MS" panose="030F0702030302020204" pitchFamily="66" charset="0"/>
              </a:rPr>
              <a:t>计算机网络是一个复杂的系统，拥塞原因也是多种多样的。</a:t>
            </a:r>
            <a:endParaRPr lang="zh-CN" altLang="en-US" b="1" dirty="0">
              <a:latin typeface="Comic Sans MS" panose="030F0702030302020204" pitchFamily="66" charset="0"/>
            </a:endParaRPr>
          </a:p>
          <a:p>
            <a:pPr marL="0" lvl="0" indent="0">
              <a:buClr>
                <a:srgbClr val="5BD17A"/>
              </a:buClr>
              <a:buSzTx/>
              <a:buFont typeface="ZapfDingbats" pitchFamily="82" charset="2"/>
              <a:buNone/>
            </a:pPr>
            <a:r>
              <a:rPr lang="zh-CN" altLang="en-US" b="1" dirty="0">
                <a:solidFill>
                  <a:schemeClr val="folHlink"/>
                </a:solidFill>
                <a:latin typeface="Comic Sans MS" panose="030F0702030302020204" pitchFamily="66" charset="0"/>
              </a:rPr>
              <a:t>举例：</a:t>
            </a:r>
            <a:endParaRPr lang="zh-CN" altLang="en-US" b="1" dirty="0">
              <a:solidFill>
                <a:schemeClr val="folHlink"/>
              </a:solidFill>
              <a:latin typeface="Comic Sans MS" panose="030F0702030302020204" pitchFamily="66" charset="0"/>
            </a:endParaRPr>
          </a:p>
          <a:p>
            <a:pPr marL="457200" lvl="1" indent="0">
              <a:buClr>
                <a:srgbClr val="5BD17A"/>
              </a:buClr>
              <a:buSzTx/>
              <a:buFont typeface="Wingdings" panose="05000000000000000000" pitchFamily="2" charset="2"/>
              <a:buNone/>
            </a:pPr>
            <a:r>
              <a:rPr lang="zh-CN" altLang="en-US" b="1" dirty="0">
                <a:latin typeface="Times New Roman" panose="02020603050405020304" pitchFamily="18" charset="0"/>
              </a:rPr>
              <a:t>●</a:t>
            </a:r>
            <a:r>
              <a:rPr lang="zh-CN" altLang="en-US" b="1" dirty="0">
                <a:latin typeface="Comic Sans MS" panose="030F0702030302020204" pitchFamily="66" charset="0"/>
              </a:rPr>
              <a:t>向一个输出线路转发的分组过多</a:t>
            </a:r>
            <a:endParaRPr lang="zh-CN" altLang="en-US" b="1" dirty="0">
              <a:latin typeface="Comic Sans MS" panose="030F0702030302020204" pitchFamily="66" charset="0"/>
            </a:endParaRPr>
          </a:p>
          <a:p>
            <a:pPr marL="457200" lvl="1" indent="0">
              <a:buClr>
                <a:srgbClr val="5BD17A"/>
              </a:buClr>
              <a:buSzTx/>
              <a:buFont typeface="Wingdings" panose="05000000000000000000" pitchFamily="2" charset="2"/>
              <a:buNone/>
            </a:pPr>
            <a:r>
              <a:rPr lang="zh-CN" altLang="en-US" b="1" dirty="0">
                <a:latin typeface="Times New Roman" panose="02020603050405020304" pitchFamily="18" charset="0"/>
              </a:rPr>
              <a:t>●来自多个输入线路的分组，要求向一个输出线路转发</a:t>
            </a:r>
            <a:endParaRPr lang="zh-CN" altLang="en-US" b="1" dirty="0">
              <a:latin typeface="Times New Roman" panose="02020603050405020304" pitchFamily="18" charset="0"/>
            </a:endParaRPr>
          </a:p>
          <a:p>
            <a:pPr marL="457200" lvl="1" indent="0">
              <a:buClr>
                <a:srgbClr val="5BD17A"/>
              </a:buClr>
              <a:buSzTx/>
              <a:buFont typeface="Wingdings" panose="05000000000000000000" pitchFamily="2" charset="2"/>
              <a:buNone/>
            </a:pPr>
            <a:r>
              <a:rPr lang="zh-CN" altLang="en-US" b="1" dirty="0">
                <a:latin typeface="Times New Roman" panose="02020603050405020304" pitchFamily="18" charset="0"/>
              </a:rPr>
              <a:t>●输出线路的带宽有限，来不及转发，在队列中缓存队列满，抛弃</a:t>
            </a:r>
            <a:endParaRPr lang="zh-CN" altLang="en-US" b="1" dirty="0">
              <a:latin typeface="Times New Roman" panose="02020603050405020304" pitchFamily="18" charset="0"/>
            </a:endParaRPr>
          </a:p>
          <a:p>
            <a:pPr marL="457200" lvl="1" indent="0">
              <a:buClr>
                <a:srgbClr val="5BD17A"/>
              </a:buClr>
              <a:buSzTx/>
              <a:buFont typeface="Wingdings" panose="05000000000000000000" pitchFamily="2" charset="2"/>
              <a:buNone/>
            </a:pPr>
            <a:r>
              <a:rPr lang="zh-CN" altLang="en-US" b="1" dirty="0">
                <a:latin typeface="Times New Roman" panose="02020603050405020304" pitchFamily="18" charset="0"/>
              </a:rPr>
              <a:t>●局部拥塞</a:t>
            </a:r>
            <a:endParaRPr lang="zh-CN" altLang="en-US" b="1"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8611">
                                            <p:txEl>
                                              <p:charRg st="0" end="6"/>
                                            </p:txEl>
                                          </p:spTgt>
                                        </p:tgtEl>
                                        <p:attrNameLst>
                                          <p:attrName>style.visibility</p:attrName>
                                        </p:attrNameLst>
                                      </p:cBhvr>
                                      <p:to>
                                        <p:strVal val="visible"/>
                                      </p:to>
                                    </p:set>
                                    <p:anim calcmode="lin" valueType="num">
                                      <p:cBhvr additive="base">
                                        <p:cTn id="7" dur="500" fill="hold"/>
                                        <p:tgtEl>
                                          <p:spTgt spid="68611">
                                            <p:txEl>
                                              <p:charRg st="0" end="6"/>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8611">
                                            <p:txEl>
                                              <p:charRg st="0" end="6"/>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68611">
                                            <p:txEl>
                                              <p:charRg st="6" end="34"/>
                                            </p:txEl>
                                          </p:spTgt>
                                        </p:tgtEl>
                                        <p:attrNameLst>
                                          <p:attrName>style.visibility</p:attrName>
                                        </p:attrNameLst>
                                      </p:cBhvr>
                                      <p:to>
                                        <p:strVal val="visible"/>
                                      </p:to>
                                    </p:set>
                                    <p:animEffect transition="in" filter="blinds(horizontal)">
                                      <p:cBhvr>
                                        <p:cTn id="13" dur="500"/>
                                        <p:tgtEl>
                                          <p:spTgt spid="68611">
                                            <p:txEl>
                                              <p:charRg st="6" end="3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68611">
                                            <p:txEl>
                                              <p:charRg st="34" end="38"/>
                                            </p:txEl>
                                          </p:spTgt>
                                        </p:tgtEl>
                                        <p:attrNameLst>
                                          <p:attrName>style.visibility</p:attrName>
                                        </p:attrNameLst>
                                      </p:cBhvr>
                                      <p:to>
                                        <p:strVal val="visible"/>
                                      </p:to>
                                    </p:set>
                                    <p:anim calcmode="lin" valueType="num">
                                      <p:cBhvr additive="base">
                                        <p:cTn id="18" dur="500" fill="hold"/>
                                        <p:tgtEl>
                                          <p:spTgt spid="68611">
                                            <p:txEl>
                                              <p:charRg st="34" end="38"/>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68611">
                                            <p:txEl>
                                              <p:charRg st="34" end="38"/>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68611">
                                            <p:txEl>
                                              <p:charRg st="38" end="54"/>
                                            </p:txEl>
                                          </p:spTgt>
                                        </p:tgtEl>
                                        <p:attrNameLst>
                                          <p:attrName>style.visibility</p:attrName>
                                        </p:attrNameLst>
                                      </p:cBhvr>
                                      <p:to>
                                        <p:strVal val="visible"/>
                                      </p:to>
                                    </p:set>
                                    <p:animEffect transition="in" filter="blinds(horizontal)">
                                      <p:cBhvr>
                                        <p:cTn id="24" dur="500"/>
                                        <p:tgtEl>
                                          <p:spTgt spid="68611">
                                            <p:txEl>
                                              <p:charRg st="38" end="5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68611">
                                            <p:txEl>
                                              <p:charRg st="54" end="79"/>
                                            </p:txEl>
                                          </p:spTgt>
                                        </p:tgtEl>
                                        <p:attrNameLst>
                                          <p:attrName>style.visibility</p:attrName>
                                        </p:attrNameLst>
                                      </p:cBhvr>
                                      <p:to>
                                        <p:strVal val="visible"/>
                                      </p:to>
                                    </p:set>
                                    <p:animEffect transition="in" filter="blinds(horizontal)">
                                      <p:cBhvr>
                                        <p:cTn id="29" dur="500"/>
                                        <p:tgtEl>
                                          <p:spTgt spid="68611">
                                            <p:txEl>
                                              <p:charRg st="54" end="79"/>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68611">
                                            <p:txEl>
                                              <p:charRg st="79" end="109"/>
                                            </p:txEl>
                                          </p:spTgt>
                                        </p:tgtEl>
                                        <p:attrNameLst>
                                          <p:attrName>style.visibility</p:attrName>
                                        </p:attrNameLst>
                                      </p:cBhvr>
                                      <p:to>
                                        <p:strVal val="visible"/>
                                      </p:to>
                                    </p:set>
                                    <p:animEffect transition="in" filter="blinds(horizontal)">
                                      <p:cBhvr>
                                        <p:cTn id="34" dur="500"/>
                                        <p:tgtEl>
                                          <p:spTgt spid="68611">
                                            <p:txEl>
                                              <p:charRg st="79" end="109"/>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68611">
                                            <p:txEl>
                                              <p:charRg st="109" end="115"/>
                                            </p:txEl>
                                          </p:spTgt>
                                        </p:tgtEl>
                                        <p:attrNameLst>
                                          <p:attrName>style.visibility</p:attrName>
                                        </p:attrNameLst>
                                      </p:cBhvr>
                                      <p:to>
                                        <p:strVal val="visible"/>
                                      </p:to>
                                    </p:set>
                                    <p:animEffect transition="in" filter="blinds(horizontal)">
                                      <p:cBhvr>
                                        <p:cTn id="39" dur="500"/>
                                        <p:tgtEl>
                                          <p:spTgt spid="68611">
                                            <p:txEl>
                                              <p:charRg st="109" end="1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8" name="Rectangle 2"/>
          <p:cNvSpPr>
            <a:spLocks noGrp="1" noChangeArrowheads="1"/>
          </p:cNvSpPr>
          <p:nvPr>
            <p:ph type="title"/>
          </p:nvPr>
        </p:nvSpPr>
        <p:spPr>
          <a:xfrm>
            <a:off x="323850" y="188913"/>
            <a:ext cx="8820150" cy="90805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4000" b="1" i="0" u="none" strike="noStrike" kern="1200" cap="all" spc="50" normalizeH="0" baseline="0" noProof="0">
                <a:ln w="15875">
                  <a:noFill/>
                </a:ln>
                <a:solidFill>
                  <a:schemeClr val="tx2"/>
                </a:solidFill>
                <a:effectLst/>
                <a:uLnTx/>
                <a:uFillTx/>
                <a:latin typeface="+mj-lt"/>
                <a:ea typeface="+mj-ea"/>
                <a:cs typeface="+mj-cs"/>
              </a:rPr>
              <a:t>5.3 </a:t>
            </a:r>
            <a:r>
              <a:rPr kumimoji="0" lang="en-US" altLang="zh-CN" sz="4000" b="1" i="0" u="none" strike="noStrike" kern="1200" cap="all" spc="50" normalizeH="0" baseline="0" noProof="0">
                <a:ln w="15875">
                  <a:noFill/>
                </a:ln>
                <a:solidFill>
                  <a:schemeClr val="tx2"/>
                </a:solidFill>
                <a:effectLst/>
                <a:uLnTx/>
                <a:uFillTx/>
                <a:latin typeface="+mj-lt"/>
                <a:ea typeface="+mj-ea"/>
                <a:cs typeface="+mj-cs"/>
              </a:rPr>
              <a:t>Congestion Control</a:t>
            </a:r>
            <a:endParaRPr kumimoji="0" lang="zh-CN" altLang="en-US" sz="4000" b="1" i="0" u="none" strike="noStrike" kern="1200" cap="all" spc="50" normalizeH="0" baseline="0" noProof="0">
              <a:ln w="15875">
                <a:noFill/>
              </a:ln>
              <a:solidFill>
                <a:schemeClr val="tx2"/>
              </a:solidFill>
              <a:effectLst/>
              <a:uLnTx/>
              <a:uFillTx/>
              <a:latin typeface="+mj-lt"/>
              <a:ea typeface="+mj-ea"/>
              <a:cs typeface="+mj-cs"/>
            </a:endParaRPr>
          </a:p>
        </p:txBody>
      </p:sp>
      <p:sp>
        <p:nvSpPr>
          <p:cNvPr id="70659" name="Text Box 3"/>
          <p:cNvSpPr txBox="1"/>
          <p:nvPr/>
        </p:nvSpPr>
        <p:spPr>
          <a:xfrm>
            <a:off x="0" y="1341438"/>
            <a:ext cx="9144000" cy="49990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a:lnSpc>
                <a:spcPct val="90000"/>
              </a:lnSpc>
              <a:buClr>
                <a:srgbClr val="5BD17A"/>
              </a:buClr>
              <a:buSzTx/>
              <a:buFont typeface="Wingdings" panose="05000000000000000000" pitchFamily="2" charset="2"/>
              <a:buNone/>
            </a:pPr>
            <a:r>
              <a:rPr lang="zh-CN" altLang="en-US" b="1" dirty="0">
                <a:solidFill>
                  <a:schemeClr val="folHlink"/>
                </a:solidFill>
                <a:latin typeface="Comic Sans MS" panose="030F0702030302020204" pitchFamily="66" charset="0"/>
              </a:rPr>
              <a:t>拥塞更深层次的原因：</a:t>
            </a:r>
            <a:endParaRPr lang="zh-CN" altLang="en-US" b="1" dirty="0">
              <a:solidFill>
                <a:schemeClr val="folHlink"/>
              </a:solidFill>
              <a:latin typeface="Comic Sans MS" panose="030F0702030302020204" pitchFamily="66" charset="0"/>
            </a:endParaRPr>
          </a:p>
          <a:p>
            <a:pPr marL="742950" lvl="1" indent="-285750">
              <a:lnSpc>
                <a:spcPct val="90000"/>
              </a:lnSpc>
              <a:buClr>
                <a:srgbClr val="5BD17A"/>
              </a:buClr>
              <a:buSzTx/>
              <a:buFont typeface="Wingdings" panose="05000000000000000000" pitchFamily="2" charset="2"/>
              <a:buNone/>
            </a:pPr>
            <a:r>
              <a:rPr lang="zh-CN" altLang="en-US" b="1" dirty="0">
                <a:latin typeface="Times New Roman" panose="02020603050405020304" pitchFamily="18" charset="0"/>
              </a:rPr>
              <a:t>●</a:t>
            </a:r>
            <a:r>
              <a:rPr lang="zh-CN" altLang="en-US" b="1" dirty="0">
                <a:latin typeface="Comic Sans MS" panose="030F0702030302020204" pitchFamily="66" charset="0"/>
              </a:rPr>
              <a:t>子网各部分(处理器的处理速度，线路的带宽，缓冲队列的长度等)不匹配(</a:t>
            </a:r>
            <a:r>
              <a:rPr lang="en-US" altLang="zh-CN" b="1" dirty="0">
                <a:latin typeface="Comic Sans MS" panose="030F0702030302020204" pitchFamily="66" charset="0"/>
              </a:rPr>
              <a:t>mismatch)。</a:t>
            </a:r>
            <a:endParaRPr lang="en-US" altLang="zh-CN" b="1" dirty="0">
              <a:latin typeface="Comic Sans MS" panose="030F0702030302020204" pitchFamily="66" charset="0"/>
            </a:endParaRPr>
          </a:p>
          <a:p>
            <a:pPr marL="742950" lvl="1" indent="-285750">
              <a:lnSpc>
                <a:spcPct val="90000"/>
              </a:lnSpc>
              <a:buClr>
                <a:srgbClr val="5BD17A"/>
              </a:buClr>
              <a:buSzTx/>
              <a:buFont typeface="Wingdings" panose="05000000000000000000" pitchFamily="2" charset="2"/>
              <a:buNone/>
            </a:pPr>
            <a:r>
              <a:rPr lang="zh-CN" altLang="en-US" b="1" dirty="0">
                <a:latin typeface="Times New Roman" panose="02020603050405020304" pitchFamily="18" charset="0"/>
              </a:rPr>
              <a:t>●</a:t>
            </a:r>
            <a:r>
              <a:rPr lang="zh-CN" altLang="en-US" b="1" dirty="0">
                <a:latin typeface="Comic Sans MS" panose="030F0702030302020204" pitchFamily="66" charset="0"/>
              </a:rPr>
              <a:t>单单增加系统某一方面资源，不会解决拥塞问题，仅仅将拥塞从某一个部位转移到另外一个部位。</a:t>
            </a:r>
            <a:endParaRPr lang="zh-CN" altLang="en-US" b="1" dirty="0">
              <a:latin typeface="Comic Sans MS" panose="030F0702030302020204" pitchFamily="66" charset="0"/>
            </a:endParaRPr>
          </a:p>
          <a:p>
            <a:pPr marL="742950" lvl="1" indent="-285750">
              <a:lnSpc>
                <a:spcPct val="90000"/>
              </a:lnSpc>
              <a:buClr>
                <a:srgbClr val="5BD17A"/>
              </a:buClr>
              <a:buSzTx/>
              <a:buFont typeface="Wingdings" panose="05000000000000000000" pitchFamily="2" charset="2"/>
              <a:buNone/>
            </a:pPr>
            <a:r>
              <a:rPr lang="zh-CN" altLang="en-US" b="1" dirty="0">
                <a:latin typeface="Times New Roman" panose="02020603050405020304" pitchFamily="18" charset="0"/>
              </a:rPr>
              <a:t>●</a:t>
            </a:r>
            <a:r>
              <a:rPr lang="zh-CN" altLang="en-US" b="1" dirty="0">
                <a:latin typeface="Comic Sans MS" panose="030F0702030302020204" pitchFamily="66" charset="0"/>
              </a:rPr>
              <a:t>举例：路由器的处理器慢，来不及处理数据，导致缓冲区溢出，会拥塞；增加处理器的处理速度，但不增加线路的带宽，队列同样会溢出，会拥塞。</a:t>
            </a:r>
            <a:endParaRPr lang="zh-CN" altLang="en-US" b="1" dirty="0">
              <a:latin typeface="Comic Sans MS" panose="030F0702030302020204" pitchFamily="66" charset="0"/>
            </a:endParaRPr>
          </a:p>
          <a:p>
            <a:pPr marL="0" lvl="0" indent="0">
              <a:lnSpc>
                <a:spcPct val="90000"/>
              </a:lnSpc>
              <a:buClr>
                <a:srgbClr val="5BD17A"/>
              </a:buClr>
              <a:buSzTx/>
              <a:buFont typeface="Wingdings" panose="05000000000000000000" pitchFamily="2" charset="2"/>
              <a:buNone/>
            </a:pPr>
            <a:r>
              <a:rPr lang="zh-CN" altLang="en-US" b="1" dirty="0">
                <a:solidFill>
                  <a:schemeClr val="folHlink"/>
                </a:solidFill>
                <a:latin typeface="Times New Roman" panose="02020603050405020304" pitchFamily="18" charset="0"/>
              </a:rPr>
              <a:t>▲</a:t>
            </a:r>
            <a:r>
              <a:rPr lang="zh-CN" altLang="en-US" b="1" dirty="0">
                <a:solidFill>
                  <a:schemeClr val="folHlink"/>
                </a:solidFill>
                <a:latin typeface="Comic Sans MS" panose="030F0702030302020204" pitchFamily="66" charset="0"/>
              </a:rPr>
              <a:t>拥塞发生的一般条件：</a:t>
            </a:r>
            <a:endParaRPr lang="zh-CN" altLang="en-US" b="1" dirty="0">
              <a:solidFill>
                <a:schemeClr val="folHlink"/>
              </a:solidFill>
              <a:latin typeface="Comic Sans MS" panose="030F0702030302020204" pitchFamily="66" charset="0"/>
            </a:endParaRPr>
          </a:p>
          <a:p>
            <a:pPr marL="0" lvl="0" indent="0">
              <a:lnSpc>
                <a:spcPct val="90000"/>
              </a:lnSpc>
              <a:buClr>
                <a:srgbClr val="5BD17A"/>
              </a:buClr>
              <a:buSzTx/>
              <a:buFont typeface="Wingdings" panose="05000000000000000000" pitchFamily="2" charset="2"/>
              <a:buNone/>
            </a:pPr>
            <a:r>
              <a:rPr lang="zh-CN" altLang="en-US" sz="2800" b="1" dirty="0">
                <a:latin typeface="Times New Roman" panose="02020603050405020304" pitchFamily="18" charset="0"/>
              </a:rPr>
              <a:t>          ●</a:t>
            </a:r>
            <a:r>
              <a:rPr lang="zh-CN" altLang="en-US" sz="2800" b="1" dirty="0">
                <a:latin typeface="Times New Roman" panose="02020603050405020304" pitchFamily="18" charset="0"/>
                <a:sym typeface="Symbol" panose="05050102010706020507" pitchFamily="18" charset="2"/>
              </a:rPr>
              <a:t> </a:t>
            </a:r>
            <a:r>
              <a:rPr lang="zh-CN" altLang="en-US" sz="2800" b="1" dirty="0">
                <a:latin typeface="Comic Sans MS" panose="030F0702030302020204" pitchFamily="66" charset="0"/>
                <a:sym typeface="Symbol" panose="05050102010706020507" pitchFamily="18" charset="2"/>
              </a:rPr>
              <a:t>对网络资源的需求&gt;可用资源</a:t>
            </a:r>
            <a:endParaRPr lang="zh-CN" altLang="en-US" sz="2800" b="1" dirty="0">
              <a:latin typeface="Comic Sans MS" panose="030F0702030302020204" pitchFamily="66" charset="0"/>
              <a:sym typeface="Symbol" panose="05050102010706020507" pitchFamily="18" charset="2"/>
            </a:endParaRPr>
          </a:p>
          <a:p>
            <a:pPr marL="0" lvl="0" indent="0">
              <a:lnSpc>
                <a:spcPct val="90000"/>
              </a:lnSpc>
              <a:buClr>
                <a:srgbClr val="5BD17A"/>
              </a:buClr>
              <a:buSzTx/>
              <a:buFont typeface="Wingdings" panose="05000000000000000000" pitchFamily="2" charset="2"/>
              <a:buNone/>
            </a:pPr>
            <a:r>
              <a:rPr lang="zh-CN" altLang="en-US" sz="2800" b="1" dirty="0">
                <a:latin typeface="Comic Sans MS" panose="030F0702030302020204" pitchFamily="66" charset="0"/>
                <a:sym typeface="Symbol" panose="05050102010706020507" pitchFamily="18" charset="2"/>
              </a:rPr>
              <a:t>        ( </a:t>
            </a:r>
            <a:r>
              <a:rPr lang="en-US" altLang="zh-CN" sz="2800" b="1" dirty="0">
                <a:latin typeface="Comic Sans MS" panose="030F0702030302020204" pitchFamily="66" charset="0"/>
                <a:sym typeface="Symbol" panose="05050102010706020507" pitchFamily="18" charset="2"/>
              </a:rPr>
              <a:t>Load&gt; Resources)</a:t>
            </a:r>
            <a:endParaRPr lang="zh-CN" altLang="en-US" sz="2800" b="1" dirty="0">
              <a:latin typeface="Comic Sans MS" panose="030F0702030302020204" pitchFamily="66" charset="0"/>
              <a:sym typeface="Symbol" panose="05050102010706020507"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0659">
                                            <p:txEl>
                                              <p:charRg st="0" end="11"/>
                                            </p:txEl>
                                          </p:spTgt>
                                        </p:tgtEl>
                                        <p:attrNameLst>
                                          <p:attrName>style.visibility</p:attrName>
                                        </p:attrNameLst>
                                      </p:cBhvr>
                                      <p:to>
                                        <p:strVal val="visible"/>
                                      </p:to>
                                    </p:set>
                                    <p:anim calcmode="lin" valueType="num">
                                      <p:cBhvr additive="base">
                                        <p:cTn id="7" dur="500" fill="hold"/>
                                        <p:tgtEl>
                                          <p:spTgt spid="70659">
                                            <p:txEl>
                                              <p:charRg st="0" end="1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0659">
                                            <p:txEl>
                                              <p:charRg st="0" end="1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70659">
                                            <p:txEl>
                                              <p:charRg st="11" end="57"/>
                                            </p:txEl>
                                          </p:spTgt>
                                        </p:tgtEl>
                                        <p:attrNameLst>
                                          <p:attrName>style.visibility</p:attrName>
                                        </p:attrNameLst>
                                      </p:cBhvr>
                                      <p:to>
                                        <p:strVal val="visible"/>
                                      </p:to>
                                    </p:set>
                                    <p:animEffect transition="in" filter="blinds(horizontal)">
                                      <p:cBhvr>
                                        <p:cTn id="13" dur="500"/>
                                        <p:tgtEl>
                                          <p:spTgt spid="70659">
                                            <p:txEl>
                                              <p:charRg st="11" end="57"/>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70659">
                                            <p:txEl>
                                              <p:charRg st="57" end="102"/>
                                            </p:txEl>
                                          </p:spTgt>
                                        </p:tgtEl>
                                        <p:attrNameLst>
                                          <p:attrName>style.visibility</p:attrName>
                                        </p:attrNameLst>
                                      </p:cBhvr>
                                      <p:to>
                                        <p:strVal val="visible"/>
                                      </p:to>
                                    </p:set>
                                    <p:animEffect transition="in" filter="blinds(horizontal)">
                                      <p:cBhvr>
                                        <p:cTn id="18" dur="500"/>
                                        <p:tgtEl>
                                          <p:spTgt spid="70659">
                                            <p:txEl>
                                              <p:charRg st="57" end="10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70659">
                                            <p:txEl>
                                              <p:charRg st="102" end="169"/>
                                            </p:txEl>
                                          </p:spTgt>
                                        </p:tgtEl>
                                        <p:attrNameLst>
                                          <p:attrName>style.visibility</p:attrName>
                                        </p:attrNameLst>
                                      </p:cBhvr>
                                      <p:to>
                                        <p:strVal val="visible"/>
                                      </p:to>
                                    </p:set>
                                    <p:animEffect transition="in" filter="blinds(horizontal)">
                                      <p:cBhvr>
                                        <p:cTn id="23" dur="500"/>
                                        <p:tgtEl>
                                          <p:spTgt spid="70659">
                                            <p:txEl>
                                              <p:charRg st="102" end="169"/>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70659">
                                            <p:txEl>
                                              <p:charRg st="169" end="181"/>
                                            </p:txEl>
                                          </p:spTgt>
                                        </p:tgtEl>
                                        <p:attrNameLst>
                                          <p:attrName>style.visibility</p:attrName>
                                        </p:attrNameLst>
                                      </p:cBhvr>
                                      <p:to>
                                        <p:strVal val="visible"/>
                                      </p:to>
                                    </p:set>
                                    <p:anim calcmode="lin" valueType="num">
                                      <p:cBhvr additive="base">
                                        <p:cTn id="28" dur="500" fill="hold"/>
                                        <p:tgtEl>
                                          <p:spTgt spid="70659">
                                            <p:txEl>
                                              <p:charRg st="169" end="181"/>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70659">
                                            <p:txEl>
                                              <p:charRg st="169" end="181"/>
                                            </p:txEl>
                                          </p:spTgt>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70659">
                                            <p:txEl>
                                              <p:charRg st="181" end="208"/>
                                            </p:txEl>
                                          </p:spTgt>
                                        </p:tgtEl>
                                        <p:attrNameLst>
                                          <p:attrName>style.visibility</p:attrName>
                                        </p:attrNameLst>
                                      </p:cBhvr>
                                      <p:to>
                                        <p:strVal val="visible"/>
                                      </p:to>
                                    </p:set>
                                    <p:animEffect transition="in" filter="blinds(horizontal)">
                                      <p:cBhvr>
                                        <p:cTn id="34" dur="500"/>
                                        <p:tgtEl>
                                          <p:spTgt spid="70659">
                                            <p:txEl>
                                              <p:charRg st="181" end="208"/>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70659">
                                            <p:txEl>
                                              <p:charRg st="208" end="236"/>
                                            </p:txEl>
                                          </p:spTgt>
                                        </p:tgtEl>
                                        <p:attrNameLst>
                                          <p:attrName>style.visibility</p:attrName>
                                        </p:attrNameLst>
                                      </p:cBhvr>
                                      <p:to>
                                        <p:strVal val="visible"/>
                                      </p:to>
                                    </p:set>
                                    <p:animEffect transition="in" filter="blinds(horizontal)">
                                      <p:cBhvr>
                                        <p:cTn id="37" dur="500"/>
                                        <p:tgtEl>
                                          <p:spTgt spid="70659">
                                            <p:txEl>
                                              <p:charRg st="208" end="23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6" name="Rectangle 2"/>
          <p:cNvSpPr>
            <a:spLocks noGrp="1" noChangeArrowheads="1"/>
          </p:cNvSpPr>
          <p:nvPr>
            <p:ph type="title"/>
          </p:nvPr>
        </p:nvSpPr>
        <p:spPr>
          <a:xfrm>
            <a:off x="-189321" y="260648"/>
            <a:ext cx="9522642" cy="6858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3600" b="1" i="0" u="none" strike="noStrike" kern="1200" cap="all" spc="50" normalizeH="0" baseline="0" noProof="0">
                <a:ln w="15875">
                  <a:noFill/>
                </a:ln>
                <a:solidFill>
                  <a:schemeClr val="tx2"/>
                </a:solidFill>
                <a:effectLst/>
                <a:uLnTx/>
                <a:uFillTx/>
                <a:latin typeface="+mj-lt"/>
                <a:ea typeface="+mj-ea"/>
                <a:cs typeface="+mj-cs"/>
              </a:rPr>
              <a:t>5.3 </a:t>
            </a:r>
            <a:r>
              <a:rPr kumimoji="0" lang="en-US" altLang="zh-CN" sz="3600" b="1" i="0" u="none" strike="noStrike" kern="1200" cap="all" spc="50" normalizeH="0" baseline="0" noProof="0">
                <a:ln w="15875">
                  <a:noFill/>
                </a:ln>
                <a:solidFill>
                  <a:schemeClr val="tx2"/>
                </a:solidFill>
                <a:effectLst/>
                <a:uLnTx/>
                <a:uFillTx/>
                <a:latin typeface="+mj-lt"/>
                <a:ea typeface="+mj-ea"/>
                <a:cs typeface="+mj-cs"/>
              </a:rPr>
              <a:t>Congestion Control Algorithms</a:t>
            </a:r>
            <a:endParaRPr kumimoji="0" lang="zh-CN" altLang="en-US" sz="3600" b="1" i="0" u="none" strike="noStrike" kern="1200" cap="all" spc="50" normalizeH="0" baseline="0" noProof="0">
              <a:ln w="15875">
                <a:noFill/>
              </a:ln>
              <a:solidFill>
                <a:schemeClr val="tx2"/>
              </a:solidFill>
              <a:effectLst/>
              <a:uLnTx/>
              <a:uFillTx/>
              <a:latin typeface="+mj-lt"/>
              <a:ea typeface="+mj-ea"/>
              <a:cs typeface="+mj-cs"/>
            </a:endParaRPr>
          </a:p>
        </p:txBody>
      </p:sp>
      <p:sp>
        <p:nvSpPr>
          <p:cNvPr id="72707" name="Text Box 3"/>
          <p:cNvSpPr txBox="1"/>
          <p:nvPr/>
        </p:nvSpPr>
        <p:spPr>
          <a:xfrm>
            <a:off x="179388" y="1057275"/>
            <a:ext cx="8702675" cy="57769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a:buClr>
                <a:srgbClr val="5BD17A"/>
              </a:buClr>
              <a:buSzTx/>
              <a:buFont typeface="Wingdings" panose="05000000000000000000" pitchFamily="2" charset="2"/>
              <a:buNone/>
            </a:pPr>
            <a:r>
              <a:rPr lang="zh-CN" altLang="en-US" dirty="0">
                <a:solidFill>
                  <a:srgbClr val="FF0000"/>
                </a:solidFill>
                <a:latin typeface="Comic Sans MS" panose="030F0702030302020204" pitchFamily="66" charset="0"/>
                <a:ea typeface="微软雅黑" panose="020B0503020204020204" pitchFamily="34" charset="-122"/>
              </a:rPr>
              <a:t>拥塞控制与流量控制的区别：</a:t>
            </a:r>
            <a:endParaRPr lang="zh-CN" altLang="en-US" dirty="0">
              <a:solidFill>
                <a:srgbClr val="FF0000"/>
              </a:solidFill>
              <a:latin typeface="Comic Sans MS" panose="030F0702030302020204" pitchFamily="66" charset="0"/>
              <a:ea typeface="微软雅黑" panose="020B0503020204020204" pitchFamily="34" charset="-122"/>
            </a:endParaRPr>
          </a:p>
          <a:p>
            <a:pPr marL="457200" lvl="1" indent="0">
              <a:buClr>
                <a:srgbClr val="5BD17A"/>
              </a:buClr>
              <a:buSzTx/>
              <a:buFont typeface="ZapfDingbats" pitchFamily="82" charset="2"/>
              <a:buNone/>
            </a:pPr>
            <a:r>
              <a:rPr lang="zh-CN" altLang="en-US" dirty="0">
                <a:latin typeface="Arial" panose="020B0604020202020204" pitchFamily="34" charset="0"/>
                <a:ea typeface="微软雅黑" panose="020B0503020204020204" pitchFamily="34" charset="-122"/>
              </a:rPr>
              <a:t>●</a:t>
            </a:r>
            <a:r>
              <a:rPr lang="zh-CN" altLang="en-US" dirty="0">
                <a:solidFill>
                  <a:srgbClr val="FF0000"/>
                </a:solidFill>
                <a:latin typeface="Comic Sans MS" panose="030F0702030302020204" pitchFamily="66" charset="0"/>
                <a:ea typeface="微软雅黑" panose="020B0503020204020204" pitchFamily="34" charset="-122"/>
              </a:rPr>
              <a:t>拥塞控制</a:t>
            </a:r>
            <a:r>
              <a:rPr lang="zh-CN" altLang="en-US" dirty="0">
                <a:latin typeface="Comic Sans MS" panose="030F0702030302020204" pitchFamily="66" charset="0"/>
                <a:ea typeface="微软雅黑" panose="020B0503020204020204" pitchFamily="34" charset="-122"/>
              </a:rPr>
              <a:t>是一个</a:t>
            </a:r>
            <a:r>
              <a:rPr lang="zh-CN" altLang="en-US" dirty="0">
                <a:solidFill>
                  <a:srgbClr val="1E0AB6"/>
                </a:solidFill>
                <a:latin typeface="Comic Sans MS" panose="030F0702030302020204" pitchFamily="66" charset="0"/>
                <a:ea typeface="微软雅黑" panose="020B0503020204020204" pitchFamily="34" charset="-122"/>
              </a:rPr>
              <a:t>全局性</a:t>
            </a:r>
            <a:r>
              <a:rPr lang="zh-CN" altLang="en-US" dirty="0">
                <a:latin typeface="Comic Sans MS" panose="030F0702030302020204" pitchFamily="66" charset="0"/>
                <a:ea typeface="微软雅黑" panose="020B0503020204020204" pitchFamily="34" charset="-122"/>
              </a:rPr>
              <a:t>的问题，必须</a:t>
            </a:r>
            <a:r>
              <a:rPr lang="zh-CN" altLang="en-US" dirty="0">
                <a:solidFill>
                  <a:srgbClr val="1E0AB6"/>
                </a:solidFill>
                <a:latin typeface="Comic Sans MS" panose="030F0702030302020204" pitchFamily="66" charset="0"/>
                <a:ea typeface="微软雅黑" panose="020B0503020204020204" pitchFamily="34" charset="-122"/>
              </a:rPr>
              <a:t>使整个网络的主机、路由器、线路等资源或能力相匹配</a:t>
            </a:r>
            <a:r>
              <a:rPr lang="zh-CN" altLang="en-US" dirty="0">
                <a:latin typeface="Comic Sans MS" panose="030F0702030302020204" pitchFamily="66" charset="0"/>
                <a:ea typeface="微软雅黑" panose="020B0503020204020204" pitchFamily="34" charset="-122"/>
              </a:rPr>
              <a:t>，目的是保障子网能够正常地传输分组。</a:t>
            </a:r>
            <a:endParaRPr lang="zh-CN" altLang="en-US" dirty="0">
              <a:latin typeface="Comic Sans MS" panose="030F0702030302020204" pitchFamily="66" charset="0"/>
              <a:ea typeface="微软雅黑" panose="020B0503020204020204" pitchFamily="34" charset="-122"/>
            </a:endParaRPr>
          </a:p>
          <a:p>
            <a:pPr marL="457200" lvl="1" indent="0">
              <a:buClr>
                <a:srgbClr val="5BD17A"/>
              </a:buClr>
              <a:buSzTx/>
              <a:buFont typeface="ZapfDingbats" pitchFamily="82" charset="2"/>
              <a:buNone/>
            </a:pPr>
            <a:r>
              <a:rPr lang="zh-CN" altLang="en-US" dirty="0">
                <a:latin typeface="Arial" panose="020B0604020202020204" pitchFamily="34" charset="0"/>
                <a:ea typeface="微软雅黑" panose="020B0503020204020204" pitchFamily="34" charset="-122"/>
              </a:rPr>
              <a:t>●</a:t>
            </a:r>
            <a:r>
              <a:rPr lang="zh-CN" altLang="en-US" dirty="0">
                <a:solidFill>
                  <a:srgbClr val="FF0000"/>
                </a:solidFill>
                <a:latin typeface="Comic Sans MS" panose="030F0702030302020204" pitchFamily="66" charset="0"/>
                <a:ea typeface="微软雅黑" panose="020B0503020204020204" pitchFamily="34" charset="-122"/>
              </a:rPr>
              <a:t>流量控制</a:t>
            </a:r>
            <a:r>
              <a:rPr lang="zh-CN" altLang="en-US" dirty="0">
                <a:latin typeface="Comic Sans MS" panose="030F0702030302020204" pitchFamily="66" charset="0"/>
                <a:ea typeface="微软雅黑" panose="020B0503020204020204" pitchFamily="34" charset="-122"/>
              </a:rPr>
              <a:t>是一个</a:t>
            </a:r>
            <a:r>
              <a:rPr lang="zh-CN" altLang="en-US" dirty="0">
                <a:solidFill>
                  <a:srgbClr val="1E0AB6"/>
                </a:solidFill>
                <a:latin typeface="Comic Sans MS" panose="030F0702030302020204" pitchFamily="66" charset="0"/>
                <a:ea typeface="微软雅黑" panose="020B0503020204020204" pitchFamily="34" charset="-122"/>
              </a:rPr>
              <a:t>一对一</a:t>
            </a:r>
            <a:r>
              <a:rPr lang="zh-CN" altLang="en-US" dirty="0">
                <a:latin typeface="Comic Sans MS" panose="030F0702030302020204" pitchFamily="66" charset="0"/>
                <a:ea typeface="微软雅黑" panose="020B0503020204020204" pitchFamily="34" charset="-122"/>
              </a:rPr>
              <a:t>的问题，使发送方和接收方的能力匹配，通过一定的机制保证发送方发送的速度不至于淹没接收方。</a:t>
            </a:r>
            <a:endParaRPr lang="zh-CN" altLang="en-US" dirty="0">
              <a:latin typeface="Comic Sans MS" panose="030F0702030302020204" pitchFamily="66" charset="0"/>
              <a:ea typeface="微软雅黑" panose="020B0503020204020204" pitchFamily="34" charset="-122"/>
            </a:endParaRPr>
          </a:p>
          <a:p>
            <a:pPr marL="0" lvl="0" indent="0">
              <a:buClr>
                <a:srgbClr val="5BD17A"/>
              </a:buClr>
              <a:buSzTx/>
              <a:buFont typeface="ZapfDingbats" pitchFamily="82" charset="2"/>
              <a:buNone/>
            </a:pPr>
            <a:r>
              <a:rPr lang="zh-CN" altLang="en-US" dirty="0">
                <a:solidFill>
                  <a:srgbClr val="FF0000"/>
                </a:solidFill>
                <a:latin typeface="Comic Sans MS" panose="030F0702030302020204" pitchFamily="66" charset="0"/>
                <a:ea typeface="微软雅黑" panose="020B0503020204020204" pitchFamily="34" charset="-122"/>
              </a:rPr>
              <a:t>一个例子：</a:t>
            </a:r>
            <a:endParaRPr lang="zh-CN" altLang="en-US" dirty="0">
              <a:solidFill>
                <a:srgbClr val="FF0000"/>
              </a:solidFill>
              <a:latin typeface="Comic Sans MS" panose="030F0702030302020204" pitchFamily="66" charset="0"/>
              <a:ea typeface="微软雅黑" panose="020B0503020204020204" pitchFamily="34" charset="-122"/>
            </a:endParaRPr>
          </a:p>
          <a:p>
            <a:pPr marL="457200" lvl="1" indent="0">
              <a:buClr>
                <a:srgbClr val="5BD17A"/>
              </a:buClr>
              <a:buSzTx/>
              <a:buFont typeface="Wingdings" panose="05000000000000000000" pitchFamily="2" charset="2"/>
              <a:buNone/>
            </a:pPr>
            <a:r>
              <a:rPr lang="zh-CN" altLang="en-US" dirty="0">
                <a:latin typeface="Arial" panose="020B0604020202020204" pitchFamily="34" charset="0"/>
                <a:ea typeface="微软雅黑" panose="020B0503020204020204" pitchFamily="34" charset="-122"/>
              </a:rPr>
              <a:t>●</a:t>
            </a:r>
            <a:r>
              <a:rPr lang="zh-CN" altLang="en-US" dirty="0">
                <a:latin typeface="Comic Sans MS" panose="030F0702030302020204" pitchFamily="66" charset="0"/>
                <a:ea typeface="微软雅黑" panose="020B0503020204020204" pitchFamily="34" charset="-122"/>
              </a:rPr>
              <a:t>超级计算机向一个</a:t>
            </a:r>
            <a:r>
              <a:rPr lang="en-US" altLang="zh-CN" dirty="0">
                <a:latin typeface="Comic Sans MS" panose="030F0702030302020204" pitchFamily="66" charset="0"/>
                <a:ea typeface="微软雅黑" panose="020B0503020204020204" pitchFamily="34" charset="-122"/>
              </a:rPr>
              <a:t>PC</a:t>
            </a:r>
            <a:r>
              <a:rPr lang="zh-CN" altLang="en-US" dirty="0">
                <a:latin typeface="Comic Sans MS" panose="030F0702030302020204" pitchFamily="66" charset="0"/>
                <a:ea typeface="微软雅黑" panose="020B0503020204020204" pitchFamily="34" charset="-122"/>
              </a:rPr>
              <a:t>传送文件（</a:t>
            </a:r>
            <a:r>
              <a:rPr lang="zh-CN" altLang="en-US" dirty="0">
                <a:solidFill>
                  <a:srgbClr val="1E0AB6"/>
                </a:solidFill>
                <a:latin typeface="Comic Sans MS" panose="030F0702030302020204" pitchFamily="66" charset="0"/>
                <a:ea typeface="微软雅黑" panose="020B0503020204020204" pitchFamily="34" charset="-122"/>
              </a:rPr>
              <a:t>流量控制</a:t>
            </a:r>
            <a:r>
              <a:rPr lang="zh-CN" altLang="en-US" dirty="0">
                <a:latin typeface="Comic Sans MS" panose="030F0702030302020204" pitchFamily="66" charset="0"/>
                <a:ea typeface="微软雅黑" panose="020B0503020204020204" pitchFamily="34" charset="-122"/>
              </a:rPr>
              <a:t>）</a:t>
            </a:r>
            <a:endParaRPr lang="zh-CN" altLang="en-US" dirty="0">
              <a:latin typeface="Comic Sans MS" panose="030F0702030302020204" pitchFamily="66" charset="0"/>
              <a:ea typeface="微软雅黑" panose="020B0503020204020204" pitchFamily="34" charset="-122"/>
            </a:endParaRPr>
          </a:p>
          <a:p>
            <a:pPr marL="457200" lvl="1" indent="0">
              <a:buClr>
                <a:srgbClr val="5BD17A"/>
              </a:buClr>
              <a:buSzTx/>
              <a:buFont typeface="Wingdings" panose="05000000000000000000" pitchFamily="2" charset="2"/>
              <a:buNone/>
            </a:pPr>
            <a:r>
              <a:rPr lang="zh-CN" altLang="en-US" dirty="0">
                <a:latin typeface="Arial" panose="020B0604020202020204" pitchFamily="34" charset="0"/>
                <a:ea typeface="微软雅黑" panose="020B0503020204020204" pitchFamily="34" charset="-122"/>
              </a:rPr>
              <a:t>●</a:t>
            </a:r>
            <a:r>
              <a:rPr lang="zh-CN" altLang="en-US" dirty="0">
                <a:latin typeface="Comic Sans MS" panose="030F0702030302020204" pitchFamily="66" charset="0"/>
                <a:ea typeface="微软雅黑" panose="020B0503020204020204" pitchFamily="34" charset="-122"/>
              </a:rPr>
              <a:t>子网1</a:t>
            </a:r>
            <a:r>
              <a:rPr lang="en-US" altLang="zh-CN" dirty="0">
                <a:latin typeface="Comic Sans MS" panose="030F0702030302020204" pitchFamily="66" charset="0"/>
                <a:ea typeface="微软雅黑" panose="020B0503020204020204" pitchFamily="34" charset="-122"/>
              </a:rPr>
              <a:t>Mbps，</a:t>
            </a:r>
            <a:r>
              <a:rPr lang="zh-CN" altLang="en-US" dirty="0">
                <a:latin typeface="Comic Sans MS" panose="030F0702030302020204" pitchFamily="66" charset="0"/>
                <a:ea typeface="微软雅黑" panose="020B0503020204020204" pitchFamily="34" charset="-122"/>
              </a:rPr>
              <a:t>网络中500台计算机向另外500台计算机，以100</a:t>
            </a:r>
            <a:r>
              <a:rPr lang="en-US" altLang="zh-CN" dirty="0">
                <a:latin typeface="Comic Sans MS" panose="030F0702030302020204" pitchFamily="66" charset="0"/>
                <a:ea typeface="微软雅黑" panose="020B0503020204020204" pitchFamily="34" charset="-122"/>
              </a:rPr>
              <a:t>Kbps</a:t>
            </a:r>
            <a:r>
              <a:rPr lang="zh-CN" altLang="en-US" dirty="0">
                <a:latin typeface="Comic Sans MS" panose="030F0702030302020204" pitchFamily="66" charset="0"/>
                <a:ea typeface="微软雅黑" panose="020B0503020204020204" pitchFamily="34" charset="-122"/>
              </a:rPr>
              <a:t>的速率传送文件（</a:t>
            </a:r>
            <a:r>
              <a:rPr lang="zh-CN" altLang="en-US" dirty="0">
                <a:solidFill>
                  <a:srgbClr val="1E0AB6"/>
                </a:solidFill>
                <a:latin typeface="Comic Sans MS" panose="030F0702030302020204" pitchFamily="66" charset="0"/>
                <a:ea typeface="微软雅黑" panose="020B0503020204020204" pitchFamily="34" charset="-122"/>
              </a:rPr>
              <a:t>拥塞控制</a:t>
            </a:r>
            <a:r>
              <a:rPr lang="zh-CN" altLang="en-US" dirty="0">
                <a:latin typeface="Comic Sans MS" panose="030F0702030302020204" pitchFamily="66" charset="0"/>
                <a:ea typeface="微软雅黑" panose="020B0503020204020204" pitchFamily="34" charset="-122"/>
              </a:rPr>
              <a:t>）</a:t>
            </a:r>
            <a:endParaRPr lang="zh-CN" altLang="en-US" dirty="0">
              <a:latin typeface="Comic Sans MS" panose="030F0702030302020204" pitchFamily="66" charset="0"/>
              <a:ea typeface="微软雅黑" panose="020B0503020204020204" pitchFamily="34" charset="-122"/>
            </a:endParaRPr>
          </a:p>
          <a:p>
            <a:pPr marL="0" lvl="0" indent="0" eaLnBrk="1" hangingPunct="1">
              <a:spcBef>
                <a:spcPct val="0"/>
              </a:spcBef>
              <a:buClrTx/>
              <a:buSzTx/>
              <a:buFontTx/>
              <a:buNone/>
            </a:pPr>
            <a:endParaRPr lang="zh-CN" altLang="en-US" sz="2800" dirty="0">
              <a:latin typeface="Arial" panose="020B0604020202020204" pitchFamily="34" charset="0"/>
              <a:ea typeface="微软雅黑" panose="020B0503020204020204" pitchFamily="34" charset="-122"/>
            </a:endParaRPr>
          </a:p>
        </p:txBody>
      </p:sp>
      <p:sp>
        <p:nvSpPr>
          <p:cNvPr id="122884" name="灯片编号占位符 1"/>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2000" dirty="0">
                <a:solidFill>
                  <a:srgbClr val="898989"/>
                </a:solidFill>
                <a:latin typeface="Arial" panose="020B0604020202020204" pitchFamily="34" charset="0"/>
              </a:rPr>
            </a:fld>
            <a:endParaRPr lang="zh-CN" altLang="en-US" sz="2000" dirty="0">
              <a:solidFill>
                <a:srgbClr val="898989"/>
              </a:solidFill>
              <a:latin typeface="Arial" panose="020B0604020202020204" pitchFamily="34" charset="0"/>
            </a:endParaRPr>
          </a:p>
        </p:txBody>
      </p:sp>
      <p:sp>
        <p:nvSpPr>
          <p:cNvPr id="122885" name="文本框 1"/>
          <p:cNvSpPr txBox="1"/>
          <p:nvPr/>
        </p:nvSpPr>
        <p:spPr>
          <a:xfrm>
            <a:off x="10260013" y="2060575"/>
            <a:ext cx="185737"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a:spcBef>
                <a:spcPct val="0"/>
              </a:spcBef>
              <a:buClrTx/>
              <a:buSzTx/>
              <a:buFontTx/>
              <a:buNone/>
            </a:pPr>
            <a:endParaRPr lang="zh-CN" altLang="en-US" sz="2400"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2707">
                                            <p:txEl>
                                              <p:charRg st="0" end="14"/>
                                            </p:txEl>
                                          </p:spTgt>
                                        </p:tgtEl>
                                        <p:attrNameLst>
                                          <p:attrName>style.visibility</p:attrName>
                                        </p:attrNameLst>
                                      </p:cBhvr>
                                      <p:to>
                                        <p:strVal val="visible"/>
                                      </p:to>
                                    </p:set>
                                    <p:anim calcmode="lin" valueType="num">
                                      <p:cBhvr additive="base">
                                        <p:cTn id="7" dur="500" fill="hold"/>
                                        <p:tgtEl>
                                          <p:spTgt spid="72707">
                                            <p:txEl>
                                              <p:charRg st="0" end="14"/>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2707">
                                            <p:txEl>
                                              <p:charRg st="0" end="14"/>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72707">
                                            <p:txEl>
                                              <p:charRg st="14" end="74"/>
                                            </p:txEl>
                                          </p:spTgt>
                                        </p:tgtEl>
                                        <p:attrNameLst>
                                          <p:attrName>style.visibility</p:attrName>
                                        </p:attrNameLst>
                                      </p:cBhvr>
                                      <p:to>
                                        <p:strVal val="visible"/>
                                      </p:to>
                                    </p:set>
                                    <p:animEffect transition="in" filter="blinds(horizontal)">
                                      <p:cBhvr>
                                        <p:cTn id="13" dur="500"/>
                                        <p:tgtEl>
                                          <p:spTgt spid="72707">
                                            <p:txEl>
                                              <p:charRg st="14" end="7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72707">
                                            <p:txEl>
                                              <p:charRg st="74" end="130"/>
                                            </p:txEl>
                                          </p:spTgt>
                                        </p:tgtEl>
                                        <p:attrNameLst>
                                          <p:attrName>style.visibility</p:attrName>
                                        </p:attrNameLst>
                                      </p:cBhvr>
                                      <p:to>
                                        <p:strVal val="visible"/>
                                      </p:to>
                                    </p:set>
                                    <p:animEffect transition="in" filter="blinds(horizontal)">
                                      <p:cBhvr>
                                        <p:cTn id="18" dur="500"/>
                                        <p:tgtEl>
                                          <p:spTgt spid="72707">
                                            <p:txEl>
                                              <p:charRg st="74" end="13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72707">
                                            <p:txEl>
                                              <p:charRg st="130" end="136"/>
                                            </p:txEl>
                                          </p:spTgt>
                                        </p:tgtEl>
                                        <p:attrNameLst>
                                          <p:attrName>style.visibility</p:attrName>
                                        </p:attrNameLst>
                                      </p:cBhvr>
                                      <p:to>
                                        <p:strVal val="visible"/>
                                      </p:to>
                                    </p:set>
                                    <p:anim calcmode="lin" valueType="num">
                                      <p:cBhvr additive="base">
                                        <p:cTn id="23" dur="500" fill="hold"/>
                                        <p:tgtEl>
                                          <p:spTgt spid="72707">
                                            <p:txEl>
                                              <p:charRg st="130" end="136"/>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72707">
                                            <p:txEl>
                                              <p:charRg st="130" end="136"/>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2707">
                                            <p:txEl>
                                              <p:charRg st="136" end="15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750"/>
                                  </p:stCondLst>
                                  <p:childTnLst>
                                    <p:set>
                                      <p:cBhvr>
                                        <p:cTn id="32" dur="1" fill="hold">
                                          <p:stCondLst>
                                            <p:cond delay="0"/>
                                          </p:stCondLst>
                                        </p:cTn>
                                        <p:tgtEl>
                                          <p:spTgt spid="72707">
                                            <p:txEl>
                                              <p:charRg st="158" end="2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31" name="Text Box 3"/>
          <p:cNvSpPr txBox="1"/>
          <p:nvPr/>
        </p:nvSpPr>
        <p:spPr>
          <a:xfrm>
            <a:off x="114300" y="1125538"/>
            <a:ext cx="8915400" cy="10779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a:lnSpc>
                <a:spcPct val="90000"/>
              </a:lnSpc>
              <a:buClr>
                <a:srgbClr val="5BD17A"/>
              </a:buClr>
              <a:buSzTx/>
              <a:buFont typeface="Wingdings" panose="05000000000000000000" pitchFamily="2" charset="2"/>
              <a:buNone/>
            </a:pPr>
            <a:r>
              <a:rPr lang="zh-CN" altLang="en-US" dirty="0">
                <a:solidFill>
                  <a:srgbClr val="FF0000"/>
                </a:solidFill>
                <a:latin typeface="Comic Sans MS" panose="030F0702030302020204" pitchFamily="66" charset="0"/>
                <a:ea typeface="微软雅黑" panose="020B0503020204020204" pitchFamily="34" charset="-122"/>
              </a:rPr>
              <a:t>拥塞控制的方法：</a:t>
            </a:r>
            <a:endParaRPr lang="en-US" altLang="zh-CN" dirty="0">
              <a:solidFill>
                <a:srgbClr val="FF0000"/>
              </a:solidFill>
              <a:latin typeface="Comic Sans MS" panose="030F0702030302020204" pitchFamily="66" charset="0"/>
              <a:ea typeface="微软雅黑" panose="020B0503020204020204" pitchFamily="34" charset="-122"/>
            </a:endParaRPr>
          </a:p>
          <a:p>
            <a:pPr marL="0" lvl="0" indent="0" eaLnBrk="1">
              <a:lnSpc>
                <a:spcPct val="90000"/>
              </a:lnSpc>
              <a:buClr>
                <a:srgbClr val="5BD17A"/>
              </a:buClr>
              <a:buSzTx/>
              <a:buFont typeface="Wingdings" panose="05000000000000000000" pitchFamily="2" charset="2"/>
              <a:buNone/>
            </a:pPr>
            <a:r>
              <a:rPr lang="en-US" altLang="zh-CN" dirty="0">
                <a:solidFill>
                  <a:srgbClr val="FF0000"/>
                </a:solidFill>
                <a:latin typeface="Comic Sans MS" panose="030F0702030302020204" pitchFamily="66" charset="0"/>
                <a:ea typeface="微软雅黑" panose="020B0503020204020204" pitchFamily="34" charset="-122"/>
              </a:rPr>
              <a:t>       </a:t>
            </a:r>
            <a:r>
              <a:rPr lang="zh-CN" altLang="en-US" sz="2800" dirty="0">
                <a:solidFill>
                  <a:srgbClr val="1E0AB6"/>
                </a:solidFill>
                <a:latin typeface="Comic Sans MS" panose="030F0702030302020204" pitchFamily="66" charset="0"/>
                <a:ea typeface="微软雅黑" panose="020B0503020204020204" pitchFamily="34" charset="-122"/>
              </a:rPr>
              <a:t>增加资源或减少负载</a:t>
            </a:r>
            <a:endParaRPr lang="zh-CN" altLang="en-US" sz="2800" dirty="0">
              <a:solidFill>
                <a:srgbClr val="1E0AB6"/>
              </a:solidFill>
              <a:latin typeface="Comic Sans MS" panose="030F0702030302020204" pitchFamily="66" charset="0"/>
              <a:ea typeface="微软雅黑" panose="020B0503020204020204" pitchFamily="34" charset="-122"/>
            </a:endParaRPr>
          </a:p>
        </p:txBody>
      </p:sp>
      <p:sp>
        <p:nvSpPr>
          <p:cNvPr id="123907" name="灯片编号占位符 1"/>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2000" dirty="0">
                <a:solidFill>
                  <a:srgbClr val="898989"/>
                </a:solidFill>
                <a:latin typeface="Arial" panose="020B0604020202020204" pitchFamily="34" charset="0"/>
              </a:rPr>
            </a:fld>
            <a:endParaRPr lang="zh-CN" altLang="en-US" sz="2000" dirty="0">
              <a:solidFill>
                <a:srgbClr val="898989"/>
              </a:solidFill>
              <a:latin typeface="Arial" panose="020B0604020202020204" pitchFamily="34" charset="0"/>
            </a:endParaRPr>
          </a:p>
        </p:txBody>
      </p:sp>
      <p:pic>
        <p:nvPicPr>
          <p:cNvPr id="123908" name="Picture 2"/>
          <p:cNvPicPr>
            <a:picLocks noChangeAspect="1"/>
          </p:cNvPicPr>
          <p:nvPr/>
        </p:nvPicPr>
        <p:blipFill>
          <a:blip r:embed="rId1"/>
          <a:stretch>
            <a:fillRect/>
          </a:stretch>
        </p:blipFill>
        <p:spPr>
          <a:xfrm>
            <a:off x="349250" y="2509838"/>
            <a:ext cx="8337550" cy="1838325"/>
          </a:xfrm>
          <a:prstGeom prst="rect">
            <a:avLst/>
          </a:prstGeom>
          <a:noFill/>
          <a:ln w="9525">
            <a:noFill/>
          </a:ln>
        </p:spPr>
      </p:pic>
      <p:sp>
        <p:nvSpPr>
          <p:cNvPr id="6" name="Text Box 3"/>
          <p:cNvSpPr txBox="1"/>
          <p:nvPr/>
        </p:nvSpPr>
        <p:spPr>
          <a:xfrm>
            <a:off x="755650" y="4406900"/>
            <a:ext cx="8915400" cy="9667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a:lnSpc>
                <a:spcPct val="90000"/>
              </a:lnSpc>
              <a:buClr>
                <a:srgbClr val="5BD17A"/>
              </a:buClr>
              <a:buSzTx/>
              <a:buFont typeface="Wingdings" panose="05000000000000000000" pitchFamily="2" charset="2"/>
              <a:buNone/>
            </a:pPr>
            <a:r>
              <a:rPr lang="en-US" altLang="zh-CN" sz="2400" b="1" dirty="0">
                <a:latin typeface="Times New Roman" panose="02020603050405020304" pitchFamily="18" charset="0"/>
                <a:ea typeface="微软雅黑" panose="020B0503020204020204" pitchFamily="34" charset="-122"/>
              </a:rPr>
              <a:t>Figure 5-22 Timescales of approaches to congestion control</a:t>
            </a:r>
            <a:endParaRPr lang="en-US" altLang="zh-CN" sz="2400" b="1" dirty="0">
              <a:latin typeface="Times New Roman" panose="02020603050405020304" pitchFamily="18" charset="0"/>
              <a:ea typeface="微软雅黑" panose="020B0503020204020204" pitchFamily="34" charset="-122"/>
            </a:endParaRPr>
          </a:p>
          <a:p>
            <a:pPr marL="0" lvl="0" indent="0" eaLnBrk="1">
              <a:lnSpc>
                <a:spcPct val="90000"/>
              </a:lnSpc>
              <a:buClr>
                <a:srgbClr val="5BD17A"/>
              </a:buClr>
              <a:buSzTx/>
              <a:buFont typeface="Wingdings" panose="05000000000000000000" pitchFamily="2" charset="2"/>
              <a:buNone/>
            </a:pPr>
            <a:endParaRPr lang="zh-CN" altLang="en-US" dirty="0">
              <a:solidFill>
                <a:srgbClr val="FF0000"/>
              </a:solidFill>
              <a:latin typeface="Comic Sans MS" panose="030F0702030302020204" pitchFamily="66" charset="0"/>
              <a:ea typeface="微软雅黑" panose="020B0503020204020204" pitchFamily="34" charset="-122"/>
            </a:endParaRPr>
          </a:p>
        </p:txBody>
      </p:sp>
      <p:sp>
        <p:nvSpPr>
          <p:cNvPr id="8" name="Text Box 3"/>
          <p:cNvSpPr txBox="1"/>
          <p:nvPr/>
        </p:nvSpPr>
        <p:spPr>
          <a:xfrm>
            <a:off x="611188" y="5160963"/>
            <a:ext cx="7593012" cy="12001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a:lnSpc>
                <a:spcPct val="150000"/>
              </a:lnSpc>
              <a:buClr>
                <a:srgbClr val="5BD17A"/>
              </a:buClr>
              <a:buSzTx/>
              <a:buFont typeface="Wingdings" panose="05000000000000000000" pitchFamily="2" charset="2"/>
              <a:buNone/>
            </a:pPr>
            <a:r>
              <a:rPr lang="en-US" altLang="zh-CN" sz="2400" dirty="0">
                <a:latin typeface="Times New Roman" panose="02020603050405020304" pitchFamily="18" charset="0"/>
                <a:ea typeface="微软雅黑" panose="020B0503020204020204" pitchFamily="34" charset="-122"/>
              </a:rPr>
              <a:t>Network provisioning</a:t>
            </a:r>
            <a:r>
              <a:rPr lang="zh-CN" altLang="en-US" sz="2400" dirty="0">
                <a:latin typeface="Times New Roman" panose="02020603050405020304" pitchFamily="18" charset="0"/>
                <a:ea typeface="微软雅黑" panose="020B0503020204020204" pitchFamily="34" charset="-122"/>
              </a:rPr>
              <a:t>：避免拥塞最基本方法是</a:t>
            </a:r>
            <a:r>
              <a:rPr lang="zh-CN" altLang="en-US" sz="2400" dirty="0">
                <a:solidFill>
                  <a:srgbClr val="1E0AB6"/>
                </a:solidFill>
                <a:latin typeface="Times New Roman" panose="02020603050405020304" pitchFamily="18" charset="0"/>
                <a:ea typeface="微软雅黑" panose="020B0503020204020204" pitchFamily="34" charset="-122"/>
              </a:rPr>
              <a:t>建立一个与流量匹配良好的网络</a:t>
            </a:r>
            <a:r>
              <a:rPr lang="zh-CN" altLang="en-US" sz="2400" b="1" dirty="0">
                <a:latin typeface="Times New Roman" panose="02020603050405020304" pitchFamily="18" charset="0"/>
                <a:ea typeface="微软雅黑" panose="020B0503020204020204" pitchFamily="34" charset="-122"/>
              </a:rPr>
              <a:t>。</a:t>
            </a:r>
            <a:endParaRPr lang="zh-CN" altLang="en-US" dirty="0">
              <a:solidFill>
                <a:srgbClr val="FF0000"/>
              </a:solidFill>
              <a:latin typeface="Comic Sans MS" panose="030F0702030302020204" pitchFamily="66" charset="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3731">
                                            <p:txEl>
                                              <p:charRg st="0" end="9"/>
                                            </p:txEl>
                                          </p:spTgt>
                                        </p:tgtEl>
                                        <p:attrNameLst>
                                          <p:attrName>style.visibility</p:attrName>
                                        </p:attrNameLst>
                                      </p:cBhvr>
                                      <p:to>
                                        <p:strVal val="visible"/>
                                      </p:to>
                                    </p:set>
                                    <p:anim calcmode="lin" valueType="num">
                                      <p:cBhvr additive="base">
                                        <p:cTn id="7" dur="500" fill="hold"/>
                                        <p:tgtEl>
                                          <p:spTgt spid="73731">
                                            <p:txEl>
                                              <p:charRg st="0" end="9"/>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3731">
                                            <p:txEl>
                                              <p:charRg st="0" end="9"/>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3731">
                                            <p:txEl>
                                              <p:charRg st="9" end="26"/>
                                            </p:txEl>
                                          </p:spTgt>
                                        </p:tgtEl>
                                        <p:attrNameLst>
                                          <p:attrName>style.visibility</p:attrName>
                                        </p:attrNameLst>
                                      </p:cBhvr>
                                      <p:to>
                                        <p:strVal val="visible"/>
                                      </p:to>
                                    </p:set>
                                    <p:anim calcmode="lin" valueType="num">
                                      <p:cBhvr additive="base">
                                        <p:cTn id="13" dur="500" fill="hold"/>
                                        <p:tgtEl>
                                          <p:spTgt spid="73731">
                                            <p:txEl>
                                              <p:charRg st="9" end="26"/>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3731">
                                            <p:txEl>
                                              <p:charRg st="9" end="26"/>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6">
                                            <p:txEl>
                                              <p:charRg st="0" end="59"/>
                                            </p:txEl>
                                          </p:spTgt>
                                        </p:tgtEl>
                                        <p:attrNameLst>
                                          <p:attrName>style.visibility</p:attrName>
                                        </p:attrNameLst>
                                      </p:cBhvr>
                                      <p:to>
                                        <p:strVal val="visible"/>
                                      </p:to>
                                    </p:set>
                                    <p:anim calcmode="lin" valueType="num">
                                      <p:cBhvr additive="base">
                                        <p:cTn id="19" dur="500" fill="hold"/>
                                        <p:tgtEl>
                                          <p:spTgt spid="6">
                                            <p:txEl>
                                              <p:charRg st="0" end="59"/>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
                                            <p:txEl>
                                              <p:charRg st="0" end="59"/>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8">
                                            <p:txEl>
                                              <p:charRg st="0" end="47"/>
                                            </p:txEl>
                                          </p:spTgt>
                                        </p:tgtEl>
                                        <p:attrNameLst>
                                          <p:attrName>style.visibility</p:attrName>
                                        </p:attrNameLst>
                                      </p:cBhvr>
                                      <p:to>
                                        <p:strVal val="visible"/>
                                      </p:to>
                                    </p:set>
                                    <p:anim calcmode="lin" valueType="num">
                                      <p:cBhvr additive="base">
                                        <p:cTn id="25" dur="500" fill="hold"/>
                                        <p:tgtEl>
                                          <p:spTgt spid="8">
                                            <p:txEl>
                                              <p:charRg st="0" end="47"/>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
                                            <p:txEl>
                                              <p:charRg st="0" end="4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7" name="Text Box 3"/>
          <p:cNvSpPr txBox="1"/>
          <p:nvPr/>
        </p:nvSpPr>
        <p:spPr>
          <a:xfrm>
            <a:off x="179388" y="3887788"/>
            <a:ext cx="9144000" cy="2678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800" dirty="0">
                <a:solidFill>
                  <a:srgbClr val="C00000"/>
                </a:solidFill>
                <a:latin typeface="Arial" panose="020B0604020202020204" pitchFamily="34" charset="0"/>
                <a:ea typeface="微软雅黑" panose="020B0503020204020204" pitchFamily="34" charset="-122"/>
              </a:rPr>
              <a:t>MF</a:t>
            </a:r>
            <a:r>
              <a:rPr lang="zh-CN" altLang="en-US" sz="2800" dirty="0">
                <a:solidFill>
                  <a:srgbClr val="C00000"/>
                </a:solidFill>
                <a:latin typeface="Arial" panose="020B0604020202020204" pitchFamily="34" charset="0"/>
                <a:ea typeface="微软雅黑" panose="020B0503020204020204" pitchFamily="34" charset="-122"/>
              </a:rPr>
              <a:t>：</a:t>
            </a:r>
            <a:r>
              <a:rPr lang="zh-CN" altLang="en-US" sz="2800" dirty="0">
                <a:latin typeface="Arial" panose="020B0604020202020204" pitchFamily="34" charset="0"/>
                <a:ea typeface="微软雅黑" panose="020B0503020204020204" pitchFamily="34" charset="-122"/>
              </a:rPr>
              <a:t>更多的段标志；</a:t>
            </a:r>
            <a:endParaRPr lang="en-US" altLang="zh-CN" sz="2800" dirty="0">
              <a:latin typeface="Arial" panose="020B0604020202020204" pitchFamily="34" charset="0"/>
              <a:ea typeface="微软雅黑" panose="020B0503020204020204" pitchFamily="34" charset="-122"/>
            </a:endParaRPr>
          </a:p>
          <a:p>
            <a:pPr marL="0" lvl="0" indent="0" eaLnBrk="1" hangingPunct="1">
              <a:spcBef>
                <a:spcPct val="0"/>
              </a:spcBef>
              <a:buClrTx/>
              <a:buSzTx/>
              <a:buFontTx/>
              <a:buNone/>
            </a:pPr>
            <a:r>
              <a:rPr lang="en-US" altLang="zh-CN" sz="2800" dirty="0">
                <a:solidFill>
                  <a:srgbClr val="C00000"/>
                </a:solidFill>
                <a:latin typeface="Arial" panose="020B0604020202020204" pitchFamily="34" charset="0"/>
                <a:ea typeface="微软雅黑" panose="020B0503020204020204" pitchFamily="34" charset="-122"/>
              </a:rPr>
              <a:t>Fragment offset：</a:t>
            </a:r>
            <a:r>
              <a:rPr lang="zh-CN" altLang="en-US" sz="2800" dirty="0">
                <a:latin typeface="Arial" panose="020B0604020202020204" pitchFamily="34" charset="0"/>
                <a:ea typeface="微软雅黑" panose="020B0503020204020204" pitchFamily="34" charset="-122"/>
              </a:rPr>
              <a:t>段偏移量，分段在数据包的位置；</a:t>
            </a:r>
            <a:endParaRPr lang="en-US" altLang="zh-CN" sz="2800" dirty="0">
              <a:latin typeface="Arial" panose="020B0604020202020204" pitchFamily="34" charset="0"/>
              <a:ea typeface="微软雅黑" panose="020B0503020204020204" pitchFamily="34" charset="-122"/>
            </a:endParaRPr>
          </a:p>
          <a:p>
            <a:pPr marL="0" lvl="0" indent="0" eaLnBrk="1" hangingPunct="1">
              <a:spcBef>
                <a:spcPct val="0"/>
              </a:spcBef>
              <a:buClrTx/>
              <a:buSzTx/>
              <a:buFontTx/>
              <a:buNone/>
            </a:pPr>
            <a:r>
              <a:rPr lang="zh-CN" altLang="en-US" sz="2800" dirty="0">
                <a:solidFill>
                  <a:srgbClr val="1E0AB6"/>
                </a:solidFill>
                <a:latin typeface="Arial" panose="020B0604020202020204" pitchFamily="34" charset="0"/>
                <a:ea typeface="微软雅黑" panose="020B0503020204020204" pitchFamily="34" charset="-122"/>
              </a:rPr>
              <a:t>实际偏移量 </a:t>
            </a:r>
            <a:r>
              <a:rPr lang="en-US" altLang="zh-CN" sz="2800" dirty="0">
                <a:solidFill>
                  <a:srgbClr val="1E0AB6"/>
                </a:solidFill>
                <a:latin typeface="Arial" panose="020B0604020202020204" pitchFamily="34" charset="0"/>
                <a:ea typeface="微软雅黑" panose="020B0503020204020204" pitchFamily="34" charset="-122"/>
              </a:rPr>
              <a:t>= </a:t>
            </a:r>
            <a:r>
              <a:rPr lang="zh-CN" altLang="en-US" sz="2800" dirty="0">
                <a:solidFill>
                  <a:srgbClr val="1E0AB6"/>
                </a:solidFill>
                <a:latin typeface="Arial" panose="020B0604020202020204" pitchFamily="34" charset="0"/>
                <a:ea typeface="微软雅黑" panose="020B0503020204020204" pitchFamily="34" charset="-122"/>
              </a:rPr>
              <a:t>段偏移值 </a:t>
            </a:r>
            <a:r>
              <a:rPr lang="en-US" altLang="zh-CN" sz="2800" dirty="0">
                <a:solidFill>
                  <a:srgbClr val="1E0AB6"/>
                </a:solidFill>
                <a:latin typeface="Arial" panose="020B0604020202020204" pitchFamily="34" charset="0"/>
                <a:ea typeface="微软雅黑" panose="020B0503020204020204" pitchFamily="34" charset="-122"/>
              </a:rPr>
              <a:t>× 8 bytes </a:t>
            </a:r>
            <a:endParaRPr lang="en-US" altLang="zh-CN" sz="2800" dirty="0">
              <a:solidFill>
                <a:srgbClr val="1E0AB6"/>
              </a:solidFill>
              <a:latin typeface="Arial" panose="020B0604020202020204" pitchFamily="34" charset="0"/>
              <a:ea typeface="微软雅黑" panose="020B0503020204020204" pitchFamily="34" charset="-122"/>
            </a:endParaRPr>
          </a:p>
          <a:p>
            <a:pPr marL="0" lvl="0" indent="0" eaLnBrk="1" hangingPunct="1">
              <a:spcBef>
                <a:spcPct val="0"/>
              </a:spcBef>
              <a:buClrTx/>
              <a:buSzTx/>
              <a:buFontTx/>
              <a:buNone/>
            </a:pPr>
            <a:r>
              <a:rPr lang="en-US" altLang="zh-CN" sz="2800" dirty="0">
                <a:solidFill>
                  <a:srgbClr val="C00000"/>
                </a:solidFill>
                <a:latin typeface="Arial" panose="020B0604020202020204" pitchFamily="34" charset="0"/>
                <a:ea typeface="微软雅黑" panose="020B0503020204020204" pitchFamily="34" charset="-122"/>
              </a:rPr>
              <a:t>Time to live：</a:t>
            </a:r>
            <a:r>
              <a:rPr lang="zh-CN" altLang="en-US" sz="2800" dirty="0">
                <a:latin typeface="Arial" panose="020B0604020202020204" pitchFamily="34" charset="0"/>
                <a:ea typeface="微软雅黑" panose="020B0503020204020204" pitchFamily="34" charset="-122"/>
              </a:rPr>
              <a:t>用来计算包的存活期的计数器</a:t>
            </a:r>
            <a:r>
              <a:rPr lang="en-US" altLang="zh-CN" sz="2800" dirty="0">
                <a:latin typeface="Arial" panose="020B0604020202020204" pitchFamily="34" charset="0"/>
                <a:ea typeface="微软雅黑" panose="020B0503020204020204" pitchFamily="34" charset="-122"/>
              </a:rPr>
              <a:t>(</a:t>
            </a:r>
            <a:r>
              <a:rPr lang="zh-CN" altLang="en-US" sz="2800" dirty="0">
                <a:latin typeface="Arial" panose="020B0604020202020204" pitchFamily="34" charset="0"/>
                <a:ea typeface="微软雅黑" panose="020B0503020204020204" pitchFamily="34" charset="-122"/>
              </a:rPr>
              <a:t>单位为</a:t>
            </a:r>
            <a:r>
              <a:rPr lang="en-US" altLang="zh-CN" sz="2800" dirty="0">
                <a:latin typeface="Arial" panose="020B0604020202020204" pitchFamily="34" charset="0"/>
                <a:ea typeface="微软雅黑" panose="020B0503020204020204" pitchFamily="34" charset="-122"/>
              </a:rPr>
              <a:t>s)</a:t>
            </a:r>
            <a:r>
              <a:rPr lang="zh-CN" altLang="en-US" sz="2800" dirty="0">
                <a:latin typeface="Arial" panose="020B0604020202020204" pitchFamily="34" charset="0"/>
                <a:ea typeface="微软雅黑" panose="020B0503020204020204" pitchFamily="34" charset="-122"/>
              </a:rPr>
              <a:t>；</a:t>
            </a:r>
            <a:r>
              <a:rPr lang="en-US" altLang="zh-CN" sz="2800" dirty="0">
                <a:solidFill>
                  <a:srgbClr val="C00000"/>
                </a:solidFill>
                <a:latin typeface="Arial" panose="020B0604020202020204" pitchFamily="34" charset="0"/>
                <a:ea typeface="微软雅黑" panose="020B0503020204020204" pitchFamily="34" charset="-122"/>
              </a:rPr>
              <a:t>Protocol：</a:t>
            </a:r>
            <a:r>
              <a:rPr lang="zh-CN" altLang="en-US" sz="2800" dirty="0">
                <a:latin typeface="Arial" panose="020B0604020202020204" pitchFamily="34" charset="0"/>
                <a:ea typeface="微软雅黑" panose="020B0503020204020204" pitchFamily="34" charset="-122"/>
              </a:rPr>
              <a:t>发送数据包的上层协议</a:t>
            </a:r>
            <a:r>
              <a:rPr lang="en-US" altLang="zh-CN" sz="2800" dirty="0">
                <a:solidFill>
                  <a:srgbClr val="1E0AB6"/>
                </a:solidFill>
                <a:latin typeface="Arial" panose="020B0604020202020204" pitchFamily="34" charset="0"/>
                <a:ea typeface="微软雅黑" panose="020B0503020204020204" pitchFamily="34" charset="-122"/>
              </a:rPr>
              <a:t>(TCP:6,UDP:17)</a:t>
            </a:r>
            <a:r>
              <a:rPr lang="zh-CN" altLang="en-US" sz="2800" dirty="0">
                <a:latin typeface="Arial" panose="020B0604020202020204" pitchFamily="34" charset="0"/>
                <a:ea typeface="微软雅黑" panose="020B0503020204020204" pitchFamily="34" charset="-122"/>
              </a:rPr>
              <a:t>；</a:t>
            </a:r>
            <a:r>
              <a:rPr lang="en-US" altLang="zh-CN" sz="2800" dirty="0">
                <a:solidFill>
                  <a:srgbClr val="C00000"/>
                </a:solidFill>
                <a:latin typeface="Arial" panose="020B0604020202020204" pitchFamily="34" charset="0"/>
                <a:ea typeface="微软雅黑" panose="020B0503020204020204" pitchFamily="34" charset="-122"/>
              </a:rPr>
              <a:t>Header checksum：</a:t>
            </a:r>
            <a:r>
              <a:rPr lang="zh-CN" altLang="en-US" sz="2800" dirty="0">
                <a:latin typeface="Arial" panose="020B0604020202020204" pitchFamily="34" charset="0"/>
                <a:ea typeface="微软雅黑" panose="020B0503020204020204" pitchFamily="34" charset="-122"/>
              </a:rPr>
              <a:t>头校验和；</a:t>
            </a:r>
            <a:endParaRPr lang="zh-CN" altLang="en-US" sz="2800" dirty="0">
              <a:latin typeface="Arial" panose="020B0604020202020204" pitchFamily="34" charset="0"/>
              <a:ea typeface="微软雅黑" panose="020B0503020204020204" pitchFamily="34" charset="-122"/>
            </a:endParaRPr>
          </a:p>
        </p:txBody>
      </p:sp>
      <p:sp>
        <p:nvSpPr>
          <p:cNvPr id="124931" name="灯片编号占位符 1"/>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2000" dirty="0">
                <a:solidFill>
                  <a:srgbClr val="898989"/>
                </a:solidFill>
                <a:latin typeface="Arial" panose="020B0604020202020204" pitchFamily="34" charset="0"/>
              </a:rPr>
            </a:fld>
            <a:endParaRPr lang="zh-CN" altLang="en-US" sz="2000" dirty="0">
              <a:solidFill>
                <a:srgbClr val="898989"/>
              </a:solidFill>
              <a:latin typeface="Arial" panose="020B0604020202020204" pitchFamily="34" charset="0"/>
            </a:endParaRPr>
          </a:p>
        </p:txBody>
      </p:sp>
      <p:pic>
        <p:nvPicPr>
          <p:cNvPr id="6" name="Picture 2"/>
          <p:cNvPicPr>
            <a:picLocks noChangeAspect="1"/>
          </p:cNvPicPr>
          <p:nvPr/>
        </p:nvPicPr>
        <p:blipFill>
          <a:blip r:embed="rId1"/>
          <a:stretch>
            <a:fillRect/>
          </a:stretch>
        </p:blipFill>
        <p:spPr>
          <a:xfrm>
            <a:off x="684213" y="639763"/>
            <a:ext cx="6911975" cy="3325812"/>
          </a:xfrm>
          <a:prstGeom prst="rect">
            <a:avLst/>
          </a:prstGeom>
          <a:noFill/>
          <a:ln w="9525">
            <a:noFill/>
          </a:ln>
        </p:spPr>
      </p:pic>
      <p:graphicFrame>
        <p:nvGraphicFramePr>
          <p:cNvPr id="5" name="Object 6"/>
          <p:cNvGraphicFramePr>
            <a:graphicFrameLocks noChangeAspect="1"/>
          </p:cNvGraphicFramePr>
          <p:nvPr/>
        </p:nvGraphicFramePr>
        <p:xfrm>
          <a:off x="4500563" y="1903413"/>
          <a:ext cx="4572000" cy="1701800"/>
        </p:xfrm>
        <a:graphic>
          <a:graphicData uri="http://schemas.openxmlformats.org/presentationml/2006/ole">
            <mc:AlternateContent xmlns:mc="http://schemas.openxmlformats.org/markup-compatibility/2006">
              <mc:Choice xmlns:v="urn:schemas-microsoft-com:vml" Requires="v">
                <p:oleObj spid="_x0000_s3081" name="" r:id="rId2" imgW="3209925" imgH="1228725" progId="Paint.Picture">
                  <p:embed/>
                </p:oleObj>
              </mc:Choice>
              <mc:Fallback>
                <p:oleObj name="" r:id="rId2" imgW="3209925" imgH="1228725" progId="Paint.Picture">
                  <p:embed/>
                  <p:pic>
                    <p:nvPicPr>
                      <p:cNvPr id="0" name="图片 3080"/>
                      <p:cNvPicPr/>
                      <p:nvPr/>
                    </p:nvPicPr>
                    <p:blipFill>
                      <a:blip r:embed="rId3"/>
                      <a:stretch>
                        <a:fillRect/>
                      </a:stretch>
                    </p:blipFill>
                    <p:spPr>
                      <a:xfrm>
                        <a:off x="4500563" y="1903413"/>
                        <a:ext cx="4572000" cy="1701800"/>
                      </a:xfrm>
                      <a:prstGeom prst="rect">
                        <a:avLst/>
                      </a:prstGeom>
                      <a:noFill/>
                      <a:ln w="38100">
                        <a:noFill/>
                        <a:miter/>
                      </a:ln>
                    </p:spPr>
                  </p:pic>
                </p:oleObj>
              </mc:Fallback>
            </mc:AlternateContent>
          </a:graphicData>
        </a:graphic>
      </p:graphicFrame>
      <p:sp>
        <p:nvSpPr>
          <p:cNvPr id="7" name="Rectangle 2"/>
          <p:cNvSpPr>
            <a:spLocks noGrp="1" noChangeArrowheads="1"/>
          </p:cNvSpPr>
          <p:nvPr>
            <p:ph type="title"/>
          </p:nvPr>
        </p:nvSpPr>
        <p:spPr>
          <a:xfrm>
            <a:off x="1216" y="-46565"/>
            <a:ext cx="9142784" cy="761999"/>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1" lang="zh-CN" altLang="en-US" sz="4000" b="1" i="0" u="none" strike="noStrike" kern="1200" cap="all" spc="50" normalizeH="0" baseline="0" noProof="0">
                <a:ln w="15875">
                  <a:noFill/>
                </a:ln>
                <a:solidFill>
                  <a:srgbClr val="0070C0"/>
                </a:solidFill>
                <a:effectLst/>
                <a:uLnTx/>
                <a:uFillTx/>
                <a:latin typeface="Arial" panose="020B0604020202020204" pitchFamily="34" charset="0"/>
                <a:ea typeface="+mj-ea"/>
                <a:cs typeface="Arial" panose="020B0604020202020204" pitchFamily="34" charset="0"/>
              </a:rPr>
              <a:t>5.6.1 </a:t>
            </a:r>
            <a:r>
              <a:rPr kumimoji="1" lang="en-US" altLang="zh-CN" sz="4000" b="1" i="0" u="none" strike="noStrike" kern="1200" cap="all" spc="50" normalizeH="0" baseline="0" noProof="0">
                <a:ln w="15875">
                  <a:noFill/>
                </a:ln>
                <a:solidFill>
                  <a:srgbClr val="0070C0"/>
                </a:solidFill>
                <a:effectLst/>
                <a:uLnTx/>
                <a:uFillTx/>
                <a:latin typeface="Arial" panose="020B0604020202020204" pitchFamily="34" charset="0"/>
                <a:ea typeface="+mj-ea"/>
                <a:cs typeface="Arial" panose="020B0604020202020204" pitchFamily="34" charset="0"/>
              </a:rPr>
              <a:t>The IP version 4 Protocol</a:t>
            </a:r>
            <a:endParaRPr kumimoji="1" lang="zh-CN" altLang="en-US" sz="4000" b="1" i="0" u="none" strike="noStrike" kern="1200" cap="all" spc="50" normalizeH="0" baseline="0" noProof="0">
              <a:ln w="15875">
                <a:noFill/>
              </a:ln>
              <a:solidFill>
                <a:srgbClr val="0070C0"/>
              </a:solidFill>
              <a:effectLst/>
              <a:uLnTx/>
              <a:uFillTx/>
              <a:latin typeface="Arial" panose="020B0604020202020204" pitchFamily="34" charset="0"/>
              <a:ea typeface="+mj-ea"/>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98307">
                                            <p:txEl>
                                              <p:charRg st="0" end="11"/>
                                            </p:txEl>
                                          </p:spTgt>
                                        </p:tgtEl>
                                        <p:attrNameLst>
                                          <p:attrName>style.visibility</p:attrName>
                                        </p:attrNameLst>
                                      </p:cBhvr>
                                      <p:to>
                                        <p:strVal val="visible"/>
                                      </p:to>
                                    </p:set>
                                    <p:animEffect transition="in" filter="blinds(horizontal)">
                                      <p:cBhvr>
                                        <p:cTn id="11" dur="500"/>
                                        <p:tgtEl>
                                          <p:spTgt spid="98307">
                                            <p:txEl>
                                              <p:charRg st="0" end="1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slide(fromBottom)">
                                      <p:cBhvr>
                                        <p:cTn id="16"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98307">
                                            <p:txEl>
                                              <p:charRg st="11" end="43"/>
                                            </p:txEl>
                                          </p:spTgt>
                                        </p:tgtEl>
                                        <p:attrNameLst>
                                          <p:attrName>style.visibility</p:attrName>
                                        </p:attrNameLst>
                                      </p:cBhvr>
                                      <p:to>
                                        <p:strVal val="visible"/>
                                      </p:to>
                                    </p:set>
                                    <p:animEffect transition="in" filter="blinds(horizontal)">
                                      <p:cBhvr>
                                        <p:cTn id="21" dur="500"/>
                                        <p:tgtEl>
                                          <p:spTgt spid="98307">
                                            <p:txEl>
                                              <p:charRg st="11" end="4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98307">
                                            <p:txEl>
                                              <p:charRg st="43" end="67"/>
                                            </p:txEl>
                                          </p:spTgt>
                                        </p:tgtEl>
                                        <p:attrNameLst>
                                          <p:attrName>style.visibility</p:attrName>
                                        </p:attrNameLst>
                                      </p:cBhvr>
                                      <p:to>
                                        <p:strVal val="visible"/>
                                      </p:to>
                                    </p:set>
                                    <p:animEffect transition="in" filter="blinds(horizontal)">
                                      <p:cBhvr>
                                        <p:cTn id="26" dur="500"/>
                                        <p:tgtEl>
                                          <p:spTgt spid="98307">
                                            <p:txEl>
                                              <p:charRg st="43" end="6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98307">
                                            <p:txEl>
                                              <p:charRg st="67" end="156"/>
                                            </p:txEl>
                                          </p:spTgt>
                                        </p:tgtEl>
                                        <p:attrNameLst>
                                          <p:attrName>style.visibility</p:attrName>
                                        </p:attrNameLst>
                                      </p:cBhvr>
                                      <p:to>
                                        <p:strVal val="visible"/>
                                      </p:to>
                                    </p:set>
                                    <p:animEffect transition="in" filter="blinds(horizontal)">
                                      <p:cBhvr>
                                        <p:cTn id="31" dur="500"/>
                                        <p:tgtEl>
                                          <p:spTgt spid="98307">
                                            <p:txEl>
                                              <p:charRg st="67" end="15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5954" name="灯片编号占位符 1"/>
          <p:cNvSpPr txBox="1">
            <a:spLocks noGrp="1"/>
          </p:cNvSpPr>
          <p:nvPr>
            <p:ph type="sldNum" sz="quarter" idx="12"/>
          </p:nvPr>
        </p:nvSpPr>
        <p:spPr>
          <a:noFill/>
          <a:ln>
            <a:noFill/>
          </a:ln>
        </p:spPr>
        <p:txBody>
          <a:bodyPr anchor="ctr" anchorCtr="0"/>
          <a:p>
            <a:pPr marL="0" indent="0" algn="r" eaLnBrk="1" hangingPunct="1">
              <a:spcBef>
                <a:spcPct val="0"/>
              </a:spcBef>
              <a:buClrTx/>
              <a:buSzTx/>
              <a:buFontTx/>
              <a:buNone/>
            </a:pPr>
            <a:fld id="{9A0DB2DC-4C9A-4742-B13C-FB6460FD3503}" type="slidenum">
              <a:rPr lang="zh-CN" altLang="en-US" sz="2000" dirty="0">
                <a:solidFill>
                  <a:srgbClr val="898989"/>
                </a:solidFill>
                <a:latin typeface="Arial" panose="020B0604020202020204" pitchFamily="34" charset="0"/>
              </a:rPr>
            </a:fld>
            <a:endParaRPr lang="zh-CN" altLang="en-US" sz="2000" dirty="0">
              <a:solidFill>
                <a:srgbClr val="898989"/>
              </a:solidFill>
              <a:latin typeface="Arial" panose="020B0604020202020204" pitchFamily="34" charset="0"/>
            </a:endParaRPr>
          </a:p>
        </p:txBody>
      </p:sp>
      <p:pic>
        <p:nvPicPr>
          <p:cNvPr id="6" name="Picture 2"/>
          <p:cNvPicPr>
            <a:picLocks noChangeAspect="1"/>
          </p:cNvPicPr>
          <p:nvPr/>
        </p:nvPicPr>
        <p:blipFill>
          <a:blip r:embed="rId1"/>
          <a:stretch>
            <a:fillRect/>
          </a:stretch>
        </p:blipFill>
        <p:spPr>
          <a:xfrm>
            <a:off x="684213" y="639763"/>
            <a:ext cx="6911975" cy="3325812"/>
          </a:xfrm>
          <a:prstGeom prst="rect">
            <a:avLst/>
          </a:prstGeom>
          <a:noFill/>
          <a:ln w="9525">
            <a:noFill/>
          </a:ln>
        </p:spPr>
      </p:pic>
      <p:sp>
        <p:nvSpPr>
          <p:cNvPr id="7" name="Rectangle 2"/>
          <p:cNvSpPr>
            <a:spLocks noGrp="1" noChangeArrowheads="1"/>
          </p:cNvSpPr>
          <p:nvPr>
            <p:ph type="title"/>
          </p:nvPr>
        </p:nvSpPr>
        <p:spPr>
          <a:xfrm>
            <a:off x="1216" y="-46565"/>
            <a:ext cx="9142784" cy="761999"/>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1" lang="zh-CN" altLang="en-US" sz="4000" b="1" i="0" u="none" strike="noStrike" kern="1200" cap="all" spc="50" normalizeH="0" baseline="0" noProof="0">
                <a:ln w="15875">
                  <a:noFill/>
                </a:ln>
                <a:solidFill>
                  <a:srgbClr val="0070C0"/>
                </a:solidFill>
                <a:effectLst/>
                <a:uLnTx/>
                <a:uFillTx/>
                <a:latin typeface="Arial" panose="020B0604020202020204" pitchFamily="34" charset="0"/>
                <a:ea typeface="+mj-ea"/>
                <a:cs typeface="Arial" panose="020B0604020202020204" pitchFamily="34" charset="0"/>
              </a:rPr>
              <a:t>5.6.1 </a:t>
            </a:r>
            <a:r>
              <a:rPr kumimoji="1" lang="en-US" altLang="zh-CN" sz="4000" b="1" i="0" u="none" strike="noStrike" kern="1200" cap="all" spc="50" normalizeH="0" baseline="0" noProof="0">
                <a:ln w="15875">
                  <a:noFill/>
                </a:ln>
                <a:solidFill>
                  <a:srgbClr val="0070C0"/>
                </a:solidFill>
                <a:effectLst/>
                <a:uLnTx/>
                <a:uFillTx/>
                <a:latin typeface="Arial" panose="020B0604020202020204" pitchFamily="34" charset="0"/>
                <a:ea typeface="+mj-ea"/>
                <a:cs typeface="Arial" panose="020B0604020202020204" pitchFamily="34" charset="0"/>
              </a:rPr>
              <a:t>The IP version 4 Protocol</a:t>
            </a:r>
            <a:endParaRPr kumimoji="1" lang="zh-CN" altLang="en-US" sz="4000" b="1" i="0" u="none" strike="noStrike" kern="1200" cap="all" spc="50" normalizeH="0" baseline="0" noProof="0">
              <a:ln w="15875">
                <a:noFill/>
              </a:ln>
              <a:solidFill>
                <a:srgbClr val="0070C0"/>
              </a:solidFill>
              <a:effectLst/>
              <a:uLnTx/>
              <a:uFillTx/>
              <a:latin typeface="Arial" panose="020B0604020202020204" pitchFamily="34" charset="0"/>
              <a:ea typeface="+mj-ea"/>
              <a:cs typeface="Arial" panose="020B0604020202020204" pitchFamily="34" charset="0"/>
            </a:endParaRPr>
          </a:p>
        </p:txBody>
      </p:sp>
      <p:pic>
        <p:nvPicPr>
          <p:cNvPr id="8" name="Picture 2"/>
          <p:cNvPicPr>
            <a:picLocks noChangeAspect="1"/>
          </p:cNvPicPr>
          <p:nvPr/>
        </p:nvPicPr>
        <p:blipFill>
          <a:blip r:embed="rId2"/>
          <a:stretch>
            <a:fillRect/>
          </a:stretch>
        </p:blipFill>
        <p:spPr>
          <a:xfrm>
            <a:off x="201613" y="3860800"/>
            <a:ext cx="8491537" cy="2408238"/>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330" name="Rectangle 2"/>
          <p:cNvSpPr>
            <a:spLocks noGrp="1" noChangeArrowheads="1"/>
          </p:cNvSpPr>
          <p:nvPr>
            <p:ph type="title"/>
          </p:nvPr>
        </p:nvSpPr>
        <p:spPr>
          <a:xfrm>
            <a:off x="685800" y="152400"/>
            <a:ext cx="7772400" cy="762000"/>
          </a:xfrm>
          <a:noFill/>
          <a:ln>
            <a:noFill/>
          </a:ln>
          <a:effectLst/>
          <a:sp3d prstMaterial="plastic"/>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3600" b="1" i="0" u="none" strike="noStrike" kern="1200" cap="all" spc="50" normalizeH="0" baseline="0" noProof="0">
                <a:ln w="15875">
                  <a:noFill/>
                </a:ln>
                <a:solidFill>
                  <a:schemeClr val="tx2"/>
                </a:solidFill>
                <a:effectLst/>
                <a:uLnTx/>
                <a:uFillTx/>
                <a:latin typeface="+mj-lt"/>
                <a:ea typeface="+mj-ea"/>
                <a:cs typeface="+mj-cs"/>
              </a:rPr>
              <a:t>5.6.1 </a:t>
            </a:r>
            <a:r>
              <a:rPr kumimoji="0" lang="en-US" altLang="zh-CN" sz="3600" b="1" i="0" u="none" strike="noStrike" kern="1200" cap="all" spc="50" normalizeH="0" baseline="0" noProof="0">
                <a:ln w="15875">
                  <a:noFill/>
                </a:ln>
                <a:solidFill>
                  <a:schemeClr val="tx2"/>
                </a:solidFill>
                <a:effectLst/>
                <a:uLnTx/>
                <a:uFillTx/>
                <a:latin typeface="+mj-lt"/>
                <a:ea typeface="+mj-ea"/>
                <a:cs typeface="+mj-cs"/>
              </a:rPr>
              <a:t>The IP Protocol</a:t>
            </a:r>
            <a:endParaRPr kumimoji="0" lang="zh-CN" altLang="en-US" sz="3600" b="1" i="0" u="none" strike="noStrike" kern="1200" cap="all" spc="50" normalizeH="0" baseline="0" noProof="0">
              <a:ln w="15875">
                <a:noFill/>
              </a:ln>
              <a:solidFill>
                <a:schemeClr val="tx2"/>
              </a:solidFill>
              <a:effectLst/>
              <a:uLnTx/>
              <a:uFillTx/>
              <a:latin typeface="+mj-lt"/>
              <a:ea typeface="+mj-ea"/>
              <a:cs typeface="+mj-cs"/>
            </a:endParaRPr>
          </a:p>
        </p:txBody>
      </p:sp>
      <p:pic>
        <p:nvPicPr>
          <p:cNvPr id="99332" name="Picture 4" descr="5-53"/>
          <p:cNvPicPr>
            <a:picLocks noChangeAspect="1"/>
          </p:cNvPicPr>
          <p:nvPr/>
        </p:nvPicPr>
        <p:blipFill>
          <a:blip r:embed="rId1"/>
          <a:stretch>
            <a:fillRect/>
          </a:stretch>
        </p:blipFill>
        <p:spPr>
          <a:xfrm>
            <a:off x="457200" y="914400"/>
            <a:ext cx="8305800" cy="3810000"/>
          </a:xfrm>
          <a:prstGeom prst="rect">
            <a:avLst/>
          </a:prstGeom>
          <a:noFill/>
          <a:ln w="9525">
            <a:noFill/>
          </a:ln>
        </p:spPr>
      </p:pic>
      <p:sp>
        <p:nvSpPr>
          <p:cNvPr id="126980" name="Text Box 7"/>
          <p:cNvSpPr txBox="1"/>
          <p:nvPr/>
        </p:nvSpPr>
        <p:spPr>
          <a:xfrm>
            <a:off x="5394325" y="2916238"/>
            <a:ext cx="1841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90000"/>
              <a:buFont typeface="Cambria" panose="02040503050406030204" pitchFamily="18"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100000"/>
              <a:buFont typeface="Cambria" panose="02040503050406030204" pitchFamily="18"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Ï"/>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90000"/>
              <a:buFont typeface="Calibri" panose="020F050202020403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00000"/>
              <a:buFont typeface="Cambria" panose="02040503050406030204" pitchFamily="18" charset="0"/>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2" name="TextBox 1"/>
          <p:cNvSpPr txBox="1"/>
          <p:nvPr/>
        </p:nvSpPr>
        <p:spPr>
          <a:xfrm>
            <a:off x="250825" y="5084763"/>
            <a:ext cx="8512175" cy="1385888"/>
          </a:xfrm>
          <a:prstGeom prst="rect">
            <a:avLst/>
          </a:prstGeom>
          <a:noFill/>
        </p:spPr>
        <p:txBody>
          <a:bodyPr>
            <a:spAutoFit/>
          </a:bodyPr>
          <a:lstStyle/>
          <a:p>
            <a:pPr marR="0" defTabSz="914400" eaLnBrk="1" fontAlgn="auto" hangingPunct="1">
              <a:spcBef>
                <a:spcPts val="0"/>
              </a:spcBef>
              <a:spcAft>
                <a:spcPts val="0"/>
              </a:spcAft>
              <a:buClrTx/>
              <a:buSzTx/>
              <a:buFontTx/>
              <a:buNone/>
              <a:defRPr/>
            </a:pPr>
            <a:r>
              <a:rPr kumimoji="0" lang="en-US" altLang="zh-CN" sz="2800" b="1" kern="1200" cap="none" spc="0" normalizeH="0" baseline="0" noProof="0" dirty="0">
                <a:latin typeface="Times New Roman" panose="02020603050405020304" pitchFamily="18" charset="0"/>
                <a:ea typeface="+mn-ea"/>
                <a:cs typeface="+mn-cs"/>
              </a:rPr>
              <a:t>Time to live：</a:t>
            </a:r>
            <a:r>
              <a:rPr kumimoji="0" lang="zh-CN" altLang="en-US" sz="2800" b="1" kern="1200" cap="none" spc="0" normalizeH="0" baseline="0" noProof="0" dirty="0">
                <a:latin typeface="Times New Roman" panose="02020603050405020304" pitchFamily="18" charset="0"/>
                <a:ea typeface="+mn-ea"/>
                <a:cs typeface="+mn-cs"/>
              </a:rPr>
              <a:t>用来计算包的存活期的计数器；</a:t>
            </a:r>
            <a:endParaRPr kumimoji="0" lang="en-US" altLang="zh-CN" sz="2800" b="1" kern="1200" cap="none" spc="0" normalizeH="0" baseline="0" noProof="0" dirty="0">
              <a:latin typeface="Times New Roman" panose="02020603050405020304" pitchFamily="18" charset="0"/>
              <a:ea typeface="+mn-ea"/>
              <a:cs typeface="+mn-cs"/>
            </a:endParaRPr>
          </a:p>
          <a:p>
            <a:pPr marR="0" defTabSz="914400" eaLnBrk="1" fontAlgn="auto" hangingPunct="1">
              <a:spcBef>
                <a:spcPts val="0"/>
              </a:spcBef>
              <a:spcAft>
                <a:spcPts val="0"/>
              </a:spcAft>
              <a:buClrTx/>
              <a:buSzTx/>
              <a:buFontTx/>
              <a:buNone/>
              <a:defRPr/>
            </a:pPr>
            <a:r>
              <a:rPr kumimoji="0" lang="en-US" altLang="zh-CN" sz="2800" b="1" kern="1200" cap="none" spc="0" normalizeH="0" baseline="0" noProof="0" dirty="0">
                <a:latin typeface="Times New Roman" panose="02020603050405020304" pitchFamily="18" charset="0"/>
                <a:ea typeface="+mn-ea"/>
                <a:cs typeface="+mn-cs"/>
              </a:rPr>
              <a:t>Protocol：</a:t>
            </a:r>
            <a:r>
              <a:rPr kumimoji="0" lang="zh-CN" altLang="en-US" sz="2800" b="1" kern="1200" cap="none" spc="0" normalizeH="0" baseline="0" noProof="0" dirty="0">
                <a:latin typeface="Times New Roman" panose="02020603050405020304" pitchFamily="18" charset="0"/>
                <a:ea typeface="+mn-ea"/>
                <a:cs typeface="+mn-cs"/>
              </a:rPr>
              <a:t>发送数据包的上层协议</a:t>
            </a:r>
            <a:r>
              <a:rPr kumimoji="0" lang="en-US" altLang="zh-CN" sz="2800" b="1" kern="1200" cap="none" spc="0" normalizeH="0" baseline="0" noProof="0" dirty="0">
                <a:solidFill>
                  <a:schemeClr val="accent6">
                    <a:lumMod val="50000"/>
                  </a:schemeClr>
                </a:solidFill>
                <a:latin typeface="Times New Roman" panose="02020603050405020304" pitchFamily="18" charset="0"/>
                <a:ea typeface="+mn-ea"/>
                <a:cs typeface="+mn-cs"/>
              </a:rPr>
              <a:t>(TCP:6,UDP:17)</a:t>
            </a:r>
            <a:r>
              <a:rPr kumimoji="0" lang="zh-CN" altLang="en-US" sz="2800" b="1" kern="1200" cap="none" spc="0" normalizeH="0" baseline="0" noProof="0" dirty="0">
                <a:latin typeface="Times New Roman" panose="02020603050405020304" pitchFamily="18" charset="0"/>
                <a:ea typeface="+mn-ea"/>
                <a:cs typeface="+mn-cs"/>
              </a:rPr>
              <a:t>；</a:t>
            </a:r>
            <a:endParaRPr kumimoji="0" lang="en-US" altLang="zh-CN" sz="2800" b="1" kern="1200" cap="none" spc="0" normalizeH="0" baseline="0" noProof="0" dirty="0">
              <a:latin typeface="Times New Roman" panose="02020603050405020304" pitchFamily="18" charset="0"/>
              <a:ea typeface="+mn-ea"/>
              <a:cs typeface="+mn-cs"/>
            </a:endParaRPr>
          </a:p>
          <a:p>
            <a:pPr marR="0" defTabSz="914400" eaLnBrk="1" fontAlgn="auto" hangingPunct="1">
              <a:spcBef>
                <a:spcPts val="0"/>
              </a:spcBef>
              <a:spcAft>
                <a:spcPts val="0"/>
              </a:spcAft>
              <a:buClrTx/>
              <a:buSzTx/>
              <a:buFontTx/>
              <a:buNone/>
              <a:defRPr/>
            </a:pPr>
            <a:r>
              <a:rPr kumimoji="0" lang="en-US" altLang="zh-CN" sz="2800" b="1" kern="1200" cap="none" spc="0" normalizeH="0" baseline="0" noProof="0" dirty="0">
                <a:latin typeface="Times New Roman" panose="02020603050405020304" pitchFamily="18" charset="0"/>
                <a:ea typeface="+mn-ea"/>
                <a:cs typeface="+mn-cs"/>
              </a:rPr>
              <a:t>Header checksum：</a:t>
            </a:r>
            <a:r>
              <a:rPr kumimoji="0" lang="zh-CN" altLang="en-US" sz="2800" b="1" kern="1200" cap="none" spc="0" normalizeH="0" baseline="0" noProof="0" dirty="0">
                <a:latin typeface="Times New Roman" panose="02020603050405020304" pitchFamily="18" charset="0"/>
                <a:ea typeface="+mn-ea"/>
                <a:cs typeface="+mn-cs"/>
              </a:rPr>
              <a:t>校验包头；</a:t>
            </a:r>
            <a:endParaRPr kumimoji="0" lang="zh-CN" altLang="en-US" sz="2800" b="1" kern="1200" cap="none" spc="0" normalizeH="0" baseline="0" noProof="0" dirty="0">
              <a:latin typeface="Times New Roman" panose="02020603050405020304" pitchFamily="18" charset="0"/>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9332"/>
                                        </p:tgtEl>
                                        <p:attrNameLst>
                                          <p:attrName>style.visibility</p:attrName>
                                        </p:attrNameLst>
                                      </p:cBhvr>
                                      <p:to>
                                        <p:strVal val="visible"/>
                                      </p:to>
                                    </p:set>
                                    <p:animEffect transition="in" filter="blinds(horizontal)">
                                      <p:cBhvr>
                                        <p:cTn id="7" dur="500"/>
                                        <p:tgtEl>
                                          <p:spTgt spid="99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PP_MARK_KEY" val="a2e1c1ae-9388-4fef-84d7-cab7d20a6669"/>
</p:tagLst>
</file>

<file path=ppt/theme/_rels/theme1.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主题1">
  <a:themeElements>
    <a:clrScheme name="沉稳">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复合">
      <a:fillStyleLst>
        <a:solidFill>
          <a:schemeClr val="phClr"/>
        </a:solidFill>
        <a:gradFill rotWithShape="1">
          <a:gsLst>
            <a:gs pos="0">
              <a:schemeClr val="phClr">
                <a:tint val="50000"/>
                <a:shade val="95000"/>
                <a:satMod val="300000"/>
              </a:schemeClr>
            </a:gs>
            <a:gs pos="12000">
              <a:schemeClr val="phClr">
                <a:tint val="50000"/>
                <a:shade val="90000"/>
                <a:satMod val="250000"/>
              </a:schemeClr>
            </a:gs>
            <a:gs pos="100000">
              <a:schemeClr val="phClr">
                <a:tint val="85000"/>
                <a:shade val="75000"/>
                <a:satMod val="150000"/>
              </a:schemeClr>
            </a:gs>
          </a:gsLst>
          <a:lin ang="16200000" scaled="1"/>
        </a:gradFill>
        <a:gradFill rotWithShape="1">
          <a:gsLst>
            <a:gs pos="0">
              <a:schemeClr val="phClr">
                <a:tint val="75000"/>
                <a:shade val="95000"/>
                <a:satMod val="175000"/>
              </a:schemeClr>
            </a:gs>
            <a:gs pos="12000">
              <a:schemeClr val="phClr">
                <a:tint val="90000"/>
                <a:shade val="90000"/>
                <a:satMod val="150000"/>
              </a:schemeClr>
            </a:gs>
            <a:gs pos="100000">
              <a:schemeClr val="phClr">
                <a:tint val="100000"/>
                <a:shade val="75000"/>
                <a:satMod val="150000"/>
              </a:schemeClr>
            </a:gs>
          </a:gsLst>
          <a:lin ang="16200000" scaled="1"/>
        </a:gradFill>
      </a:fillStyleLst>
      <a:lnStyleLst>
        <a:ln w="9525" cap="flat" cmpd="sng" algn="ctr">
          <a:solidFill>
            <a:schemeClr val="phClr">
              <a:shade val="95000"/>
              <a:satMod val="105000"/>
            </a:scheme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scene3d>
            <a:camera prst="orthographicFront">
              <a:rot lat="0" lon="0" rev="0"/>
            </a:camera>
            <a:lightRig rig="freezing" dir="t">
              <a:rot lat="0" lon="0" rev="6000000"/>
            </a:lightRig>
          </a:scene3d>
          <a:sp3d contourW="12700" prstMaterial="dkEdge">
            <a:bevelT w="44450" h="25400"/>
            <a:contourClr>
              <a:schemeClr val="phClr">
                <a:shade val="30000"/>
              </a:schemeClr>
            </a:contourClr>
          </a:sp3d>
        </a:effectStyle>
      </a:effectStyleLst>
      <a:bgFillStyleLst>
        <a:solidFill>
          <a:schemeClr val="phClr"/>
        </a:solidFill>
        <a:gradFill rotWithShape="1">
          <a:gsLst>
            <a:gs pos="0">
              <a:schemeClr val="phClr">
                <a:tint val="100000"/>
                <a:shade val="80000"/>
                <a:hueMod val="100000"/>
                <a:satMod val="300000"/>
              </a:schemeClr>
            </a:gs>
            <a:gs pos="72000">
              <a:schemeClr val="phClr">
                <a:tint val="100000"/>
                <a:shade val="100000"/>
                <a:hueMod val="100000"/>
                <a:satMod val="100000"/>
              </a:schemeClr>
            </a:gs>
            <a:gs pos="81000">
              <a:schemeClr val="phClr">
                <a:tint val="98000"/>
                <a:shade val="100000"/>
                <a:hueMod val="100000"/>
                <a:satMod val="150000"/>
              </a:schemeClr>
            </a:gs>
            <a:gs pos="100000">
              <a:schemeClr val="phClr">
                <a:tint val="100000"/>
                <a:shade val="100000"/>
                <a:hueMod val="100000"/>
                <a:satMod val="200000"/>
              </a:schemeClr>
            </a:gs>
          </a:gsLst>
          <a:lin ang="16200000" scaled="1"/>
        </a:gradFill>
        <a:blipFill>
          <a:blip xmlns:r="http://schemas.openxmlformats.org/officeDocument/2006/relationships" r:embed="rId1">
            <a:duotone>
              <a:schemeClr val="phClr">
                <a:tint val="100000"/>
                <a:shade val="39000"/>
                <a:hueMod val="100000"/>
                <a:satMod val="150000"/>
              </a:schemeClr>
              <a:schemeClr val="phClr">
                <a:tint val="90000"/>
                <a:shade val="100000"/>
                <a:hueMod val="100000"/>
                <a:satMod val="120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主题1</Template>
  <TotalTime>0</TotalTime>
  <Words>40953</Words>
  <Application>WPS 演示</Application>
  <PresentationFormat>全屏显示(4:3)</PresentationFormat>
  <Paragraphs>3366</Paragraphs>
  <Slides>192</Slides>
  <Notes>27</Notes>
  <HiddenSlides>0</HiddenSlides>
  <MMClips>0</MMClips>
  <ScaleCrop>false</ScaleCrop>
  <HeadingPairs>
    <vt:vector size="8" baseType="variant">
      <vt:variant>
        <vt:lpstr>已用的字体</vt:lpstr>
      </vt:variant>
      <vt:variant>
        <vt:i4>28</vt:i4>
      </vt:variant>
      <vt:variant>
        <vt:lpstr>主题</vt:lpstr>
      </vt:variant>
      <vt:variant>
        <vt:i4>1</vt:i4>
      </vt:variant>
      <vt:variant>
        <vt:lpstr>嵌入 OLE 服务器</vt:lpstr>
      </vt:variant>
      <vt:variant>
        <vt:i4>15</vt:i4>
      </vt:variant>
      <vt:variant>
        <vt:lpstr>幻灯片标题</vt:lpstr>
      </vt:variant>
      <vt:variant>
        <vt:i4>192</vt:i4>
      </vt:variant>
    </vt:vector>
  </HeadingPairs>
  <TitlesOfParts>
    <vt:vector size="236" baseType="lpstr">
      <vt:lpstr>Arial</vt:lpstr>
      <vt:lpstr>宋体</vt:lpstr>
      <vt:lpstr>Wingdings</vt:lpstr>
      <vt:lpstr>Franklin Gothic Medium</vt:lpstr>
      <vt:lpstr>微软雅黑</vt:lpstr>
      <vt:lpstr>Franklin Gothic Book</vt:lpstr>
      <vt:lpstr>黑体</vt:lpstr>
      <vt:lpstr>Cambria</vt:lpstr>
      <vt:lpstr>Wingdings 2</vt:lpstr>
      <vt:lpstr>Calibri</vt:lpstr>
      <vt:lpstr>Times New Roman</vt:lpstr>
      <vt:lpstr>Monotype Sorts</vt:lpstr>
      <vt:lpstr>Wingdings</vt:lpstr>
      <vt:lpstr>Comic Sans MS</vt:lpstr>
      <vt:lpstr>ZapfDingbats</vt:lpstr>
      <vt:lpstr>Arial Black</vt:lpstr>
      <vt:lpstr>Symbol</vt:lpstr>
      <vt:lpstr>CordiaUPC</vt:lpstr>
      <vt:lpstr>Segoe Print</vt:lpstr>
      <vt:lpstr>Tahoma</vt:lpstr>
      <vt:lpstr>楷体</vt:lpstr>
      <vt:lpstr>楷体_GB2312</vt:lpstr>
      <vt:lpstr>新宋体</vt:lpstr>
      <vt:lpstr>幼圆</vt:lpstr>
      <vt:lpstr>华文楷体</vt:lpstr>
      <vt:lpstr>Arial</vt:lpstr>
      <vt:lpstr>Arial Unicode MS</vt:lpstr>
      <vt:lpstr>Constantia</vt:lpstr>
      <vt:lpstr>主题1</vt:lpstr>
      <vt:lpstr>PBrush</vt:lpstr>
      <vt:lpstr>Paint.Picture</vt:lpstr>
      <vt:lpstr>PBrush</vt:lpstr>
      <vt:lpstr>PBrush</vt:lpstr>
      <vt:lpstr>PBrush</vt:lpstr>
      <vt:lpstr>PBrush</vt:lpstr>
      <vt:lpstr>Visio.Drawing.11</vt:lpstr>
      <vt:lpstr>MS_ClipArt_Gallery.2</vt:lpstr>
      <vt:lpstr>MS_ClipArt_Gallery.2</vt:lpstr>
      <vt:lpstr>MS_ClipArt_Gallery.2</vt:lpstr>
      <vt:lpstr>MS_ClipArt_Gallery.2</vt:lpstr>
      <vt:lpstr>PBrush</vt:lpstr>
      <vt:lpstr>Paint.Picture</vt:lpstr>
      <vt:lpstr>PBrush</vt:lpstr>
      <vt:lpstr>PBrush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yuurei</dc:creator>
  <cp:lastModifiedBy>心中有光，不惧路长</cp:lastModifiedBy>
  <cp:revision>252</cp:revision>
  <dcterms:created xsi:type="dcterms:W3CDTF">2014-01-04T06:40:04Z</dcterms:created>
  <dcterms:modified xsi:type="dcterms:W3CDTF">2023-02-14T01:24:03Z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2250C3A3C9BC49819F7AE60245452097</vt:lpwstr>
  </property>
  <property fmtid="{D5CDD505-2E9C-101B-9397-08002B2CF9AE}" pid="3" name="KSOProductBuildVer">
    <vt:lpwstr>2052-11.1.0.13703</vt:lpwstr>
  </property>
</Properties>
</file>